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70" r:id="rId3"/>
    <p:sldId id="271" r:id="rId4"/>
    <p:sldId id="272" r:id="rId5"/>
    <p:sldId id="273" r:id="rId6"/>
    <p:sldId id="274" r:id="rId7"/>
    <p:sldId id="276" r:id="rId8"/>
    <p:sldId id="275" r:id="rId9"/>
    <p:sldId id="277" r:id="rId10"/>
    <p:sldId id="741" r:id="rId11"/>
    <p:sldId id="256" r:id="rId12"/>
    <p:sldId id="281" r:id="rId13"/>
    <p:sldId id="259" r:id="rId14"/>
    <p:sldId id="262" r:id="rId15"/>
    <p:sldId id="312" r:id="rId16"/>
    <p:sldId id="313" r:id="rId17"/>
    <p:sldId id="315" r:id="rId18"/>
    <p:sldId id="282" r:id="rId19"/>
    <p:sldId id="304" r:id="rId20"/>
    <p:sldId id="284" r:id="rId21"/>
    <p:sldId id="305" r:id="rId22"/>
    <p:sldId id="306" r:id="rId23"/>
    <p:sldId id="288" r:id="rId24"/>
    <p:sldId id="286" r:id="rId25"/>
    <p:sldId id="287" r:id="rId26"/>
    <p:sldId id="316" r:id="rId27"/>
    <p:sldId id="311" r:id="rId28"/>
    <p:sldId id="296" r:id="rId29"/>
    <p:sldId id="297" r:id="rId30"/>
    <p:sldId id="289" r:id="rId31"/>
    <p:sldId id="318" r:id="rId32"/>
    <p:sldId id="269" r:id="rId33"/>
    <p:sldId id="873" r:id="rId34"/>
    <p:sldId id="742" r:id="rId35"/>
    <p:sldId id="260" r:id="rId36"/>
    <p:sldId id="261" r:id="rId37"/>
    <p:sldId id="263" r:id="rId38"/>
    <p:sldId id="264" r:id="rId39"/>
    <p:sldId id="265" r:id="rId40"/>
    <p:sldId id="266" r:id="rId41"/>
    <p:sldId id="267" r:id="rId42"/>
    <p:sldId id="268" r:id="rId43"/>
    <p:sldId id="872"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185"/>
    <a:srgbClr val="488DD8"/>
    <a:srgbClr val="191395"/>
    <a:srgbClr val="F0F0F0"/>
    <a:srgbClr val="00133A"/>
    <a:srgbClr val="2A3E62"/>
    <a:srgbClr val="82AAD0"/>
    <a:srgbClr val="ECF0F3"/>
    <a:srgbClr val="7C92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66" d="100"/>
          <a:sy n="66" d="100"/>
        </p:scale>
        <p:origin x="48" y="41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6E5F3A-A181-4608-9A88-61FE78B53942}" type="datetimeFigureOut">
              <a:rPr lang="en-US" smtClean="0"/>
              <a:t>3/16/2021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5AE266-E096-40D8-B7ED-215ACE8095F5}" type="slidenum">
              <a:rPr lang="en-US" smtClean="0"/>
              <a:t>‹#›</a:t>
            </a:fld>
            <a:endParaRPr lang="en-US"/>
          </a:p>
        </p:txBody>
      </p:sp>
    </p:spTree>
    <p:extLst>
      <p:ext uri="{BB962C8B-B14F-4D97-AF65-F5344CB8AC3E}">
        <p14:creationId xmlns:p14="http://schemas.microsoft.com/office/powerpoint/2010/main" val="142129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1</a:t>
            </a:fld>
            <a:endParaRPr lang="en-US"/>
          </a:p>
        </p:txBody>
      </p:sp>
    </p:spTree>
    <p:extLst>
      <p:ext uri="{BB962C8B-B14F-4D97-AF65-F5344CB8AC3E}">
        <p14:creationId xmlns:p14="http://schemas.microsoft.com/office/powerpoint/2010/main" val="3995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QA program is to make sure that REHS’s across the State are enforcing the .2600 rules and the NC Food Code correctly. (and consistently)</a:t>
            </a:r>
          </a:p>
          <a:p>
            <a:r>
              <a:rPr lang="en-US" dirty="0"/>
              <a:t>-The risk based inspection should focus on the 5 major risk factors.</a:t>
            </a:r>
          </a:p>
          <a:p>
            <a:r>
              <a:rPr lang="en-US" dirty="0">
                <a:highlight>
                  <a:srgbClr val="FFFF00"/>
                </a:highlight>
              </a:rPr>
              <a:t>improper holding temperatures, inadequate cooking, contaminated equipment, food from unsafe sources, and poor personal hygiene</a:t>
            </a:r>
            <a:endParaRPr lang="en-US" dirty="0"/>
          </a:p>
          <a:p>
            <a:r>
              <a:rPr lang="en-US" dirty="0"/>
              <a:t>This is just an overview of the Food Protection Branch QA program  - think about how the elements of this program could be applied to your program </a:t>
            </a:r>
          </a:p>
        </p:txBody>
      </p:sp>
      <p:sp>
        <p:nvSpPr>
          <p:cNvPr id="4" name="Slide Number Placeholder 3"/>
          <p:cNvSpPr>
            <a:spLocks noGrp="1"/>
          </p:cNvSpPr>
          <p:nvPr>
            <p:ph type="sldNum" sz="quarter" idx="5"/>
          </p:nvPr>
        </p:nvSpPr>
        <p:spPr/>
        <p:txBody>
          <a:bodyPr/>
          <a:lstStyle/>
          <a:p>
            <a:fld id="{04F17697-3E14-442A-865F-4D754DEC4D92}" type="slidenum">
              <a:rPr lang="en-US" smtClean="0"/>
              <a:t>10</a:t>
            </a:fld>
            <a:endParaRPr lang="en-US"/>
          </a:p>
        </p:txBody>
      </p:sp>
    </p:spTree>
    <p:extLst>
      <p:ext uri="{BB962C8B-B14F-4D97-AF65-F5344CB8AC3E}">
        <p14:creationId xmlns:p14="http://schemas.microsoft.com/office/powerpoint/2010/main" val="120942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75609"/>
            <a:r>
              <a:rPr lang="en-US" dirty="0"/>
              <a:t>Prioritization policy – what we will do in the event that we are short staffed or must turn our resources to an FBI investigation, etc. </a:t>
            </a:r>
          </a:p>
          <a:p>
            <a:pPr defTabSz="1675609"/>
            <a:r>
              <a:rPr lang="en-US" dirty="0"/>
              <a:t>SLAT- manpower study, but accounts for routine, value added activities, program standard activities, </a:t>
            </a:r>
            <a:r>
              <a:rPr lang="en-US" dirty="0" err="1"/>
              <a:t>ServSafe</a:t>
            </a:r>
            <a:r>
              <a:rPr lang="en-US" dirty="0"/>
              <a:t>, administrative duties, etc. </a:t>
            </a:r>
          </a:p>
          <a:p>
            <a:pPr defTabSz="1675609"/>
            <a:r>
              <a:rPr lang="en-US" dirty="0"/>
              <a:t>Matrix – Combination of inspection compliance, SLAT and QA activities dictates funding for the county – much better scenario than in the past AND it builds consistency </a:t>
            </a:r>
          </a:p>
          <a:p>
            <a:pPr defTabSz="1675609"/>
            <a:endParaRPr lang="en-US" dirty="0"/>
          </a:p>
          <a:p>
            <a:pPr defTabSz="1675609"/>
            <a:r>
              <a:rPr lang="en-US" dirty="0"/>
              <a:t>The goal is to train and gain improvement, not to take away authorizations. A main complaint by industry is that every inspector interprets the code differently. NC wants to continuously make efforts to build consistency </a:t>
            </a:r>
          </a:p>
          <a:p>
            <a:pPr defTabSz="1675609"/>
            <a:r>
              <a:rPr lang="en-US" dirty="0"/>
              <a:t>-recent complaint by a major chain of inconsistencies – some were legit, others not </a:t>
            </a:r>
          </a:p>
          <a:p>
            <a:endParaRPr lang="en-US" dirty="0"/>
          </a:p>
        </p:txBody>
      </p:sp>
      <p:sp>
        <p:nvSpPr>
          <p:cNvPr id="4" name="Slide Number Placeholder 3"/>
          <p:cNvSpPr>
            <a:spLocks noGrp="1"/>
          </p:cNvSpPr>
          <p:nvPr>
            <p:ph type="sldNum" sz="quarter" idx="5"/>
          </p:nvPr>
        </p:nvSpPr>
        <p:spPr/>
        <p:txBody>
          <a:bodyPr/>
          <a:lstStyle/>
          <a:p>
            <a:fld id="{DF2ADBB3-41FD-419F-9215-C082242053D8}" type="slidenum">
              <a:rPr lang="en-US" smtClean="0"/>
              <a:t>11</a:t>
            </a:fld>
            <a:endParaRPr lang="en-US" dirty="0"/>
          </a:p>
        </p:txBody>
      </p:sp>
    </p:spTree>
    <p:extLst>
      <p:ext uri="{BB962C8B-B14F-4D97-AF65-F5344CB8AC3E}">
        <p14:creationId xmlns:p14="http://schemas.microsoft.com/office/powerpoint/2010/main" val="325120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Higher-risk establishments such as those serving HSPs and establishments with specialized food processes are inspected at 100%  - (still talk of replacing one inspection with a verification visit)</a:t>
            </a:r>
          </a:p>
          <a:p>
            <a:r>
              <a:rPr lang="en-US" dirty="0"/>
              <a:t>All other establishments shall miss no more than one grading period per fiscal year with category IV establishments taking priority. </a:t>
            </a:r>
          </a:p>
          <a:p>
            <a:r>
              <a:rPr lang="en-US" dirty="0"/>
              <a:t>When missing only one inspection per FY is not possible, category IV establishments shall still be prioritized above category III; category III prioritized above category II; category I will take lowest priority</a:t>
            </a:r>
          </a:p>
          <a:p>
            <a:r>
              <a:rPr lang="en-US" dirty="0"/>
              <a:t>Risk factor violations documented on previous inspections, length of time since completion of last inspection and frequency of complaints from the public are taken into consideration when prioritizing the workload</a:t>
            </a:r>
          </a:p>
          <a:p>
            <a:endParaRPr lang="en-US" dirty="0"/>
          </a:p>
        </p:txBody>
      </p:sp>
      <p:sp>
        <p:nvSpPr>
          <p:cNvPr id="4" name="Slide Number Placeholder 3"/>
          <p:cNvSpPr>
            <a:spLocks noGrp="1"/>
          </p:cNvSpPr>
          <p:nvPr>
            <p:ph type="sldNum" sz="quarter" idx="10"/>
          </p:nvPr>
        </p:nvSpPr>
        <p:spPr/>
        <p:txBody>
          <a:bodyPr/>
          <a:lstStyle/>
          <a:p>
            <a:fld id="{DF2ADBB3-41FD-419F-9215-C082242053D8}" type="slidenum">
              <a:rPr lang="en-US" smtClean="0"/>
              <a:t>12</a:t>
            </a:fld>
            <a:endParaRPr lang="en-US" dirty="0"/>
          </a:p>
        </p:txBody>
      </p:sp>
    </p:spTree>
    <p:extLst>
      <p:ext uri="{BB962C8B-B14F-4D97-AF65-F5344CB8AC3E}">
        <p14:creationId xmlns:p14="http://schemas.microsoft.com/office/powerpoint/2010/main" val="146303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is to identify adequate staffing levels for FLI programs</a:t>
            </a:r>
          </a:p>
          <a:p>
            <a:pPr lvl="1"/>
            <a:r>
              <a:rPr lang="en-US" dirty="0"/>
              <a:t>May add other EH programs later</a:t>
            </a:r>
          </a:p>
          <a:p>
            <a:r>
              <a:rPr lang="en-US" dirty="0"/>
              <a:t>Focus on quality inspections vs. inspection compliance rates</a:t>
            </a:r>
          </a:p>
          <a:p>
            <a:pPr lvl="1"/>
            <a:r>
              <a:rPr lang="en-US" dirty="0"/>
              <a:t>Some counties are achieving 100% inspection compliance and are not performing at a high quality level </a:t>
            </a:r>
          </a:p>
          <a:p>
            <a:pPr lvl="1"/>
            <a:r>
              <a:rPr lang="en-US" dirty="0"/>
              <a:t>Some counties that are not achieving 100% compliance and are not short-staffed</a:t>
            </a:r>
          </a:p>
          <a:p>
            <a:r>
              <a:rPr lang="en-US" u="sng" dirty="0"/>
              <a:t>Required once per accreditation cycle beginning the Spring of 2021</a:t>
            </a:r>
          </a:p>
          <a:p>
            <a:endParaRPr lang="en-US" dirty="0"/>
          </a:p>
        </p:txBody>
      </p:sp>
      <p:sp>
        <p:nvSpPr>
          <p:cNvPr id="4" name="Slide Number Placeholder 3"/>
          <p:cNvSpPr>
            <a:spLocks noGrp="1"/>
          </p:cNvSpPr>
          <p:nvPr>
            <p:ph type="sldNum" sz="quarter" idx="5"/>
          </p:nvPr>
        </p:nvSpPr>
        <p:spPr/>
        <p:txBody>
          <a:bodyPr/>
          <a:lstStyle/>
          <a:p>
            <a:fld id="{DF2ADBB3-41FD-419F-9215-C082242053D8}" type="slidenum">
              <a:rPr lang="en-US" smtClean="0"/>
              <a:t>13</a:t>
            </a:fld>
            <a:endParaRPr lang="en-US" dirty="0"/>
          </a:p>
        </p:txBody>
      </p:sp>
    </p:spTree>
    <p:extLst>
      <p:ext uri="{BB962C8B-B14F-4D97-AF65-F5344CB8AC3E}">
        <p14:creationId xmlns:p14="http://schemas.microsoft.com/office/powerpoint/2010/main" val="45738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4177" indent="-314177">
              <a:buFontTx/>
              <a:buChar char="-"/>
            </a:pPr>
            <a:r>
              <a:rPr lang="en-US" dirty="0"/>
              <a:t>All information was sent via weekly update but can be resubmitted as needed </a:t>
            </a:r>
          </a:p>
          <a:p>
            <a:pPr marL="314177" indent="-314177">
              <a:buFontTx/>
              <a:buChar char="-"/>
            </a:pPr>
            <a:r>
              <a:rPr lang="en-US" dirty="0"/>
              <a:t>Emphasis: The first year of SLAT should be solely for the purpose of capturing data and determining the best way to capture date. Evaluate the method of tracking and determine if there may be a better way. Some counties may be ready for a SLAT evaluation but should not feel pressured to complete one prior to June 2020.</a:t>
            </a:r>
          </a:p>
          <a:p>
            <a:pPr lvl="1"/>
            <a:r>
              <a:rPr lang="en-US" dirty="0"/>
              <a:t>SLAT Information Request - County Submission – This form will have all the information that will be needed to input into the main SLAT workbook. It will include definitions of items and it will also request time off for employees – This portion is important to ensure that the most accurate time is noted. For example, a work year is 2080 hours but an employee may only devote 1400 hours after vacation, sick, holiday, and other time off</a:t>
            </a:r>
          </a:p>
          <a:p>
            <a:pPr lvl="1"/>
            <a:r>
              <a:rPr lang="en-US" dirty="0"/>
              <a:t>Job Description Workbook – County Submission – From the workbook above the job description will denote how much of the time they have available to work is utilized for the FLI Program. For example, an employee can work 1400 hours in one given year but only devotes 20% of their time – this allows for only 280 hours devoted!</a:t>
            </a:r>
          </a:p>
          <a:p>
            <a:pPr lvl="1"/>
            <a:r>
              <a:rPr lang="en-US" dirty="0"/>
              <a:t>Reference Spreadsheet (helpful in counties without a digital system in place) – Reference sheet is available for counties that do not have a digital system in place </a:t>
            </a:r>
          </a:p>
          <a:p>
            <a:pPr lvl="1"/>
            <a:r>
              <a:rPr lang="en-US" dirty="0"/>
              <a:t>Activity Codes – These were created with the review of activity codes within counties through the </a:t>
            </a:r>
            <a:r>
              <a:rPr lang="en-US" u="sng" dirty="0"/>
              <a:t>assistance of CDP</a:t>
            </a:r>
          </a:p>
          <a:p>
            <a:pPr marL="314177" indent="-314177">
              <a:buFontTx/>
              <a:buChar char="-"/>
            </a:pPr>
            <a:endParaRPr lang="en-US" dirty="0"/>
          </a:p>
        </p:txBody>
      </p:sp>
      <p:sp>
        <p:nvSpPr>
          <p:cNvPr id="4" name="Slide Number Placeholder 3"/>
          <p:cNvSpPr>
            <a:spLocks noGrp="1"/>
          </p:cNvSpPr>
          <p:nvPr>
            <p:ph type="sldNum" sz="quarter" idx="5"/>
          </p:nvPr>
        </p:nvSpPr>
        <p:spPr/>
        <p:txBody>
          <a:bodyPr/>
          <a:lstStyle/>
          <a:p>
            <a:fld id="{4381149D-7C5F-420D-AC51-3E3C398DCD08}" type="slidenum">
              <a:rPr lang="en-US" smtClean="0"/>
              <a:t>14</a:t>
            </a:fld>
            <a:endParaRPr lang="en-US"/>
          </a:p>
        </p:txBody>
      </p:sp>
    </p:spTree>
    <p:extLst>
      <p:ext uri="{BB962C8B-B14F-4D97-AF65-F5344CB8AC3E}">
        <p14:creationId xmlns:p14="http://schemas.microsoft.com/office/powerpoint/2010/main" val="46412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ADBB3-41FD-419F-9215-C082242053D8}" type="slidenum">
              <a:rPr lang="en-US" smtClean="0"/>
              <a:t>15</a:t>
            </a:fld>
            <a:endParaRPr lang="en-US" dirty="0"/>
          </a:p>
        </p:txBody>
      </p:sp>
    </p:spTree>
    <p:extLst>
      <p:ext uri="{BB962C8B-B14F-4D97-AF65-F5344CB8AC3E}">
        <p14:creationId xmlns:p14="http://schemas.microsoft.com/office/powerpoint/2010/main" val="1957157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Consultative, Complaint Visits, Critical violation visits, TFE’s</a:t>
            </a:r>
          </a:p>
        </p:txBody>
      </p:sp>
      <p:sp>
        <p:nvSpPr>
          <p:cNvPr id="4" name="Slide Number Placeholder 3"/>
          <p:cNvSpPr>
            <a:spLocks noGrp="1"/>
          </p:cNvSpPr>
          <p:nvPr>
            <p:ph type="sldNum" sz="quarter" idx="5"/>
          </p:nvPr>
        </p:nvSpPr>
        <p:spPr/>
        <p:txBody>
          <a:bodyPr/>
          <a:lstStyle/>
          <a:p>
            <a:fld id="{DF2ADBB3-41FD-419F-9215-C082242053D8}" type="slidenum">
              <a:rPr lang="en-US" smtClean="0"/>
              <a:t>16</a:t>
            </a:fld>
            <a:endParaRPr lang="en-US" dirty="0"/>
          </a:p>
        </p:txBody>
      </p:sp>
    </p:spTree>
    <p:extLst>
      <p:ext uri="{BB962C8B-B14F-4D97-AF65-F5344CB8AC3E}">
        <p14:creationId xmlns:p14="http://schemas.microsoft.com/office/powerpoint/2010/main" val="383726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about employee time off/education/travel/sick/vacation</a:t>
            </a:r>
          </a:p>
        </p:txBody>
      </p:sp>
      <p:sp>
        <p:nvSpPr>
          <p:cNvPr id="4" name="Slide Number Placeholder 3"/>
          <p:cNvSpPr>
            <a:spLocks noGrp="1"/>
          </p:cNvSpPr>
          <p:nvPr>
            <p:ph type="sldNum" sz="quarter" idx="5"/>
          </p:nvPr>
        </p:nvSpPr>
        <p:spPr/>
        <p:txBody>
          <a:bodyPr/>
          <a:lstStyle/>
          <a:p>
            <a:fld id="{DF2ADBB3-41FD-419F-9215-C082242053D8}" type="slidenum">
              <a:rPr lang="en-US" smtClean="0"/>
              <a:t>17</a:t>
            </a:fld>
            <a:endParaRPr lang="en-US" dirty="0"/>
          </a:p>
        </p:txBody>
      </p:sp>
    </p:spTree>
    <p:extLst>
      <p:ext uri="{BB962C8B-B14F-4D97-AF65-F5344CB8AC3E}">
        <p14:creationId xmlns:p14="http://schemas.microsoft.com/office/powerpoint/2010/main" val="1257888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Make sure people are aware of the timeframe</a:t>
            </a:r>
          </a:p>
          <a:p>
            <a:r>
              <a:rPr lang="en-US" dirty="0"/>
              <a:t>2. 2 inspections; A field assessment is 1 routine inspection</a:t>
            </a:r>
          </a:p>
          <a:p>
            <a:r>
              <a:rPr lang="en-US" dirty="0"/>
              <a:t>3. IF a REHS is doing any routine inspections, they will be required to complete the QA requirements</a:t>
            </a:r>
          </a:p>
          <a:p>
            <a:r>
              <a:rPr lang="en-US" dirty="0"/>
              <a:t>4. Successful standardization within the FY may take the place of the required assessments</a:t>
            </a:r>
          </a:p>
          <a:p>
            <a:r>
              <a:rPr lang="en-US" dirty="0"/>
              <a:t>5. Counties have the option to do regional review* (1-2 REHS by the Regional), leader review (Regional reviews the leader and leader reviews FLI staff)(doesn't exclude supervisors that do not do routine inspections that want to do QA of their staff), peer review (1 assessment by leader &amp; 1 by peer)</a:t>
            </a:r>
            <a:endParaRPr lang="en-US" dirty="0">
              <a:cs typeface="Calibri"/>
            </a:endParaRPr>
          </a:p>
          <a:p>
            <a:r>
              <a:rPr lang="en-US" dirty="0"/>
              <a:t>*Regional review may not be needed in some cases where there are 2 (1 individual supervises other and wants to do the QA))</a:t>
            </a:r>
          </a:p>
          <a:p>
            <a:r>
              <a:rPr lang="en-US" dirty="0"/>
              <a:t>6. Regionals should be discussing plans with each county ahead of time – use regional staff as resource for QA questions</a:t>
            </a:r>
          </a:p>
          <a:p>
            <a:endParaRPr lang="en-US" dirty="0"/>
          </a:p>
        </p:txBody>
      </p:sp>
      <p:sp>
        <p:nvSpPr>
          <p:cNvPr id="4" name="Slide Number Placeholder 3"/>
          <p:cNvSpPr>
            <a:spLocks noGrp="1"/>
          </p:cNvSpPr>
          <p:nvPr>
            <p:ph type="sldNum" sz="quarter" idx="10"/>
          </p:nvPr>
        </p:nvSpPr>
        <p:spPr/>
        <p:txBody>
          <a:bodyPr/>
          <a:lstStyle/>
          <a:p>
            <a:fld id="{DF2ADBB3-41FD-419F-9215-C082242053D8}" type="slidenum">
              <a:rPr lang="en-US" smtClean="0"/>
              <a:t>18</a:t>
            </a:fld>
            <a:endParaRPr lang="en-US" dirty="0"/>
          </a:p>
        </p:txBody>
      </p:sp>
    </p:spTree>
    <p:extLst>
      <p:ext uri="{BB962C8B-B14F-4D97-AF65-F5344CB8AC3E}">
        <p14:creationId xmlns:p14="http://schemas.microsoft.com/office/powerpoint/2010/main" val="240855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hurt to read the annex again if you already have. If you haven’t taken the RBI course, this is a great place to start.</a:t>
            </a:r>
          </a:p>
          <a:p>
            <a:endParaRPr lang="en-US" dirty="0"/>
          </a:p>
          <a:p>
            <a:r>
              <a:rPr lang="en-US" dirty="0"/>
              <a:t>Why read the marking instructions if I am not going to be an assessor? Reading the instructions lets you know how you will be assessed. </a:t>
            </a:r>
          </a:p>
          <a:p>
            <a:endParaRPr lang="en-US" dirty="0"/>
          </a:p>
          <a:p>
            <a:r>
              <a:rPr lang="en-US" dirty="0"/>
              <a:t>Now is the time to ask questions and understand how you will be evaluated. Asking for help will help you going forward.</a:t>
            </a:r>
          </a:p>
        </p:txBody>
      </p:sp>
      <p:sp>
        <p:nvSpPr>
          <p:cNvPr id="4" name="Slide Number Placeholder 3"/>
          <p:cNvSpPr>
            <a:spLocks noGrp="1"/>
          </p:cNvSpPr>
          <p:nvPr>
            <p:ph type="sldNum" sz="quarter" idx="5"/>
          </p:nvPr>
        </p:nvSpPr>
        <p:spPr/>
        <p:txBody>
          <a:bodyPr/>
          <a:lstStyle/>
          <a:p>
            <a:fld id="{DF2ADBB3-41FD-419F-9215-C082242053D8}" type="slidenum">
              <a:rPr lang="en-US" smtClean="0"/>
              <a:t>19</a:t>
            </a:fld>
            <a:endParaRPr lang="en-US" dirty="0"/>
          </a:p>
        </p:txBody>
      </p:sp>
    </p:spTree>
    <p:extLst>
      <p:ext uri="{BB962C8B-B14F-4D97-AF65-F5344CB8AC3E}">
        <p14:creationId xmlns:p14="http://schemas.microsoft.com/office/powerpoint/2010/main" val="372094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2</a:t>
            </a:fld>
            <a:endParaRPr lang="en-US"/>
          </a:p>
        </p:txBody>
      </p:sp>
    </p:spTree>
    <p:extLst>
      <p:ext uri="{BB962C8B-B14F-4D97-AF65-F5344CB8AC3E}">
        <p14:creationId xmlns:p14="http://schemas.microsoft.com/office/powerpoint/2010/main" val="4165564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 to use the totals from field assessment tab (shown on next slide) when entering in data, but the field assessment tab can be used, This form does not formulate over to the compliance totals, but may be easier to read comments and provide feedback for individuals; County has the choice if they want to use this form</a:t>
            </a:r>
          </a:p>
          <a:p>
            <a:r>
              <a:rPr lang="en-US" dirty="0"/>
              <a:t>Field Assessment Form provided by the State (developed and piloted by local health departments)</a:t>
            </a:r>
          </a:p>
          <a:p>
            <a:r>
              <a:rPr lang="en-US" dirty="0"/>
              <a:t>Filled out by the assessor</a:t>
            </a:r>
          </a:p>
          <a:p>
            <a:r>
              <a:rPr lang="en-US" dirty="0"/>
              <a:t>1. Demographic info</a:t>
            </a:r>
          </a:p>
          <a:p>
            <a:r>
              <a:rPr lang="en-US" dirty="0"/>
              <a:t>2. 53 items to be evaluated; numbered on left side</a:t>
            </a:r>
          </a:p>
          <a:p>
            <a:r>
              <a:rPr lang="en-US" dirty="0"/>
              <a:t>3. Items do not directly correspond with the NC Food Establishment Inspection Form</a:t>
            </a:r>
          </a:p>
          <a:p>
            <a:r>
              <a:rPr lang="en-US" dirty="0"/>
              <a:t>Example: #1 on Inspection Form is not #1 on the QA assessment (#11)</a:t>
            </a:r>
          </a:p>
          <a:p>
            <a:r>
              <a:rPr lang="en-US" dirty="0"/>
              <a:t>4. Inspection Form item #s are shown in the header of each QA assessment item</a:t>
            </a:r>
          </a:p>
          <a:p>
            <a:r>
              <a:rPr lang="en-US" dirty="0"/>
              <a:t>Some items include multiple inspection form items</a:t>
            </a:r>
          </a:p>
          <a:p>
            <a:endParaRPr lang="en-US" dirty="0"/>
          </a:p>
        </p:txBody>
      </p:sp>
      <p:sp>
        <p:nvSpPr>
          <p:cNvPr id="4" name="Slide Number Placeholder 3"/>
          <p:cNvSpPr>
            <a:spLocks noGrp="1"/>
          </p:cNvSpPr>
          <p:nvPr>
            <p:ph type="sldNum" sz="quarter" idx="10"/>
          </p:nvPr>
        </p:nvSpPr>
        <p:spPr/>
        <p:txBody>
          <a:bodyPr/>
          <a:lstStyle/>
          <a:p>
            <a:fld id="{DF2ADBB3-41FD-419F-9215-C082242053D8}" type="slidenum">
              <a:rPr lang="en-US" smtClean="0"/>
              <a:t>20</a:t>
            </a:fld>
            <a:endParaRPr lang="en-US" dirty="0"/>
          </a:p>
        </p:txBody>
      </p:sp>
    </p:spTree>
    <p:extLst>
      <p:ext uri="{BB962C8B-B14F-4D97-AF65-F5344CB8AC3E}">
        <p14:creationId xmlns:p14="http://schemas.microsoft.com/office/powerpoint/2010/main" val="3985654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either transfer information from field assessment for to the totals from field assessment tab or just enter all info here to begin with. Up to the county, but all information must be collected in this tab</a:t>
            </a:r>
          </a:p>
          <a:p>
            <a:endParaRPr lang="en-US" dirty="0"/>
          </a:p>
          <a:p>
            <a:pPr marL="418902" indent="-418902">
              <a:buAutoNum type="arabicPeriod"/>
            </a:pPr>
            <a:r>
              <a:rPr lang="en-US" dirty="0"/>
              <a:t>Must change the number of evaluations each time an assessment is entered in</a:t>
            </a:r>
          </a:p>
          <a:p>
            <a:pPr marL="418902" indent="-418902">
              <a:buAutoNum type="arabicPeriod"/>
            </a:pPr>
            <a:r>
              <a:rPr lang="en-US" dirty="0"/>
              <a:t>Enter REHS # and Establishment info including ID #</a:t>
            </a:r>
          </a:p>
          <a:p>
            <a:pPr marL="418902" indent="-418902">
              <a:buAutoNum type="arabicPeriod"/>
            </a:pPr>
            <a:r>
              <a:rPr lang="en-US" dirty="0"/>
              <a:t>Items evaluated are the same as the field assessment form so they can be pasted in</a:t>
            </a:r>
          </a:p>
          <a:p>
            <a:pPr marL="418902" indent="-418902">
              <a:buAutoNum type="arabicPeriod"/>
            </a:pPr>
            <a:r>
              <a:rPr lang="en-US" dirty="0"/>
              <a:t>Columns line up so make sure you stay within the appropriate column</a:t>
            </a:r>
          </a:p>
          <a:p>
            <a:pPr marL="418902" indent="-418902">
              <a:buAutoNum type="arabicPeriod"/>
            </a:pPr>
            <a:r>
              <a:rPr lang="en-US" dirty="0"/>
              <a:t>Ins and Outs indicated with a “1” – comments can be added and a flag will appear (further explanation of comments on next slide)</a:t>
            </a:r>
          </a:p>
        </p:txBody>
      </p:sp>
      <p:sp>
        <p:nvSpPr>
          <p:cNvPr id="4" name="Slide Number Placeholder 3"/>
          <p:cNvSpPr>
            <a:spLocks noGrp="1"/>
          </p:cNvSpPr>
          <p:nvPr>
            <p:ph type="sldNum" sz="quarter" idx="5"/>
          </p:nvPr>
        </p:nvSpPr>
        <p:spPr/>
        <p:txBody>
          <a:bodyPr/>
          <a:lstStyle/>
          <a:p>
            <a:fld id="{DF2ADBB3-41FD-419F-9215-C082242053D8}" type="slidenum">
              <a:rPr lang="en-US" smtClean="0"/>
              <a:t>21</a:t>
            </a:fld>
            <a:endParaRPr lang="en-US" dirty="0"/>
          </a:p>
        </p:txBody>
      </p:sp>
    </p:spTree>
    <p:extLst>
      <p:ext uri="{BB962C8B-B14F-4D97-AF65-F5344CB8AC3E}">
        <p14:creationId xmlns:p14="http://schemas.microsoft.com/office/powerpoint/2010/main" val="4027016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comments may be entered on each box by right clicking and adding a comment (if using 2016 or newer version of Excel, use NOTES instead of comments)(older versions are not compatible with new version of threaded comments)</a:t>
            </a:r>
          </a:p>
          <a:p>
            <a:r>
              <a:rPr lang="en-US" dirty="0"/>
              <a:t>2./3. comments/notes are indicated with flag</a:t>
            </a:r>
          </a:p>
          <a:p>
            <a:r>
              <a:rPr lang="en-US" dirty="0"/>
              <a:t>4. Some items need to marked N/A – why would reheating be marked N/A? Answer: if REHS asked appropriate questions about reheating and reheating did not take place during the inspection</a:t>
            </a:r>
          </a:p>
          <a:p>
            <a:endParaRPr lang="en-US" dirty="0"/>
          </a:p>
          <a:p>
            <a:r>
              <a:rPr lang="en-US" dirty="0"/>
              <a:t>QA Assessments will be compiled together to assess training needs</a:t>
            </a:r>
          </a:p>
          <a:p>
            <a:endParaRPr lang="en-US" dirty="0"/>
          </a:p>
        </p:txBody>
      </p:sp>
      <p:sp>
        <p:nvSpPr>
          <p:cNvPr id="4" name="Slide Number Placeholder 3"/>
          <p:cNvSpPr>
            <a:spLocks noGrp="1"/>
          </p:cNvSpPr>
          <p:nvPr>
            <p:ph type="sldNum" sz="quarter" idx="5"/>
          </p:nvPr>
        </p:nvSpPr>
        <p:spPr/>
        <p:txBody>
          <a:bodyPr/>
          <a:lstStyle/>
          <a:p>
            <a:fld id="{DF2ADBB3-41FD-419F-9215-C082242053D8}" type="slidenum">
              <a:rPr lang="en-US" smtClean="0"/>
              <a:t>22</a:t>
            </a:fld>
            <a:endParaRPr lang="en-US" dirty="0"/>
          </a:p>
        </p:txBody>
      </p:sp>
    </p:spTree>
    <p:extLst>
      <p:ext uri="{BB962C8B-B14F-4D97-AF65-F5344CB8AC3E}">
        <p14:creationId xmlns:p14="http://schemas.microsoft.com/office/powerpoint/2010/main" val="1699931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Tabulating all REHS assessments will show the training needs of the FLI program</a:t>
            </a:r>
          </a:p>
          <a:p>
            <a:endParaRPr lang="en-US" dirty="0"/>
          </a:p>
          <a:p>
            <a:r>
              <a:rPr lang="en-US" dirty="0"/>
              <a:t>Describe how to interpret the data on this table from the Compliance Totals tab. (</a:t>
            </a:r>
            <a:r>
              <a:rPr lang="en-US" u="sng" dirty="0"/>
              <a:t>*Animation*</a:t>
            </a:r>
            <a:r>
              <a:rPr lang="en-US" dirty="0"/>
              <a:t> will appear over the surveys facility row with next 3 clicks.) Describe what it means to survey the facility and how to appropriately prioritize risk factors; how to do a menu review, and why it is important to verify ownership</a:t>
            </a:r>
          </a:p>
          <a:p>
            <a:endParaRPr lang="en-US" dirty="0"/>
          </a:p>
          <a:p>
            <a:r>
              <a:rPr lang="en-US" dirty="0"/>
              <a:t>Areas &lt; 70% should be addressed by program manager – policy revision forthcoming to represent this requirement</a:t>
            </a:r>
          </a:p>
        </p:txBody>
      </p:sp>
      <p:sp>
        <p:nvSpPr>
          <p:cNvPr id="4" name="Slide Number Placeholder 3"/>
          <p:cNvSpPr>
            <a:spLocks noGrp="1"/>
          </p:cNvSpPr>
          <p:nvPr>
            <p:ph type="sldNum" sz="quarter" idx="10"/>
          </p:nvPr>
        </p:nvSpPr>
        <p:spPr/>
        <p:txBody>
          <a:bodyPr/>
          <a:lstStyle/>
          <a:p>
            <a:fld id="{DF2ADBB3-41FD-419F-9215-C082242053D8}" type="slidenum">
              <a:rPr lang="en-US" smtClean="0"/>
              <a:t>23</a:t>
            </a:fld>
            <a:endParaRPr lang="en-US" dirty="0"/>
          </a:p>
        </p:txBody>
      </p:sp>
    </p:spTree>
    <p:extLst>
      <p:ext uri="{BB962C8B-B14F-4D97-AF65-F5344CB8AC3E}">
        <p14:creationId xmlns:p14="http://schemas.microsoft.com/office/powerpoint/2010/main" val="931435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85% leader should provide feedback to REHS and no further action is needed</a:t>
            </a:r>
          </a:p>
          <a:p>
            <a:r>
              <a:rPr lang="en-US" dirty="0"/>
              <a:t>Remediation is applied to strengthen FLI programs in NC – leaders should be implementing training/remediation when they see the need. Regionals will look at compliance totals and trends and offer help when needed/requested.</a:t>
            </a:r>
          </a:p>
          <a:p>
            <a:r>
              <a:rPr lang="en-US" dirty="0"/>
              <a:t>2. 70% - 84% leader should document discussion with REHS to work on areas in need of improvement and re-assess in the next FY (they may re-assess earlier if they would like)</a:t>
            </a:r>
          </a:p>
          <a:p>
            <a:r>
              <a:rPr lang="en-US" dirty="0"/>
              <a:t>3. &lt; 70% leaders should make a written plan to provide some immediate training (ex. Review Annex 5, read marking instructions, etc.) and then re-assess in a short period of time (time may vary depending on the training needed)</a:t>
            </a:r>
          </a:p>
          <a:p>
            <a:r>
              <a:rPr lang="en-US" dirty="0"/>
              <a:t>The goal is to train and gain improvement, not to take away authorizations</a:t>
            </a:r>
          </a:p>
          <a:p>
            <a:r>
              <a:rPr lang="en-US" dirty="0"/>
              <a:t>A main complaint by industry is that every inspector interprets the code differently</a:t>
            </a:r>
          </a:p>
          <a:p>
            <a:r>
              <a:rPr lang="en-US" dirty="0"/>
              <a:t>NC wants to continuously make efforts to build consistency </a:t>
            </a:r>
          </a:p>
          <a:p>
            <a:endParaRPr lang="en-US" dirty="0"/>
          </a:p>
        </p:txBody>
      </p:sp>
      <p:sp>
        <p:nvSpPr>
          <p:cNvPr id="4" name="Slide Number Placeholder 3"/>
          <p:cNvSpPr>
            <a:spLocks noGrp="1"/>
          </p:cNvSpPr>
          <p:nvPr>
            <p:ph type="sldNum" sz="quarter" idx="10"/>
          </p:nvPr>
        </p:nvSpPr>
        <p:spPr/>
        <p:txBody>
          <a:bodyPr/>
          <a:lstStyle/>
          <a:p>
            <a:fld id="{DF2ADBB3-41FD-419F-9215-C082242053D8}" type="slidenum">
              <a:rPr lang="en-US" smtClean="0"/>
              <a:t>24</a:t>
            </a:fld>
            <a:endParaRPr lang="en-US" dirty="0"/>
          </a:p>
        </p:txBody>
      </p:sp>
    </p:spTree>
    <p:extLst>
      <p:ext uri="{BB962C8B-B14F-4D97-AF65-F5344CB8AC3E}">
        <p14:creationId xmlns:p14="http://schemas.microsoft.com/office/powerpoint/2010/main" val="43577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Files should be reviewed by leaders only</a:t>
            </a:r>
          </a:p>
          <a:p>
            <a:r>
              <a:rPr lang="en-US" dirty="0"/>
              <a:t>Marking Instructions are available for the NC File Review as well</a:t>
            </a:r>
          </a:p>
          <a:p>
            <a:r>
              <a:rPr lang="en-US" dirty="0"/>
              <a:t>Important for file review: if the inspection for the field assessment is the only inspection completed by that REHS in the last 3 inspections, that file should not be reviewed (choose a random file to review) – The inspection is reviewed for completeness during the assessment and will create redundant work if used – we want to focus on the inspections completed by the REHS being assessed</a:t>
            </a:r>
          </a:p>
          <a:p>
            <a:r>
              <a:rPr lang="en-US" dirty="0"/>
              <a:t>File review notes are for the work of the REHS being evaluated – inspections completed by other REHS will not be used to penalize the REHS being evaluated; however the work should be viewed to see if repeats and long-term compliance are appropriately documented</a:t>
            </a:r>
          </a:p>
          <a:p>
            <a:r>
              <a:rPr lang="en-US" dirty="0">
                <a:cs typeface="Calibri"/>
              </a:rPr>
              <a:t>*Supervisor that does not do routine inspections may not have a file to review</a:t>
            </a:r>
          </a:p>
        </p:txBody>
      </p:sp>
      <p:sp>
        <p:nvSpPr>
          <p:cNvPr id="4" name="Slide Number Placeholder 3"/>
          <p:cNvSpPr>
            <a:spLocks noGrp="1"/>
          </p:cNvSpPr>
          <p:nvPr>
            <p:ph type="sldNum" sz="quarter" idx="10"/>
          </p:nvPr>
        </p:nvSpPr>
        <p:spPr/>
        <p:txBody>
          <a:bodyPr/>
          <a:lstStyle/>
          <a:p>
            <a:fld id="{DF2ADBB3-41FD-419F-9215-C082242053D8}" type="slidenum">
              <a:rPr lang="en-US" smtClean="0"/>
              <a:t>25</a:t>
            </a:fld>
            <a:endParaRPr lang="en-US" dirty="0"/>
          </a:p>
        </p:txBody>
      </p:sp>
    </p:spTree>
    <p:extLst>
      <p:ext uri="{BB962C8B-B14F-4D97-AF65-F5344CB8AC3E}">
        <p14:creationId xmlns:p14="http://schemas.microsoft.com/office/powerpoint/2010/main" val="2215663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ADBB3-41FD-419F-9215-C082242053D8}" type="slidenum">
              <a:rPr lang="en-US" smtClean="0"/>
              <a:t>26</a:t>
            </a:fld>
            <a:endParaRPr lang="en-US" dirty="0"/>
          </a:p>
        </p:txBody>
      </p:sp>
    </p:spTree>
    <p:extLst>
      <p:ext uri="{BB962C8B-B14F-4D97-AF65-F5344CB8AC3E}">
        <p14:creationId xmlns:p14="http://schemas.microsoft.com/office/powerpoint/2010/main" val="3849646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ADBB3-41FD-419F-9215-C082242053D8}" type="slidenum">
              <a:rPr lang="en-US" smtClean="0"/>
              <a:t>27</a:t>
            </a:fld>
            <a:endParaRPr lang="en-US" dirty="0"/>
          </a:p>
        </p:txBody>
      </p:sp>
    </p:spTree>
    <p:extLst>
      <p:ext uri="{BB962C8B-B14F-4D97-AF65-F5344CB8AC3E}">
        <p14:creationId xmlns:p14="http://schemas.microsoft.com/office/powerpoint/2010/main" val="3137973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a:t>Removed the portion of the pilot QA policy that spoke about 75% or less and 95% or higher because we didn’t want to penalize those programs that incentivize high performers.</a:t>
            </a:r>
          </a:p>
        </p:txBody>
      </p:sp>
      <p:sp>
        <p:nvSpPr>
          <p:cNvPr id="4" name="Slide Number Placeholder 3"/>
          <p:cNvSpPr>
            <a:spLocks noGrp="1"/>
          </p:cNvSpPr>
          <p:nvPr>
            <p:ph type="sldNum" sz="quarter" idx="10"/>
          </p:nvPr>
        </p:nvSpPr>
        <p:spPr/>
        <p:txBody>
          <a:bodyPr/>
          <a:lstStyle/>
          <a:p>
            <a:fld id="{DF2ADBB3-41FD-419F-9215-C082242053D8}" type="slidenum">
              <a:rPr lang="en-US" smtClean="0"/>
              <a:t>28</a:t>
            </a:fld>
            <a:endParaRPr lang="en-US" dirty="0"/>
          </a:p>
        </p:txBody>
      </p:sp>
    </p:spTree>
    <p:extLst>
      <p:ext uri="{BB962C8B-B14F-4D97-AF65-F5344CB8AC3E}">
        <p14:creationId xmlns:p14="http://schemas.microsoft.com/office/powerpoint/2010/main" val="2300334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for the county to implement their own corrective actions and trainings. The county should be tracking progress as the year goes on and may send information a little at a time to their regional. If the regionals find discrepancies, they will work with county to fix them.</a:t>
            </a:r>
          </a:p>
          <a:p>
            <a:r>
              <a:rPr lang="en-US" dirty="0"/>
              <a:t>Please be transparent with your regional and seek advice for training needs throughout the new QA process.</a:t>
            </a:r>
          </a:p>
        </p:txBody>
      </p:sp>
      <p:sp>
        <p:nvSpPr>
          <p:cNvPr id="4" name="Slide Number Placeholder 3"/>
          <p:cNvSpPr>
            <a:spLocks noGrp="1"/>
          </p:cNvSpPr>
          <p:nvPr>
            <p:ph type="sldNum" sz="quarter" idx="10"/>
          </p:nvPr>
        </p:nvSpPr>
        <p:spPr/>
        <p:txBody>
          <a:bodyPr/>
          <a:lstStyle/>
          <a:p>
            <a:fld id="{DF2ADBB3-41FD-419F-9215-C082242053D8}" type="slidenum">
              <a:rPr lang="en-US" smtClean="0"/>
              <a:t>29</a:t>
            </a:fld>
            <a:endParaRPr lang="en-US" dirty="0"/>
          </a:p>
        </p:txBody>
      </p:sp>
    </p:spTree>
    <p:extLst>
      <p:ext uri="{BB962C8B-B14F-4D97-AF65-F5344CB8AC3E}">
        <p14:creationId xmlns:p14="http://schemas.microsoft.com/office/powerpoint/2010/main" val="98360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3</a:t>
            </a:fld>
            <a:endParaRPr lang="en-US"/>
          </a:p>
        </p:txBody>
      </p:sp>
    </p:spTree>
    <p:extLst>
      <p:ext uri="{BB962C8B-B14F-4D97-AF65-F5344CB8AC3E}">
        <p14:creationId xmlns:p14="http://schemas.microsoft.com/office/powerpoint/2010/main" val="2769272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DF2ADBB3-41FD-419F-9215-C082242053D8}" type="slidenum">
              <a:rPr lang="en-US" smtClean="0"/>
              <a:t>30</a:t>
            </a:fld>
            <a:endParaRPr lang="en-US" dirty="0"/>
          </a:p>
        </p:txBody>
      </p:sp>
    </p:spTree>
    <p:extLst>
      <p:ext uri="{BB962C8B-B14F-4D97-AF65-F5344CB8AC3E}">
        <p14:creationId xmlns:p14="http://schemas.microsoft.com/office/powerpoint/2010/main" val="510153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2ADBB3-41FD-419F-9215-C082242053D8}" type="slidenum">
              <a:rPr lang="en-US" smtClean="0"/>
              <a:t>31</a:t>
            </a:fld>
            <a:endParaRPr lang="en-US" dirty="0"/>
          </a:p>
        </p:txBody>
      </p:sp>
    </p:spTree>
    <p:extLst>
      <p:ext uri="{BB962C8B-B14F-4D97-AF65-F5344CB8AC3E}">
        <p14:creationId xmlns:p14="http://schemas.microsoft.com/office/powerpoint/2010/main" val="2699147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32</a:t>
            </a:fld>
            <a:endParaRPr lang="en-US"/>
          </a:p>
        </p:txBody>
      </p:sp>
    </p:spTree>
    <p:extLst>
      <p:ext uri="{BB962C8B-B14F-4D97-AF65-F5344CB8AC3E}">
        <p14:creationId xmlns:p14="http://schemas.microsoft.com/office/powerpoint/2010/main" val="1060852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34</a:t>
            </a:fld>
            <a:endParaRPr lang="en-US"/>
          </a:p>
        </p:txBody>
      </p:sp>
    </p:spTree>
    <p:extLst>
      <p:ext uri="{BB962C8B-B14F-4D97-AF65-F5344CB8AC3E}">
        <p14:creationId xmlns:p14="http://schemas.microsoft.com/office/powerpoint/2010/main" val="2000283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35</a:t>
            </a:fld>
            <a:endParaRPr lang="en-US"/>
          </a:p>
        </p:txBody>
      </p:sp>
    </p:spTree>
    <p:extLst>
      <p:ext uri="{BB962C8B-B14F-4D97-AF65-F5344CB8AC3E}">
        <p14:creationId xmlns:p14="http://schemas.microsoft.com/office/powerpoint/2010/main" val="356762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 tool encourages consistency, it has marking instructions- so it is fair, the person being assessed knows what to expect, appeal procedure </a:t>
            </a:r>
          </a:p>
        </p:txBody>
      </p:sp>
      <p:sp>
        <p:nvSpPr>
          <p:cNvPr id="4" name="Slide Number Placeholder 3"/>
          <p:cNvSpPr>
            <a:spLocks noGrp="1"/>
          </p:cNvSpPr>
          <p:nvPr>
            <p:ph type="sldNum" sz="quarter" idx="5"/>
          </p:nvPr>
        </p:nvSpPr>
        <p:spPr/>
        <p:txBody>
          <a:bodyPr/>
          <a:lstStyle/>
          <a:p>
            <a:fld id="{B75AE266-E096-40D8-B7ED-215ACE8095F5}" type="slidenum">
              <a:rPr lang="en-US" smtClean="0"/>
              <a:t>36</a:t>
            </a:fld>
            <a:endParaRPr lang="en-US"/>
          </a:p>
        </p:txBody>
      </p:sp>
    </p:spTree>
    <p:extLst>
      <p:ext uri="{BB962C8B-B14F-4D97-AF65-F5344CB8AC3E}">
        <p14:creationId xmlns:p14="http://schemas.microsoft.com/office/powerpoint/2010/main" val="2764806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37</a:t>
            </a:fld>
            <a:endParaRPr lang="en-US"/>
          </a:p>
        </p:txBody>
      </p:sp>
    </p:spTree>
    <p:extLst>
      <p:ext uri="{BB962C8B-B14F-4D97-AF65-F5344CB8AC3E}">
        <p14:creationId xmlns:p14="http://schemas.microsoft.com/office/powerpoint/2010/main" val="2314776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38</a:t>
            </a:fld>
            <a:endParaRPr lang="en-US"/>
          </a:p>
        </p:txBody>
      </p:sp>
    </p:spTree>
    <p:extLst>
      <p:ext uri="{BB962C8B-B14F-4D97-AF65-F5344CB8AC3E}">
        <p14:creationId xmlns:p14="http://schemas.microsoft.com/office/powerpoint/2010/main" val="29741589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39</a:t>
            </a:fld>
            <a:endParaRPr lang="en-US"/>
          </a:p>
        </p:txBody>
      </p:sp>
    </p:spTree>
    <p:extLst>
      <p:ext uri="{BB962C8B-B14F-4D97-AF65-F5344CB8AC3E}">
        <p14:creationId xmlns:p14="http://schemas.microsoft.com/office/powerpoint/2010/main" val="1690370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40</a:t>
            </a:fld>
            <a:endParaRPr lang="en-US"/>
          </a:p>
        </p:txBody>
      </p:sp>
    </p:spTree>
    <p:extLst>
      <p:ext uri="{BB962C8B-B14F-4D97-AF65-F5344CB8AC3E}">
        <p14:creationId xmlns:p14="http://schemas.microsoft.com/office/powerpoint/2010/main" val="160498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4</a:t>
            </a:fld>
            <a:endParaRPr lang="en-US"/>
          </a:p>
        </p:txBody>
      </p:sp>
    </p:spTree>
    <p:extLst>
      <p:ext uri="{BB962C8B-B14F-4D97-AF65-F5344CB8AC3E}">
        <p14:creationId xmlns:p14="http://schemas.microsoft.com/office/powerpoint/2010/main" val="3003797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41</a:t>
            </a:fld>
            <a:endParaRPr lang="en-US"/>
          </a:p>
        </p:txBody>
      </p:sp>
    </p:spTree>
    <p:extLst>
      <p:ext uri="{BB962C8B-B14F-4D97-AF65-F5344CB8AC3E}">
        <p14:creationId xmlns:p14="http://schemas.microsoft.com/office/powerpoint/2010/main" val="1695846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42</a:t>
            </a:fld>
            <a:endParaRPr lang="en-US"/>
          </a:p>
        </p:txBody>
      </p:sp>
    </p:spTree>
    <p:extLst>
      <p:ext uri="{BB962C8B-B14F-4D97-AF65-F5344CB8AC3E}">
        <p14:creationId xmlns:p14="http://schemas.microsoft.com/office/powerpoint/2010/main" val="2994504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04F17697-3E14-442A-865F-4D754DEC4D92}" type="slidenum">
              <a:rPr lang="en-US" smtClean="0"/>
              <a:t>43</a:t>
            </a:fld>
            <a:endParaRPr lang="en-US"/>
          </a:p>
        </p:txBody>
      </p:sp>
    </p:spTree>
    <p:extLst>
      <p:ext uri="{BB962C8B-B14F-4D97-AF65-F5344CB8AC3E}">
        <p14:creationId xmlns:p14="http://schemas.microsoft.com/office/powerpoint/2010/main" val="363849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5</a:t>
            </a:fld>
            <a:endParaRPr lang="en-US"/>
          </a:p>
        </p:txBody>
      </p:sp>
    </p:spTree>
    <p:extLst>
      <p:ext uri="{BB962C8B-B14F-4D97-AF65-F5344CB8AC3E}">
        <p14:creationId xmlns:p14="http://schemas.microsoft.com/office/powerpoint/2010/main" val="181938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6</a:t>
            </a:fld>
            <a:endParaRPr lang="en-US"/>
          </a:p>
        </p:txBody>
      </p:sp>
    </p:spTree>
    <p:extLst>
      <p:ext uri="{BB962C8B-B14F-4D97-AF65-F5344CB8AC3E}">
        <p14:creationId xmlns:p14="http://schemas.microsoft.com/office/powerpoint/2010/main" val="101572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$65,000 to train an intern to first authorization</a:t>
            </a:r>
          </a:p>
        </p:txBody>
      </p:sp>
      <p:sp>
        <p:nvSpPr>
          <p:cNvPr id="4" name="Slide Number Placeholder 3"/>
          <p:cNvSpPr>
            <a:spLocks noGrp="1"/>
          </p:cNvSpPr>
          <p:nvPr>
            <p:ph type="sldNum" sz="quarter" idx="5"/>
          </p:nvPr>
        </p:nvSpPr>
        <p:spPr/>
        <p:txBody>
          <a:bodyPr/>
          <a:lstStyle/>
          <a:p>
            <a:fld id="{B75AE266-E096-40D8-B7ED-215ACE8095F5}" type="slidenum">
              <a:rPr lang="en-US" smtClean="0"/>
              <a:t>7</a:t>
            </a:fld>
            <a:endParaRPr lang="en-US"/>
          </a:p>
        </p:txBody>
      </p:sp>
    </p:spTree>
    <p:extLst>
      <p:ext uri="{BB962C8B-B14F-4D97-AF65-F5344CB8AC3E}">
        <p14:creationId xmlns:p14="http://schemas.microsoft.com/office/powerpoint/2010/main" val="167876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5AE266-E096-40D8-B7ED-215ACE8095F5}" type="slidenum">
              <a:rPr lang="en-US" smtClean="0"/>
              <a:t>8</a:t>
            </a:fld>
            <a:endParaRPr lang="en-US"/>
          </a:p>
        </p:txBody>
      </p:sp>
    </p:spTree>
    <p:extLst>
      <p:ext uri="{BB962C8B-B14F-4D97-AF65-F5344CB8AC3E}">
        <p14:creationId xmlns:p14="http://schemas.microsoft.com/office/powerpoint/2010/main" val="3765272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county has made a large investment in you!  You are an asset to your community! </a:t>
            </a:r>
          </a:p>
        </p:txBody>
      </p:sp>
      <p:sp>
        <p:nvSpPr>
          <p:cNvPr id="4" name="Slide Number Placeholder 3"/>
          <p:cNvSpPr>
            <a:spLocks noGrp="1"/>
          </p:cNvSpPr>
          <p:nvPr>
            <p:ph type="sldNum" sz="quarter" idx="5"/>
          </p:nvPr>
        </p:nvSpPr>
        <p:spPr/>
        <p:txBody>
          <a:bodyPr/>
          <a:lstStyle/>
          <a:p>
            <a:fld id="{B75AE266-E096-40D8-B7ED-215ACE8095F5}" type="slidenum">
              <a:rPr lang="en-US" smtClean="0"/>
              <a:t>9</a:t>
            </a:fld>
            <a:endParaRPr lang="en-US"/>
          </a:p>
        </p:txBody>
      </p:sp>
    </p:spTree>
    <p:extLst>
      <p:ext uri="{BB962C8B-B14F-4D97-AF65-F5344CB8AC3E}">
        <p14:creationId xmlns:p14="http://schemas.microsoft.com/office/powerpoint/2010/main" val="722772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D7663F8-BFA1-4B44-AF22-BADE0F6F5AA2}" type="datetimeFigureOut">
              <a:rPr lang="en-US" smtClean="0"/>
              <a:t>3/16/2021</a:t>
            </a:fld>
            <a:endParaRPr lang="en-US"/>
          </a:p>
        </p:txBody>
      </p:sp>
      <p:sp>
        <p:nvSpPr>
          <p:cNvPr id="6" name="Slide Number Placeholder 5"/>
          <p:cNvSpPr>
            <a:spLocks noGrp="1"/>
          </p:cNvSpPr>
          <p:nvPr>
            <p:ph type="sldNum" sz="quarter" idx="12"/>
          </p:nvPr>
        </p:nvSpPr>
        <p:spPr/>
        <p:txBody>
          <a:bodyPr/>
          <a:lstStyle/>
          <a:p>
            <a:fld id="{84A5FDF0-CE27-4DDE-B409-43AD1F725172}" type="slidenum">
              <a:rPr lang="en-US" smtClean="0"/>
              <a:t>‹#›</a:t>
            </a:fld>
            <a:endParaRPr lang="en-US"/>
          </a:p>
        </p:txBody>
      </p:sp>
      <p:sp>
        <p:nvSpPr>
          <p:cNvPr id="7" name="Rectangle 6"/>
          <p:cNvSpPr/>
          <p:nvPr userDrawn="1"/>
        </p:nvSpPr>
        <p:spPr>
          <a:xfrm>
            <a:off x="0" y="-34173"/>
            <a:ext cx="12192000" cy="683812"/>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1" descr="cid:image001.png@01D2FF9F.D100A8D0">
            <a:extLst>
              <a:ext uri="{FF2B5EF4-FFF2-40B4-BE49-F238E27FC236}">
                <a16:creationId xmlns:a16="http://schemas.microsoft.com/office/drawing/2014/main" id="{08A8AF5A-A640-4EC6-BC43-F732EBEDEC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210" y="5495061"/>
            <a:ext cx="1139580" cy="124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Shape 9">
            <a:extLst>
              <a:ext uri="{FF2B5EF4-FFF2-40B4-BE49-F238E27FC236}">
                <a16:creationId xmlns:a16="http://schemas.microsoft.com/office/drawing/2014/main" id="{FB6118F3-6F42-4F6B-ACE7-BD9BF43BF87A}"/>
              </a:ext>
            </a:extLst>
          </p:cNvPr>
          <p:cNvSpPr/>
          <p:nvPr userDrawn="1"/>
        </p:nvSpPr>
        <p:spPr>
          <a:xfrm rot="11696239">
            <a:off x="1275388" y="5216510"/>
            <a:ext cx="9596358" cy="2753381"/>
          </a:xfrm>
          <a:custGeom>
            <a:avLst/>
            <a:gdLst>
              <a:gd name="connsiteX0" fmla="*/ 0 w 9263269"/>
              <a:gd name="connsiteY0" fmla="*/ 2001079 h 2115804"/>
              <a:gd name="connsiteX1" fmla="*/ 4929808 w 9263269"/>
              <a:gd name="connsiteY1" fmla="*/ 1895061 h 2115804"/>
              <a:gd name="connsiteX2" fmla="*/ 9263269 w 9263269"/>
              <a:gd name="connsiteY2" fmla="*/ 0 h 2115804"/>
              <a:gd name="connsiteX0" fmla="*/ 0 w 9171702"/>
              <a:gd name="connsiteY0" fmla="*/ 2626108 h 2781924"/>
              <a:gd name="connsiteX1" fmla="*/ 4929808 w 9171702"/>
              <a:gd name="connsiteY1" fmla="*/ 2520090 h 2781924"/>
              <a:gd name="connsiteX2" fmla="*/ 9171702 w 9171702"/>
              <a:gd name="connsiteY2" fmla="*/ 0 h 2781924"/>
            </a:gdLst>
            <a:ahLst/>
            <a:cxnLst>
              <a:cxn ang="0">
                <a:pos x="connsiteX0" y="connsiteY0"/>
              </a:cxn>
              <a:cxn ang="0">
                <a:pos x="connsiteX1" y="connsiteY1"/>
              </a:cxn>
              <a:cxn ang="0">
                <a:pos x="connsiteX2" y="connsiteY2"/>
              </a:cxn>
            </a:cxnLst>
            <a:rect l="l" t="t" r="r" b="b"/>
            <a:pathLst>
              <a:path w="9171702" h="2781924">
                <a:moveTo>
                  <a:pt x="0" y="2626108"/>
                </a:moveTo>
                <a:cubicBezTo>
                  <a:pt x="1692965" y="2739855"/>
                  <a:pt x="3401191" y="2957775"/>
                  <a:pt x="4929808" y="2520090"/>
                </a:cubicBezTo>
                <a:cubicBezTo>
                  <a:pt x="6458425" y="2082405"/>
                  <a:pt x="7776910" y="780774"/>
                  <a:pt x="9171702" y="0"/>
                </a:cubicBezTo>
              </a:path>
            </a:pathLst>
          </a:custGeom>
          <a:no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4727367-2F84-4730-AC7B-E7C6B0380434}"/>
              </a:ext>
            </a:extLst>
          </p:cNvPr>
          <p:cNvSpPr/>
          <p:nvPr userDrawn="1"/>
        </p:nvSpPr>
        <p:spPr>
          <a:xfrm rot="445497">
            <a:off x="1138886" y="4931252"/>
            <a:ext cx="9866451" cy="1879985"/>
          </a:xfrm>
          <a:custGeom>
            <a:avLst/>
            <a:gdLst>
              <a:gd name="connsiteX0" fmla="*/ 0 w 9263269"/>
              <a:gd name="connsiteY0" fmla="*/ 2001079 h 2115804"/>
              <a:gd name="connsiteX1" fmla="*/ 4929808 w 9263269"/>
              <a:gd name="connsiteY1" fmla="*/ 1895061 h 2115804"/>
              <a:gd name="connsiteX2" fmla="*/ 9263269 w 9263269"/>
              <a:gd name="connsiteY2" fmla="*/ 0 h 2115804"/>
              <a:gd name="connsiteX0" fmla="*/ 0 w 9367674"/>
              <a:gd name="connsiteY0" fmla="*/ 1377843 h 1944832"/>
              <a:gd name="connsiteX1" fmla="*/ 5034213 w 9367674"/>
              <a:gd name="connsiteY1" fmla="*/ 1895061 h 1944832"/>
              <a:gd name="connsiteX2" fmla="*/ 9367674 w 9367674"/>
              <a:gd name="connsiteY2" fmla="*/ 0 h 1944832"/>
            </a:gdLst>
            <a:ahLst/>
            <a:cxnLst>
              <a:cxn ang="0">
                <a:pos x="connsiteX0" y="connsiteY0"/>
              </a:cxn>
              <a:cxn ang="0">
                <a:pos x="connsiteX1" y="connsiteY1"/>
              </a:cxn>
              <a:cxn ang="0">
                <a:pos x="connsiteX2" y="connsiteY2"/>
              </a:cxn>
            </a:cxnLst>
            <a:rect l="l" t="t" r="r" b="b"/>
            <a:pathLst>
              <a:path w="9367674" h="1944832">
                <a:moveTo>
                  <a:pt x="0" y="1377843"/>
                </a:moveTo>
                <a:cubicBezTo>
                  <a:pt x="1692965" y="1491590"/>
                  <a:pt x="3472934" y="2124701"/>
                  <a:pt x="5034213" y="1895061"/>
                </a:cubicBezTo>
                <a:cubicBezTo>
                  <a:pt x="6595492" y="1665421"/>
                  <a:pt x="7972882" y="780774"/>
                  <a:pt x="9367674" y="0"/>
                </a:cubicBezTo>
              </a:path>
            </a:pathLst>
          </a:custGeom>
          <a:noFill/>
          <a:ln w="19050">
            <a:solidFill>
              <a:srgbClr val="488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15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0F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838200" y="1737221"/>
            <a:ext cx="10515600" cy="4351338"/>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7663F8-BFA1-4B44-AF22-BADE0F6F5AA2}" type="datetimeFigureOut">
              <a:rPr lang="en-US" smtClean="0"/>
              <a:t>3/16/2021</a:t>
            </a:fld>
            <a:endParaRPr lang="en-US"/>
          </a:p>
        </p:txBody>
      </p:sp>
      <p:sp>
        <p:nvSpPr>
          <p:cNvPr id="5" name="Footer Placeholder 4"/>
          <p:cNvSpPr>
            <a:spLocks noGrp="1"/>
          </p:cNvSpPr>
          <p:nvPr>
            <p:ph type="ftr" sz="quarter" idx="11"/>
          </p:nvPr>
        </p:nvSpPr>
        <p:spPr>
          <a:xfrm>
            <a:off x="4038600" y="5718969"/>
            <a:ext cx="4114800" cy="365125"/>
          </a:xfrm>
        </p:spPr>
        <p:txBody>
          <a:bodyPr/>
          <a:lstStyle/>
          <a:p>
            <a:endParaRPr lang="en-US" dirty="0"/>
          </a:p>
        </p:txBody>
      </p:sp>
      <p:sp>
        <p:nvSpPr>
          <p:cNvPr id="6" name="Slide Number Placeholder 5"/>
          <p:cNvSpPr>
            <a:spLocks noGrp="1"/>
          </p:cNvSpPr>
          <p:nvPr>
            <p:ph type="sldNum" sz="quarter" idx="12"/>
          </p:nvPr>
        </p:nvSpPr>
        <p:spPr/>
        <p:txBody>
          <a:bodyPr/>
          <a:lstStyle/>
          <a:p>
            <a:fld id="{84A5FDF0-CE27-4DDE-B409-43AD1F725172}" type="slidenum">
              <a:rPr lang="en-US" smtClean="0"/>
              <a:t>‹#›</a:t>
            </a:fld>
            <a:endParaRPr lang="en-US"/>
          </a:p>
        </p:txBody>
      </p:sp>
      <p:grpSp>
        <p:nvGrpSpPr>
          <p:cNvPr id="23" name="Group 22">
            <a:extLst>
              <a:ext uri="{FF2B5EF4-FFF2-40B4-BE49-F238E27FC236}">
                <a16:creationId xmlns:a16="http://schemas.microsoft.com/office/drawing/2014/main" id="{DD1AF4E3-CF84-4B8D-8A41-24939A365AF9}"/>
              </a:ext>
            </a:extLst>
          </p:cNvPr>
          <p:cNvGrpSpPr/>
          <p:nvPr userDrawn="1"/>
        </p:nvGrpSpPr>
        <p:grpSpPr>
          <a:xfrm>
            <a:off x="0" y="-27997"/>
            <a:ext cx="12192000" cy="6843792"/>
            <a:chOff x="0" y="-27997"/>
            <a:chExt cx="12192000" cy="6843792"/>
          </a:xfrm>
        </p:grpSpPr>
        <p:sp>
          <p:nvSpPr>
            <p:cNvPr id="12" name="Rectangle: Single Corner Snipped 11">
              <a:extLst>
                <a:ext uri="{FF2B5EF4-FFF2-40B4-BE49-F238E27FC236}">
                  <a16:creationId xmlns:a16="http://schemas.microsoft.com/office/drawing/2014/main" id="{3CB0AD41-D75B-48CF-8E70-74E89286EC2B}"/>
                </a:ext>
              </a:extLst>
            </p:cNvPr>
            <p:cNvSpPr/>
            <p:nvPr userDrawn="1"/>
          </p:nvSpPr>
          <p:spPr>
            <a:xfrm rot="10800000">
              <a:off x="1203985" y="6270723"/>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Snipped 15">
              <a:extLst>
                <a:ext uri="{FF2B5EF4-FFF2-40B4-BE49-F238E27FC236}">
                  <a16:creationId xmlns:a16="http://schemas.microsoft.com/office/drawing/2014/main" id="{CB575C2E-C520-4F2E-B6DC-9AC238B6D498}"/>
                </a:ext>
              </a:extLst>
            </p:cNvPr>
            <p:cNvSpPr/>
            <p:nvPr userDrawn="1"/>
          </p:nvSpPr>
          <p:spPr>
            <a:xfrm rot="10800000" flipV="1">
              <a:off x="1199693" y="6093023"/>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38BE345E-41AC-4CA5-BE8F-D887ECD05D11}"/>
                </a:ext>
              </a:extLst>
            </p:cNvPr>
            <p:cNvSpPr/>
            <p:nvPr userDrawn="1"/>
          </p:nvSpPr>
          <p:spPr>
            <a:xfrm>
              <a:off x="10082448" y="5878253"/>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 descr="cid:image001.png@01D2FF9F.D100A8D0">
              <a:extLst>
                <a:ext uri="{FF2B5EF4-FFF2-40B4-BE49-F238E27FC236}">
                  <a16:creationId xmlns:a16="http://schemas.microsoft.com/office/drawing/2014/main" id="{40E9CF4A-8483-41E1-BE18-0DEC58460E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5950514"/>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19E55AF2-4A7A-476F-9DE9-23A240590DAB}"/>
                </a:ext>
              </a:extLst>
            </p:cNvPr>
            <p:cNvSpPr txBox="1"/>
            <p:nvPr userDrawn="1"/>
          </p:nvSpPr>
          <p:spPr>
            <a:xfrm>
              <a:off x="1774846" y="6070425"/>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1" name="TextBox 20">
              <a:extLst>
                <a:ext uri="{FF2B5EF4-FFF2-40B4-BE49-F238E27FC236}">
                  <a16:creationId xmlns:a16="http://schemas.microsoft.com/office/drawing/2014/main" id="{C2E7BE67-5C96-4118-8DE0-0951CA590AB8}"/>
                </a:ext>
              </a:extLst>
            </p:cNvPr>
            <p:cNvSpPr txBox="1"/>
            <p:nvPr userDrawn="1"/>
          </p:nvSpPr>
          <p:spPr>
            <a:xfrm>
              <a:off x="1779140" y="6261797"/>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2" name="Rectangle 21">
              <a:extLst>
                <a:ext uri="{FF2B5EF4-FFF2-40B4-BE49-F238E27FC236}">
                  <a16:creationId xmlns:a16="http://schemas.microsoft.com/office/drawing/2014/main" id="{72F2BFC6-C1F3-45EE-A507-7E4A1DD2C274}"/>
                </a:ext>
              </a:extLst>
            </p:cNvPr>
            <p:cNvSpPr/>
            <p:nvPr userDrawn="1"/>
          </p:nvSpPr>
          <p:spPr>
            <a:xfrm>
              <a:off x="0" y="-27997"/>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4214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latin typeface="Andalus" panose="02020603050405020304" pitchFamily="18" charset="-78"/>
                <a:cs typeface="Andalus" panose="02020603050405020304" pitchFamily="18" charset="-7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3D7663F8-BFA1-4B44-AF22-BADE0F6F5AA2}" type="datetimeFigureOut">
              <a:rPr lang="en-US" smtClean="0"/>
              <a:pPr/>
              <a:t>3/16/2021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5FDF0-CE27-4DDE-B409-43AD1F725172}" type="slidenum">
              <a:rPr lang="en-US" smtClean="0"/>
              <a:t>‹#›</a:t>
            </a:fld>
            <a:endParaRPr lang="en-US"/>
          </a:p>
        </p:txBody>
      </p:sp>
      <p:grpSp>
        <p:nvGrpSpPr>
          <p:cNvPr id="9" name="Group 8">
            <a:extLst>
              <a:ext uri="{FF2B5EF4-FFF2-40B4-BE49-F238E27FC236}">
                <a16:creationId xmlns:a16="http://schemas.microsoft.com/office/drawing/2014/main" id="{A35635A0-2EC8-4C21-93F8-032BCD21B865}"/>
              </a:ext>
            </a:extLst>
          </p:cNvPr>
          <p:cNvGrpSpPr/>
          <p:nvPr userDrawn="1"/>
        </p:nvGrpSpPr>
        <p:grpSpPr>
          <a:xfrm>
            <a:off x="0" y="-27997"/>
            <a:ext cx="12192000" cy="6843792"/>
            <a:chOff x="0" y="-27997"/>
            <a:chExt cx="12192000" cy="6843792"/>
          </a:xfrm>
        </p:grpSpPr>
        <p:sp>
          <p:nvSpPr>
            <p:cNvPr id="10" name="Rectangle: Single Corner Snipped 9">
              <a:extLst>
                <a:ext uri="{FF2B5EF4-FFF2-40B4-BE49-F238E27FC236}">
                  <a16:creationId xmlns:a16="http://schemas.microsoft.com/office/drawing/2014/main" id="{97C82E6F-DC8A-4DCB-831D-2AC65E234108}"/>
                </a:ext>
              </a:extLst>
            </p:cNvPr>
            <p:cNvSpPr/>
            <p:nvPr userDrawn="1"/>
          </p:nvSpPr>
          <p:spPr>
            <a:xfrm rot="10800000">
              <a:off x="1203985" y="6270723"/>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Single Corner Snipped 10">
              <a:extLst>
                <a:ext uri="{FF2B5EF4-FFF2-40B4-BE49-F238E27FC236}">
                  <a16:creationId xmlns:a16="http://schemas.microsoft.com/office/drawing/2014/main" id="{B5BA9C39-314E-4C72-B95B-403B7C18D5C5}"/>
                </a:ext>
              </a:extLst>
            </p:cNvPr>
            <p:cNvSpPr/>
            <p:nvPr userDrawn="1"/>
          </p:nvSpPr>
          <p:spPr>
            <a:xfrm rot="10800000" flipV="1">
              <a:off x="1199693" y="6093023"/>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2600F189-85B4-4BDD-B87D-1D0988A8D7B4}"/>
                </a:ext>
              </a:extLst>
            </p:cNvPr>
            <p:cNvSpPr/>
            <p:nvPr userDrawn="1"/>
          </p:nvSpPr>
          <p:spPr>
            <a:xfrm>
              <a:off x="10082448" y="5878253"/>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 descr="cid:image001.png@01D2FF9F.D100A8D0">
              <a:extLst>
                <a:ext uri="{FF2B5EF4-FFF2-40B4-BE49-F238E27FC236}">
                  <a16:creationId xmlns:a16="http://schemas.microsoft.com/office/drawing/2014/main" id="{779F7EB9-6252-44F9-AC4E-5FC9C63D41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5950514"/>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D5ADEAD7-6BBD-47E7-BC55-27F6C00492BE}"/>
                </a:ext>
              </a:extLst>
            </p:cNvPr>
            <p:cNvSpPr txBox="1"/>
            <p:nvPr userDrawn="1"/>
          </p:nvSpPr>
          <p:spPr>
            <a:xfrm>
              <a:off x="1774846" y="6070425"/>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Division of Public Health, Food Protection and Facilities Branch</a:t>
              </a:r>
            </a:p>
            <a:p>
              <a:endParaRPr lang="en-US" dirty="0"/>
            </a:p>
          </p:txBody>
        </p:sp>
        <p:sp>
          <p:nvSpPr>
            <p:cNvPr id="15" name="TextBox 14">
              <a:extLst>
                <a:ext uri="{FF2B5EF4-FFF2-40B4-BE49-F238E27FC236}">
                  <a16:creationId xmlns:a16="http://schemas.microsoft.com/office/drawing/2014/main" id="{6EEA350E-63F8-44E0-9574-D8FDA52CD817}"/>
                </a:ext>
              </a:extLst>
            </p:cNvPr>
            <p:cNvSpPr txBox="1"/>
            <p:nvPr userDrawn="1"/>
          </p:nvSpPr>
          <p:spPr>
            <a:xfrm>
              <a:off x="1779140" y="6261797"/>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North Carolina Department of Health and Human Services</a:t>
              </a:r>
            </a:p>
            <a:p>
              <a:endParaRPr lang="en-US" dirty="0"/>
            </a:p>
          </p:txBody>
        </p:sp>
        <p:sp>
          <p:nvSpPr>
            <p:cNvPr id="16" name="Rectangle 15">
              <a:extLst>
                <a:ext uri="{FF2B5EF4-FFF2-40B4-BE49-F238E27FC236}">
                  <a16:creationId xmlns:a16="http://schemas.microsoft.com/office/drawing/2014/main" id="{730BD26B-9635-4F2B-9B65-CCB436415F70}"/>
                </a:ext>
              </a:extLst>
            </p:cNvPr>
            <p:cNvSpPr/>
            <p:nvPr userDrawn="1"/>
          </p:nvSpPr>
          <p:spPr>
            <a:xfrm>
              <a:off x="0" y="-27997"/>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85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838200" y="1719087"/>
            <a:ext cx="5181600" cy="4351338"/>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719087"/>
            <a:ext cx="5181600" cy="4351338"/>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tx1"/>
                </a:solidFill>
              </a:defRPr>
            </a:lvl1pPr>
          </a:lstStyle>
          <a:p>
            <a:fld id="{3D7663F8-BFA1-4B44-AF22-BADE0F6F5AA2}" type="datetimeFigureOut">
              <a:rPr lang="en-US" smtClean="0"/>
              <a:pPr/>
              <a:t>3/16/2021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5FDF0-CE27-4DDE-B409-43AD1F725172}" type="slidenum">
              <a:rPr lang="en-US" smtClean="0"/>
              <a:t>‹#›</a:t>
            </a:fld>
            <a:endParaRPr lang="en-US"/>
          </a:p>
        </p:txBody>
      </p:sp>
      <p:grpSp>
        <p:nvGrpSpPr>
          <p:cNvPr id="10" name="Group 9">
            <a:extLst>
              <a:ext uri="{FF2B5EF4-FFF2-40B4-BE49-F238E27FC236}">
                <a16:creationId xmlns:a16="http://schemas.microsoft.com/office/drawing/2014/main" id="{25C29DE9-7AD4-4A73-A334-25BC64B41B27}"/>
              </a:ext>
            </a:extLst>
          </p:cNvPr>
          <p:cNvGrpSpPr/>
          <p:nvPr userDrawn="1"/>
        </p:nvGrpSpPr>
        <p:grpSpPr>
          <a:xfrm>
            <a:off x="0" y="-27997"/>
            <a:ext cx="12192000" cy="6843792"/>
            <a:chOff x="0" y="-27997"/>
            <a:chExt cx="12192000" cy="6843792"/>
          </a:xfrm>
        </p:grpSpPr>
        <p:sp>
          <p:nvSpPr>
            <p:cNvPr id="11" name="Rectangle: Single Corner Snipped 10">
              <a:extLst>
                <a:ext uri="{FF2B5EF4-FFF2-40B4-BE49-F238E27FC236}">
                  <a16:creationId xmlns:a16="http://schemas.microsoft.com/office/drawing/2014/main" id="{9C766C6F-67D4-44F3-9CC6-F7FB772E56D4}"/>
                </a:ext>
              </a:extLst>
            </p:cNvPr>
            <p:cNvSpPr/>
            <p:nvPr userDrawn="1"/>
          </p:nvSpPr>
          <p:spPr>
            <a:xfrm rot="10800000">
              <a:off x="1203985" y="6270723"/>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Single Corner Snipped 11">
              <a:extLst>
                <a:ext uri="{FF2B5EF4-FFF2-40B4-BE49-F238E27FC236}">
                  <a16:creationId xmlns:a16="http://schemas.microsoft.com/office/drawing/2014/main" id="{7849F254-20C9-4F0D-AC60-A570AA5668A6}"/>
                </a:ext>
              </a:extLst>
            </p:cNvPr>
            <p:cNvSpPr/>
            <p:nvPr userDrawn="1"/>
          </p:nvSpPr>
          <p:spPr>
            <a:xfrm rot="10800000" flipV="1">
              <a:off x="1199693" y="6093023"/>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2355CC31-ECB9-4016-BFF5-14CAEF9C73A9}"/>
                </a:ext>
              </a:extLst>
            </p:cNvPr>
            <p:cNvSpPr/>
            <p:nvPr userDrawn="1"/>
          </p:nvSpPr>
          <p:spPr>
            <a:xfrm>
              <a:off x="10082448" y="5878253"/>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 descr="cid:image001.png@01D2FF9F.D100A8D0">
              <a:extLst>
                <a:ext uri="{FF2B5EF4-FFF2-40B4-BE49-F238E27FC236}">
                  <a16:creationId xmlns:a16="http://schemas.microsoft.com/office/drawing/2014/main" id="{4F93DD77-CC00-4FCA-8E19-DDD07C5913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5950514"/>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E57F51EE-182C-4A65-B3B2-608919DABC2A}"/>
                </a:ext>
              </a:extLst>
            </p:cNvPr>
            <p:cNvSpPr txBox="1"/>
            <p:nvPr userDrawn="1"/>
          </p:nvSpPr>
          <p:spPr>
            <a:xfrm>
              <a:off x="1774846" y="6070425"/>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Division of Public Health, Food Protection and Facilities Branch</a:t>
              </a:r>
            </a:p>
            <a:p>
              <a:endParaRPr lang="en-US" dirty="0"/>
            </a:p>
          </p:txBody>
        </p:sp>
        <p:sp>
          <p:nvSpPr>
            <p:cNvPr id="16" name="TextBox 15">
              <a:extLst>
                <a:ext uri="{FF2B5EF4-FFF2-40B4-BE49-F238E27FC236}">
                  <a16:creationId xmlns:a16="http://schemas.microsoft.com/office/drawing/2014/main" id="{355D9B4F-5904-4F35-A75F-D2165A739E31}"/>
                </a:ext>
              </a:extLst>
            </p:cNvPr>
            <p:cNvSpPr txBox="1"/>
            <p:nvPr userDrawn="1"/>
          </p:nvSpPr>
          <p:spPr>
            <a:xfrm>
              <a:off x="1779140" y="6261797"/>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North Carolina Department of Health and Human Services</a:t>
              </a:r>
            </a:p>
            <a:p>
              <a:endParaRPr lang="en-US" dirty="0"/>
            </a:p>
          </p:txBody>
        </p:sp>
        <p:sp>
          <p:nvSpPr>
            <p:cNvPr id="17" name="Rectangle 16">
              <a:extLst>
                <a:ext uri="{FF2B5EF4-FFF2-40B4-BE49-F238E27FC236}">
                  <a16:creationId xmlns:a16="http://schemas.microsoft.com/office/drawing/2014/main" id="{D98E344E-5C5C-48C9-9A6A-068ADE8B05E0}"/>
                </a:ext>
              </a:extLst>
            </p:cNvPr>
            <p:cNvSpPr/>
            <p:nvPr userDrawn="1"/>
          </p:nvSpPr>
          <p:spPr>
            <a:xfrm>
              <a:off x="0" y="-27997"/>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0648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3D7663F8-BFA1-4B44-AF22-BADE0F6F5AA2}" type="datetimeFigureOut">
              <a:rPr lang="en-US" smtClean="0"/>
              <a:pPr/>
              <a:t>3/16/2021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5FDF0-CE27-4DDE-B409-43AD1F725172}" type="slidenum">
              <a:rPr lang="en-US" smtClean="0"/>
              <a:t>‹#›</a:t>
            </a:fld>
            <a:endParaRPr lang="en-US"/>
          </a:p>
        </p:txBody>
      </p:sp>
      <p:grpSp>
        <p:nvGrpSpPr>
          <p:cNvPr id="12" name="Group 11">
            <a:extLst>
              <a:ext uri="{FF2B5EF4-FFF2-40B4-BE49-F238E27FC236}">
                <a16:creationId xmlns:a16="http://schemas.microsoft.com/office/drawing/2014/main" id="{F61E2C28-00C6-4C32-8F1E-71F8362128E1}"/>
              </a:ext>
            </a:extLst>
          </p:cNvPr>
          <p:cNvGrpSpPr/>
          <p:nvPr userDrawn="1"/>
        </p:nvGrpSpPr>
        <p:grpSpPr>
          <a:xfrm>
            <a:off x="0" y="-27997"/>
            <a:ext cx="12192000" cy="6843792"/>
            <a:chOff x="0" y="-27997"/>
            <a:chExt cx="12192000" cy="6843792"/>
          </a:xfrm>
        </p:grpSpPr>
        <p:sp>
          <p:nvSpPr>
            <p:cNvPr id="13" name="Rectangle: Single Corner Snipped 12">
              <a:extLst>
                <a:ext uri="{FF2B5EF4-FFF2-40B4-BE49-F238E27FC236}">
                  <a16:creationId xmlns:a16="http://schemas.microsoft.com/office/drawing/2014/main" id="{1949CB4C-45FC-4B15-B88A-F1CF961F879A}"/>
                </a:ext>
              </a:extLst>
            </p:cNvPr>
            <p:cNvSpPr/>
            <p:nvPr userDrawn="1"/>
          </p:nvSpPr>
          <p:spPr>
            <a:xfrm rot="10800000">
              <a:off x="1203985" y="6270723"/>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Single Corner Snipped 13">
              <a:extLst>
                <a:ext uri="{FF2B5EF4-FFF2-40B4-BE49-F238E27FC236}">
                  <a16:creationId xmlns:a16="http://schemas.microsoft.com/office/drawing/2014/main" id="{8C91AE2C-89C7-4E28-A183-7E2E98DE064D}"/>
                </a:ext>
              </a:extLst>
            </p:cNvPr>
            <p:cNvSpPr/>
            <p:nvPr userDrawn="1"/>
          </p:nvSpPr>
          <p:spPr>
            <a:xfrm rot="10800000" flipV="1">
              <a:off x="1199693" y="6093023"/>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BCFBFDDD-5CFD-41BE-9A4F-165237BFA7A2}"/>
                </a:ext>
              </a:extLst>
            </p:cNvPr>
            <p:cNvSpPr/>
            <p:nvPr userDrawn="1"/>
          </p:nvSpPr>
          <p:spPr>
            <a:xfrm>
              <a:off x="10082448" y="5878253"/>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 descr="cid:image001.png@01D2FF9F.D100A8D0">
              <a:extLst>
                <a:ext uri="{FF2B5EF4-FFF2-40B4-BE49-F238E27FC236}">
                  <a16:creationId xmlns:a16="http://schemas.microsoft.com/office/drawing/2014/main" id="{73BEC8C7-BA0A-48E7-9259-6C7102DF89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5950514"/>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5C439188-D7D8-442A-B97A-7CE5D5D34287}"/>
                </a:ext>
              </a:extLst>
            </p:cNvPr>
            <p:cNvSpPr txBox="1"/>
            <p:nvPr userDrawn="1"/>
          </p:nvSpPr>
          <p:spPr>
            <a:xfrm>
              <a:off x="1774846" y="6070425"/>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Division of Public Health, Food Protection and Facilities Branch</a:t>
              </a:r>
            </a:p>
            <a:p>
              <a:endParaRPr lang="en-US" dirty="0"/>
            </a:p>
          </p:txBody>
        </p:sp>
        <p:sp>
          <p:nvSpPr>
            <p:cNvPr id="18" name="TextBox 17">
              <a:extLst>
                <a:ext uri="{FF2B5EF4-FFF2-40B4-BE49-F238E27FC236}">
                  <a16:creationId xmlns:a16="http://schemas.microsoft.com/office/drawing/2014/main" id="{0B2DA41A-5B18-480B-B42C-384B3AD75D7D}"/>
                </a:ext>
              </a:extLst>
            </p:cNvPr>
            <p:cNvSpPr txBox="1"/>
            <p:nvPr userDrawn="1"/>
          </p:nvSpPr>
          <p:spPr>
            <a:xfrm>
              <a:off x="1779140" y="6261797"/>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North Carolina Department of Health and Human Services</a:t>
              </a:r>
            </a:p>
            <a:p>
              <a:endParaRPr lang="en-US" dirty="0"/>
            </a:p>
          </p:txBody>
        </p:sp>
        <p:sp>
          <p:nvSpPr>
            <p:cNvPr id="19" name="Rectangle 18">
              <a:extLst>
                <a:ext uri="{FF2B5EF4-FFF2-40B4-BE49-F238E27FC236}">
                  <a16:creationId xmlns:a16="http://schemas.microsoft.com/office/drawing/2014/main" id="{DABAA413-B831-4726-BE94-2F66B3E73045}"/>
                </a:ext>
              </a:extLst>
            </p:cNvPr>
            <p:cNvSpPr/>
            <p:nvPr userDrawn="1"/>
          </p:nvSpPr>
          <p:spPr>
            <a:xfrm>
              <a:off x="0" y="-27997"/>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184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3D7663F8-BFA1-4B44-AF22-BADE0F6F5AA2}"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5FDF0-CE27-4DDE-B409-43AD1F725172}" type="slidenum">
              <a:rPr lang="en-US" smtClean="0"/>
              <a:t>‹#›</a:t>
            </a:fld>
            <a:endParaRPr lang="en-US"/>
          </a:p>
        </p:txBody>
      </p:sp>
      <p:grpSp>
        <p:nvGrpSpPr>
          <p:cNvPr id="8" name="Group 7">
            <a:extLst>
              <a:ext uri="{FF2B5EF4-FFF2-40B4-BE49-F238E27FC236}">
                <a16:creationId xmlns:a16="http://schemas.microsoft.com/office/drawing/2014/main" id="{CD81ED45-C2BA-4A6B-BE79-EE0DCFCADC79}"/>
              </a:ext>
            </a:extLst>
          </p:cNvPr>
          <p:cNvGrpSpPr/>
          <p:nvPr userDrawn="1"/>
        </p:nvGrpSpPr>
        <p:grpSpPr>
          <a:xfrm>
            <a:off x="0" y="-27997"/>
            <a:ext cx="12192000" cy="6843792"/>
            <a:chOff x="0" y="-27997"/>
            <a:chExt cx="12192000" cy="6843792"/>
          </a:xfrm>
        </p:grpSpPr>
        <p:sp>
          <p:nvSpPr>
            <p:cNvPr id="9" name="Rectangle: Single Corner Snipped 8">
              <a:extLst>
                <a:ext uri="{FF2B5EF4-FFF2-40B4-BE49-F238E27FC236}">
                  <a16:creationId xmlns:a16="http://schemas.microsoft.com/office/drawing/2014/main" id="{4B5697B8-0ABB-4CE5-9B63-6C2D912124AB}"/>
                </a:ext>
              </a:extLst>
            </p:cNvPr>
            <p:cNvSpPr/>
            <p:nvPr userDrawn="1"/>
          </p:nvSpPr>
          <p:spPr>
            <a:xfrm rot="10800000">
              <a:off x="1203985" y="6270723"/>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Single Corner Snipped 9">
              <a:extLst>
                <a:ext uri="{FF2B5EF4-FFF2-40B4-BE49-F238E27FC236}">
                  <a16:creationId xmlns:a16="http://schemas.microsoft.com/office/drawing/2014/main" id="{471AE565-0A4D-444D-8F6B-647631174F2F}"/>
                </a:ext>
              </a:extLst>
            </p:cNvPr>
            <p:cNvSpPr/>
            <p:nvPr userDrawn="1"/>
          </p:nvSpPr>
          <p:spPr>
            <a:xfrm rot="10800000" flipV="1">
              <a:off x="1199693" y="6093023"/>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85B097DC-C726-45A7-A5AD-D03A74A9FEC3}"/>
                </a:ext>
              </a:extLst>
            </p:cNvPr>
            <p:cNvSpPr/>
            <p:nvPr userDrawn="1"/>
          </p:nvSpPr>
          <p:spPr>
            <a:xfrm>
              <a:off x="10082448" y="5878253"/>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descr="cid:image001.png@01D2FF9F.D100A8D0">
              <a:extLst>
                <a:ext uri="{FF2B5EF4-FFF2-40B4-BE49-F238E27FC236}">
                  <a16:creationId xmlns:a16="http://schemas.microsoft.com/office/drawing/2014/main" id="{1458CA28-25F5-45F3-A961-D81B46CA03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5950514"/>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CC0BF1D-90C3-4846-9675-6457932AC8F2}"/>
                </a:ext>
              </a:extLst>
            </p:cNvPr>
            <p:cNvSpPr txBox="1"/>
            <p:nvPr userDrawn="1"/>
          </p:nvSpPr>
          <p:spPr>
            <a:xfrm>
              <a:off x="1774846" y="6070425"/>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Division of Public Health, Food Protection and Facilities Branch</a:t>
              </a:r>
            </a:p>
            <a:p>
              <a:endParaRPr lang="en-US" dirty="0"/>
            </a:p>
          </p:txBody>
        </p:sp>
        <p:sp>
          <p:nvSpPr>
            <p:cNvPr id="14" name="TextBox 13">
              <a:extLst>
                <a:ext uri="{FF2B5EF4-FFF2-40B4-BE49-F238E27FC236}">
                  <a16:creationId xmlns:a16="http://schemas.microsoft.com/office/drawing/2014/main" id="{D928CA2C-F947-425D-A70E-65169AF1AA4D}"/>
                </a:ext>
              </a:extLst>
            </p:cNvPr>
            <p:cNvSpPr txBox="1"/>
            <p:nvPr userDrawn="1"/>
          </p:nvSpPr>
          <p:spPr>
            <a:xfrm>
              <a:off x="1779140" y="6261797"/>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North Carolina Department of Health and Human Services</a:t>
              </a:r>
            </a:p>
            <a:p>
              <a:endParaRPr lang="en-US" dirty="0"/>
            </a:p>
          </p:txBody>
        </p:sp>
        <p:sp>
          <p:nvSpPr>
            <p:cNvPr id="15" name="Rectangle 14">
              <a:extLst>
                <a:ext uri="{FF2B5EF4-FFF2-40B4-BE49-F238E27FC236}">
                  <a16:creationId xmlns:a16="http://schemas.microsoft.com/office/drawing/2014/main" id="{3187BE32-AFAA-4DF5-829B-23E827E3F35A}"/>
                </a:ext>
              </a:extLst>
            </p:cNvPr>
            <p:cNvSpPr/>
            <p:nvPr userDrawn="1"/>
          </p:nvSpPr>
          <p:spPr>
            <a:xfrm>
              <a:off x="0" y="-27997"/>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103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663F8-BFA1-4B44-AF22-BADE0F6F5AA2}"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5FDF0-CE27-4DDE-B409-43AD1F725172}" type="slidenum">
              <a:rPr lang="en-US" smtClean="0"/>
              <a:t>‹#›</a:t>
            </a:fld>
            <a:endParaRPr lang="en-US"/>
          </a:p>
        </p:txBody>
      </p:sp>
      <p:grpSp>
        <p:nvGrpSpPr>
          <p:cNvPr id="7" name="Group 6">
            <a:extLst>
              <a:ext uri="{FF2B5EF4-FFF2-40B4-BE49-F238E27FC236}">
                <a16:creationId xmlns:a16="http://schemas.microsoft.com/office/drawing/2014/main" id="{2A95DDDD-5923-4AB9-A60B-D127C56FB9CD}"/>
              </a:ext>
            </a:extLst>
          </p:cNvPr>
          <p:cNvGrpSpPr/>
          <p:nvPr userDrawn="1"/>
        </p:nvGrpSpPr>
        <p:grpSpPr>
          <a:xfrm>
            <a:off x="0" y="-27997"/>
            <a:ext cx="12192000" cy="6843792"/>
            <a:chOff x="0" y="-27997"/>
            <a:chExt cx="12192000" cy="6843792"/>
          </a:xfrm>
        </p:grpSpPr>
        <p:sp>
          <p:nvSpPr>
            <p:cNvPr id="8" name="Rectangle: Single Corner Snipped 7">
              <a:extLst>
                <a:ext uri="{FF2B5EF4-FFF2-40B4-BE49-F238E27FC236}">
                  <a16:creationId xmlns:a16="http://schemas.microsoft.com/office/drawing/2014/main" id="{3647739E-6D46-4B7F-9D22-4D226ECB4977}"/>
                </a:ext>
              </a:extLst>
            </p:cNvPr>
            <p:cNvSpPr/>
            <p:nvPr userDrawn="1"/>
          </p:nvSpPr>
          <p:spPr>
            <a:xfrm rot="10800000">
              <a:off x="1203985" y="6270723"/>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Single Corner Snipped 8">
              <a:extLst>
                <a:ext uri="{FF2B5EF4-FFF2-40B4-BE49-F238E27FC236}">
                  <a16:creationId xmlns:a16="http://schemas.microsoft.com/office/drawing/2014/main" id="{764FBE23-F856-4658-A0B4-4C896C277B9A}"/>
                </a:ext>
              </a:extLst>
            </p:cNvPr>
            <p:cNvSpPr/>
            <p:nvPr userDrawn="1"/>
          </p:nvSpPr>
          <p:spPr>
            <a:xfrm rot="10800000" flipV="1">
              <a:off x="1199693" y="6093023"/>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0DCECFF3-C412-4454-8CEB-331E8B4BB7C0}"/>
                </a:ext>
              </a:extLst>
            </p:cNvPr>
            <p:cNvSpPr/>
            <p:nvPr userDrawn="1"/>
          </p:nvSpPr>
          <p:spPr>
            <a:xfrm>
              <a:off x="10082448" y="5878253"/>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 descr="cid:image001.png@01D2FF9F.D100A8D0">
              <a:extLst>
                <a:ext uri="{FF2B5EF4-FFF2-40B4-BE49-F238E27FC236}">
                  <a16:creationId xmlns:a16="http://schemas.microsoft.com/office/drawing/2014/main" id="{ED29F84D-63C1-402B-9DBB-4376F44A8C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5950514"/>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0ED703E-086A-4F23-BB06-C4D1D6B51418}"/>
                </a:ext>
              </a:extLst>
            </p:cNvPr>
            <p:cNvSpPr txBox="1"/>
            <p:nvPr userDrawn="1"/>
          </p:nvSpPr>
          <p:spPr>
            <a:xfrm>
              <a:off x="1774846" y="6070425"/>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Division of Public Health, Food Protection and Facilities Branch</a:t>
              </a:r>
            </a:p>
            <a:p>
              <a:endParaRPr lang="en-US" dirty="0"/>
            </a:p>
          </p:txBody>
        </p:sp>
        <p:sp>
          <p:nvSpPr>
            <p:cNvPr id="13" name="TextBox 12">
              <a:extLst>
                <a:ext uri="{FF2B5EF4-FFF2-40B4-BE49-F238E27FC236}">
                  <a16:creationId xmlns:a16="http://schemas.microsoft.com/office/drawing/2014/main" id="{15DDD36E-7AF1-4E8B-A89A-A8F4D5720C1F}"/>
                </a:ext>
              </a:extLst>
            </p:cNvPr>
            <p:cNvSpPr txBox="1"/>
            <p:nvPr userDrawn="1"/>
          </p:nvSpPr>
          <p:spPr>
            <a:xfrm>
              <a:off x="1779140" y="6261797"/>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North Carolina Department of Health and Human Services</a:t>
              </a:r>
            </a:p>
            <a:p>
              <a:endParaRPr lang="en-US" dirty="0"/>
            </a:p>
          </p:txBody>
        </p:sp>
        <p:sp>
          <p:nvSpPr>
            <p:cNvPr id="14" name="Rectangle 13">
              <a:extLst>
                <a:ext uri="{FF2B5EF4-FFF2-40B4-BE49-F238E27FC236}">
                  <a16:creationId xmlns:a16="http://schemas.microsoft.com/office/drawing/2014/main" id="{BA16C70D-4C89-42B6-B9D8-FE6760585EF1}"/>
                </a:ext>
              </a:extLst>
            </p:cNvPr>
            <p:cNvSpPr/>
            <p:nvPr userDrawn="1"/>
          </p:nvSpPr>
          <p:spPr>
            <a:xfrm>
              <a:off x="0" y="-27997"/>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2870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tx1"/>
                </a:solidFill>
                <a:latin typeface="Times New Roman" panose="02020603050405020304" pitchFamily="18" charset="0"/>
                <a:cs typeface="Times New Roman" panose="02020603050405020304" pitchFamily="18" charset="0"/>
              </a:defRPr>
            </a:lvl1pPr>
            <a:lvl2pPr>
              <a:defRPr sz="28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000">
                <a:solidFill>
                  <a:schemeClr val="tx1"/>
                </a:solidFill>
                <a:latin typeface="Times New Roman" panose="02020603050405020304" pitchFamily="18" charset="0"/>
                <a:cs typeface="Times New Roman" panose="02020603050405020304" pitchFamily="18" charset="0"/>
              </a:defRPr>
            </a:lvl4pPr>
            <a:lvl5pPr>
              <a:defRPr sz="2000">
                <a:solidFill>
                  <a:schemeClr val="tx1"/>
                </a:solidFill>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3D7663F8-BFA1-4B44-AF22-BADE0F6F5AA2}"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5FDF0-CE27-4DDE-B409-43AD1F725172}" type="slidenum">
              <a:rPr lang="en-US" smtClean="0"/>
              <a:t>‹#›</a:t>
            </a:fld>
            <a:endParaRPr lang="en-US"/>
          </a:p>
        </p:txBody>
      </p:sp>
      <p:grpSp>
        <p:nvGrpSpPr>
          <p:cNvPr id="10" name="Group 9">
            <a:extLst>
              <a:ext uri="{FF2B5EF4-FFF2-40B4-BE49-F238E27FC236}">
                <a16:creationId xmlns:a16="http://schemas.microsoft.com/office/drawing/2014/main" id="{0C47FD0F-FFC9-4946-9B7A-69F55422040F}"/>
              </a:ext>
            </a:extLst>
          </p:cNvPr>
          <p:cNvGrpSpPr/>
          <p:nvPr userDrawn="1"/>
        </p:nvGrpSpPr>
        <p:grpSpPr>
          <a:xfrm>
            <a:off x="0" y="-27997"/>
            <a:ext cx="12192000" cy="6843792"/>
            <a:chOff x="0" y="-27997"/>
            <a:chExt cx="12192000" cy="6843792"/>
          </a:xfrm>
        </p:grpSpPr>
        <p:sp>
          <p:nvSpPr>
            <p:cNvPr id="11" name="Rectangle: Single Corner Snipped 10">
              <a:extLst>
                <a:ext uri="{FF2B5EF4-FFF2-40B4-BE49-F238E27FC236}">
                  <a16:creationId xmlns:a16="http://schemas.microsoft.com/office/drawing/2014/main" id="{36B9D74D-65E0-4B36-9ED2-2DEC2404EAD7}"/>
                </a:ext>
              </a:extLst>
            </p:cNvPr>
            <p:cNvSpPr/>
            <p:nvPr userDrawn="1"/>
          </p:nvSpPr>
          <p:spPr>
            <a:xfrm rot="10800000">
              <a:off x="1203985" y="6270723"/>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Single Corner Snipped 11">
              <a:extLst>
                <a:ext uri="{FF2B5EF4-FFF2-40B4-BE49-F238E27FC236}">
                  <a16:creationId xmlns:a16="http://schemas.microsoft.com/office/drawing/2014/main" id="{7E046242-CEFB-4BD5-964E-F1EC6BBC6944}"/>
                </a:ext>
              </a:extLst>
            </p:cNvPr>
            <p:cNvSpPr/>
            <p:nvPr userDrawn="1"/>
          </p:nvSpPr>
          <p:spPr>
            <a:xfrm rot="10800000" flipV="1">
              <a:off x="1199693" y="6093023"/>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ECC94583-E6BC-4B3C-BF97-B2194939A323}"/>
                </a:ext>
              </a:extLst>
            </p:cNvPr>
            <p:cNvSpPr/>
            <p:nvPr userDrawn="1"/>
          </p:nvSpPr>
          <p:spPr>
            <a:xfrm>
              <a:off x="10082448" y="5878253"/>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 descr="cid:image001.png@01D2FF9F.D100A8D0">
              <a:extLst>
                <a:ext uri="{FF2B5EF4-FFF2-40B4-BE49-F238E27FC236}">
                  <a16:creationId xmlns:a16="http://schemas.microsoft.com/office/drawing/2014/main" id="{124CFD08-16F6-4C12-BCD1-C3E142E3AE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5950514"/>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8AA7F269-4392-488D-8D84-12F26122612A}"/>
                </a:ext>
              </a:extLst>
            </p:cNvPr>
            <p:cNvSpPr txBox="1"/>
            <p:nvPr userDrawn="1"/>
          </p:nvSpPr>
          <p:spPr>
            <a:xfrm>
              <a:off x="1774846" y="6070425"/>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Division of Public Health, Food Protection and Facilities Branch</a:t>
              </a:r>
            </a:p>
            <a:p>
              <a:endParaRPr lang="en-US" dirty="0"/>
            </a:p>
          </p:txBody>
        </p:sp>
        <p:sp>
          <p:nvSpPr>
            <p:cNvPr id="16" name="TextBox 15">
              <a:extLst>
                <a:ext uri="{FF2B5EF4-FFF2-40B4-BE49-F238E27FC236}">
                  <a16:creationId xmlns:a16="http://schemas.microsoft.com/office/drawing/2014/main" id="{154DFB87-5ECF-46A4-B7F3-4628CF85EFA5}"/>
                </a:ext>
              </a:extLst>
            </p:cNvPr>
            <p:cNvSpPr txBox="1"/>
            <p:nvPr userDrawn="1"/>
          </p:nvSpPr>
          <p:spPr>
            <a:xfrm>
              <a:off x="1779140" y="6261797"/>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North Carolina Department of Health and Human Services</a:t>
              </a:r>
            </a:p>
            <a:p>
              <a:endParaRPr lang="en-US" dirty="0"/>
            </a:p>
          </p:txBody>
        </p:sp>
        <p:sp>
          <p:nvSpPr>
            <p:cNvPr id="17" name="Rectangle 16">
              <a:extLst>
                <a:ext uri="{FF2B5EF4-FFF2-40B4-BE49-F238E27FC236}">
                  <a16:creationId xmlns:a16="http://schemas.microsoft.com/office/drawing/2014/main" id="{9B1BA4C7-CE8A-4A97-A366-06F475F65C29}"/>
                </a:ext>
              </a:extLst>
            </p:cNvPr>
            <p:cNvSpPr/>
            <p:nvPr userDrawn="1"/>
          </p:nvSpPr>
          <p:spPr>
            <a:xfrm>
              <a:off x="0" y="-27997"/>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300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3D7663F8-BFA1-4B44-AF22-BADE0F6F5AA2}"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5FDF0-CE27-4DDE-B409-43AD1F725172}" type="slidenum">
              <a:rPr lang="en-US" smtClean="0"/>
              <a:t>‹#›</a:t>
            </a:fld>
            <a:endParaRPr lang="en-US"/>
          </a:p>
        </p:txBody>
      </p:sp>
      <p:grpSp>
        <p:nvGrpSpPr>
          <p:cNvPr id="10" name="Group 9">
            <a:extLst>
              <a:ext uri="{FF2B5EF4-FFF2-40B4-BE49-F238E27FC236}">
                <a16:creationId xmlns:a16="http://schemas.microsoft.com/office/drawing/2014/main" id="{C8155EE1-2361-47AC-B41A-3ED70392ED64}"/>
              </a:ext>
            </a:extLst>
          </p:cNvPr>
          <p:cNvGrpSpPr/>
          <p:nvPr userDrawn="1"/>
        </p:nvGrpSpPr>
        <p:grpSpPr>
          <a:xfrm>
            <a:off x="0" y="-27997"/>
            <a:ext cx="12192000" cy="6843792"/>
            <a:chOff x="0" y="-27997"/>
            <a:chExt cx="12192000" cy="6843792"/>
          </a:xfrm>
        </p:grpSpPr>
        <p:sp>
          <p:nvSpPr>
            <p:cNvPr id="11" name="Rectangle: Single Corner Snipped 10">
              <a:extLst>
                <a:ext uri="{FF2B5EF4-FFF2-40B4-BE49-F238E27FC236}">
                  <a16:creationId xmlns:a16="http://schemas.microsoft.com/office/drawing/2014/main" id="{4DA8B8CA-8F42-4506-AFAD-C7B6EE04C0A2}"/>
                </a:ext>
              </a:extLst>
            </p:cNvPr>
            <p:cNvSpPr/>
            <p:nvPr userDrawn="1"/>
          </p:nvSpPr>
          <p:spPr>
            <a:xfrm rot="10800000">
              <a:off x="1203985" y="6270723"/>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Single Corner Snipped 11">
              <a:extLst>
                <a:ext uri="{FF2B5EF4-FFF2-40B4-BE49-F238E27FC236}">
                  <a16:creationId xmlns:a16="http://schemas.microsoft.com/office/drawing/2014/main" id="{E0EE2808-48B3-4EEA-BC9B-AEE7D955A55D}"/>
                </a:ext>
              </a:extLst>
            </p:cNvPr>
            <p:cNvSpPr/>
            <p:nvPr userDrawn="1"/>
          </p:nvSpPr>
          <p:spPr>
            <a:xfrm rot="10800000" flipV="1">
              <a:off x="1199693" y="6093023"/>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FE57864E-835E-44EB-A887-B5BFDB9CDF72}"/>
                </a:ext>
              </a:extLst>
            </p:cNvPr>
            <p:cNvSpPr/>
            <p:nvPr userDrawn="1"/>
          </p:nvSpPr>
          <p:spPr>
            <a:xfrm>
              <a:off x="10082448" y="5878253"/>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 descr="cid:image001.png@01D2FF9F.D100A8D0">
              <a:extLst>
                <a:ext uri="{FF2B5EF4-FFF2-40B4-BE49-F238E27FC236}">
                  <a16:creationId xmlns:a16="http://schemas.microsoft.com/office/drawing/2014/main" id="{37C6BC02-52B5-4568-B0F4-DF53384645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5950514"/>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0AF450F1-3F8F-4956-9ECF-34F7A7DAB2E6}"/>
                </a:ext>
              </a:extLst>
            </p:cNvPr>
            <p:cNvSpPr txBox="1"/>
            <p:nvPr userDrawn="1"/>
          </p:nvSpPr>
          <p:spPr>
            <a:xfrm>
              <a:off x="1774846" y="6070425"/>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Division of Public Health, Food Protection and Facilities Branch</a:t>
              </a:r>
            </a:p>
            <a:p>
              <a:endParaRPr lang="en-US" dirty="0"/>
            </a:p>
          </p:txBody>
        </p:sp>
        <p:sp>
          <p:nvSpPr>
            <p:cNvPr id="16" name="TextBox 15">
              <a:extLst>
                <a:ext uri="{FF2B5EF4-FFF2-40B4-BE49-F238E27FC236}">
                  <a16:creationId xmlns:a16="http://schemas.microsoft.com/office/drawing/2014/main" id="{C777E2D9-3F68-44A6-B727-39DB7A53E78B}"/>
                </a:ext>
              </a:extLst>
            </p:cNvPr>
            <p:cNvSpPr txBox="1"/>
            <p:nvPr userDrawn="1"/>
          </p:nvSpPr>
          <p:spPr>
            <a:xfrm>
              <a:off x="1779140" y="6261797"/>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Times New Roman" panose="02020603050405020304" pitchFamily="18" charset="0"/>
                  <a:ea typeface="+mn-ea"/>
                  <a:cs typeface="Times New Roman" panose="02020603050405020304" pitchFamily="18" charset="0"/>
                </a:rPr>
                <a:t>North Carolina Department of Health and Human Services</a:t>
              </a:r>
            </a:p>
            <a:p>
              <a:endParaRPr lang="en-US" dirty="0"/>
            </a:p>
          </p:txBody>
        </p:sp>
        <p:sp>
          <p:nvSpPr>
            <p:cNvPr id="17" name="Rectangle 16">
              <a:extLst>
                <a:ext uri="{FF2B5EF4-FFF2-40B4-BE49-F238E27FC236}">
                  <a16:creationId xmlns:a16="http://schemas.microsoft.com/office/drawing/2014/main" id="{7D5D0D43-7D2E-4479-A99B-FB6A4A35D81B}"/>
                </a:ext>
              </a:extLst>
            </p:cNvPr>
            <p:cNvSpPr/>
            <p:nvPr userDrawn="1"/>
          </p:nvSpPr>
          <p:spPr>
            <a:xfrm>
              <a:off x="0" y="-27997"/>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775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0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663F8-BFA1-4B44-AF22-BADE0F6F5AA2}" type="datetimeFigureOut">
              <a:rPr lang="en-US" smtClean="0"/>
              <a:t>3/16/2021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5FDF0-CE27-4DDE-B409-43AD1F725172}" type="slidenum">
              <a:rPr lang="en-US" smtClean="0"/>
              <a:t>‹#›</a:t>
            </a:fld>
            <a:endParaRPr lang="en-US"/>
          </a:p>
        </p:txBody>
      </p:sp>
    </p:spTree>
    <p:extLst>
      <p:ext uri="{BB962C8B-B14F-4D97-AF65-F5344CB8AC3E}">
        <p14:creationId xmlns:p14="http://schemas.microsoft.com/office/powerpoint/2010/main" val="3781711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FAC27-8792-4CD6-90C4-3C1521A15685}"/>
              </a:ext>
            </a:extLst>
          </p:cNvPr>
          <p:cNvSpPr>
            <a:spLocks noGrp="1"/>
          </p:cNvSpPr>
          <p:nvPr>
            <p:ph type="ctrTitle"/>
          </p:nvPr>
        </p:nvSpPr>
        <p:spPr>
          <a:xfrm>
            <a:off x="1205949" y="1122363"/>
            <a:ext cx="9727094" cy="2387600"/>
          </a:xfrm>
        </p:spPr>
        <p:txBody>
          <a:bodyPr>
            <a:normAutofit/>
          </a:bodyPr>
          <a:lstStyle/>
          <a:p>
            <a:r>
              <a:rPr lang="en-US" dirty="0"/>
              <a:t>QA and Conditional Authorizations</a:t>
            </a:r>
          </a:p>
        </p:txBody>
      </p:sp>
    </p:spTree>
    <p:extLst>
      <p:ext uri="{BB962C8B-B14F-4D97-AF65-F5344CB8AC3E}">
        <p14:creationId xmlns:p14="http://schemas.microsoft.com/office/powerpoint/2010/main" val="148692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98DF-7074-44E6-9047-010361A8461D}"/>
              </a:ext>
            </a:extLst>
          </p:cNvPr>
          <p:cNvSpPr>
            <a:spLocks noGrp="1"/>
          </p:cNvSpPr>
          <p:nvPr>
            <p:ph type="title"/>
          </p:nvPr>
        </p:nvSpPr>
        <p:spPr/>
        <p:txBody>
          <a:bodyPr/>
          <a:lstStyle/>
          <a:p>
            <a:pPr algn="ctr"/>
            <a:r>
              <a:rPr lang="en-US" dirty="0"/>
              <a:t>QA Program:  Food Protection Branch</a:t>
            </a:r>
          </a:p>
        </p:txBody>
      </p:sp>
      <p:sp>
        <p:nvSpPr>
          <p:cNvPr id="3" name="Content Placeholder 2">
            <a:extLst>
              <a:ext uri="{FF2B5EF4-FFF2-40B4-BE49-F238E27FC236}">
                <a16:creationId xmlns:a16="http://schemas.microsoft.com/office/drawing/2014/main" id="{F2D9032F-02CB-430B-B528-3572F364D7C9}"/>
              </a:ext>
            </a:extLst>
          </p:cNvPr>
          <p:cNvSpPr>
            <a:spLocks noGrp="1"/>
          </p:cNvSpPr>
          <p:nvPr>
            <p:ph idx="1"/>
          </p:nvPr>
        </p:nvSpPr>
        <p:spPr>
          <a:xfrm>
            <a:off x="306614" y="1959428"/>
            <a:ext cx="9434545" cy="3872205"/>
          </a:xfrm>
        </p:spPr>
        <p:txBody>
          <a:bodyPr vert="horz" lIns="91440" tIns="45720" rIns="91440" bIns="45720" rtlCol="0" anchor="t">
            <a:normAutofit lnSpcReduction="10000"/>
          </a:bodyPr>
          <a:lstStyle/>
          <a:p>
            <a:r>
              <a:rPr lang="en-US" sz="2300" dirty="0">
                <a:latin typeface="Times New Roman"/>
                <a:cs typeface="Times New Roman"/>
              </a:rPr>
              <a:t>DHHS implemented a Quality Assurance (QA) program on July 1, 2019</a:t>
            </a:r>
          </a:p>
          <a:p>
            <a:endParaRPr lang="en-US" sz="2300" dirty="0">
              <a:latin typeface="Times New Roman"/>
              <a:cs typeface="Times New Roman"/>
            </a:endParaRPr>
          </a:p>
          <a:p>
            <a:r>
              <a:rPr lang="en-US" sz="2300" dirty="0">
                <a:latin typeface="Times New Roman"/>
                <a:cs typeface="Times New Roman"/>
              </a:rPr>
              <a:t>Goal:   REHS’s across the state are enforcing the .2600 rules and Food Code correctly and consistently</a:t>
            </a:r>
          </a:p>
          <a:p>
            <a:endParaRPr lang="en-US" sz="2300" dirty="0">
              <a:latin typeface="Times New Roman"/>
              <a:cs typeface="Times New Roman"/>
            </a:endParaRPr>
          </a:p>
          <a:p>
            <a:r>
              <a:rPr lang="en-US" sz="2300" dirty="0">
                <a:latin typeface="Times New Roman"/>
                <a:cs typeface="Times New Roman"/>
              </a:rPr>
              <a:t>The QA field assessment is based on conducting a risk-based inspection</a:t>
            </a:r>
          </a:p>
          <a:p>
            <a:endParaRPr lang="en-US" sz="2300" dirty="0">
              <a:latin typeface="Times New Roman"/>
              <a:cs typeface="Times New Roman"/>
            </a:endParaRPr>
          </a:p>
          <a:p>
            <a:r>
              <a:rPr lang="en-US" sz="2300" dirty="0">
                <a:latin typeface="Times New Roman"/>
                <a:cs typeface="Times New Roman"/>
              </a:rPr>
              <a:t>For a quality, risk-based inspection, you need to assess processes and procedures used by facilities to ensure that they are effective at keeping food safe.</a:t>
            </a:r>
          </a:p>
          <a:p>
            <a:endParaRPr lang="en-US" dirty="0"/>
          </a:p>
        </p:txBody>
      </p:sp>
      <p:pic>
        <p:nvPicPr>
          <p:cNvPr id="5" name="Picture 4">
            <a:extLst>
              <a:ext uri="{FF2B5EF4-FFF2-40B4-BE49-F238E27FC236}">
                <a16:creationId xmlns:a16="http://schemas.microsoft.com/office/drawing/2014/main" id="{394FF7D8-D0C4-4085-BC01-EF26912ACB84}"/>
              </a:ext>
            </a:extLst>
          </p:cNvPr>
          <p:cNvPicPr>
            <a:picLocks noChangeAspect="1"/>
          </p:cNvPicPr>
          <p:nvPr/>
        </p:nvPicPr>
        <p:blipFill>
          <a:blip r:embed="rId3"/>
          <a:stretch>
            <a:fillRect/>
          </a:stretch>
        </p:blipFill>
        <p:spPr>
          <a:xfrm>
            <a:off x="9815639" y="2022572"/>
            <a:ext cx="2181719" cy="2816904"/>
          </a:xfrm>
          <a:prstGeom prst="rect">
            <a:avLst/>
          </a:prstGeom>
        </p:spPr>
      </p:pic>
      <p:sp>
        <p:nvSpPr>
          <p:cNvPr id="4" name="Slide Number Placeholder 3">
            <a:extLst>
              <a:ext uri="{FF2B5EF4-FFF2-40B4-BE49-F238E27FC236}">
                <a16:creationId xmlns:a16="http://schemas.microsoft.com/office/drawing/2014/main" id="{E8E74EF0-9875-47EF-9881-4D9515761FB4}"/>
              </a:ext>
            </a:extLst>
          </p:cNvPr>
          <p:cNvSpPr>
            <a:spLocks noGrp="1"/>
          </p:cNvSpPr>
          <p:nvPr>
            <p:ph type="sldNum" sz="quarter" idx="12"/>
          </p:nvPr>
        </p:nvSpPr>
        <p:spPr/>
        <p:txBody>
          <a:bodyPr/>
          <a:lstStyle/>
          <a:p>
            <a:fld id="{F7D4B09D-202F-488F-BB00-3B22092E7661}" type="slidenum">
              <a:rPr lang="en-US" smtClean="0"/>
              <a:t>10</a:t>
            </a:fld>
            <a:endParaRPr lang="en-US"/>
          </a:p>
        </p:txBody>
      </p:sp>
    </p:spTree>
    <p:extLst>
      <p:ext uri="{BB962C8B-B14F-4D97-AF65-F5344CB8AC3E}">
        <p14:creationId xmlns:p14="http://schemas.microsoft.com/office/powerpoint/2010/main" val="117142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DC73-0319-43A2-A8E0-54569D1EA344}"/>
              </a:ext>
            </a:extLst>
          </p:cNvPr>
          <p:cNvSpPr>
            <a:spLocks noGrp="1"/>
          </p:cNvSpPr>
          <p:nvPr>
            <p:ph type="title"/>
          </p:nvPr>
        </p:nvSpPr>
        <p:spPr/>
        <p:txBody>
          <a:bodyPr>
            <a:normAutofit/>
          </a:bodyPr>
          <a:lstStyle/>
          <a:p>
            <a:r>
              <a:rPr lang="en-US" sz="4800" b="1" u="sng" dirty="0"/>
              <a:t>Overview – QA Components</a:t>
            </a:r>
          </a:p>
        </p:txBody>
      </p:sp>
      <p:sp>
        <p:nvSpPr>
          <p:cNvPr id="5" name="Content Placeholder 4">
            <a:extLst>
              <a:ext uri="{FF2B5EF4-FFF2-40B4-BE49-F238E27FC236}">
                <a16:creationId xmlns:a16="http://schemas.microsoft.com/office/drawing/2014/main" id="{3C68A017-2034-4580-BF7B-30BFDE3AFDD2}"/>
              </a:ext>
            </a:extLst>
          </p:cNvPr>
          <p:cNvSpPr>
            <a:spLocks noGrp="1"/>
          </p:cNvSpPr>
          <p:nvPr>
            <p:ph idx="1"/>
          </p:nvPr>
        </p:nvSpPr>
        <p:spPr/>
        <p:txBody>
          <a:bodyPr>
            <a:normAutofit lnSpcReduction="10000"/>
          </a:bodyPr>
          <a:lstStyle/>
          <a:p>
            <a:r>
              <a:rPr lang="en-US" dirty="0"/>
              <a:t>Prioritization Policy</a:t>
            </a:r>
          </a:p>
          <a:p>
            <a:endParaRPr lang="en-US" dirty="0"/>
          </a:p>
          <a:p>
            <a:r>
              <a:rPr lang="en-US" dirty="0"/>
              <a:t>Staffing Level Assessments</a:t>
            </a:r>
          </a:p>
          <a:p>
            <a:endParaRPr lang="en-US" dirty="0"/>
          </a:p>
          <a:p>
            <a:r>
              <a:rPr lang="en-US" dirty="0"/>
              <a:t>QA Field Assessment Requirements</a:t>
            </a:r>
          </a:p>
          <a:p>
            <a:endParaRPr lang="en-US" dirty="0"/>
          </a:p>
          <a:p>
            <a:r>
              <a:rPr lang="en-US" dirty="0"/>
              <a:t>QA File Review Requirements</a:t>
            </a:r>
          </a:p>
          <a:p>
            <a:endParaRPr lang="en-US" dirty="0"/>
          </a:p>
          <a:p>
            <a:r>
              <a:rPr lang="en-US" dirty="0"/>
              <a:t>Future QA Matrix</a:t>
            </a:r>
          </a:p>
          <a:p>
            <a:endParaRPr lang="en-US" dirty="0"/>
          </a:p>
        </p:txBody>
      </p:sp>
    </p:spTree>
    <p:extLst>
      <p:ext uri="{BB962C8B-B14F-4D97-AF65-F5344CB8AC3E}">
        <p14:creationId xmlns:p14="http://schemas.microsoft.com/office/powerpoint/2010/main" val="10246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6795-E994-4430-A42D-A50AE6768236}"/>
              </a:ext>
            </a:extLst>
          </p:cNvPr>
          <p:cNvSpPr>
            <a:spLocks noGrp="1"/>
          </p:cNvSpPr>
          <p:nvPr>
            <p:ph type="title"/>
          </p:nvPr>
        </p:nvSpPr>
        <p:spPr/>
        <p:txBody>
          <a:bodyPr>
            <a:normAutofit/>
          </a:bodyPr>
          <a:lstStyle/>
          <a:p>
            <a:pPr algn="ctr"/>
            <a:r>
              <a:rPr lang="en-US" b="1" dirty="0"/>
              <a:t>Prioritization Policy</a:t>
            </a:r>
          </a:p>
        </p:txBody>
      </p:sp>
      <p:sp>
        <p:nvSpPr>
          <p:cNvPr id="3" name="Content Placeholder 2">
            <a:extLst>
              <a:ext uri="{FF2B5EF4-FFF2-40B4-BE49-F238E27FC236}">
                <a16:creationId xmlns:a16="http://schemas.microsoft.com/office/drawing/2014/main" id="{94F78A01-B2F5-4D59-B169-032FAF7F76DF}"/>
              </a:ext>
            </a:extLst>
          </p:cNvPr>
          <p:cNvSpPr>
            <a:spLocks noGrp="1"/>
          </p:cNvSpPr>
          <p:nvPr>
            <p:ph idx="1"/>
          </p:nvPr>
        </p:nvSpPr>
        <p:spPr>
          <a:xfrm>
            <a:off x="615820" y="1524000"/>
            <a:ext cx="10440956" cy="4351338"/>
          </a:xfrm>
        </p:spPr>
        <p:txBody>
          <a:bodyPr>
            <a:normAutofit/>
          </a:bodyPr>
          <a:lstStyle/>
          <a:p>
            <a:endParaRPr lang="en-US" sz="2400" dirty="0"/>
          </a:p>
          <a:p>
            <a:r>
              <a:rPr lang="en-US" sz="2400" dirty="0"/>
              <a:t>Each county will be responsible to have a policy in place that prioritizes workload when there are insufficient resources to complete all mandated inspections per 15A NCAC .0213.</a:t>
            </a:r>
          </a:p>
          <a:p>
            <a:endParaRPr lang="en-US" sz="2400" dirty="0"/>
          </a:p>
          <a:p>
            <a:pPr lvl="1"/>
            <a:endParaRPr lang="en-US" sz="2000" dirty="0"/>
          </a:p>
          <a:p>
            <a:r>
              <a:rPr lang="en-US" sz="2400" dirty="0"/>
              <a:t>The State has developed a template that may be used</a:t>
            </a:r>
          </a:p>
          <a:p>
            <a:endParaRPr lang="en-US" dirty="0"/>
          </a:p>
          <a:p>
            <a:endParaRPr lang="en-US" dirty="0"/>
          </a:p>
        </p:txBody>
      </p:sp>
    </p:spTree>
    <p:extLst>
      <p:ext uri="{BB962C8B-B14F-4D97-AF65-F5344CB8AC3E}">
        <p14:creationId xmlns:p14="http://schemas.microsoft.com/office/powerpoint/2010/main" val="424598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55C3-595C-4B65-8213-B4FA37573820}"/>
              </a:ext>
            </a:extLst>
          </p:cNvPr>
          <p:cNvSpPr>
            <a:spLocks noGrp="1"/>
          </p:cNvSpPr>
          <p:nvPr>
            <p:ph type="title"/>
          </p:nvPr>
        </p:nvSpPr>
        <p:spPr/>
        <p:txBody>
          <a:bodyPr/>
          <a:lstStyle/>
          <a:p>
            <a:pPr algn="ctr"/>
            <a:r>
              <a:rPr lang="en-US" b="1" dirty="0"/>
              <a:t>Staffing Level Assessment Tool </a:t>
            </a:r>
          </a:p>
        </p:txBody>
      </p:sp>
      <p:sp>
        <p:nvSpPr>
          <p:cNvPr id="3" name="Content Placeholder 2">
            <a:extLst>
              <a:ext uri="{FF2B5EF4-FFF2-40B4-BE49-F238E27FC236}">
                <a16:creationId xmlns:a16="http://schemas.microsoft.com/office/drawing/2014/main" id="{1E7B9A1E-6E6F-4A0F-A05D-7E462E0820D8}"/>
              </a:ext>
            </a:extLst>
          </p:cNvPr>
          <p:cNvSpPr>
            <a:spLocks noGrp="1"/>
          </p:cNvSpPr>
          <p:nvPr>
            <p:ph idx="1"/>
          </p:nvPr>
        </p:nvSpPr>
        <p:spPr/>
        <p:txBody>
          <a:bodyPr vert="horz" lIns="68580" tIns="34290" rIns="68580" bIns="34290" rtlCol="0" anchor="t">
            <a:normAutofit/>
          </a:bodyPr>
          <a:lstStyle/>
          <a:p>
            <a:r>
              <a:rPr lang="en-US" dirty="0"/>
              <a:t>Staffing Level Assessment Tool (SLAT) formally known as </a:t>
            </a:r>
            <a:r>
              <a:rPr lang="en-US" i="1" dirty="0"/>
              <a:t>Manpower Study</a:t>
            </a:r>
            <a:r>
              <a:rPr lang="en-US" dirty="0"/>
              <a:t> is a new tool developed utilizing the CFP guidance document</a:t>
            </a:r>
          </a:p>
          <a:p>
            <a:endParaRPr lang="en-US" dirty="0"/>
          </a:p>
          <a:p>
            <a:r>
              <a:rPr lang="en-US" dirty="0"/>
              <a:t>The purpose of this tool is to provide an up-to-date and accurate method to track staffing needs for</a:t>
            </a:r>
            <a:r>
              <a:rPr lang="en-US" i="1" dirty="0"/>
              <a:t> only </a:t>
            </a:r>
            <a:r>
              <a:rPr lang="en-US" dirty="0"/>
              <a:t>the Food, Lodging, and Institutions program </a:t>
            </a:r>
          </a:p>
          <a:p>
            <a:endParaRPr lang="en-US" dirty="0"/>
          </a:p>
          <a:p>
            <a:r>
              <a:rPr lang="en-US" dirty="0">
                <a:latin typeface="Times New Roman"/>
                <a:cs typeface="Times New Roman"/>
              </a:rPr>
              <a:t>This tool now accounts for routine, additional, and value-added activities within each jurisdiction </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1222153-6EE3-418F-B2B3-047802121AE9}"/>
              </a:ext>
            </a:extLst>
          </p:cNvPr>
          <p:cNvSpPr>
            <a:spLocks noGrp="1"/>
          </p:cNvSpPr>
          <p:nvPr>
            <p:ph type="sldNum" sz="quarter" idx="12"/>
          </p:nvPr>
        </p:nvSpPr>
        <p:spPr/>
        <p:txBody>
          <a:bodyPr/>
          <a:lstStyle/>
          <a:p>
            <a:fld id="{84A5FDF0-CE27-4DDE-B409-43AD1F725172}" type="slidenum">
              <a:rPr lang="en-US" smtClean="0"/>
              <a:t>13</a:t>
            </a:fld>
            <a:endParaRPr lang="en-US"/>
          </a:p>
        </p:txBody>
      </p:sp>
    </p:spTree>
    <p:extLst>
      <p:ext uri="{BB962C8B-B14F-4D97-AF65-F5344CB8AC3E}">
        <p14:creationId xmlns:p14="http://schemas.microsoft.com/office/powerpoint/2010/main" val="12025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1A09-8A7D-46EF-A5B6-0BA6CB909F58}"/>
              </a:ext>
            </a:extLst>
          </p:cNvPr>
          <p:cNvSpPr>
            <a:spLocks noGrp="1"/>
          </p:cNvSpPr>
          <p:nvPr>
            <p:ph type="title"/>
          </p:nvPr>
        </p:nvSpPr>
        <p:spPr/>
        <p:txBody>
          <a:bodyPr/>
          <a:lstStyle/>
          <a:p>
            <a:pPr algn="ctr"/>
            <a:r>
              <a:rPr lang="en-US" b="1" dirty="0"/>
              <a:t>Staffing Level Assessment Tool </a:t>
            </a:r>
          </a:p>
        </p:txBody>
      </p:sp>
      <p:sp>
        <p:nvSpPr>
          <p:cNvPr id="3" name="Content Placeholder 2">
            <a:extLst>
              <a:ext uri="{FF2B5EF4-FFF2-40B4-BE49-F238E27FC236}">
                <a16:creationId xmlns:a16="http://schemas.microsoft.com/office/drawing/2014/main" id="{842C976C-9050-4B10-88EA-2D54E8C92F14}"/>
              </a:ext>
            </a:extLst>
          </p:cNvPr>
          <p:cNvSpPr>
            <a:spLocks noGrp="1"/>
          </p:cNvSpPr>
          <p:nvPr>
            <p:ph idx="1"/>
          </p:nvPr>
        </p:nvSpPr>
        <p:spPr/>
        <p:txBody>
          <a:bodyPr vert="horz" lIns="68580" tIns="34290" rIns="68580" bIns="34290" rtlCol="0" anchor="t">
            <a:normAutofit fontScale="92500" lnSpcReduction="10000"/>
          </a:bodyPr>
          <a:lstStyle/>
          <a:p>
            <a:r>
              <a:rPr lang="en-US" dirty="0"/>
              <a:t>Information was sent out via Regional Weekly Update in July 2019</a:t>
            </a:r>
          </a:p>
          <a:p>
            <a:endParaRPr lang="en-US" dirty="0"/>
          </a:p>
          <a:p>
            <a:r>
              <a:rPr lang="en-US" dirty="0"/>
              <a:t>SLAT collection began July 2019. For the first year, the expectation is that counties begin tracking necessary information</a:t>
            </a:r>
          </a:p>
          <a:p>
            <a:pPr lvl="1"/>
            <a:r>
              <a:rPr lang="en-US" dirty="0"/>
              <a:t>An assessment of your county </a:t>
            </a:r>
            <a:r>
              <a:rPr lang="en-US" i="1" dirty="0"/>
              <a:t>can</a:t>
            </a:r>
            <a:r>
              <a:rPr lang="en-US" dirty="0"/>
              <a:t> be completed if all the necessary information is available. Reach out to your EHRS for information </a:t>
            </a:r>
          </a:p>
          <a:p>
            <a:pPr lvl="1"/>
            <a:endParaRPr lang="en-US" dirty="0"/>
          </a:p>
          <a:p>
            <a:r>
              <a:rPr lang="en-US" dirty="0"/>
              <a:t>Workbooks that counties should focus on:</a:t>
            </a:r>
          </a:p>
          <a:p>
            <a:pPr lvl="1"/>
            <a:r>
              <a:rPr lang="en-US" dirty="0">
                <a:latin typeface="Times New Roman"/>
                <a:cs typeface="Times New Roman"/>
              </a:rPr>
              <a:t>SLAT Information Request – County Submission</a:t>
            </a:r>
          </a:p>
          <a:p>
            <a:pPr lvl="1"/>
            <a:r>
              <a:rPr lang="en-US" dirty="0"/>
              <a:t>Job Description Workbook – County Submission</a:t>
            </a:r>
          </a:p>
          <a:p>
            <a:pPr lvl="1"/>
            <a:r>
              <a:rPr lang="en-US" dirty="0"/>
              <a:t>Reference Spreadsheet (helpful in counties without a digital system in place)</a:t>
            </a:r>
          </a:p>
          <a:p>
            <a:pPr lvl="1"/>
            <a:r>
              <a:rPr lang="en-US" dirty="0"/>
              <a:t>Activity Codes</a:t>
            </a:r>
          </a:p>
          <a:p>
            <a:endParaRPr lang="en-US" dirty="0"/>
          </a:p>
        </p:txBody>
      </p:sp>
      <p:sp>
        <p:nvSpPr>
          <p:cNvPr id="4" name="Slide Number Placeholder 3">
            <a:extLst>
              <a:ext uri="{FF2B5EF4-FFF2-40B4-BE49-F238E27FC236}">
                <a16:creationId xmlns:a16="http://schemas.microsoft.com/office/drawing/2014/main" id="{9CA3C345-E981-46D9-8F6A-2580CE5B2FCF}"/>
              </a:ext>
            </a:extLst>
          </p:cNvPr>
          <p:cNvSpPr>
            <a:spLocks noGrp="1"/>
          </p:cNvSpPr>
          <p:nvPr>
            <p:ph type="sldNum" sz="quarter" idx="12"/>
          </p:nvPr>
        </p:nvSpPr>
        <p:spPr/>
        <p:txBody>
          <a:bodyPr/>
          <a:lstStyle/>
          <a:p>
            <a:fld id="{84A5FDF0-CE27-4DDE-B409-43AD1F725172}" type="slidenum">
              <a:rPr lang="en-US" smtClean="0"/>
              <a:pPr/>
              <a:t>14</a:t>
            </a:fld>
            <a:endParaRPr lang="en-US" dirty="0"/>
          </a:p>
        </p:txBody>
      </p:sp>
    </p:spTree>
    <p:extLst>
      <p:ext uri="{BB962C8B-B14F-4D97-AF65-F5344CB8AC3E}">
        <p14:creationId xmlns:p14="http://schemas.microsoft.com/office/powerpoint/2010/main" val="18923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A7B0C1A-0421-4766-A45C-B3BC94CDF721}"/>
              </a:ext>
            </a:extLst>
          </p:cNvPr>
          <p:cNvGraphicFramePr>
            <a:graphicFrameLocks noGrp="1"/>
          </p:cNvGraphicFramePr>
          <p:nvPr>
            <p:ph idx="1"/>
          </p:nvPr>
        </p:nvGraphicFramePr>
        <p:xfrm>
          <a:off x="2819400" y="333632"/>
          <a:ext cx="6019800" cy="5838558"/>
        </p:xfrm>
        <a:graphic>
          <a:graphicData uri="http://schemas.openxmlformats.org/drawingml/2006/table">
            <a:tbl>
              <a:tblPr/>
              <a:tblGrid>
                <a:gridCol w="2866023">
                  <a:extLst>
                    <a:ext uri="{9D8B030D-6E8A-4147-A177-3AD203B41FA5}">
                      <a16:colId xmlns:a16="http://schemas.microsoft.com/office/drawing/2014/main" val="1966449101"/>
                    </a:ext>
                  </a:extLst>
                </a:gridCol>
                <a:gridCol w="3153777">
                  <a:extLst>
                    <a:ext uri="{9D8B030D-6E8A-4147-A177-3AD203B41FA5}">
                      <a16:colId xmlns:a16="http://schemas.microsoft.com/office/drawing/2014/main" val="649165552"/>
                    </a:ext>
                  </a:extLst>
                </a:gridCol>
              </a:tblGrid>
              <a:tr h="492580">
                <a:tc>
                  <a:txBody>
                    <a:bodyPr/>
                    <a:lstStyle/>
                    <a:p>
                      <a:pPr algn="l" fontAlgn="ctr"/>
                      <a:r>
                        <a:rPr lang="en-US" sz="700" b="1" i="0" u="none" strike="noStrike">
                          <a:solidFill>
                            <a:srgbClr val="000000"/>
                          </a:solidFill>
                          <a:effectLst/>
                          <a:latin typeface="Times New Roman" panose="02020603050405020304" pitchFamily="18" charset="0"/>
                        </a:rPr>
                        <a:t>County:</a:t>
                      </a:r>
                    </a:p>
                  </a:txBody>
                  <a:tcPr marL="4675" marR="4675" marT="4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Contact Name:  </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Contact Ph #:</a:t>
                      </a:r>
                    </a:p>
                  </a:txBody>
                  <a:tcPr marL="4675" marR="4675" marT="46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151876"/>
                  </a:ext>
                </a:extLst>
              </a:tr>
              <a:tr h="373279">
                <a:tc>
                  <a:txBody>
                    <a:bodyPr/>
                    <a:lstStyle/>
                    <a:p>
                      <a:pPr algn="ctr" fontAlgn="b"/>
                      <a:br>
                        <a:rPr lang="en-US" sz="900" b="1" i="0" u="none" strike="noStrike">
                          <a:solidFill>
                            <a:srgbClr val="000000"/>
                          </a:solidFill>
                          <a:effectLst/>
                          <a:latin typeface="Times New Roman" panose="02020603050405020304" pitchFamily="18" charset="0"/>
                        </a:rPr>
                      </a:br>
                      <a:r>
                        <a:rPr lang="en-US" sz="900" b="1" i="0" u="none" strike="noStrike">
                          <a:solidFill>
                            <a:srgbClr val="000000"/>
                          </a:solidFill>
                          <a:effectLst/>
                          <a:latin typeface="Times New Roman" panose="02020603050405020304" pitchFamily="18" charset="0"/>
                        </a:rPr>
                        <a:t>Type of Establishment</a:t>
                      </a:r>
                    </a:p>
                  </a:txBody>
                  <a:tcPr marL="4675" marR="4675" marT="46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Times New Roman" panose="02020603050405020304" pitchFamily="18" charset="0"/>
                        </a:rPr>
                        <a:t>Number in County</a:t>
                      </a:r>
                    </a:p>
                  </a:txBody>
                  <a:tcPr marL="4675" marR="4675" marT="46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861344"/>
                  </a:ext>
                </a:extLst>
              </a:tr>
              <a:tr h="281474">
                <a:tc gridSpan="2">
                  <a:txBody>
                    <a:bodyPr/>
                    <a:lstStyle/>
                    <a:p>
                      <a:pPr algn="ctr" fontAlgn="b"/>
                      <a:r>
                        <a:rPr lang="en-US" sz="700" b="0" i="0" u="none" strike="noStrike">
                          <a:solidFill>
                            <a:srgbClr val="000000"/>
                          </a:solidFill>
                          <a:effectLst/>
                          <a:latin typeface="Times New Roman" panose="02020603050405020304" pitchFamily="18" charset="0"/>
                        </a:rPr>
                        <a:t>Instructions: Complete this tab with FLI establishments within the county</a:t>
                      </a:r>
                    </a:p>
                  </a:txBody>
                  <a:tcPr marL="4675" marR="4675" marT="467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3385855219"/>
                  </a:ext>
                </a:extLst>
              </a:tr>
              <a:tr h="187649">
                <a:tc gridSpan="2">
                  <a:txBody>
                    <a:bodyPr/>
                    <a:lstStyle/>
                    <a:p>
                      <a:pPr algn="ctr" fontAlgn="ctr"/>
                      <a:r>
                        <a:rPr lang="en-US" sz="700" b="1" i="0" u="none" strike="noStrike">
                          <a:solidFill>
                            <a:srgbClr val="000000"/>
                          </a:solidFill>
                          <a:effectLst/>
                          <a:latin typeface="Times New Roman" panose="02020603050405020304" pitchFamily="18" charset="0"/>
                        </a:rPr>
                        <a:t>Restaurants (01)</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56628304"/>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847147"/>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91674"/>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III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260468"/>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IV</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150372"/>
                  </a:ext>
                </a:extLst>
              </a:tr>
              <a:tr h="187649">
                <a:tc gridSpan="2">
                  <a:txBody>
                    <a:bodyPr/>
                    <a:lstStyle/>
                    <a:p>
                      <a:pPr algn="ctr" fontAlgn="ctr"/>
                      <a:r>
                        <a:rPr lang="en-US" sz="700" b="1" i="0" u="none" strike="noStrike">
                          <a:solidFill>
                            <a:srgbClr val="000000"/>
                          </a:solidFill>
                          <a:effectLst/>
                          <a:latin typeface="Times New Roman" panose="02020603050405020304" pitchFamily="18" charset="0"/>
                        </a:rPr>
                        <a:t>Food Stands (02)</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45567995"/>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94201487"/>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2330654"/>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III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94619058"/>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IV</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66360"/>
                  </a:ext>
                </a:extLst>
              </a:tr>
              <a:tr h="187649">
                <a:tc gridSpan="2">
                  <a:txBody>
                    <a:bodyPr/>
                    <a:lstStyle/>
                    <a:p>
                      <a:pPr algn="ctr" fontAlgn="ctr"/>
                      <a:r>
                        <a:rPr lang="en-US" sz="700" b="1" i="0" u="none" strike="noStrike" dirty="0">
                          <a:solidFill>
                            <a:srgbClr val="000000"/>
                          </a:solidFill>
                          <a:effectLst/>
                          <a:latin typeface="Times New Roman" panose="02020603050405020304" pitchFamily="18" charset="0"/>
                        </a:rPr>
                        <a:t>Mobile Food Units (03)</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71948210"/>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9216308"/>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2070251"/>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III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025811"/>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IV</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895400"/>
                  </a:ext>
                </a:extLst>
              </a:tr>
              <a:tr h="187649">
                <a:tc gridSpan="2">
                  <a:txBody>
                    <a:bodyPr/>
                    <a:lstStyle/>
                    <a:p>
                      <a:pPr algn="ctr" fontAlgn="ctr"/>
                      <a:r>
                        <a:rPr lang="en-US" sz="700" b="1" i="0" u="none" strike="noStrike">
                          <a:solidFill>
                            <a:srgbClr val="000000"/>
                          </a:solidFill>
                          <a:effectLst/>
                          <a:latin typeface="Times New Roman" panose="02020603050405020304" pitchFamily="18" charset="0"/>
                        </a:rPr>
                        <a:t>Push Carts (04)</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08987543"/>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78471971"/>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9964950"/>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III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77776337"/>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IV</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359223"/>
                  </a:ext>
                </a:extLst>
              </a:tr>
              <a:tr h="187649">
                <a:tc gridSpan="2">
                  <a:txBody>
                    <a:bodyPr/>
                    <a:lstStyle/>
                    <a:p>
                      <a:pPr algn="ctr" fontAlgn="ctr"/>
                      <a:r>
                        <a:rPr lang="en-US" sz="700" b="1" i="0" u="none" strike="noStrike">
                          <a:solidFill>
                            <a:srgbClr val="000000"/>
                          </a:solidFill>
                          <a:effectLst/>
                          <a:latin typeface="Times New Roman" panose="02020603050405020304" pitchFamily="18" charset="0"/>
                        </a:rPr>
                        <a:t>Private School Lunchrooms (05)</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22745817"/>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77341067"/>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07557371"/>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III</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700" b="0" i="0" u="none" strike="noStrike">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4981004"/>
                  </a:ext>
                </a:extLst>
              </a:tr>
              <a:tr h="187649">
                <a:tc>
                  <a:txBody>
                    <a:bodyPr/>
                    <a:lstStyle/>
                    <a:p>
                      <a:pPr algn="l" fontAlgn="ctr"/>
                      <a:r>
                        <a:rPr lang="en-US" sz="700" b="0" i="0" u="none" strike="noStrike">
                          <a:solidFill>
                            <a:srgbClr val="000000"/>
                          </a:solidFill>
                          <a:effectLst/>
                          <a:latin typeface="Times New Roman" panose="02020603050405020304" pitchFamily="18" charset="0"/>
                        </a:rPr>
                        <a:t>Category IV</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Times New Roman" panose="02020603050405020304" pitchFamily="18" charset="0"/>
                        </a:rPr>
                        <a:t> </a:t>
                      </a:r>
                    </a:p>
                  </a:txBody>
                  <a:tcPr marL="4675" marR="4675" marT="4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569703"/>
                  </a:ext>
                </a:extLst>
              </a:tr>
            </a:tbl>
          </a:graphicData>
        </a:graphic>
      </p:graphicFrame>
    </p:spTree>
    <p:extLst>
      <p:ext uri="{BB962C8B-B14F-4D97-AF65-F5344CB8AC3E}">
        <p14:creationId xmlns:p14="http://schemas.microsoft.com/office/powerpoint/2010/main" val="304593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FB438C4-FB45-4AA2-BC8C-35000F0BEB99}"/>
              </a:ext>
            </a:extLst>
          </p:cNvPr>
          <p:cNvGraphicFramePr>
            <a:graphicFrameLocks noGrp="1"/>
          </p:cNvGraphicFramePr>
          <p:nvPr>
            <p:ph idx="1"/>
          </p:nvPr>
        </p:nvGraphicFramePr>
        <p:xfrm>
          <a:off x="2625152" y="533400"/>
          <a:ext cx="7509449" cy="5402262"/>
        </p:xfrm>
        <a:graphic>
          <a:graphicData uri="http://schemas.openxmlformats.org/drawingml/2006/table">
            <a:tbl>
              <a:tblPr/>
              <a:tblGrid>
                <a:gridCol w="1913506">
                  <a:extLst>
                    <a:ext uri="{9D8B030D-6E8A-4147-A177-3AD203B41FA5}">
                      <a16:colId xmlns:a16="http://schemas.microsoft.com/office/drawing/2014/main" val="4127731331"/>
                    </a:ext>
                  </a:extLst>
                </a:gridCol>
                <a:gridCol w="1411742">
                  <a:extLst>
                    <a:ext uri="{9D8B030D-6E8A-4147-A177-3AD203B41FA5}">
                      <a16:colId xmlns:a16="http://schemas.microsoft.com/office/drawing/2014/main" val="3599606590"/>
                    </a:ext>
                  </a:extLst>
                </a:gridCol>
                <a:gridCol w="1241653">
                  <a:extLst>
                    <a:ext uri="{9D8B030D-6E8A-4147-A177-3AD203B41FA5}">
                      <a16:colId xmlns:a16="http://schemas.microsoft.com/office/drawing/2014/main" val="337982962"/>
                    </a:ext>
                  </a:extLst>
                </a:gridCol>
                <a:gridCol w="2942548">
                  <a:extLst>
                    <a:ext uri="{9D8B030D-6E8A-4147-A177-3AD203B41FA5}">
                      <a16:colId xmlns:a16="http://schemas.microsoft.com/office/drawing/2014/main" val="3044264099"/>
                    </a:ext>
                  </a:extLst>
                </a:gridCol>
              </a:tblGrid>
              <a:tr h="688093">
                <a:tc>
                  <a:txBody>
                    <a:bodyPr/>
                    <a:lstStyle/>
                    <a:p>
                      <a:pPr algn="ctr" fontAlgn="b"/>
                      <a:r>
                        <a:rPr lang="en-US" sz="700" b="1" i="0" u="none" strike="noStrike" dirty="0">
                          <a:solidFill>
                            <a:srgbClr val="000000"/>
                          </a:solidFill>
                          <a:effectLst/>
                          <a:latin typeface="Times New Roman" panose="02020603050405020304" pitchFamily="18" charset="0"/>
                        </a:rPr>
                        <a:t>Activities </a:t>
                      </a:r>
                    </a:p>
                  </a:txBody>
                  <a:tcPr marL="4717" marR="4717" marT="47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Times New Roman" panose="02020603050405020304" pitchFamily="18" charset="0"/>
                        </a:rPr>
                        <a:t>Number of Activities</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in a Year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Times New Roman" panose="02020603050405020304" pitchFamily="18" charset="0"/>
                        </a:rPr>
                        <a:t>Average Hours </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 (per activity)</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ex. 2.50 hours per Activity</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Times New Roman" panose="02020603050405020304" pitchFamily="18" charset="0"/>
                        </a:rPr>
                        <a:t>Comments</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(Press ALT+ENTER for new line)</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677884"/>
                  </a:ext>
                </a:extLst>
              </a:tr>
              <a:tr h="366007">
                <a:tc gridSpan="4">
                  <a:txBody>
                    <a:bodyPr/>
                    <a:lstStyle/>
                    <a:p>
                      <a:pPr algn="ctr" fontAlgn="b"/>
                      <a:r>
                        <a:rPr lang="en-US" sz="700" b="1" i="0" u="none" strike="noStrike">
                          <a:solidFill>
                            <a:srgbClr val="000000"/>
                          </a:solidFill>
                          <a:effectLst/>
                          <a:latin typeface="Times New Roman" panose="02020603050405020304" pitchFamily="18" charset="0"/>
                        </a:rPr>
                        <a:t>Instructions: Read the definitons within each activity to determine the number completed within the county. If average hours are required submit this information with comments that indicate how the county reached this conclusion.</a:t>
                      </a:r>
                    </a:p>
                  </a:txBody>
                  <a:tcPr marL="4717" marR="4717" marT="47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0720757"/>
                  </a:ext>
                </a:extLst>
              </a:tr>
              <a:tr h="1105341">
                <a:tc>
                  <a:txBody>
                    <a:bodyPr/>
                    <a:lstStyle/>
                    <a:p>
                      <a:pPr algn="ctr" fontAlgn="ctr"/>
                      <a:r>
                        <a:rPr lang="en-US" sz="700" b="1" i="0" u="none" strike="noStrike">
                          <a:solidFill>
                            <a:srgbClr val="000000"/>
                          </a:solidFill>
                          <a:effectLst/>
                          <a:latin typeface="Times New Roman" panose="02020603050405020304" pitchFamily="18" charset="0"/>
                        </a:rPr>
                        <a:t>Consultative</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Visits completed for items such as HACCP plan verification/validation, risk control plans consultations, visits completed after a verification visit to ensure compliance, or general consultative visits. </a:t>
                      </a:r>
                    </a:p>
                  </a:txBody>
                  <a:tcPr marL="4717" marR="4717" marT="4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br>
                        <a:rPr lang="en-US" sz="700" b="0" i="0" u="none" strike="noStrike">
                          <a:solidFill>
                            <a:srgbClr val="000000"/>
                          </a:solidFill>
                          <a:effectLst/>
                          <a:latin typeface="Times New Roman" panose="02020603050405020304" pitchFamily="18" charset="0"/>
                        </a:rPr>
                      </a:br>
                      <a:br>
                        <a:rPr lang="en-US" sz="700" b="0" i="0" u="none" strike="noStrike">
                          <a:solidFill>
                            <a:srgbClr val="000000"/>
                          </a:solidFill>
                          <a:effectLst/>
                          <a:latin typeface="Times New Roman" panose="02020603050405020304" pitchFamily="18" charset="0"/>
                        </a:rPr>
                      </a:br>
                      <a:endParaRPr lang="en-US" sz="700" b="0" i="0" u="none" strike="noStrike">
                        <a:solidFill>
                          <a:srgbClr val="000000"/>
                        </a:solidFill>
                        <a:effectLst/>
                        <a:latin typeface="Times New Roman" panose="02020603050405020304" pitchFamily="18" charset="0"/>
                      </a:endParaRP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617556"/>
                  </a:ext>
                </a:extLst>
              </a:tr>
              <a:tr h="1163902">
                <a:tc>
                  <a:txBody>
                    <a:bodyPr/>
                    <a:lstStyle/>
                    <a:p>
                      <a:pPr algn="ctr" fontAlgn="ctr"/>
                      <a:r>
                        <a:rPr lang="en-US" sz="700" b="1" i="0" u="none" strike="noStrike">
                          <a:solidFill>
                            <a:srgbClr val="000000"/>
                          </a:solidFill>
                          <a:effectLst/>
                          <a:latin typeface="Times New Roman" panose="02020603050405020304" pitchFamily="18" charset="0"/>
                        </a:rPr>
                        <a:t>Complaint Visits</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Visits completed in direct response to a complaint made by the public such as unconfirmed illnesses, unsanitary conditions, insects/rodents, improper food handling, poor resident treatment/care, or water/power outage.</a:t>
                      </a:r>
                    </a:p>
                  </a:txBody>
                  <a:tcPr marL="4717" marR="4717" marT="4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733477"/>
                  </a:ext>
                </a:extLst>
              </a:tr>
              <a:tr h="1171222">
                <a:tc>
                  <a:txBody>
                    <a:bodyPr/>
                    <a:lstStyle/>
                    <a:p>
                      <a:pPr algn="ctr" fontAlgn="ctr"/>
                      <a:r>
                        <a:rPr lang="en-US" sz="700" b="1" i="0" u="none" strike="noStrike">
                          <a:solidFill>
                            <a:srgbClr val="000000"/>
                          </a:solidFill>
                          <a:effectLst/>
                          <a:latin typeface="Times New Roman" panose="02020603050405020304" pitchFamily="18" charset="0"/>
                        </a:rPr>
                        <a:t>Critical Item Visits</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These visits will vary from year to year. This includes visits that are required within 10 days of inspection. Critical item visits are required at any time a correction is not made for a P or PF item. </a:t>
                      </a:r>
                    </a:p>
                  </a:txBody>
                  <a:tcPr marL="4717" marR="4717" marT="4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753633"/>
                  </a:ext>
                </a:extLst>
              </a:tr>
              <a:tr h="907697">
                <a:tc>
                  <a:txBody>
                    <a:bodyPr/>
                    <a:lstStyle/>
                    <a:p>
                      <a:pPr algn="ctr" fontAlgn="ctr"/>
                      <a:r>
                        <a:rPr lang="en-US" sz="700" b="1" i="0" u="none" strike="noStrike">
                          <a:solidFill>
                            <a:srgbClr val="000000"/>
                          </a:solidFill>
                          <a:effectLst/>
                          <a:latin typeface="Times New Roman" panose="02020603050405020304" pitchFamily="18" charset="0"/>
                        </a:rPr>
                        <a:t>Temporary Food Establishments (TFEs)</a:t>
                      </a:r>
                      <a:br>
                        <a:rPr lang="en-US" sz="700" b="1" i="0" u="none" strike="noStrike">
                          <a:solidFill>
                            <a:srgbClr val="000000"/>
                          </a:solidFill>
                          <a:effectLst/>
                          <a:latin typeface="Times New Roman" panose="02020603050405020304" pitchFamily="18" charset="0"/>
                        </a:rPr>
                      </a:br>
                      <a:r>
                        <a:rPr lang="en-US" sz="700" b="1" i="0" u="none" strike="noStrike">
                          <a:solidFill>
                            <a:srgbClr val="000000"/>
                          </a:solidFill>
                          <a:effectLst/>
                          <a:latin typeface="Times New Roman" panose="02020603050405020304" pitchFamily="18" charset="0"/>
                        </a:rPr>
                        <a:t>Includes time invested in completing a TFE inspection and issuing the permit. This time also includes surveillance of TFE events if needed.</a:t>
                      </a:r>
                    </a:p>
                  </a:txBody>
                  <a:tcPr marL="4717" marR="4717" marT="47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fontAlgn="b"/>
                      <a:r>
                        <a:rPr lang="en-US" sz="700" b="0" i="0" u="none" strike="noStrike" dirty="0">
                          <a:solidFill>
                            <a:srgbClr val="000000"/>
                          </a:solidFill>
                          <a:effectLst/>
                          <a:latin typeface="Times New Roman" panose="02020603050405020304" pitchFamily="18" charset="0"/>
                        </a:rPr>
                        <a:t> </a:t>
                      </a:r>
                    </a:p>
                  </a:txBody>
                  <a:tcPr marL="4717" marR="4717" marT="47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093163"/>
                  </a:ext>
                </a:extLst>
              </a:tr>
            </a:tbl>
          </a:graphicData>
        </a:graphic>
      </p:graphicFrame>
    </p:spTree>
    <p:extLst>
      <p:ext uri="{BB962C8B-B14F-4D97-AF65-F5344CB8AC3E}">
        <p14:creationId xmlns:p14="http://schemas.microsoft.com/office/powerpoint/2010/main" val="2875708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5DD5E7ED-5608-4F6F-B93D-39E03420AD2D}"/>
              </a:ext>
            </a:extLst>
          </p:cNvPr>
          <p:cNvGraphicFramePr>
            <a:graphicFrameLocks noGrp="1"/>
          </p:cNvGraphicFramePr>
          <p:nvPr>
            <p:ph idx="1"/>
          </p:nvPr>
        </p:nvGraphicFramePr>
        <p:xfrm>
          <a:off x="3657600" y="685801"/>
          <a:ext cx="4191000" cy="4961235"/>
        </p:xfrm>
        <a:graphic>
          <a:graphicData uri="http://schemas.openxmlformats.org/drawingml/2006/table">
            <a:tbl>
              <a:tblPr/>
              <a:tblGrid>
                <a:gridCol w="4191000">
                  <a:extLst>
                    <a:ext uri="{9D8B030D-6E8A-4147-A177-3AD203B41FA5}">
                      <a16:colId xmlns:a16="http://schemas.microsoft.com/office/drawing/2014/main" val="1271564930"/>
                    </a:ext>
                  </a:extLst>
                </a:gridCol>
              </a:tblGrid>
              <a:tr h="423315">
                <a:tc>
                  <a:txBody>
                    <a:bodyPr/>
                    <a:lstStyle/>
                    <a:p>
                      <a:pPr algn="ctr" fontAlgn="b"/>
                      <a:r>
                        <a:rPr lang="en-US" sz="1200" b="1" i="0" u="none" strike="noStrike" dirty="0">
                          <a:solidFill>
                            <a:srgbClr val="000000"/>
                          </a:solidFill>
                          <a:effectLst/>
                          <a:latin typeface="Times New Roman" panose="02020603050405020304" pitchFamily="18" charset="0"/>
                        </a:rPr>
                        <a:t>Time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563007"/>
                  </a:ext>
                </a:extLst>
              </a:tr>
              <a:tr h="567240">
                <a:tc>
                  <a:txBody>
                    <a:bodyPr/>
                    <a:lstStyle/>
                    <a:p>
                      <a:pPr algn="l" fontAlgn="b"/>
                      <a:r>
                        <a:rPr lang="en-US" sz="1100" b="1" i="0" u="none" strike="noStrike" dirty="0">
                          <a:solidFill>
                            <a:srgbClr val="000000"/>
                          </a:solidFill>
                          <a:effectLst/>
                          <a:latin typeface="Times New Roman" panose="02020603050405020304" pitchFamily="18" charset="0"/>
                        </a:rPr>
                        <a:t>Work hours/ day</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034780"/>
                  </a:ext>
                </a:extLst>
              </a:tr>
              <a:tr h="567240">
                <a:tc>
                  <a:txBody>
                    <a:bodyPr/>
                    <a:lstStyle/>
                    <a:p>
                      <a:pPr algn="l" fontAlgn="b"/>
                      <a:r>
                        <a:rPr lang="en-US" sz="1100" b="1" i="0" u="none" strike="noStrike" dirty="0">
                          <a:solidFill>
                            <a:srgbClr val="000000"/>
                          </a:solidFill>
                          <a:effectLst/>
                          <a:latin typeface="Times New Roman" panose="02020603050405020304" pitchFamily="18" charset="0"/>
                        </a:rPr>
                        <a:t>Work days/week</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198065"/>
                  </a:ext>
                </a:extLst>
              </a:tr>
              <a:tr h="567240">
                <a:tc>
                  <a:txBody>
                    <a:bodyPr/>
                    <a:lstStyle/>
                    <a:p>
                      <a:pPr algn="l" fontAlgn="b"/>
                      <a:r>
                        <a:rPr lang="en-US" sz="1100" b="1" i="0" u="none" strike="noStrike" dirty="0">
                          <a:solidFill>
                            <a:srgbClr val="000000"/>
                          </a:solidFill>
                          <a:effectLst/>
                          <a:latin typeface="Times New Roman" panose="02020603050405020304" pitchFamily="18" charset="0"/>
                        </a:rPr>
                        <a:t>* Projected Sick Leave/ </a:t>
                      </a:r>
                      <a:r>
                        <a:rPr lang="en-US" sz="1100" b="1" i="0" u="none" strike="noStrike" dirty="0" err="1">
                          <a:solidFill>
                            <a:srgbClr val="000000"/>
                          </a:solidFill>
                          <a:effectLst/>
                          <a:latin typeface="Times New Roman" panose="02020603050405020304" pitchFamily="18" charset="0"/>
                        </a:rPr>
                        <a:t>Yr</a:t>
                      </a:r>
                      <a:endParaRPr lang="en-US" sz="1100" b="1" i="0" u="none" strike="noStrike" dirty="0">
                        <a:solidFill>
                          <a:srgbClr val="000000"/>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860578"/>
                  </a:ext>
                </a:extLst>
              </a:tr>
              <a:tr h="567240">
                <a:tc>
                  <a:txBody>
                    <a:bodyPr/>
                    <a:lstStyle/>
                    <a:p>
                      <a:pPr algn="l" fontAlgn="b"/>
                      <a:r>
                        <a:rPr lang="en-US" sz="1100" b="1" i="0" u="none" strike="noStrike">
                          <a:solidFill>
                            <a:srgbClr val="000000"/>
                          </a:solidFill>
                          <a:effectLst/>
                          <a:latin typeface="Times New Roman" panose="02020603050405020304" pitchFamily="18" charset="0"/>
                        </a:rPr>
                        <a:t>* Projected Vacation Hrs/ Yr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207664"/>
                  </a:ext>
                </a:extLst>
              </a:tr>
              <a:tr h="567240">
                <a:tc>
                  <a:txBody>
                    <a:bodyPr/>
                    <a:lstStyle/>
                    <a:p>
                      <a:pPr algn="l" fontAlgn="b"/>
                      <a:r>
                        <a:rPr lang="en-US" sz="1100" b="1" i="0" u="none" strike="noStrike">
                          <a:solidFill>
                            <a:srgbClr val="000000"/>
                          </a:solidFill>
                          <a:effectLst/>
                          <a:latin typeface="Times New Roman" panose="02020603050405020304" pitchFamily="18" charset="0"/>
                        </a:rPr>
                        <a:t>Paid Holiday Hrs/ Yr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044101"/>
                  </a:ext>
                </a:extLst>
              </a:tr>
              <a:tr h="567240">
                <a:tc>
                  <a:txBody>
                    <a:bodyPr/>
                    <a:lstStyle/>
                    <a:p>
                      <a:pPr algn="l" fontAlgn="b"/>
                      <a:r>
                        <a:rPr lang="en-US" sz="1100" b="1" i="0" u="none" strike="noStrike">
                          <a:solidFill>
                            <a:srgbClr val="000000"/>
                          </a:solidFill>
                          <a:effectLst/>
                          <a:latin typeface="Times New Roman" panose="02020603050405020304" pitchFamily="18" charset="0"/>
                        </a:rPr>
                        <a:t>Education Travel/ Yr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766010"/>
                  </a:ext>
                </a:extLst>
              </a:tr>
              <a:tr h="567240">
                <a:tc>
                  <a:txBody>
                    <a:bodyPr/>
                    <a:lstStyle/>
                    <a:p>
                      <a:pPr algn="l" fontAlgn="b"/>
                      <a:r>
                        <a:rPr lang="en-US" sz="1100" b="1" i="0" u="none" strike="noStrike">
                          <a:solidFill>
                            <a:srgbClr val="000000"/>
                          </a:solidFill>
                          <a:effectLst/>
                          <a:latin typeface="Times New Roman" panose="02020603050405020304" pitchFamily="18" charset="0"/>
                        </a:rPr>
                        <a:t>Incidentals (weather)Hrs/Yr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774632"/>
                  </a:ext>
                </a:extLst>
              </a:tr>
              <a:tr h="567240">
                <a:tc>
                  <a:txBody>
                    <a:bodyPr/>
                    <a:lstStyle/>
                    <a:p>
                      <a:pPr algn="l" fontAlgn="b"/>
                      <a:r>
                        <a:rPr lang="en-US" sz="1100" b="1" i="0" u="none" strike="noStrike" dirty="0">
                          <a:solidFill>
                            <a:srgbClr val="000000"/>
                          </a:solidFill>
                          <a:effectLst/>
                          <a:latin typeface="Times New Roman" panose="02020603050405020304" pitchFamily="18" charset="0"/>
                        </a:rPr>
                        <a:t>** Personal Time Off (PTO)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016965"/>
                  </a:ext>
                </a:extLst>
              </a:tr>
            </a:tbl>
          </a:graphicData>
        </a:graphic>
      </p:graphicFrame>
    </p:spTree>
    <p:extLst>
      <p:ext uri="{BB962C8B-B14F-4D97-AF65-F5344CB8AC3E}">
        <p14:creationId xmlns:p14="http://schemas.microsoft.com/office/powerpoint/2010/main" val="74976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80E2-256D-447F-9A46-8D9E4EB9DF9B}"/>
              </a:ext>
            </a:extLst>
          </p:cNvPr>
          <p:cNvSpPr>
            <a:spLocks noGrp="1"/>
          </p:cNvSpPr>
          <p:nvPr>
            <p:ph type="title"/>
          </p:nvPr>
        </p:nvSpPr>
        <p:spPr/>
        <p:txBody>
          <a:bodyPr>
            <a:normAutofit/>
          </a:bodyPr>
          <a:lstStyle/>
          <a:p>
            <a:pPr algn="ctr"/>
            <a:r>
              <a:rPr lang="en-US" b="1" dirty="0"/>
              <a:t>QA Field Assessments</a:t>
            </a:r>
          </a:p>
        </p:txBody>
      </p:sp>
      <p:sp>
        <p:nvSpPr>
          <p:cNvPr id="3" name="Content Placeholder 2">
            <a:extLst>
              <a:ext uri="{FF2B5EF4-FFF2-40B4-BE49-F238E27FC236}">
                <a16:creationId xmlns:a16="http://schemas.microsoft.com/office/drawing/2014/main" id="{852BE7CF-F520-4559-BFE5-C7ADF9868C2B}"/>
              </a:ext>
            </a:extLst>
          </p:cNvPr>
          <p:cNvSpPr>
            <a:spLocks noGrp="1"/>
          </p:cNvSpPr>
          <p:nvPr>
            <p:ph idx="1"/>
          </p:nvPr>
        </p:nvSpPr>
        <p:spPr>
          <a:xfrm>
            <a:off x="2152650" y="1737222"/>
            <a:ext cx="7886700" cy="4206379"/>
          </a:xfrm>
        </p:spPr>
        <p:txBody>
          <a:bodyPr/>
          <a:lstStyle/>
          <a:p>
            <a:r>
              <a:rPr lang="en-US" dirty="0"/>
              <a:t>July 1, 2020 – June 30, 2021</a:t>
            </a:r>
          </a:p>
          <a:p>
            <a:endParaRPr lang="en-US" dirty="0"/>
          </a:p>
          <a:p>
            <a:r>
              <a:rPr lang="en-US" dirty="0"/>
              <a:t>Must complete ≥ </a:t>
            </a:r>
            <a:r>
              <a:rPr lang="en-US" b="1" dirty="0"/>
              <a:t>2</a:t>
            </a:r>
            <a:r>
              <a:rPr lang="en-US" dirty="0"/>
              <a:t> QA Field Assessments per REHS </a:t>
            </a:r>
          </a:p>
          <a:p>
            <a:pPr lvl="1"/>
            <a:r>
              <a:rPr lang="en-US" dirty="0"/>
              <a:t>Routine Inspections</a:t>
            </a:r>
          </a:p>
          <a:p>
            <a:pPr lvl="1"/>
            <a:r>
              <a:rPr lang="en-US" dirty="0"/>
              <a:t>Standardization</a:t>
            </a:r>
          </a:p>
          <a:p>
            <a:pPr lvl="1"/>
            <a:r>
              <a:rPr lang="en-US" dirty="0"/>
              <a:t>County options for review (Regional vs. Leader vs. Peer)</a:t>
            </a:r>
          </a:p>
          <a:p>
            <a:pPr lvl="1"/>
            <a:r>
              <a:rPr lang="en-US" dirty="0"/>
              <a:t>Planning and communication</a:t>
            </a:r>
          </a:p>
          <a:p>
            <a:pPr marL="0" indent="0">
              <a:buNone/>
            </a:pPr>
            <a:endParaRPr lang="en-US" dirty="0"/>
          </a:p>
          <a:p>
            <a:pPr lvl="1"/>
            <a:endParaRPr lang="en-US" i="1" dirty="0"/>
          </a:p>
          <a:p>
            <a:endParaRPr lang="en-US" dirty="0"/>
          </a:p>
          <a:p>
            <a:endParaRPr lang="en-US" dirty="0"/>
          </a:p>
        </p:txBody>
      </p:sp>
    </p:spTree>
    <p:extLst>
      <p:ext uri="{BB962C8B-B14F-4D97-AF65-F5344CB8AC3E}">
        <p14:creationId xmlns:p14="http://schemas.microsoft.com/office/powerpoint/2010/main" val="39688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8B6C-9C4A-477D-B4B8-CA21FC848949}"/>
              </a:ext>
            </a:extLst>
          </p:cNvPr>
          <p:cNvSpPr>
            <a:spLocks noGrp="1"/>
          </p:cNvSpPr>
          <p:nvPr>
            <p:ph type="title"/>
          </p:nvPr>
        </p:nvSpPr>
        <p:spPr/>
        <p:txBody>
          <a:bodyPr/>
          <a:lstStyle/>
          <a:p>
            <a:r>
              <a:rPr lang="en-US" sz="4000" b="1" dirty="0">
                <a:solidFill>
                  <a:prstClr val="black"/>
                </a:solidFill>
              </a:rPr>
              <a:t>Before you begin…</a:t>
            </a:r>
            <a:endParaRPr lang="en-US" dirty="0"/>
          </a:p>
        </p:txBody>
      </p:sp>
      <p:sp>
        <p:nvSpPr>
          <p:cNvPr id="3" name="Content Placeholder 2">
            <a:extLst>
              <a:ext uri="{FF2B5EF4-FFF2-40B4-BE49-F238E27FC236}">
                <a16:creationId xmlns:a16="http://schemas.microsoft.com/office/drawing/2014/main" id="{30EDFDDC-B5C2-489F-9C00-C450743B7C94}"/>
              </a:ext>
            </a:extLst>
          </p:cNvPr>
          <p:cNvSpPr>
            <a:spLocks noGrp="1"/>
          </p:cNvSpPr>
          <p:nvPr>
            <p:ph idx="1"/>
          </p:nvPr>
        </p:nvSpPr>
        <p:spPr/>
        <p:txBody>
          <a:bodyPr/>
          <a:lstStyle/>
          <a:p>
            <a:r>
              <a:rPr lang="en-US" dirty="0"/>
              <a:t>Read Annex 5 of the FDA Food Code: Conducting Risk-Based Inspections (p. 589)</a:t>
            </a:r>
          </a:p>
          <a:p>
            <a:endParaRPr lang="en-US" dirty="0"/>
          </a:p>
          <a:p>
            <a:r>
              <a:rPr lang="en-US" dirty="0"/>
              <a:t>Read and understand the NC Quality Assurance Field Assessment Marking Instructions</a:t>
            </a:r>
          </a:p>
          <a:p>
            <a:endParaRPr lang="en-US" dirty="0"/>
          </a:p>
          <a:p>
            <a:r>
              <a:rPr lang="en-US" dirty="0"/>
              <a:t>Ask questions</a:t>
            </a:r>
          </a:p>
        </p:txBody>
      </p:sp>
      <p:pic>
        <p:nvPicPr>
          <p:cNvPr id="4" name="Picture 3">
            <a:extLst>
              <a:ext uri="{FF2B5EF4-FFF2-40B4-BE49-F238E27FC236}">
                <a16:creationId xmlns:a16="http://schemas.microsoft.com/office/drawing/2014/main" id="{62F7866D-808B-4AD5-A9CD-FB790788220B}"/>
              </a:ext>
            </a:extLst>
          </p:cNvPr>
          <p:cNvPicPr>
            <a:picLocks noChangeAspect="1"/>
          </p:cNvPicPr>
          <p:nvPr/>
        </p:nvPicPr>
        <p:blipFill>
          <a:blip r:embed="rId3"/>
          <a:stretch>
            <a:fillRect/>
          </a:stretch>
        </p:blipFill>
        <p:spPr>
          <a:xfrm>
            <a:off x="5486400" y="3853543"/>
            <a:ext cx="4552950" cy="2141092"/>
          </a:xfrm>
          <a:prstGeom prst="rect">
            <a:avLst/>
          </a:prstGeom>
        </p:spPr>
      </p:pic>
    </p:spTree>
    <p:extLst>
      <p:ext uri="{BB962C8B-B14F-4D97-AF65-F5344CB8AC3E}">
        <p14:creationId xmlns:p14="http://schemas.microsoft.com/office/powerpoint/2010/main" val="310671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222A-C2EA-497B-9713-2F30EA26254D}"/>
              </a:ext>
            </a:extLst>
          </p:cNvPr>
          <p:cNvSpPr>
            <a:spLocks noGrp="1"/>
          </p:cNvSpPr>
          <p:nvPr>
            <p:ph type="title"/>
          </p:nvPr>
        </p:nvSpPr>
        <p:spPr/>
        <p:txBody>
          <a:bodyPr/>
          <a:lstStyle/>
          <a:p>
            <a:pPr algn="ctr"/>
            <a:r>
              <a:rPr lang="en-US" dirty="0"/>
              <a:t>How Much is My REHS Worth?</a:t>
            </a:r>
          </a:p>
        </p:txBody>
      </p:sp>
      <p:sp>
        <p:nvSpPr>
          <p:cNvPr id="3" name="Content Placeholder 2">
            <a:extLst>
              <a:ext uri="{FF2B5EF4-FFF2-40B4-BE49-F238E27FC236}">
                <a16:creationId xmlns:a16="http://schemas.microsoft.com/office/drawing/2014/main" id="{916ACA35-5DE2-4FA3-9205-C92DF1C7E5DF}"/>
              </a:ext>
            </a:extLst>
          </p:cNvPr>
          <p:cNvSpPr>
            <a:spLocks noGrp="1"/>
          </p:cNvSpPr>
          <p:nvPr>
            <p:ph idx="1"/>
          </p:nvPr>
        </p:nvSpPr>
        <p:spPr/>
        <p:txBody>
          <a:bodyPr/>
          <a:lstStyle/>
          <a:p>
            <a:pPr marL="0" marR="0">
              <a:spcBef>
                <a:spcPts val="0"/>
              </a:spcBef>
              <a:spcAft>
                <a:spcPts val="0"/>
              </a:spcAft>
            </a:pPr>
            <a:r>
              <a:rPr lang="en-US" sz="1800" dirty="0">
                <a:solidFill>
                  <a:srgbClr val="000000"/>
                </a:solidFill>
                <a:effectLst/>
                <a:latin typeface="Arial Black" panose="020B0A04020102020204" pitchFamily="34" charset="0"/>
                <a:ea typeface="Calibri" panose="020F0502020204030204" pitchFamily="34" charset="0"/>
              </a:rPr>
              <a:t>Job Posting 2020:</a:t>
            </a:r>
          </a:p>
          <a:p>
            <a:pPr marL="0" marR="0">
              <a:spcBef>
                <a:spcPts val="0"/>
              </a:spcBef>
              <a:spcAft>
                <a:spcPts val="0"/>
              </a:spcAft>
            </a:pPr>
            <a:r>
              <a:rPr lang="en-US" sz="1800" dirty="0">
                <a:solidFill>
                  <a:srgbClr val="000000"/>
                </a:solidFill>
                <a:effectLst/>
                <a:latin typeface="Arial Black" panose="020B0A04020102020204" pitchFamily="34" charset="0"/>
                <a:ea typeface="Calibri" panose="020F0502020204030204" pitchFamily="34" charset="0"/>
              </a:rPr>
              <a:t>Are you tired of auguring holes in 95 degree weather??  Beat the heat with this new employment opportunity!!</a:t>
            </a:r>
            <a:r>
              <a:rPr lang="en-US" sz="1800" dirty="0">
                <a:solidFill>
                  <a:srgbClr val="FF0000"/>
                </a:solidFill>
                <a:effectLst/>
                <a:latin typeface="Arial Black" panose="020B0A04020102020204" pitchFamily="34" charset="0"/>
                <a:ea typeface="Calibri" panose="020F0502020204030204" pitchFamily="34" charset="0"/>
              </a:rPr>
              <a:t> </a:t>
            </a:r>
            <a:r>
              <a:rPr lang="en-US" sz="1800" dirty="0">
                <a:solidFill>
                  <a:srgbClr val="FF0000"/>
                </a:solidFill>
                <a:latin typeface="Arial Black" panose="020B0A04020102020204" pitchFamily="34" charset="0"/>
                <a:ea typeface="Calibri" panose="020F0502020204030204" pitchFamily="34" charset="0"/>
              </a:rPr>
              <a:t>XXXXX </a:t>
            </a:r>
            <a:r>
              <a:rPr lang="en-US" sz="1800" dirty="0">
                <a:solidFill>
                  <a:srgbClr val="FF0000"/>
                </a:solidFill>
                <a:effectLst/>
                <a:latin typeface="Arial Black" panose="020B0A04020102020204" pitchFamily="34" charset="0"/>
                <a:ea typeface="Calibri" panose="020F0502020204030204" pitchFamily="34" charset="0"/>
              </a:rPr>
              <a:t>County </a:t>
            </a:r>
            <a:r>
              <a:rPr lang="en-US" sz="1800" dirty="0">
                <a:solidFill>
                  <a:srgbClr val="FF0000"/>
                </a:solidFill>
                <a:effectLst/>
                <a:highlight>
                  <a:srgbClr val="FFFF00"/>
                </a:highlight>
                <a:latin typeface="Arial Black" panose="020B0A04020102020204" pitchFamily="34" charset="0"/>
                <a:ea typeface="Calibri" panose="020F0502020204030204" pitchFamily="34" charset="0"/>
              </a:rPr>
              <a:t>requires PITS </a:t>
            </a:r>
            <a:r>
              <a:rPr lang="en-US" sz="1800" dirty="0">
                <a:solidFill>
                  <a:srgbClr val="FF0000"/>
                </a:solidFill>
                <a:effectLst/>
                <a:latin typeface="Arial Black" panose="020B0A04020102020204" pitchFamily="34" charset="0"/>
                <a:ea typeface="Calibri" panose="020F0502020204030204" pitchFamily="34" charset="0"/>
              </a:rPr>
              <a:t>on all new soil evaluations!  </a:t>
            </a:r>
            <a:r>
              <a:rPr lang="en-US" sz="1800" dirty="0">
                <a:solidFill>
                  <a:srgbClr val="000000"/>
                </a:solidFill>
                <a:latin typeface="Arial Black" panose="020B0A04020102020204" pitchFamily="34" charset="0"/>
                <a:ea typeface="Calibri" panose="020F0502020204030204" pitchFamily="34" charset="0"/>
              </a:rPr>
              <a:t>XXXXX</a:t>
            </a:r>
            <a:r>
              <a:rPr lang="en-US" sz="1800" dirty="0">
                <a:solidFill>
                  <a:srgbClr val="000000"/>
                </a:solidFill>
                <a:effectLst/>
                <a:latin typeface="Arial Black" panose="020B0A04020102020204" pitchFamily="34" charset="0"/>
                <a:ea typeface="Calibri" panose="020F0502020204030204" pitchFamily="34" charset="0"/>
              </a:rPr>
              <a:t> County is currently seeking an Onsite Water Protection expert!! </a:t>
            </a:r>
            <a:r>
              <a:rPr lang="en-US" sz="1800" dirty="0">
                <a:solidFill>
                  <a:srgbClr val="000000"/>
                </a:solidFill>
                <a:latin typeface="Arial Black" panose="020B0A04020102020204" pitchFamily="34" charset="0"/>
                <a:ea typeface="Calibri" panose="020F0502020204030204" pitchFamily="34" charset="0"/>
              </a:rPr>
              <a:t>XXXXX</a:t>
            </a:r>
            <a:r>
              <a:rPr lang="en-US" sz="1800" dirty="0">
                <a:solidFill>
                  <a:srgbClr val="000000"/>
                </a:solidFill>
                <a:effectLst/>
                <a:latin typeface="Arial Black" panose="020B0A04020102020204" pitchFamily="34" charset="0"/>
                <a:ea typeface="Calibri" panose="020F0502020204030204" pitchFamily="34" charset="0"/>
              </a:rPr>
              <a:t> County Board of Commissioners are extremely </a:t>
            </a:r>
            <a:r>
              <a:rPr lang="en-US" sz="1800" dirty="0">
                <a:solidFill>
                  <a:srgbClr val="000000"/>
                </a:solidFill>
                <a:effectLst/>
                <a:highlight>
                  <a:srgbClr val="FFFF00"/>
                </a:highlight>
                <a:latin typeface="Arial Black" panose="020B0A04020102020204" pitchFamily="34" charset="0"/>
                <a:ea typeface="Calibri" panose="020F0502020204030204" pitchFamily="34" charset="0"/>
              </a:rPr>
              <a:t>pro-employee</a:t>
            </a:r>
            <a:r>
              <a:rPr lang="en-US" sz="1800" dirty="0">
                <a:solidFill>
                  <a:srgbClr val="000000"/>
                </a:solidFill>
                <a:effectLst/>
                <a:latin typeface="Arial Black" panose="020B0A04020102020204" pitchFamily="34" charset="0"/>
                <a:ea typeface="Calibri" panose="020F0502020204030204" pitchFamily="34" charset="0"/>
              </a:rPr>
              <a:t> and </a:t>
            </a:r>
            <a:r>
              <a:rPr lang="en-US" sz="1800" dirty="0">
                <a:solidFill>
                  <a:srgbClr val="000000"/>
                </a:solidFill>
                <a:effectLst/>
                <a:highlight>
                  <a:srgbClr val="FFFF00"/>
                </a:highlight>
                <a:latin typeface="Arial Black" panose="020B0A04020102020204" pitchFamily="34" charset="0"/>
                <a:ea typeface="Calibri" panose="020F0502020204030204" pitchFamily="34" charset="0"/>
              </a:rPr>
              <a:t>pro-environmental health</a:t>
            </a:r>
            <a:r>
              <a:rPr lang="en-US" sz="1800" dirty="0">
                <a:solidFill>
                  <a:srgbClr val="000000"/>
                </a:solidFill>
                <a:effectLst/>
                <a:latin typeface="Arial Black" panose="020B0A04020102020204" pitchFamily="34" charset="0"/>
                <a:ea typeface="Calibri" panose="020F0502020204030204" pitchFamily="34" charset="0"/>
              </a:rPr>
              <a:t>!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latin typeface="Arial Black" panose="020B0A04020102020204" pitchFamily="34" charset="0"/>
                <a:ea typeface="Calibri" panose="020F0502020204030204" pitchFamily="34" charset="0"/>
              </a:rPr>
              <a:t>In addition, XXXXX County takes into consideration </a:t>
            </a:r>
            <a:r>
              <a:rPr lang="en-US" sz="1800" b="1" i="1" dirty="0">
                <a:solidFill>
                  <a:srgbClr val="000000"/>
                </a:solidFill>
                <a:effectLst/>
                <a:latin typeface="Arial Black" panose="020B0A04020102020204" pitchFamily="34" charset="0"/>
                <a:ea typeface="Calibri" panose="020F0502020204030204" pitchFamily="34" charset="0"/>
              </a:rPr>
              <a:t>current</a:t>
            </a:r>
            <a:r>
              <a:rPr lang="en-US" sz="1800" b="1" dirty="0">
                <a:solidFill>
                  <a:srgbClr val="000000"/>
                </a:solidFill>
                <a:effectLst/>
                <a:latin typeface="Arial Black" panose="020B0A04020102020204" pitchFamily="34" charset="0"/>
                <a:ea typeface="Calibri" panose="020F0502020204030204" pitchFamily="34" charset="0"/>
              </a:rPr>
              <a:t> government agency employee service and with proper documentation and approval, </a:t>
            </a:r>
            <a:r>
              <a:rPr lang="en-US" sz="1800" b="1" dirty="0">
                <a:solidFill>
                  <a:srgbClr val="000000"/>
                </a:solidFill>
                <a:effectLst/>
                <a:highlight>
                  <a:srgbClr val="FFFF00"/>
                </a:highlight>
                <a:latin typeface="Arial Black" panose="020B0A04020102020204" pitchFamily="34" charset="0"/>
                <a:ea typeface="Calibri" panose="020F0502020204030204" pitchFamily="34" charset="0"/>
              </a:rPr>
              <a:t>accrual rates for earned vacation leave may be awarded based on tenure. </a:t>
            </a:r>
          </a:p>
          <a:p>
            <a:pPr marL="0" marR="0">
              <a:spcBef>
                <a:spcPts val="0"/>
              </a:spcBef>
              <a:spcAft>
                <a:spcPts val="0"/>
              </a:spcAft>
            </a:pPr>
            <a:endParaRPr lang="en-US" sz="1800" b="1" dirty="0">
              <a:solidFill>
                <a:srgbClr val="000000"/>
              </a:solidFill>
              <a:highlight>
                <a:srgbClr val="FFFF00"/>
              </a:highlight>
              <a:latin typeface="Arial Black" panose="020B0A04020102020204" pitchFamily="34" charset="0"/>
              <a:ea typeface="Calibri" panose="020F0502020204030204" pitchFamily="34" charset="0"/>
            </a:endParaRPr>
          </a:p>
          <a:p>
            <a:pPr marL="0" marR="0">
              <a:spcBef>
                <a:spcPts val="0"/>
              </a:spcBef>
              <a:spcAft>
                <a:spcPts val="0"/>
              </a:spcAft>
            </a:pPr>
            <a:r>
              <a:rPr lang="en-US" sz="1800" b="1" dirty="0">
                <a:solidFill>
                  <a:srgbClr val="000000"/>
                </a:solidFill>
                <a:effectLst/>
                <a:highlight>
                  <a:srgbClr val="FFFF00"/>
                </a:highlight>
                <a:latin typeface="Arial Black" panose="020B0A04020102020204" pitchFamily="34" charset="0"/>
                <a:ea typeface="Calibri" panose="020F0502020204030204" pitchFamily="34" charset="0"/>
              </a:rPr>
              <a:t>We also offer a </a:t>
            </a:r>
            <a:r>
              <a:rPr lang="en-US" sz="1800" b="1" u="sng" dirty="0">
                <a:solidFill>
                  <a:srgbClr val="000000"/>
                </a:solidFill>
                <a:effectLst/>
                <a:highlight>
                  <a:srgbClr val="FFFF00"/>
                </a:highlight>
                <a:latin typeface="Arial Black" panose="020B0A04020102020204" pitchFamily="34" charset="0"/>
                <a:ea typeface="Calibri" panose="020F0502020204030204" pitchFamily="34" charset="0"/>
              </a:rPr>
              <a:t>$5000 sign on bonus </a:t>
            </a:r>
            <a:r>
              <a:rPr lang="en-US" sz="1800" b="1" dirty="0">
                <a:solidFill>
                  <a:srgbClr val="000000"/>
                </a:solidFill>
                <a:effectLst/>
                <a:latin typeface="Arial Black" panose="020B0A04020102020204" pitchFamily="34" charset="0"/>
                <a:ea typeface="Calibri" panose="020F0502020204030204" pitchFamily="34" charset="0"/>
              </a:rPr>
              <a:t>for individuals that qualify for an Environmental Health Specialist that is currently authorized in food &amp; lodging and actively working in another county!</a:t>
            </a:r>
            <a:endParaRPr lang="en-US" sz="1800" dirty="0">
              <a:solidFill>
                <a:srgbClr val="000000"/>
              </a:solidFill>
              <a:effectLst/>
              <a:latin typeface="Arial" panose="020B0604020202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423404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17DB-26AE-4C76-8AAA-9BF1FE406F2F}"/>
              </a:ext>
            </a:extLst>
          </p:cNvPr>
          <p:cNvSpPr>
            <a:spLocks noGrp="1"/>
          </p:cNvSpPr>
          <p:nvPr>
            <p:ph type="title"/>
          </p:nvPr>
        </p:nvSpPr>
        <p:spPr>
          <a:xfrm>
            <a:off x="1816126" y="352770"/>
            <a:ext cx="8623274" cy="1325563"/>
          </a:xfrm>
        </p:spPr>
        <p:txBody>
          <a:bodyPr>
            <a:normAutofit/>
          </a:bodyPr>
          <a:lstStyle/>
          <a:p>
            <a:pPr algn="ctr"/>
            <a:r>
              <a:rPr lang="en-US" b="1" dirty="0"/>
              <a:t>Documentation of QA Assessments</a:t>
            </a:r>
          </a:p>
        </p:txBody>
      </p:sp>
      <p:pic>
        <p:nvPicPr>
          <p:cNvPr id="4" name="Content Placeholder 3">
            <a:extLst>
              <a:ext uri="{FF2B5EF4-FFF2-40B4-BE49-F238E27FC236}">
                <a16:creationId xmlns:a16="http://schemas.microsoft.com/office/drawing/2014/main" id="{D4CF18C1-3E51-4CDD-9EDE-A91E21C4D4CD}"/>
              </a:ext>
            </a:extLst>
          </p:cNvPr>
          <p:cNvPicPr>
            <a:picLocks noGrp="1" noChangeAspect="1"/>
          </p:cNvPicPr>
          <p:nvPr>
            <p:ph idx="1"/>
          </p:nvPr>
        </p:nvPicPr>
        <p:blipFill rotWithShape="1">
          <a:blip r:embed="rId3"/>
          <a:srcRect r="918"/>
          <a:stretch/>
        </p:blipFill>
        <p:spPr>
          <a:xfrm>
            <a:off x="1516171" y="1447801"/>
            <a:ext cx="9142287" cy="2997151"/>
          </a:xfrm>
          <a:prstGeom prst="rect">
            <a:avLst/>
          </a:prstGeom>
        </p:spPr>
      </p:pic>
      <p:pic>
        <p:nvPicPr>
          <p:cNvPr id="5" name="Picture 4">
            <a:extLst>
              <a:ext uri="{FF2B5EF4-FFF2-40B4-BE49-F238E27FC236}">
                <a16:creationId xmlns:a16="http://schemas.microsoft.com/office/drawing/2014/main" id="{0080DB1C-0B92-4699-8A0B-31A19E783F00}"/>
              </a:ext>
            </a:extLst>
          </p:cNvPr>
          <p:cNvPicPr>
            <a:picLocks noChangeAspect="1"/>
          </p:cNvPicPr>
          <p:nvPr/>
        </p:nvPicPr>
        <p:blipFill rotWithShape="1">
          <a:blip r:embed="rId4"/>
          <a:srcRect l="-1" t="4536" r="732"/>
          <a:stretch/>
        </p:blipFill>
        <p:spPr>
          <a:xfrm>
            <a:off x="1525712" y="4444951"/>
            <a:ext cx="9142288" cy="2997152"/>
          </a:xfrm>
          <a:prstGeom prst="rect">
            <a:avLst/>
          </a:prstGeom>
        </p:spPr>
      </p:pic>
      <p:sp>
        <p:nvSpPr>
          <p:cNvPr id="6" name="Rectangle 5">
            <a:extLst>
              <a:ext uri="{FF2B5EF4-FFF2-40B4-BE49-F238E27FC236}">
                <a16:creationId xmlns:a16="http://schemas.microsoft.com/office/drawing/2014/main" id="{D25427EE-DB3F-42F7-A988-B2121A9F4A10}"/>
              </a:ext>
            </a:extLst>
          </p:cNvPr>
          <p:cNvSpPr/>
          <p:nvPr/>
        </p:nvSpPr>
        <p:spPr>
          <a:xfrm>
            <a:off x="1524001" y="1678332"/>
            <a:ext cx="9134457" cy="4552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D250F9-3793-4D63-87C3-7DB7131C35EF}"/>
              </a:ext>
            </a:extLst>
          </p:cNvPr>
          <p:cNvSpPr/>
          <p:nvPr/>
        </p:nvSpPr>
        <p:spPr>
          <a:xfrm>
            <a:off x="1524000" y="2286000"/>
            <a:ext cx="3505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FC4E84-828E-4BFC-A19B-114CC399E3A8}"/>
              </a:ext>
            </a:extLst>
          </p:cNvPr>
          <p:cNvSpPr/>
          <p:nvPr/>
        </p:nvSpPr>
        <p:spPr>
          <a:xfrm>
            <a:off x="1533544" y="2667000"/>
            <a:ext cx="219057" cy="419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7EB93A-18A5-4A9F-A6D8-5AB84F85EBDA}"/>
              </a:ext>
            </a:extLst>
          </p:cNvPr>
          <p:cNvSpPr/>
          <p:nvPr/>
        </p:nvSpPr>
        <p:spPr>
          <a:xfrm>
            <a:off x="4124343" y="4548508"/>
            <a:ext cx="219057" cy="2539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AB9B92-C297-476D-B38B-F78B1C822C44}"/>
              </a:ext>
            </a:extLst>
          </p:cNvPr>
          <p:cNvSpPr/>
          <p:nvPr/>
        </p:nvSpPr>
        <p:spPr>
          <a:xfrm>
            <a:off x="2781120" y="5346676"/>
            <a:ext cx="1028881" cy="2539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Curved 11">
            <a:extLst>
              <a:ext uri="{FF2B5EF4-FFF2-40B4-BE49-F238E27FC236}">
                <a16:creationId xmlns:a16="http://schemas.microsoft.com/office/drawing/2014/main" id="{70D8A3BD-F432-4E27-9823-C77AB841DE9C}"/>
              </a:ext>
            </a:extLst>
          </p:cNvPr>
          <p:cNvCxnSpPr/>
          <p:nvPr/>
        </p:nvCxnSpPr>
        <p:spPr>
          <a:xfrm rot="10800000">
            <a:off x="1816126" y="2743202"/>
            <a:ext cx="2222474" cy="1805307"/>
          </a:xfrm>
          <a:prstGeom prst="curvedConnector3">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8AC9507-F4E9-492F-BC8A-ABB4ED70F331}"/>
              </a:ext>
            </a:extLst>
          </p:cNvPr>
          <p:cNvSpPr/>
          <p:nvPr/>
        </p:nvSpPr>
        <p:spPr>
          <a:xfrm>
            <a:off x="1533543" y="2616226"/>
            <a:ext cx="219057" cy="2539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7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6E09-CB3E-4ADB-8931-08D9F72ADF82}"/>
              </a:ext>
            </a:extLst>
          </p:cNvPr>
          <p:cNvSpPr>
            <a:spLocks noGrp="1"/>
          </p:cNvSpPr>
          <p:nvPr>
            <p:ph type="title"/>
          </p:nvPr>
        </p:nvSpPr>
        <p:spPr/>
        <p:txBody>
          <a:bodyPr>
            <a:normAutofit/>
          </a:bodyPr>
          <a:lstStyle/>
          <a:p>
            <a:r>
              <a:rPr lang="en-US" sz="4000" b="1" dirty="0">
                <a:solidFill>
                  <a:prstClr val="black"/>
                </a:solidFill>
              </a:rPr>
              <a:t>Documentation of QA Assessments</a:t>
            </a:r>
            <a:endParaRPr lang="en-US" sz="3200" dirty="0"/>
          </a:p>
        </p:txBody>
      </p:sp>
      <p:pic>
        <p:nvPicPr>
          <p:cNvPr id="4" name="Content Placeholder 3">
            <a:extLst>
              <a:ext uri="{FF2B5EF4-FFF2-40B4-BE49-F238E27FC236}">
                <a16:creationId xmlns:a16="http://schemas.microsoft.com/office/drawing/2014/main" id="{CFF1EBFA-656D-42F0-A12B-817FB7AAB208}"/>
              </a:ext>
            </a:extLst>
          </p:cNvPr>
          <p:cNvPicPr>
            <a:picLocks noGrp="1" noChangeAspect="1"/>
          </p:cNvPicPr>
          <p:nvPr>
            <p:ph idx="1"/>
          </p:nvPr>
        </p:nvPicPr>
        <p:blipFill>
          <a:blip r:embed="rId3"/>
          <a:stretch>
            <a:fillRect/>
          </a:stretch>
        </p:blipFill>
        <p:spPr>
          <a:xfrm>
            <a:off x="1524000" y="1371600"/>
            <a:ext cx="9231401" cy="2822825"/>
          </a:xfrm>
          <a:prstGeom prst="rect">
            <a:avLst/>
          </a:prstGeom>
        </p:spPr>
      </p:pic>
      <p:pic>
        <p:nvPicPr>
          <p:cNvPr id="6" name="Picture 5">
            <a:extLst>
              <a:ext uri="{FF2B5EF4-FFF2-40B4-BE49-F238E27FC236}">
                <a16:creationId xmlns:a16="http://schemas.microsoft.com/office/drawing/2014/main" id="{037470FE-1D9C-46B4-8873-D9C11F1C4837}"/>
              </a:ext>
            </a:extLst>
          </p:cNvPr>
          <p:cNvPicPr>
            <a:picLocks noChangeAspect="1"/>
          </p:cNvPicPr>
          <p:nvPr/>
        </p:nvPicPr>
        <p:blipFill rotWithShape="1">
          <a:blip r:embed="rId4"/>
          <a:srcRect l="1880" t="1180"/>
          <a:stretch/>
        </p:blipFill>
        <p:spPr>
          <a:xfrm>
            <a:off x="1523999" y="4194424"/>
            <a:ext cx="9231400" cy="2663576"/>
          </a:xfrm>
          <a:prstGeom prst="rect">
            <a:avLst/>
          </a:prstGeom>
        </p:spPr>
      </p:pic>
      <p:sp>
        <p:nvSpPr>
          <p:cNvPr id="7" name="Rectangle 6">
            <a:extLst>
              <a:ext uri="{FF2B5EF4-FFF2-40B4-BE49-F238E27FC236}">
                <a16:creationId xmlns:a16="http://schemas.microsoft.com/office/drawing/2014/main" id="{C3841336-AB54-4679-B8A4-1C979C6AF9B0}"/>
              </a:ext>
            </a:extLst>
          </p:cNvPr>
          <p:cNvSpPr/>
          <p:nvPr/>
        </p:nvSpPr>
        <p:spPr>
          <a:xfrm>
            <a:off x="3657600" y="1690690"/>
            <a:ext cx="533400" cy="2905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D5E6B0-E432-4D90-B282-7480CFAF758E}"/>
              </a:ext>
            </a:extLst>
          </p:cNvPr>
          <p:cNvSpPr/>
          <p:nvPr/>
        </p:nvSpPr>
        <p:spPr>
          <a:xfrm rot="5400000">
            <a:off x="3436144" y="2324100"/>
            <a:ext cx="1219199"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9D6709-633C-4980-B530-C06D5BD9E21C}"/>
              </a:ext>
            </a:extLst>
          </p:cNvPr>
          <p:cNvSpPr/>
          <p:nvPr/>
        </p:nvSpPr>
        <p:spPr>
          <a:xfrm rot="5400000">
            <a:off x="2229651" y="4762502"/>
            <a:ext cx="3657601"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7EAFD-7FA1-4D08-936E-632B3991ABE1}"/>
              </a:ext>
            </a:extLst>
          </p:cNvPr>
          <p:cNvSpPr/>
          <p:nvPr/>
        </p:nvSpPr>
        <p:spPr>
          <a:xfrm rot="5400000">
            <a:off x="822720" y="3901682"/>
            <a:ext cx="3657601" cy="22550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A1A3C9-73E3-4047-B0C8-45F7DFAB1DEC}"/>
              </a:ext>
            </a:extLst>
          </p:cNvPr>
          <p:cNvSpPr/>
          <p:nvPr/>
        </p:nvSpPr>
        <p:spPr>
          <a:xfrm>
            <a:off x="3886200" y="5558880"/>
            <a:ext cx="304800" cy="2905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2355A2-3D18-4241-8586-5CBC825EA294}"/>
              </a:ext>
            </a:extLst>
          </p:cNvPr>
          <p:cNvSpPr txBox="1"/>
          <p:nvPr/>
        </p:nvSpPr>
        <p:spPr>
          <a:xfrm>
            <a:off x="8001000" y="1447800"/>
            <a:ext cx="1828800" cy="523220"/>
          </a:xfrm>
          <a:prstGeom prst="rect">
            <a:avLst/>
          </a:prstGeom>
          <a:noFill/>
        </p:spPr>
        <p:txBody>
          <a:bodyPr wrap="square" rtlCol="0">
            <a:spAutoFit/>
          </a:bodyPr>
          <a:lstStyle/>
          <a:p>
            <a:r>
              <a:rPr lang="en-US" sz="2800" b="1" dirty="0">
                <a:solidFill>
                  <a:schemeClr val="accent2">
                    <a:lumMod val="75000"/>
                  </a:schemeClr>
                </a:solidFill>
              </a:rPr>
              <a:t>CDP Users</a:t>
            </a:r>
          </a:p>
        </p:txBody>
      </p:sp>
    </p:spTree>
    <p:extLst>
      <p:ext uri="{BB962C8B-B14F-4D97-AF65-F5344CB8AC3E}">
        <p14:creationId xmlns:p14="http://schemas.microsoft.com/office/powerpoint/2010/main" val="34921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34D2-E62B-4563-8CB7-A871DD538C79}"/>
              </a:ext>
            </a:extLst>
          </p:cNvPr>
          <p:cNvSpPr>
            <a:spLocks noGrp="1"/>
          </p:cNvSpPr>
          <p:nvPr>
            <p:ph type="title"/>
          </p:nvPr>
        </p:nvSpPr>
        <p:spPr>
          <a:xfrm>
            <a:off x="2152650" y="152401"/>
            <a:ext cx="7886700" cy="1325563"/>
          </a:xfrm>
        </p:spPr>
        <p:txBody>
          <a:bodyPr/>
          <a:lstStyle/>
          <a:p>
            <a:r>
              <a:rPr lang="en-US" sz="4000" b="1" dirty="0">
                <a:solidFill>
                  <a:prstClr val="black"/>
                </a:solidFill>
              </a:rPr>
              <a:t>Documentation of QA Assessments</a:t>
            </a:r>
            <a:endParaRPr lang="en-US" dirty="0"/>
          </a:p>
        </p:txBody>
      </p:sp>
      <p:pic>
        <p:nvPicPr>
          <p:cNvPr id="4" name="Content Placeholder 3">
            <a:extLst>
              <a:ext uri="{FF2B5EF4-FFF2-40B4-BE49-F238E27FC236}">
                <a16:creationId xmlns:a16="http://schemas.microsoft.com/office/drawing/2014/main" id="{8C2E0E9E-CA62-464A-9C77-DC43E52AD33C}"/>
              </a:ext>
            </a:extLst>
          </p:cNvPr>
          <p:cNvPicPr>
            <a:picLocks noGrp="1" noChangeAspect="1"/>
          </p:cNvPicPr>
          <p:nvPr>
            <p:ph idx="1"/>
          </p:nvPr>
        </p:nvPicPr>
        <p:blipFill>
          <a:blip r:embed="rId3"/>
          <a:stretch>
            <a:fillRect/>
          </a:stretch>
        </p:blipFill>
        <p:spPr>
          <a:xfrm>
            <a:off x="1524000" y="1418469"/>
            <a:ext cx="9144000" cy="4648200"/>
          </a:xfrm>
          <a:prstGeom prst="rect">
            <a:avLst/>
          </a:prstGeom>
        </p:spPr>
      </p:pic>
      <p:pic>
        <p:nvPicPr>
          <p:cNvPr id="5" name="Picture 4">
            <a:extLst>
              <a:ext uri="{FF2B5EF4-FFF2-40B4-BE49-F238E27FC236}">
                <a16:creationId xmlns:a16="http://schemas.microsoft.com/office/drawing/2014/main" id="{17E96A18-DC90-4553-B824-39C7DE32A3DB}"/>
              </a:ext>
            </a:extLst>
          </p:cNvPr>
          <p:cNvPicPr>
            <a:picLocks noChangeAspect="1"/>
          </p:cNvPicPr>
          <p:nvPr/>
        </p:nvPicPr>
        <p:blipFill>
          <a:blip r:embed="rId4"/>
          <a:stretch>
            <a:fillRect/>
          </a:stretch>
        </p:blipFill>
        <p:spPr>
          <a:xfrm>
            <a:off x="7162800" y="1068467"/>
            <a:ext cx="1219200" cy="350002"/>
          </a:xfrm>
          <a:prstGeom prst="rect">
            <a:avLst/>
          </a:prstGeom>
        </p:spPr>
      </p:pic>
      <p:pic>
        <p:nvPicPr>
          <p:cNvPr id="6" name="Picture 5">
            <a:extLst>
              <a:ext uri="{FF2B5EF4-FFF2-40B4-BE49-F238E27FC236}">
                <a16:creationId xmlns:a16="http://schemas.microsoft.com/office/drawing/2014/main" id="{6F4008CD-C1EA-4A02-AFA3-015132570B1C}"/>
              </a:ext>
            </a:extLst>
          </p:cNvPr>
          <p:cNvPicPr>
            <a:picLocks noChangeAspect="1"/>
          </p:cNvPicPr>
          <p:nvPr/>
        </p:nvPicPr>
        <p:blipFill>
          <a:blip r:embed="rId5"/>
          <a:stretch>
            <a:fillRect/>
          </a:stretch>
        </p:blipFill>
        <p:spPr>
          <a:xfrm>
            <a:off x="8485444" y="1068467"/>
            <a:ext cx="2182557" cy="4480948"/>
          </a:xfrm>
          <a:prstGeom prst="rect">
            <a:avLst/>
          </a:prstGeom>
        </p:spPr>
      </p:pic>
      <p:sp>
        <p:nvSpPr>
          <p:cNvPr id="7" name="Rectangle 6">
            <a:extLst>
              <a:ext uri="{FF2B5EF4-FFF2-40B4-BE49-F238E27FC236}">
                <a16:creationId xmlns:a16="http://schemas.microsoft.com/office/drawing/2014/main" id="{864D0ADF-0B64-4E09-A086-A0551E7D1ABA}"/>
              </a:ext>
            </a:extLst>
          </p:cNvPr>
          <p:cNvSpPr/>
          <p:nvPr/>
        </p:nvSpPr>
        <p:spPr>
          <a:xfrm>
            <a:off x="7543800" y="2865634"/>
            <a:ext cx="457200" cy="5334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D9E4F2-B38E-4850-B10B-D328B3812BF5}"/>
              </a:ext>
            </a:extLst>
          </p:cNvPr>
          <p:cNvSpPr/>
          <p:nvPr/>
        </p:nvSpPr>
        <p:spPr>
          <a:xfrm>
            <a:off x="8485443" y="4114800"/>
            <a:ext cx="2182557" cy="5334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3AF74B-B739-4DAA-BA4C-0303AE18F2C2}"/>
              </a:ext>
            </a:extLst>
          </p:cNvPr>
          <p:cNvSpPr/>
          <p:nvPr/>
        </p:nvSpPr>
        <p:spPr>
          <a:xfrm>
            <a:off x="7700832" y="2781300"/>
            <a:ext cx="457200" cy="3510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4A1503-4A20-47A7-90A1-E99A280CB8DA}"/>
              </a:ext>
            </a:extLst>
          </p:cNvPr>
          <p:cNvSpPr/>
          <p:nvPr/>
        </p:nvSpPr>
        <p:spPr>
          <a:xfrm>
            <a:off x="7929432" y="3807107"/>
            <a:ext cx="457200" cy="5334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F105531-07C6-461B-8F00-1EB999824E95}"/>
              </a:ext>
            </a:extLst>
          </p:cNvPr>
          <p:cNvPicPr>
            <a:picLocks noChangeAspect="1"/>
          </p:cNvPicPr>
          <p:nvPr/>
        </p:nvPicPr>
        <p:blipFill>
          <a:blip r:embed="rId6"/>
          <a:stretch>
            <a:fillRect/>
          </a:stretch>
        </p:blipFill>
        <p:spPr>
          <a:xfrm>
            <a:off x="7580538" y="2701530"/>
            <a:ext cx="3087462" cy="1718070"/>
          </a:xfrm>
          <a:prstGeom prst="rect">
            <a:avLst/>
          </a:prstGeom>
        </p:spPr>
      </p:pic>
    </p:spTree>
    <p:extLst>
      <p:ext uri="{BB962C8B-B14F-4D97-AF65-F5344CB8AC3E}">
        <p14:creationId xmlns:p14="http://schemas.microsoft.com/office/powerpoint/2010/main" val="113233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C3F8-9C01-42BD-861D-71F76BC636B5}"/>
              </a:ext>
            </a:extLst>
          </p:cNvPr>
          <p:cNvSpPr>
            <a:spLocks noGrp="1"/>
          </p:cNvSpPr>
          <p:nvPr>
            <p:ph type="title"/>
          </p:nvPr>
        </p:nvSpPr>
        <p:spPr>
          <a:xfrm>
            <a:off x="2152650" y="131278"/>
            <a:ext cx="7886700" cy="1325563"/>
          </a:xfrm>
        </p:spPr>
        <p:txBody>
          <a:bodyPr>
            <a:normAutofit/>
          </a:bodyPr>
          <a:lstStyle/>
          <a:p>
            <a:pPr algn="ctr"/>
            <a:r>
              <a:rPr lang="en-US" b="1" dirty="0"/>
              <a:t>Compilation of QA Assessments</a:t>
            </a:r>
          </a:p>
        </p:txBody>
      </p:sp>
      <p:sp>
        <p:nvSpPr>
          <p:cNvPr id="3" name="Content Placeholder 2">
            <a:extLst>
              <a:ext uri="{FF2B5EF4-FFF2-40B4-BE49-F238E27FC236}">
                <a16:creationId xmlns:a16="http://schemas.microsoft.com/office/drawing/2014/main" id="{6FAEA581-37DA-401B-86BC-F8A4FAD137B1}"/>
              </a:ext>
            </a:extLst>
          </p:cNvPr>
          <p:cNvSpPr>
            <a:spLocks noGrp="1"/>
          </p:cNvSpPr>
          <p:nvPr>
            <p:ph idx="1"/>
          </p:nvPr>
        </p:nvSpPr>
        <p:spPr>
          <a:xfrm>
            <a:off x="2152650" y="1447801"/>
            <a:ext cx="7886700" cy="1660376"/>
          </a:xfrm>
        </p:spPr>
        <p:txBody>
          <a:bodyPr vert="horz" lIns="91440" tIns="45720" rIns="91440" bIns="45720" rtlCol="0" anchor="t">
            <a:normAutofit fontScale="77500" lnSpcReduction="20000"/>
          </a:bodyPr>
          <a:lstStyle/>
          <a:p>
            <a:r>
              <a:rPr lang="en-US" sz="2400" dirty="0"/>
              <a:t>All assessments must be compiled together in the Totals from Field Assessment tab</a:t>
            </a:r>
          </a:p>
          <a:p>
            <a:endParaRPr lang="en-US" sz="2400" dirty="0"/>
          </a:p>
          <a:p>
            <a:r>
              <a:rPr lang="en-US" sz="2400" dirty="0"/>
              <a:t>The Compliance Totals tab will tabulate based on this data </a:t>
            </a:r>
          </a:p>
          <a:p>
            <a:pPr lvl="1"/>
            <a:r>
              <a:rPr lang="en-US" sz="2100" dirty="0">
                <a:latin typeface="Times New Roman"/>
                <a:cs typeface="Times New Roman"/>
              </a:rPr>
              <a:t>Shows strengths and weaknesses the FLI program</a:t>
            </a:r>
          </a:p>
          <a:p>
            <a:pPr lvl="1"/>
            <a:r>
              <a:rPr lang="en-US" sz="2000" dirty="0"/>
              <a:t>Identifies training needs</a:t>
            </a:r>
          </a:p>
        </p:txBody>
      </p:sp>
      <p:pic>
        <p:nvPicPr>
          <p:cNvPr id="5" name="Picture 4">
            <a:extLst>
              <a:ext uri="{FF2B5EF4-FFF2-40B4-BE49-F238E27FC236}">
                <a16:creationId xmlns:a16="http://schemas.microsoft.com/office/drawing/2014/main" id="{52A52C7A-6EB7-42F4-A22E-9B5E08265424}"/>
              </a:ext>
            </a:extLst>
          </p:cNvPr>
          <p:cNvPicPr>
            <a:picLocks noChangeAspect="1"/>
          </p:cNvPicPr>
          <p:nvPr/>
        </p:nvPicPr>
        <p:blipFill rotWithShape="1">
          <a:blip r:embed="rId3"/>
          <a:srcRect t="937" r="20000" b="17946"/>
          <a:stretch/>
        </p:blipFill>
        <p:spPr>
          <a:xfrm>
            <a:off x="2172792" y="3247355"/>
            <a:ext cx="7866558" cy="2709616"/>
          </a:xfrm>
          <a:prstGeom prst="rect">
            <a:avLst/>
          </a:prstGeom>
        </p:spPr>
      </p:pic>
      <p:sp>
        <p:nvSpPr>
          <p:cNvPr id="6" name="Rectangle 5">
            <a:extLst>
              <a:ext uri="{FF2B5EF4-FFF2-40B4-BE49-F238E27FC236}">
                <a16:creationId xmlns:a16="http://schemas.microsoft.com/office/drawing/2014/main" id="{76C6F84D-4B63-47A8-B980-8DE41933E1BA}"/>
              </a:ext>
            </a:extLst>
          </p:cNvPr>
          <p:cNvSpPr/>
          <p:nvPr/>
        </p:nvSpPr>
        <p:spPr>
          <a:xfrm>
            <a:off x="2172792" y="5257800"/>
            <a:ext cx="7846416" cy="183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1335DE-B708-4DC2-83C2-239FA97E17C3}"/>
              </a:ext>
            </a:extLst>
          </p:cNvPr>
          <p:cNvSpPr/>
          <p:nvPr/>
        </p:nvSpPr>
        <p:spPr>
          <a:xfrm>
            <a:off x="2172792" y="5073910"/>
            <a:ext cx="7843112" cy="183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E15F91-9A8D-4489-9D0D-32CEA4203BF0}"/>
              </a:ext>
            </a:extLst>
          </p:cNvPr>
          <p:cNvSpPr/>
          <p:nvPr/>
        </p:nvSpPr>
        <p:spPr>
          <a:xfrm>
            <a:off x="2172792" y="4650573"/>
            <a:ext cx="7843112" cy="183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07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9FB13-3B67-466A-A8E7-0A96DEA2068E}"/>
              </a:ext>
            </a:extLst>
          </p:cNvPr>
          <p:cNvSpPr>
            <a:spLocks noGrp="1"/>
          </p:cNvSpPr>
          <p:nvPr>
            <p:ph type="title"/>
          </p:nvPr>
        </p:nvSpPr>
        <p:spPr/>
        <p:txBody>
          <a:bodyPr>
            <a:normAutofit/>
          </a:bodyPr>
          <a:lstStyle/>
          <a:p>
            <a:pPr algn="ctr"/>
            <a:r>
              <a:rPr lang="en-US" b="1" dirty="0"/>
              <a:t>Individual Score</a:t>
            </a:r>
          </a:p>
        </p:txBody>
      </p:sp>
      <p:sp>
        <p:nvSpPr>
          <p:cNvPr id="3" name="Content Placeholder 2">
            <a:extLst>
              <a:ext uri="{FF2B5EF4-FFF2-40B4-BE49-F238E27FC236}">
                <a16:creationId xmlns:a16="http://schemas.microsoft.com/office/drawing/2014/main" id="{079EBA01-540D-447A-A85F-9677F957B924}"/>
              </a:ext>
            </a:extLst>
          </p:cNvPr>
          <p:cNvSpPr>
            <a:spLocks noGrp="1"/>
          </p:cNvSpPr>
          <p:nvPr>
            <p:ph idx="1"/>
          </p:nvPr>
        </p:nvSpPr>
        <p:spPr>
          <a:xfrm>
            <a:off x="2152650" y="990601"/>
            <a:ext cx="7886700" cy="5097959"/>
          </a:xfrm>
        </p:spPr>
        <p:txBody>
          <a:bodyPr>
            <a:normAutofit/>
          </a:bodyPr>
          <a:lstStyle/>
          <a:p>
            <a:endParaRPr lang="en-US" dirty="0"/>
          </a:p>
          <a:p>
            <a:endParaRPr lang="en-US" dirty="0"/>
          </a:p>
          <a:p>
            <a:r>
              <a:rPr lang="en-US" sz="2400" dirty="0"/>
              <a:t>Scores are tabulated at the bottom of each inspection column on the Totals from Field Assessments tab and on the field assessment form. Scores are as follows:</a:t>
            </a:r>
          </a:p>
          <a:p>
            <a:pPr lvl="1"/>
            <a:endParaRPr lang="en-US" sz="2000" dirty="0"/>
          </a:p>
          <a:p>
            <a:pPr marL="342900" lvl="1" indent="0">
              <a:buNone/>
            </a:pPr>
            <a:r>
              <a:rPr lang="en-US" sz="2000" dirty="0"/>
              <a:t>≥ 85% = Acceptable</a:t>
            </a:r>
          </a:p>
          <a:p>
            <a:pPr lvl="1"/>
            <a:endParaRPr lang="en-US" sz="2000" dirty="0"/>
          </a:p>
          <a:p>
            <a:pPr marL="342900" lvl="1" indent="0">
              <a:buNone/>
            </a:pPr>
            <a:r>
              <a:rPr lang="en-US" sz="2000" dirty="0"/>
              <a:t>70% - 84% = Acceptable, but needs improvement</a:t>
            </a:r>
          </a:p>
          <a:p>
            <a:pPr marL="342900" lvl="1" indent="0">
              <a:buNone/>
            </a:pPr>
            <a:endParaRPr lang="en-US" sz="2000" dirty="0"/>
          </a:p>
          <a:p>
            <a:pPr marL="342900" lvl="1" indent="0">
              <a:buNone/>
            </a:pPr>
            <a:r>
              <a:rPr lang="en-US" sz="2000" dirty="0"/>
              <a:t>&lt; 70% = immediate training and re-assessment is needed</a:t>
            </a:r>
          </a:p>
          <a:p>
            <a:pPr marL="342900" lvl="1" indent="0">
              <a:buNone/>
            </a:pPr>
            <a:endParaRPr lang="en-US" sz="2000" dirty="0"/>
          </a:p>
          <a:p>
            <a:endParaRPr lang="en-US" dirty="0"/>
          </a:p>
          <a:p>
            <a:endParaRPr lang="en-US" dirty="0"/>
          </a:p>
        </p:txBody>
      </p:sp>
    </p:spTree>
    <p:extLst>
      <p:ext uri="{BB962C8B-B14F-4D97-AF65-F5344CB8AC3E}">
        <p14:creationId xmlns:p14="http://schemas.microsoft.com/office/powerpoint/2010/main" val="7533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DAF-D85C-496F-9512-EAE10787B49B}"/>
              </a:ext>
            </a:extLst>
          </p:cNvPr>
          <p:cNvSpPr>
            <a:spLocks noGrp="1"/>
          </p:cNvSpPr>
          <p:nvPr>
            <p:ph type="title"/>
          </p:nvPr>
        </p:nvSpPr>
        <p:spPr>
          <a:xfrm>
            <a:off x="2152650" y="304800"/>
            <a:ext cx="7886700" cy="762000"/>
          </a:xfrm>
        </p:spPr>
        <p:txBody>
          <a:bodyPr>
            <a:normAutofit/>
          </a:bodyPr>
          <a:lstStyle/>
          <a:p>
            <a:pPr algn="ctr"/>
            <a:r>
              <a:rPr lang="en-US" b="1" dirty="0"/>
              <a:t>File Review Requirements</a:t>
            </a:r>
          </a:p>
        </p:txBody>
      </p:sp>
      <p:sp>
        <p:nvSpPr>
          <p:cNvPr id="3" name="Content Placeholder 2">
            <a:extLst>
              <a:ext uri="{FF2B5EF4-FFF2-40B4-BE49-F238E27FC236}">
                <a16:creationId xmlns:a16="http://schemas.microsoft.com/office/drawing/2014/main" id="{18F00085-0538-4851-B966-9A01289F7997}"/>
              </a:ext>
            </a:extLst>
          </p:cNvPr>
          <p:cNvSpPr>
            <a:spLocks noGrp="1"/>
          </p:cNvSpPr>
          <p:nvPr>
            <p:ph idx="1"/>
          </p:nvPr>
        </p:nvSpPr>
        <p:spPr>
          <a:xfrm>
            <a:off x="1828800" y="1219200"/>
            <a:ext cx="8534400" cy="5105400"/>
          </a:xfrm>
        </p:spPr>
        <p:txBody>
          <a:bodyPr>
            <a:normAutofit fontScale="92500" lnSpcReduction="20000"/>
          </a:bodyPr>
          <a:lstStyle/>
          <a:p>
            <a:r>
              <a:rPr lang="en-US" dirty="0"/>
              <a:t>With each QA Field Assessment a corresponding review of the establishment’s file shall be completed.</a:t>
            </a:r>
          </a:p>
          <a:p>
            <a:pPr lvl="1"/>
            <a:r>
              <a:rPr lang="en-US" dirty="0"/>
              <a:t>The 3 most recent inspections will be used</a:t>
            </a:r>
          </a:p>
          <a:p>
            <a:pPr lvl="1"/>
            <a:r>
              <a:rPr lang="en-US" dirty="0"/>
              <a:t>Non-qualifying file?</a:t>
            </a:r>
          </a:p>
          <a:p>
            <a:pPr marL="342900" lvl="1" indent="0">
              <a:buNone/>
            </a:pPr>
            <a:endParaRPr lang="en-US" dirty="0"/>
          </a:p>
          <a:p>
            <a:r>
              <a:rPr lang="en-US" dirty="0"/>
              <a:t>In addition to those 2 file reviews, 1 randomly selected establishment file will be reviewed per REHS in the FLI program</a:t>
            </a:r>
          </a:p>
          <a:p>
            <a:pPr marL="0" indent="0">
              <a:buNone/>
            </a:pPr>
            <a:endParaRPr lang="en-US" dirty="0"/>
          </a:p>
          <a:p>
            <a:r>
              <a:rPr lang="en-US" dirty="0"/>
              <a:t>Total of </a:t>
            </a:r>
            <a:r>
              <a:rPr lang="en-US" u="sng" dirty="0"/>
              <a:t>3 files reviewed per REHS per FY</a:t>
            </a:r>
          </a:p>
          <a:p>
            <a:endParaRPr lang="en-US" u="sng" dirty="0"/>
          </a:p>
          <a:p>
            <a:r>
              <a:rPr lang="en-US" dirty="0"/>
              <a:t>The county may use the file review tabs provided in the QA workbook or use their own file review document as long as it includes the criteria in the workbook</a:t>
            </a:r>
          </a:p>
          <a:p>
            <a:pPr lvl="1"/>
            <a:r>
              <a:rPr lang="en-US" dirty="0"/>
              <a:t>Information must be provided that acknowledge training needs</a:t>
            </a:r>
          </a:p>
        </p:txBody>
      </p:sp>
    </p:spTree>
    <p:extLst>
      <p:ext uri="{BB962C8B-B14F-4D97-AF65-F5344CB8AC3E}">
        <p14:creationId xmlns:p14="http://schemas.microsoft.com/office/powerpoint/2010/main" val="6916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04F31-E417-4680-A1CC-8860C5BAC9C5}"/>
              </a:ext>
            </a:extLst>
          </p:cNvPr>
          <p:cNvSpPr>
            <a:spLocks noGrp="1"/>
          </p:cNvSpPr>
          <p:nvPr>
            <p:ph idx="1"/>
          </p:nvPr>
        </p:nvSpPr>
        <p:spPr>
          <a:xfrm>
            <a:off x="2152650" y="609601"/>
            <a:ext cx="7886700" cy="5478959"/>
          </a:xfrm>
        </p:spPr>
        <p:txBody>
          <a:bodyPr>
            <a:normAutofit fontScale="92500" lnSpcReduction="20000"/>
          </a:bodyPr>
          <a:lstStyle/>
          <a:p>
            <a:pPr marL="0" indent="0">
              <a:buNone/>
            </a:pPr>
            <a:r>
              <a:rPr lang="en-US" b="1" u="sng" dirty="0"/>
              <a:t>8. Surveys facility; prioritizing risk factors</a:t>
            </a:r>
            <a:endParaRPr lang="en-US" dirty="0"/>
          </a:p>
          <a:p>
            <a:r>
              <a:rPr lang="en-US" b="1" dirty="0"/>
              <a:t>IN/OUT	</a:t>
            </a:r>
            <a:r>
              <a:rPr lang="en-US" dirty="0"/>
              <a:t>This item is marked </a:t>
            </a:r>
            <a:r>
              <a:rPr lang="en-US" b="1" dirty="0"/>
              <a:t>IN/OUT </a:t>
            </a:r>
            <a:r>
              <a:rPr lang="en-US" dirty="0"/>
              <a:t>based on how the REHS initially surveys the food establishment to determine which of the 5 FDA foodborne illness risk factors (</a:t>
            </a:r>
            <a:r>
              <a:rPr lang="en-US" dirty="0">
                <a:highlight>
                  <a:srgbClr val="FFFF00"/>
                </a:highlight>
              </a:rPr>
              <a:t>improper holding temperatures, inadequate cooking, contaminated equipment, food from unsafe sources, and poor personal hygiene</a:t>
            </a:r>
            <a:r>
              <a:rPr lang="en-US" dirty="0"/>
              <a:t>) should be prioritized.  The REHS should identify any active preparation and should give priority to: bare hand contact/handwashing violations, personal hygiene, receiving, reheating, cooking temperatures, and cooling items. This item shall be marked </a:t>
            </a:r>
            <a:r>
              <a:rPr lang="en-US" b="1" dirty="0"/>
              <a:t>OUT</a:t>
            </a:r>
            <a:r>
              <a:rPr lang="en-US" dirty="0"/>
              <a:t> if the REHS prioritizes </a:t>
            </a:r>
            <a:r>
              <a:rPr lang="en-US" dirty="0">
                <a:highlight>
                  <a:srgbClr val="FFFF00"/>
                </a:highlight>
              </a:rPr>
              <a:t>static (not likely to change over time) over dynamic (likely to change quickly) processes </a:t>
            </a:r>
            <a:r>
              <a:rPr lang="en-US" dirty="0"/>
              <a:t>or fails to ask open-ended questions regarding receiving, reheating, cooking and cooling during the survey.</a:t>
            </a:r>
          </a:p>
          <a:p>
            <a:pPr marL="0" indent="0">
              <a:buNone/>
            </a:pPr>
            <a:endParaRPr lang="en-US" b="1" dirty="0"/>
          </a:p>
          <a:p>
            <a:pPr marL="0" indent="0">
              <a:buNone/>
            </a:pPr>
            <a:r>
              <a:rPr lang="en-US" b="1" dirty="0"/>
              <a:t>NA		</a:t>
            </a:r>
            <a:r>
              <a:rPr lang="en-US" dirty="0"/>
              <a:t>Marking this is not an option for this item.    </a:t>
            </a:r>
          </a:p>
          <a:p>
            <a:endParaRPr lang="en-US" dirty="0"/>
          </a:p>
        </p:txBody>
      </p:sp>
    </p:spTree>
    <p:extLst>
      <p:ext uri="{BB962C8B-B14F-4D97-AF65-F5344CB8AC3E}">
        <p14:creationId xmlns:p14="http://schemas.microsoft.com/office/powerpoint/2010/main" val="53854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E3B445-D4FF-4455-BC4D-8F678AF30D33}"/>
              </a:ext>
            </a:extLst>
          </p:cNvPr>
          <p:cNvPicPr>
            <a:picLocks noChangeAspect="1"/>
          </p:cNvPicPr>
          <p:nvPr/>
        </p:nvPicPr>
        <p:blipFill rotWithShape="1">
          <a:blip r:embed="rId3"/>
          <a:srcRect t="28666" r="55000" b="20667"/>
          <a:stretch/>
        </p:blipFill>
        <p:spPr>
          <a:xfrm>
            <a:off x="1548063" y="304800"/>
            <a:ext cx="9095874" cy="6553200"/>
          </a:xfrm>
          <a:prstGeom prst="rect">
            <a:avLst/>
          </a:prstGeom>
        </p:spPr>
      </p:pic>
      <p:pic>
        <p:nvPicPr>
          <p:cNvPr id="5" name="Picture 4">
            <a:extLst>
              <a:ext uri="{FF2B5EF4-FFF2-40B4-BE49-F238E27FC236}">
                <a16:creationId xmlns:a16="http://schemas.microsoft.com/office/drawing/2014/main" id="{C793E202-4097-4E09-82C8-2C06447CC87B}"/>
              </a:ext>
            </a:extLst>
          </p:cNvPr>
          <p:cNvPicPr>
            <a:picLocks noChangeAspect="1"/>
          </p:cNvPicPr>
          <p:nvPr/>
        </p:nvPicPr>
        <p:blipFill rotWithShape="1">
          <a:blip r:embed="rId4"/>
          <a:srcRect t="26000" r="69132" b="15667"/>
          <a:stretch/>
        </p:blipFill>
        <p:spPr>
          <a:xfrm>
            <a:off x="1524000" y="0"/>
            <a:ext cx="9161272" cy="6858000"/>
          </a:xfrm>
          <a:prstGeom prst="rect">
            <a:avLst/>
          </a:prstGeom>
        </p:spPr>
      </p:pic>
      <p:sp>
        <p:nvSpPr>
          <p:cNvPr id="6" name="Rectangle 5">
            <a:extLst>
              <a:ext uri="{FF2B5EF4-FFF2-40B4-BE49-F238E27FC236}">
                <a16:creationId xmlns:a16="http://schemas.microsoft.com/office/drawing/2014/main" id="{427BF451-E225-4B19-9ADF-347063A928CB}"/>
              </a:ext>
            </a:extLst>
          </p:cNvPr>
          <p:cNvSpPr/>
          <p:nvPr/>
        </p:nvSpPr>
        <p:spPr>
          <a:xfrm>
            <a:off x="1787465" y="3048000"/>
            <a:ext cx="4191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97D4C3-A4DF-4CF6-A32D-5A05F41B81D6}"/>
              </a:ext>
            </a:extLst>
          </p:cNvPr>
          <p:cNvSpPr/>
          <p:nvPr/>
        </p:nvSpPr>
        <p:spPr>
          <a:xfrm>
            <a:off x="1787465" y="4038600"/>
            <a:ext cx="4191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2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DFE7-DEBD-4ECE-B4C8-E01061C64C5B}"/>
              </a:ext>
            </a:extLst>
          </p:cNvPr>
          <p:cNvSpPr>
            <a:spLocks noGrp="1"/>
          </p:cNvSpPr>
          <p:nvPr>
            <p:ph type="title"/>
          </p:nvPr>
        </p:nvSpPr>
        <p:spPr/>
        <p:txBody>
          <a:bodyPr>
            <a:normAutofit/>
          </a:bodyPr>
          <a:lstStyle/>
          <a:p>
            <a:pPr algn="ctr"/>
            <a:r>
              <a:rPr lang="en-US" b="1" dirty="0"/>
              <a:t>Grievances</a:t>
            </a:r>
          </a:p>
        </p:txBody>
      </p:sp>
      <p:sp>
        <p:nvSpPr>
          <p:cNvPr id="3" name="Content Placeholder 2">
            <a:extLst>
              <a:ext uri="{FF2B5EF4-FFF2-40B4-BE49-F238E27FC236}">
                <a16:creationId xmlns:a16="http://schemas.microsoft.com/office/drawing/2014/main" id="{CE64818E-EF77-4035-AF9B-F4A795C2FCB9}"/>
              </a:ext>
            </a:extLst>
          </p:cNvPr>
          <p:cNvSpPr>
            <a:spLocks noGrp="1"/>
          </p:cNvSpPr>
          <p:nvPr>
            <p:ph idx="1"/>
          </p:nvPr>
        </p:nvSpPr>
        <p:spPr/>
        <p:txBody>
          <a:bodyPr/>
          <a:lstStyle/>
          <a:p>
            <a:r>
              <a:rPr lang="en-US" dirty="0"/>
              <a:t>An REHS may request a meeting to review any portion of the Quality Assurance assessment. </a:t>
            </a:r>
          </a:p>
          <a:p>
            <a:endParaRPr lang="en-US" dirty="0"/>
          </a:p>
          <a:p>
            <a:r>
              <a:rPr lang="en-US" dirty="0"/>
              <a:t>This review should be done with the supervisor or director of the program and may include the Environmental Health Regional Specialist. </a:t>
            </a:r>
          </a:p>
          <a:p>
            <a:endParaRPr lang="en-US" dirty="0"/>
          </a:p>
          <a:p>
            <a:r>
              <a:rPr lang="en-US" dirty="0"/>
              <a:t>A grievance may be requested for any area of disagreement related to the assessment.</a:t>
            </a:r>
          </a:p>
          <a:p>
            <a:endParaRPr lang="en-US" dirty="0"/>
          </a:p>
        </p:txBody>
      </p:sp>
    </p:spTree>
    <p:extLst>
      <p:ext uri="{BB962C8B-B14F-4D97-AF65-F5344CB8AC3E}">
        <p14:creationId xmlns:p14="http://schemas.microsoft.com/office/powerpoint/2010/main" val="2366724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62D26-D9DE-48A1-88EE-40EC8EF13955}"/>
              </a:ext>
            </a:extLst>
          </p:cNvPr>
          <p:cNvSpPr>
            <a:spLocks noGrp="1"/>
          </p:cNvSpPr>
          <p:nvPr>
            <p:ph type="title"/>
          </p:nvPr>
        </p:nvSpPr>
        <p:spPr/>
        <p:txBody>
          <a:bodyPr>
            <a:normAutofit/>
          </a:bodyPr>
          <a:lstStyle/>
          <a:p>
            <a:pPr algn="ctr"/>
            <a:r>
              <a:rPr lang="en-US" b="1" dirty="0"/>
              <a:t>Corrective Action Plans</a:t>
            </a:r>
          </a:p>
        </p:txBody>
      </p:sp>
      <p:sp>
        <p:nvSpPr>
          <p:cNvPr id="3" name="Content Placeholder 2">
            <a:extLst>
              <a:ext uri="{FF2B5EF4-FFF2-40B4-BE49-F238E27FC236}">
                <a16:creationId xmlns:a16="http://schemas.microsoft.com/office/drawing/2014/main" id="{F69CA035-52DB-4B59-83CA-3DEF58A3D7FD}"/>
              </a:ext>
            </a:extLst>
          </p:cNvPr>
          <p:cNvSpPr>
            <a:spLocks noGrp="1"/>
          </p:cNvSpPr>
          <p:nvPr>
            <p:ph idx="1"/>
          </p:nvPr>
        </p:nvSpPr>
        <p:spPr/>
        <p:txBody>
          <a:bodyPr/>
          <a:lstStyle/>
          <a:p>
            <a:r>
              <a:rPr lang="en-US" dirty="0"/>
              <a:t>Regional will request and review the QA documentation as described in the QA policy</a:t>
            </a:r>
          </a:p>
          <a:p>
            <a:endParaRPr lang="en-US" dirty="0"/>
          </a:p>
          <a:p>
            <a:r>
              <a:rPr lang="en-US" dirty="0"/>
              <a:t>A Corrective Action Plan (CAP) may be required from the Environmental Health Regional Specialist for any deficiencies noted in this policy. </a:t>
            </a:r>
          </a:p>
          <a:p>
            <a:endParaRPr lang="en-US" dirty="0"/>
          </a:p>
        </p:txBody>
      </p:sp>
    </p:spTree>
    <p:extLst>
      <p:ext uri="{BB962C8B-B14F-4D97-AF65-F5344CB8AC3E}">
        <p14:creationId xmlns:p14="http://schemas.microsoft.com/office/powerpoint/2010/main" val="350761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E93A-13A2-4186-AD5F-C3800093157E}"/>
              </a:ext>
            </a:extLst>
          </p:cNvPr>
          <p:cNvSpPr>
            <a:spLocks noGrp="1"/>
          </p:cNvSpPr>
          <p:nvPr>
            <p:ph type="title"/>
          </p:nvPr>
        </p:nvSpPr>
        <p:spPr/>
        <p:txBody>
          <a:bodyPr/>
          <a:lstStyle/>
          <a:p>
            <a:pPr algn="ctr"/>
            <a:r>
              <a:rPr lang="en-US" dirty="0"/>
              <a:t>How Much is My REHS Worth?</a:t>
            </a:r>
          </a:p>
        </p:txBody>
      </p:sp>
      <p:sp>
        <p:nvSpPr>
          <p:cNvPr id="3" name="Content Placeholder 2">
            <a:extLst>
              <a:ext uri="{FF2B5EF4-FFF2-40B4-BE49-F238E27FC236}">
                <a16:creationId xmlns:a16="http://schemas.microsoft.com/office/drawing/2014/main" id="{FEE787E9-89EA-42E9-93BE-07B0D73E9483}"/>
              </a:ext>
            </a:extLst>
          </p:cNvPr>
          <p:cNvSpPr>
            <a:spLocks noGrp="1"/>
          </p:cNvSpPr>
          <p:nvPr>
            <p:ph idx="1"/>
          </p:nvPr>
        </p:nvSpPr>
        <p:spPr/>
        <p:txBody>
          <a:bodyPr/>
          <a:lstStyle/>
          <a:p>
            <a:pPr marL="0" marR="0">
              <a:spcBef>
                <a:spcPts val="0"/>
              </a:spcBef>
              <a:spcAft>
                <a:spcPts val="0"/>
              </a:spcAft>
            </a:pPr>
            <a:r>
              <a:rPr lang="en-US" sz="1800" dirty="0">
                <a:solidFill>
                  <a:srgbClr val="1F3864"/>
                </a:solidFill>
                <a:latin typeface="Bell MT" panose="02020503060305020303" pitchFamily="18" charset="0"/>
                <a:ea typeface="Calibri" panose="020F0502020204030204" pitchFamily="34" charset="0"/>
              </a:rPr>
              <a:t>XXXX </a:t>
            </a:r>
            <a:r>
              <a:rPr lang="en-US" sz="1800" dirty="0">
                <a:solidFill>
                  <a:srgbClr val="1F3864"/>
                </a:solidFill>
                <a:effectLst/>
                <a:latin typeface="Bell MT" panose="02020503060305020303" pitchFamily="18" charset="0"/>
                <a:ea typeface="Calibri" panose="020F0502020204030204" pitchFamily="34" charset="0"/>
              </a:rPr>
              <a:t>County is currently seeking a new member for our Food &amp; Lodging team. </a:t>
            </a:r>
            <a:r>
              <a:rPr lang="en-US" sz="1800" dirty="0">
                <a:solidFill>
                  <a:srgbClr val="1F3864"/>
                </a:solidFill>
                <a:latin typeface="Bell MT" panose="02020503060305020303" pitchFamily="18" charset="0"/>
                <a:ea typeface="Calibri" panose="020F0502020204030204" pitchFamily="34" charset="0"/>
              </a:rPr>
              <a:t>XXXXX</a:t>
            </a:r>
            <a:r>
              <a:rPr lang="en-US" sz="1800" dirty="0">
                <a:solidFill>
                  <a:srgbClr val="1F3864"/>
                </a:solidFill>
                <a:effectLst/>
                <a:latin typeface="Bell MT" panose="02020503060305020303" pitchFamily="18" charset="0"/>
                <a:ea typeface="Calibri" panose="020F0502020204030204" pitchFamily="34" charset="0"/>
              </a:rPr>
              <a:t> County is a rapidly growing community from </a:t>
            </a:r>
            <a:r>
              <a:rPr lang="en-US" sz="1800" dirty="0">
                <a:solidFill>
                  <a:srgbClr val="1F3864"/>
                </a:solidFill>
                <a:effectLst/>
                <a:highlight>
                  <a:srgbClr val="FFFF00"/>
                </a:highlight>
                <a:latin typeface="Bell MT" panose="02020503060305020303" pitchFamily="18" charset="0"/>
                <a:ea typeface="Calibri" panose="020F0502020204030204" pitchFamily="34" charset="0"/>
              </a:rPr>
              <a:t>Lake </a:t>
            </a:r>
            <a:r>
              <a:rPr lang="en-US" sz="1800" dirty="0">
                <a:solidFill>
                  <a:srgbClr val="1F3864"/>
                </a:solidFill>
                <a:effectLst/>
                <a:highlight>
                  <a:srgbClr val="FFFF00"/>
                </a:highlight>
                <a:latin typeface="Bell MT" panose="02020503060305020303" pitchFamily="18" charset="0"/>
                <a:ea typeface="Calibri" panose="020F0502020204030204" pitchFamily="34" charset="0"/>
                <a:sym typeface="Wingdings" panose="05000000000000000000" pitchFamily="2" charset="2"/>
              </a:rPr>
              <a:t></a:t>
            </a:r>
            <a:r>
              <a:rPr lang="en-US" sz="1800" dirty="0">
                <a:solidFill>
                  <a:srgbClr val="1F3864"/>
                </a:solidFill>
                <a:effectLst/>
                <a:latin typeface="Bell MT" panose="02020503060305020303" pitchFamily="18" charset="0"/>
                <a:ea typeface="Calibri" panose="020F0502020204030204" pitchFamily="34" charset="0"/>
                <a:sym typeface="Wingdings" panose="05000000000000000000" pitchFamily="2" charset="2"/>
              </a:rPr>
              <a:t> </a:t>
            </a:r>
            <a:r>
              <a:rPr lang="en-US" sz="1800" dirty="0">
                <a:solidFill>
                  <a:srgbClr val="1F3864"/>
                </a:solidFill>
                <a:effectLst/>
                <a:latin typeface="Bell MT" panose="02020503060305020303" pitchFamily="18" charset="0"/>
                <a:ea typeface="Calibri" panose="020F0502020204030204" pitchFamily="34" charset="0"/>
              </a:rPr>
              <a:t> in the south to the </a:t>
            </a:r>
            <a:r>
              <a:rPr lang="en-US" sz="1800" dirty="0">
                <a:solidFill>
                  <a:srgbClr val="1F3864"/>
                </a:solidFill>
                <a:effectLst/>
                <a:highlight>
                  <a:srgbClr val="FFFF00"/>
                </a:highlight>
                <a:latin typeface="Bell MT" panose="02020503060305020303" pitchFamily="18" charset="0"/>
                <a:ea typeface="Calibri" panose="020F0502020204030204" pitchFamily="34" charset="0"/>
                <a:sym typeface="Wingdings" panose="05000000000000000000" pitchFamily="2" charset="2"/>
              </a:rPr>
              <a:t></a:t>
            </a:r>
            <a:r>
              <a:rPr lang="en-US" sz="1800" dirty="0">
                <a:solidFill>
                  <a:srgbClr val="1F3864"/>
                </a:solidFill>
                <a:effectLst/>
                <a:highlight>
                  <a:srgbClr val="FFFF00"/>
                </a:highlight>
                <a:latin typeface="Bell MT" panose="02020503060305020303" pitchFamily="18" charset="0"/>
                <a:ea typeface="Calibri" panose="020F0502020204030204" pitchFamily="34" charset="0"/>
              </a:rPr>
              <a:t> Mountains </a:t>
            </a:r>
            <a:r>
              <a:rPr lang="en-US" sz="1800" dirty="0">
                <a:solidFill>
                  <a:srgbClr val="1F3864"/>
                </a:solidFill>
                <a:effectLst/>
                <a:latin typeface="Bell MT" panose="02020503060305020303" pitchFamily="18" charset="0"/>
                <a:ea typeface="Calibri" panose="020F0502020204030204" pitchFamily="34" charset="0"/>
              </a:rPr>
              <a:t>in the north!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1F3864"/>
                </a:solidFill>
                <a:effectLst/>
                <a:latin typeface="Bell MT" panose="02020503060305020303" pitchFamily="18" charset="0"/>
                <a:ea typeface="Calibri" panose="020F0502020204030204" pitchFamily="34" charset="0"/>
              </a:rPr>
              <a:t>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1F3864"/>
                </a:solidFill>
                <a:effectLst/>
                <a:latin typeface="Bell MT" panose="02020503060305020303" pitchFamily="18" charset="0"/>
                <a:ea typeface="Calibri" panose="020F0502020204030204" pitchFamily="34" charset="0"/>
              </a:rPr>
              <a:t>In addition, XXXX County takes into consideration current government agency employee service and with proper documentation and approval, accrual rates for earned vacation leave may be awarded based on tenure. </a:t>
            </a:r>
            <a:r>
              <a:rPr lang="en-US" sz="1800" b="1" u="sng" dirty="0">
                <a:solidFill>
                  <a:srgbClr val="1F3864"/>
                </a:solidFill>
                <a:effectLst/>
                <a:latin typeface="Bell MT" panose="02020503060305020303" pitchFamily="18" charset="0"/>
                <a:ea typeface="Calibri" panose="020F0502020204030204" pitchFamily="34" charset="0"/>
              </a:rPr>
              <a:t>We also offer a </a:t>
            </a:r>
            <a:r>
              <a:rPr lang="en-US" sz="1800" b="1" u="sng" dirty="0">
                <a:solidFill>
                  <a:srgbClr val="1F3864"/>
                </a:solidFill>
                <a:effectLst/>
                <a:highlight>
                  <a:srgbClr val="FFFF00"/>
                </a:highlight>
                <a:latin typeface="Bell MT" panose="02020503060305020303" pitchFamily="18" charset="0"/>
                <a:ea typeface="Calibri" panose="020F0502020204030204" pitchFamily="34" charset="0"/>
              </a:rPr>
              <a:t>$5000 sign on bonus </a:t>
            </a:r>
            <a:r>
              <a:rPr lang="en-US" sz="1800" b="1" u="sng" dirty="0">
                <a:solidFill>
                  <a:srgbClr val="1F3864"/>
                </a:solidFill>
                <a:effectLst/>
                <a:latin typeface="Bell MT" panose="02020503060305020303" pitchFamily="18" charset="0"/>
                <a:ea typeface="Calibri" panose="020F0502020204030204" pitchFamily="34" charset="0"/>
              </a:rPr>
              <a:t>for individuals that qualify for an Environmental Health Specialist that is currently authorized in food &amp; lodging and actively working in another county!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b="1" dirty="0">
                <a:solidFill>
                  <a:srgbClr val="1F3864"/>
                </a:solidFill>
                <a:effectLst/>
                <a:latin typeface="Arabic Typesetting" panose="03020402040406030203" pitchFamily="66" charset="-78"/>
                <a:ea typeface="Calibri" panose="020F0502020204030204" pitchFamily="34" charset="0"/>
              </a:rPr>
              <a:t>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b="1" dirty="0">
                <a:solidFill>
                  <a:srgbClr val="1F3864"/>
                </a:solidFill>
                <a:effectLst/>
                <a:latin typeface="Arabic Typesetting" panose="03020402040406030203" pitchFamily="66" charset="-78"/>
                <a:ea typeface="Calibri" panose="020F0502020204030204" pitchFamily="34" charset="0"/>
              </a:rPr>
              <a:t> </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203864"/>
                </a:solidFill>
                <a:effectLst/>
                <a:latin typeface="Bell MT" panose="02020503060305020303" pitchFamily="18" charset="0"/>
                <a:ea typeface="Calibri" panose="020F0502020204030204" pitchFamily="34" charset="0"/>
              </a:rPr>
              <a:t>Health Department - Environmental Health Specialist - Food Protection &amp; Facilities Program</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203864"/>
                </a:solidFill>
                <a:effectLst/>
                <a:latin typeface="Bell MT" panose="02020503060305020303" pitchFamily="18" charset="0"/>
                <a:ea typeface="Calibri" panose="020F0502020204030204" pitchFamily="34" charset="0"/>
              </a:rPr>
              <a:t>Rate of Pay: $40,742.22 - $63,191.42</a:t>
            </a:r>
            <a:endParaRPr lang="en-US" sz="1800" dirty="0">
              <a:solidFill>
                <a:srgbClr val="000000"/>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203864"/>
                </a:solidFill>
                <a:effectLst/>
                <a:latin typeface="Bell MT" panose="02020503060305020303" pitchFamily="18" charset="0"/>
                <a:ea typeface="Calibri" panose="020F0502020204030204" pitchFamily="34" charset="0"/>
              </a:rPr>
              <a:t>Details: Hiring Range: $40,742.22 - $55,022.26</a:t>
            </a:r>
            <a:endParaRPr lang="en-US" sz="1800" dirty="0">
              <a:solidFill>
                <a:srgbClr val="000000"/>
              </a:solidFill>
              <a:effectLst/>
              <a:latin typeface="Arial" panose="020B0604020202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698181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0236-40C4-4BAB-8987-9A753210392D}"/>
              </a:ext>
            </a:extLst>
          </p:cNvPr>
          <p:cNvSpPr>
            <a:spLocks noGrp="1"/>
          </p:cNvSpPr>
          <p:nvPr>
            <p:ph type="title"/>
          </p:nvPr>
        </p:nvSpPr>
        <p:spPr/>
        <p:txBody>
          <a:bodyPr>
            <a:normAutofit/>
          </a:bodyPr>
          <a:lstStyle/>
          <a:p>
            <a:pPr algn="ctr"/>
            <a:r>
              <a:rPr lang="en-US" b="1" dirty="0"/>
              <a:t>Overview of QA Requirements</a:t>
            </a:r>
          </a:p>
        </p:txBody>
      </p:sp>
      <p:sp>
        <p:nvSpPr>
          <p:cNvPr id="3" name="Content Placeholder 2">
            <a:extLst>
              <a:ext uri="{FF2B5EF4-FFF2-40B4-BE49-F238E27FC236}">
                <a16:creationId xmlns:a16="http://schemas.microsoft.com/office/drawing/2014/main" id="{7CAB8E32-B17C-49E0-9C84-93717E225502}"/>
              </a:ext>
            </a:extLst>
          </p:cNvPr>
          <p:cNvSpPr>
            <a:spLocks noGrp="1"/>
          </p:cNvSpPr>
          <p:nvPr>
            <p:ph idx="1"/>
          </p:nvPr>
        </p:nvSpPr>
        <p:spPr>
          <a:xfrm>
            <a:off x="2152650" y="1600201"/>
            <a:ext cx="7886700" cy="4488359"/>
          </a:xfrm>
        </p:spPr>
        <p:txBody>
          <a:bodyPr>
            <a:normAutofit fontScale="70000" lnSpcReduction="20000"/>
          </a:bodyPr>
          <a:lstStyle/>
          <a:p>
            <a:r>
              <a:rPr lang="en-US" dirty="0"/>
              <a:t>Implementation of a prioritization policy </a:t>
            </a:r>
          </a:p>
          <a:p>
            <a:endParaRPr lang="en-US" dirty="0"/>
          </a:p>
          <a:p>
            <a:r>
              <a:rPr lang="en-US" dirty="0"/>
              <a:t>Staffing Levels will be assessed every accreditation cycle beginning Spring 2021</a:t>
            </a:r>
          </a:p>
          <a:p>
            <a:pPr lvl="1"/>
            <a:r>
              <a:rPr lang="en-US" dirty="0"/>
              <a:t>Activities must be tracked during this FY to prepare</a:t>
            </a:r>
          </a:p>
          <a:p>
            <a:pPr marL="0" indent="0">
              <a:buNone/>
            </a:pPr>
            <a:endParaRPr lang="en-US" dirty="0"/>
          </a:p>
          <a:p>
            <a:r>
              <a:rPr lang="en-US" dirty="0"/>
              <a:t>2 QA Field Assessments per REHS per FY</a:t>
            </a:r>
          </a:p>
          <a:p>
            <a:endParaRPr lang="en-US" dirty="0"/>
          </a:p>
          <a:p>
            <a:r>
              <a:rPr lang="en-US" dirty="0"/>
              <a:t>3 File Reviews per REHS per FY</a:t>
            </a:r>
          </a:p>
          <a:p>
            <a:endParaRPr lang="en-US" dirty="0"/>
          </a:p>
          <a:p>
            <a:r>
              <a:rPr lang="en-US" dirty="0"/>
              <a:t>QA activities began July 1, 2019 (FY 19-20)</a:t>
            </a:r>
          </a:p>
          <a:p>
            <a:endParaRPr lang="en-US" dirty="0"/>
          </a:p>
          <a:p>
            <a:r>
              <a:rPr lang="en-US" dirty="0"/>
              <a:t>Counties and regional staff need to discuss individual QA plans throughout the FY</a:t>
            </a:r>
          </a:p>
          <a:p>
            <a:endParaRPr lang="en-US" dirty="0"/>
          </a:p>
          <a:p>
            <a:endParaRPr lang="en-US" dirty="0"/>
          </a:p>
          <a:p>
            <a:endParaRPr lang="en-US" dirty="0"/>
          </a:p>
        </p:txBody>
      </p:sp>
    </p:spTree>
    <p:extLst>
      <p:ext uri="{BB962C8B-B14F-4D97-AF65-F5344CB8AC3E}">
        <p14:creationId xmlns:p14="http://schemas.microsoft.com/office/powerpoint/2010/main" val="7357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AD153F-06F3-46E2-BC9A-AB79A47F638C}"/>
              </a:ext>
            </a:extLst>
          </p:cNvPr>
          <p:cNvPicPr>
            <a:picLocks noGrp="1" noChangeAspect="1"/>
          </p:cNvPicPr>
          <p:nvPr>
            <p:ph idx="1"/>
          </p:nvPr>
        </p:nvPicPr>
        <p:blipFill rotWithShape="1">
          <a:blip r:embed="rId3"/>
          <a:srcRect l="33599" t="13333" r="33275" b="24445"/>
          <a:stretch/>
        </p:blipFill>
        <p:spPr>
          <a:xfrm>
            <a:off x="2831646" y="192658"/>
            <a:ext cx="6236154" cy="6589143"/>
          </a:xfrm>
          <a:prstGeom prst="rect">
            <a:avLst/>
          </a:prstGeom>
        </p:spPr>
      </p:pic>
    </p:spTree>
    <p:extLst>
      <p:ext uri="{BB962C8B-B14F-4D97-AF65-F5344CB8AC3E}">
        <p14:creationId xmlns:p14="http://schemas.microsoft.com/office/powerpoint/2010/main" val="2137818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392C-EDD4-4063-8B19-A862FD202C19}"/>
              </a:ext>
            </a:extLst>
          </p:cNvPr>
          <p:cNvSpPr>
            <a:spLocks noGrp="1"/>
          </p:cNvSpPr>
          <p:nvPr>
            <p:ph type="title"/>
          </p:nvPr>
        </p:nvSpPr>
        <p:spPr>
          <a:xfrm>
            <a:off x="763555" y="281150"/>
            <a:ext cx="10515600" cy="857185"/>
          </a:xfrm>
        </p:spPr>
        <p:txBody>
          <a:bodyPr/>
          <a:lstStyle/>
          <a:p>
            <a:pPr algn="ctr"/>
            <a:r>
              <a:rPr lang="en-US" dirty="0"/>
              <a:t>QA Program</a:t>
            </a:r>
          </a:p>
        </p:txBody>
      </p:sp>
      <p:sp>
        <p:nvSpPr>
          <p:cNvPr id="3" name="Content Placeholder 2">
            <a:extLst>
              <a:ext uri="{FF2B5EF4-FFF2-40B4-BE49-F238E27FC236}">
                <a16:creationId xmlns:a16="http://schemas.microsoft.com/office/drawing/2014/main" id="{6EE90FD3-0DA7-4615-8F9E-DFB388D59CCC}"/>
              </a:ext>
            </a:extLst>
          </p:cNvPr>
          <p:cNvSpPr>
            <a:spLocks noGrp="1"/>
          </p:cNvSpPr>
          <p:nvPr>
            <p:ph idx="1"/>
          </p:nvPr>
        </p:nvSpPr>
        <p:spPr>
          <a:xfrm>
            <a:off x="838200" y="1253331"/>
            <a:ext cx="10515600" cy="4351338"/>
          </a:xfrm>
        </p:spPr>
        <p:txBody>
          <a:bodyPr>
            <a:normAutofit fontScale="92500" lnSpcReduction="10000"/>
          </a:bodyPr>
          <a:lstStyle/>
          <a:p>
            <a:r>
              <a:rPr lang="en-US" sz="2400" dirty="0"/>
              <a:t>Should provide consistency and accuracy in rule enforcement </a:t>
            </a:r>
          </a:p>
          <a:p>
            <a:endParaRPr lang="en-US" sz="2400" dirty="0"/>
          </a:p>
          <a:p>
            <a:r>
              <a:rPr lang="en-US" sz="2400" dirty="0"/>
              <a:t>Provides tools that allow an assessor to be fair </a:t>
            </a:r>
          </a:p>
          <a:p>
            <a:endParaRPr lang="en-US" sz="2400" dirty="0"/>
          </a:p>
          <a:p>
            <a:r>
              <a:rPr lang="en-US" sz="2400" dirty="0"/>
              <a:t>Tools also allow the person being assessed to know what to expect</a:t>
            </a:r>
          </a:p>
          <a:p>
            <a:endParaRPr lang="en-US" sz="2400" dirty="0"/>
          </a:p>
          <a:p>
            <a:r>
              <a:rPr lang="en-US" sz="2400" dirty="0"/>
              <a:t>Provides a means to assess staffing needs (Do we have enough folks?)</a:t>
            </a:r>
          </a:p>
          <a:p>
            <a:endParaRPr lang="en-US" sz="2400" dirty="0"/>
          </a:p>
          <a:p>
            <a:r>
              <a:rPr lang="en-US" sz="2400" dirty="0"/>
              <a:t>Provides a mechanism to show employee improvement </a:t>
            </a:r>
          </a:p>
          <a:p>
            <a:endParaRPr lang="en-US" sz="2400" dirty="0"/>
          </a:p>
          <a:p>
            <a:r>
              <a:rPr lang="en-US" sz="2400" dirty="0"/>
              <a:t>Provides a means to reveal staff (or program) training needs </a:t>
            </a:r>
          </a:p>
          <a:p>
            <a:endParaRPr lang="en-US" dirty="0"/>
          </a:p>
        </p:txBody>
      </p:sp>
    </p:spTree>
    <p:extLst>
      <p:ext uri="{BB962C8B-B14F-4D97-AF65-F5344CB8AC3E}">
        <p14:creationId xmlns:p14="http://schemas.microsoft.com/office/powerpoint/2010/main" val="2962201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0DAC-5764-4DBD-A68E-7B79F34A7696}"/>
              </a:ext>
            </a:extLst>
          </p:cNvPr>
          <p:cNvSpPr>
            <a:spLocks noGrp="1"/>
          </p:cNvSpPr>
          <p:nvPr>
            <p:ph type="title"/>
          </p:nvPr>
        </p:nvSpPr>
        <p:spPr/>
        <p:txBody>
          <a:bodyPr>
            <a:normAutofit/>
          </a:bodyPr>
          <a:lstStyle/>
          <a:p>
            <a:r>
              <a:rPr lang="en-US" dirty="0"/>
              <a:t>Conditional Authorization </a:t>
            </a:r>
          </a:p>
        </p:txBody>
      </p:sp>
      <p:sp>
        <p:nvSpPr>
          <p:cNvPr id="3" name="TextBox 2">
            <a:extLst>
              <a:ext uri="{FF2B5EF4-FFF2-40B4-BE49-F238E27FC236}">
                <a16:creationId xmlns:a16="http://schemas.microsoft.com/office/drawing/2014/main" id="{C1253420-5314-433F-9325-5B1119F229E1}"/>
              </a:ext>
            </a:extLst>
          </p:cNvPr>
          <p:cNvSpPr txBox="1"/>
          <p:nvPr/>
        </p:nvSpPr>
        <p:spPr>
          <a:xfrm>
            <a:off x="578499" y="2080727"/>
            <a:ext cx="11196734" cy="3139321"/>
          </a:xfrm>
          <a:prstGeom prst="rect">
            <a:avLst/>
          </a:prstGeom>
          <a:noFill/>
        </p:spPr>
        <p:txBody>
          <a:bodyPr wrap="square" rtlCol="0">
            <a:spAutoFit/>
          </a:bodyPr>
          <a:lstStyle/>
          <a:p>
            <a:r>
              <a:rPr lang="en-US" sz="1800" b="1" dirty="0">
                <a:solidFill>
                  <a:srgbClr val="231F1F"/>
                </a:solidFill>
                <a:effectLst/>
                <a:latin typeface="Times New Roman" panose="02020603050405020304" pitchFamily="18" charset="0"/>
                <a:ea typeface="Calibri" panose="020F0502020204030204" pitchFamily="34" charset="0"/>
              </a:rPr>
              <a:t>15A NCAC</a:t>
            </a:r>
            <a:r>
              <a:rPr lang="en-US" sz="1800" b="1" spc="-10" dirty="0">
                <a:solidFill>
                  <a:srgbClr val="231F1F"/>
                </a:solidFill>
                <a:effectLst/>
                <a:latin typeface="Times New Roman" panose="02020603050405020304" pitchFamily="18" charset="0"/>
                <a:ea typeface="Calibri" panose="020F0502020204030204" pitchFamily="34" charset="0"/>
              </a:rPr>
              <a:t> </a:t>
            </a:r>
            <a:r>
              <a:rPr lang="en-US" sz="1800" b="1" dirty="0">
                <a:solidFill>
                  <a:srgbClr val="231F1F"/>
                </a:solidFill>
                <a:effectLst/>
                <a:latin typeface="Times New Roman" panose="02020603050405020304" pitchFamily="18" charset="0"/>
                <a:ea typeface="Calibri" panose="020F0502020204030204" pitchFamily="34" charset="0"/>
              </a:rPr>
              <a:t>01O</a:t>
            </a:r>
            <a:r>
              <a:rPr lang="en-US" sz="1800" b="1" spc="5" dirty="0">
                <a:solidFill>
                  <a:srgbClr val="231F1F"/>
                </a:solidFill>
                <a:effectLst/>
                <a:latin typeface="Times New Roman" panose="02020603050405020304" pitchFamily="18" charset="0"/>
                <a:ea typeface="Calibri" panose="020F0502020204030204" pitchFamily="34" charset="0"/>
              </a:rPr>
              <a:t> </a:t>
            </a:r>
            <a:r>
              <a:rPr lang="en-US" sz="1800" b="1" dirty="0">
                <a:solidFill>
                  <a:srgbClr val="231F1F"/>
                </a:solidFill>
                <a:effectLst/>
                <a:latin typeface="Times New Roman" panose="02020603050405020304" pitchFamily="18" charset="0"/>
                <a:ea typeface="Calibri" panose="020F0502020204030204" pitchFamily="34" charset="0"/>
              </a:rPr>
              <a:t>.0107</a:t>
            </a:r>
            <a:r>
              <a:rPr lang="en-US" sz="1800" dirty="0">
                <a:solidFill>
                  <a:srgbClr val="231F1F"/>
                </a:solidFill>
                <a:effectLst/>
                <a:latin typeface="Times New Roman" panose="02020603050405020304" pitchFamily="18" charset="0"/>
                <a:ea typeface="Calibri" panose="020F0502020204030204" pitchFamily="34" charset="0"/>
              </a:rPr>
              <a:t>     </a:t>
            </a:r>
            <a:r>
              <a:rPr lang="en-US" sz="1800" b="1" dirty="0">
                <a:solidFill>
                  <a:srgbClr val="231F1F"/>
                </a:solidFill>
                <a:effectLst/>
                <a:latin typeface="Times New Roman" panose="02020603050405020304" pitchFamily="18" charset="0"/>
                <a:ea typeface="Calibri" panose="020F0502020204030204" pitchFamily="34" charset="0"/>
              </a:rPr>
              <a:t>DENIAL, SUSPENSION AND</a:t>
            </a:r>
            <a:r>
              <a:rPr lang="en-US" sz="1800" b="1" spc="-10" dirty="0">
                <a:solidFill>
                  <a:srgbClr val="231F1F"/>
                </a:solidFill>
                <a:effectLst/>
                <a:latin typeface="Times New Roman" panose="02020603050405020304" pitchFamily="18" charset="0"/>
                <a:ea typeface="Calibri" panose="020F0502020204030204" pitchFamily="34" charset="0"/>
              </a:rPr>
              <a:t> </a:t>
            </a:r>
            <a:r>
              <a:rPr lang="en-US" sz="1800" b="1" dirty="0">
                <a:solidFill>
                  <a:srgbClr val="231F1F"/>
                </a:solidFill>
                <a:effectLst/>
                <a:latin typeface="Times New Roman" panose="02020603050405020304" pitchFamily="18" charset="0"/>
                <a:ea typeface="Calibri" panose="020F0502020204030204" pitchFamily="34" charset="0"/>
              </a:rPr>
              <a:t>REVOCATION</a:t>
            </a:r>
            <a:endParaRPr lang="en-US" sz="1800" dirty="0">
              <a:effectLst/>
              <a:latin typeface="Calibri" panose="020F0502020204030204" pitchFamily="34" charset="0"/>
              <a:ea typeface="Calibri" panose="020F0502020204030204" pitchFamily="34" charset="0"/>
            </a:endParaRPr>
          </a:p>
          <a:p>
            <a:endParaRPr lang="en-US" dirty="0"/>
          </a:p>
          <a:p>
            <a:endParaRPr lang="en-US" dirty="0"/>
          </a:p>
          <a:p>
            <a:r>
              <a:rPr lang="en-US" sz="1800" dirty="0">
                <a:solidFill>
                  <a:srgbClr val="231F1F"/>
                </a:solidFill>
                <a:effectLst/>
                <a:latin typeface="Times New Roman" panose="02020603050405020304" pitchFamily="18" charset="0"/>
                <a:ea typeface="Times New Roman" panose="02020603050405020304" pitchFamily="18" charset="0"/>
              </a:rPr>
              <a:t>(b) The State Environmental Health Director, Division of Public Health may place an individual on </a:t>
            </a:r>
            <a:r>
              <a:rPr lang="en-US" sz="1800" u="sng" dirty="0">
                <a:solidFill>
                  <a:srgbClr val="231F1F"/>
                </a:solidFill>
                <a:effectLst/>
                <a:highlight>
                  <a:srgbClr val="FFFF00"/>
                </a:highlight>
                <a:latin typeface="Times New Roman" panose="02020603050405020304" pitchFamily="18" charset="0"/>
                <a:ea typeface="Times New Roman" panose="02020603050405020304" pitchFamily="18" charset="0"/>
              </a:rPr>
              <a:t>conditional status for a period not to exceed</a:t>
            </a:r>
            <a:r>
              <a:rPr lang="en-US" sz="1800" u="sng" spc="-75" dirty="0">
                <a:solidFill>
                  <a:srgbClr val="231F1F"/>
                </a:solidFill>
                <a:effectLst/>
                <a:highlight>
                  <a:srgbClr val="FFFF00"/>
                </a:highlight>
                <a:latin typeface="Times New Roman" panose="02020603050405020304" pitchFamily="18" charset="0"/>
                <a:ea typeface="Times New Roman" panose="02020603050405020304" pitchFamily="18" charset="0"/>
              </a:rPr>
              <a:t> </a:t>
            </a:r>
            <a:r>
              <a:rPr lang="en-US" sz="1800" u="sng" dirty="0">
                <a:solidFill>
                  <a:srgbClr val="231F1F"/>
                </a:solidFill>
                <a:effectLst/>
                <a:highlight>
                  <a:srgbClr val="FFFF00"/>
                </a:highlight>
                <a:latin typeface="Times New Roman" panose="02020603050405020304" pitchFamily="18" charset="0"/>
                <a:ea typeface="Times New Roman" panose="02020603050405020304" pitchFamily="18" charset="0"/>
              </a:rPr>
              <a:t>six</a:t>
            </a:r>
            <a:r>
              <a:rPr lang="en-US" sz="1800" u="sng" spc="-80" dirty="0">
                <a:solidFill>
                  <a:srgbClr val="231F1F"/>
                </a:solidFill>
                <a:effectLst/>
                <a:highlight>
                  <a:srgbClr val="FFFF00"/>
                </a:highlight>
                <a:latin typeface="Times New Roman" panose="02020603050405020304" pitchFamily="18" charset="0"/>
                <a:ea typeface="Times New Roman" panose="02020603050405020304" pitchFamily="18" charset="0"/>
              </a:rPr>
              <a:t> </a:t>
            </a:r>
            <a:r>
              <a:rPr lang="en-US" sz="1800" u="sng" dirty="0">
                <a:solidFill>
                  <a:srgbClr val="231F1F"/>
                </a:solidFill>
                <a:effectLst/>
                <a:highlight>
                  <a:srgbClr val="FFFF00"/>
                </a:highlight>
                <a:latin typeface="Times New Roman" panose="02020603050405020304" pitchFamily="18" charset="0"/>
                <a:ea typeface="Times New Roman" panose="02020603050405020304" pitchFamily="18" charset="0"/>
              </a:rPr>
              <a:t>months</a:t>
            </a:r>
            <a:r>
              <a:rPr lang="en-US" sz="1800" spc="-85" dirty="0">
                <a:solidFill>
                  <a:srgbClr val="231F1F"/>
                </a:solidFill>
                <a:effectLst/>
                <a:highlight>
                  <a:srgbClr val="FFFF00"/>
                </a:highligh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if</a:t>
            </a:r>
            <a:r>
              <a:rPr lang="en-US" sz="1800" spc="-8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the</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individual's</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failure</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to</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properly</a:t>
            </a:r>
            <a:r>
              <a:rPr lang="en-US" sz="1800" spc="-9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enforce</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laws,</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rules</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and</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policies</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may</a:t>
            </a:r>
            <a:r>
              <a:rPr lang="en-US" sz="1800" spc="-9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be</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highlight>
                  <a:srgbClr val="FFFF00"/>
                </a:highlight>
                <a:latin typeface="Times New Roman" panose="02020603050405020304" pitchFamily="18" charset="0"/>
                <a:ea typeface="Times New Roman" panose="02020603050405020304" pitchFamily="18" charset="0"/>
              </a:rPr>
              <a:t>corrected</a:t>
            </a:r>
            <a:r>
              <a:rPr lang="en-US" sz="1800" u="sng" spc="-95" dirty="0">
                <a:solidFill>
                  <a:srgbClr val="231F1F"/>
                </a:solidFill>
                <a:effectLst/>
                <a:latin typeface="Times New Roman" panose="02020603050405020304" pitchFamily="18" charset="0"/>
                <a:ea typeface="Times New Roman" panose="02020603050405020304" pitchFamily="18" charset="0"/>
              </a:rPr>
              <a:t> </a:t>
            </a:r>
            <a:r>
              <a:rPr lang="en-US" sz="1800" spc="-20" dirty="0">
                <a:solidFill>
                  <a:srgbClr val="231F1F"/>
                </a:solidFill>
                <a:effectLst/>
                <a:latin typeface="Times New Roman" panose="02020603050405020304" pitchFamily="18" charset="0"/>
                <a:ea typeface="Times New Roman" panose="02020603050405020304" pitchFamily="18" charset="0"/>
              </a:rPr>
              <a:t>with</a:t>
            </a:r>
            <a:r>
              <a:rPr lang="en-US" sz="1800" spc="-105" dirty="0">
                <a:solidFill>
                  <a:srgbClr val="231F1F"/>
                </a:solidFill>
                <a:effectLst/>
                <a:latin typeface="Times New Roman" panose="02020603050405020304" pitchFamily="18" charset="0"/>
                <a:ea typeface="Times New Roman" panose="02020603050405020304" pitchFamily="18" charset="0"/>
              </a:rPr>
              <a:t> </a:t>
            </a:r>
            <a:r>
              <a:rPr lang="en-US" sz="1800" spc="-15" dirty="0">
                <a:solidFill>
                  <a:srgbClr val="231F1F"/>
                </a:solidFill>
                <a:effectLst/>
                <a:latin typeface="Times New Roman" panose="02020603050405020304" pitchFamily="18" charset="0"/>
                <a:ea typeface="Times New Roman" panose="02020603050405020304" pitchFamily="18" charset="0"/>
              </a:rPr>
              <a:t>additional </a:t>
            </a:r>
            <a:r>
              <a:rPr lang="en-US" sz="1800" u="sng" dirty="0">
                <a:solidFill>
                  <a:srgbClr val="231F1F"/>
                </a:solidFill>
                <a:effectLst/>
                <a:highlight>
                  <a:srgbClr val="FFFF00"/>
                </a:highlight>
                <a:latin typeface="Times New Roman" panose="02020603050405020304" pitchFamily="18" charset="0"/>
                <a:ea typeface="Times New Roman" panose="02020603050405020304" pitchFamily="18" charset="0"/>
              </a:rPr>
              <a:t>education</a:t>
            </a:r>
            <a:r>
              <a:rPr lang="en-US" sz="1800" u="sng" spc="-80" dirty="0">
                <a:solidFill>
                  <a:srgbClr val="231F1F"/>
                </a:solidFill>
                <a:effectLst/>
                <a:highlight>
                  <a:srgbClr val="FFFF00"/>
                </a:highlight>
                <a:latin typeface="Times New Roman" panose="02020603050405020304" pitchFamily="18" charset="0"/>
                <a:ea typeface="Times New Roman" panose="02020603050405020304" pitchFamily="18" charset="0"/>
              </a:rPr>
              <a:t> </a:t>
            </a:r>
            <a:r>
              <a:rPr lang="en-US" sz="1800" u="sng" dirty="0">
                <a:solidFill>
                  <a:srgbClr val="231F1F"/>
                </a:solidFill>
                <a:effectLst/>
                <a:highlight>
                  <a:srgbClr val="FFFF00"/>
                </a:highlight>
                <a:latin typeface="Times New Roman" panose="02020603050405020304" pitchFamily="18" charset="0"/>
                <a:ea typeface="Times New Roman" panose="02020603050405020304" pitchFamily="18" charset="0"/>
              </a:rPr>
              <a:t>and</a:t>
            </a:r>
            <a:r>
              <a:rPr lang="en-US" sz="1800" u="sng" spc="-65" dirty="0">
                <a:solidFill>
                  <a:srgbClr val="231F1F"/>
                </a:solidFill>
                <a:effectLst/>
                <a:highlight>
                  <a:srgbClr val="FFFF00"/>
                </a:highlight>
                <a:latin typeface="Times New Roman" panose="02020603050405020304" pitchFamily="18" charset="0"/>
                <a:ea typeface="Times New Roman" panose="02020603050405020304" pitchFamily="18" charset="0"/>
              </a:rPr>
              <a:t> </a:t>
            </a:r>
            <a:r>
              <a:rPr lang="en-US" sz="1800" u="sng" dirty="0">
                <a:solidFill>
                  <a:srgbClr val="231F1F"/>
                </a:solidFill>
                <a:effectLst/>
                <a:highlight>
                  <a:srgbClr val="FFFF00"/>
                </a:highlight>
                <a:latin typeface="Times New Roman" panose="02020603050405020304" pitchFamily="18" charset="0"/>
                <a:ea typeface="Times New Roman" panose="02020603050405020304" pitchFamily="18" charset="0"/>
              </a:rPr>
              <a:t>oversight</a:t>
            </a:r>
            <a:r>
              <a:rPr lang="en-US" sz="1800" u="sng" dirty="0">
                <a:solidFill>
                  <a:srgbClr val="231F1F"/>
                </a:solidFill>
                <a:effectLst/>
                <a:latin typeface="Times New Roman" panose="02020603050405020304" pitchFamily="18" charset="0"/>
                <a:ea typeface="Times New Roman" panose="02020603050405020304" pitchFamily="18" charset="0"/>
              </a:rPr>
              <a:t>.</a:t>
            </a:r>
            <a:r>
              <a:rPr lang="en-US" sz="1800" u="sng" spc="-60" dirty="0">
                <a:solidFill>
                  <a:srgbClr val="231F1F"/>
                </a:solidFill>
                <a:effectLst/>
                <a:latin typeface="Times New Roman" panose="02020603050405020304" pitchFamily="18" charset="0"/>
                <a:ea typeface="Times New Roman" panose="02020603050405020304" pitchFamily="18" charset="0"/>
              </a:rPr>
              <a:t> </a:t>
            </a:r>
          </a:p>
          <a:p>
            <a:endParaRPr lang="en-US" spc="-60" dirty="0">
              <a:solidFill>
                <a:srgbClr val="231F1F"/>
              </a:solidFill>
              <a:latin typeface="Times New Roman" panose="02020603050405020304" pitchFamily="18" charset="0"/>
              <a:ea typeface="Times New Roman" panose="02020603050405020304" pitchFamily="18" charset="0"/>
            </a:endParaRPr>
          </a:p>
          <a:p>
            <a:r>
              <a:rPr lang="en-US" sz="1800" dirty="0">
                <a:solidFill>
                  <a:srgbClr val="231F1F"/>
                </a:solidFill>
                <a:effectLst/>
                <a:latin typeface="Times New Roman" panose="02020603050405020304" pitchFamily="18" charset="0"/>
                <a:ea typeface="Times New Roman" panose="02020603050405020304" pitchFamily="18" charset="0"/>
              </a:rPr>
              <a:t>The</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Director</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may</a:t>
            </a:r>
            <a:r>
              <a:rPr lang="en-US" sz="1800" u="sng" spc="-95"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suspend</a:t>
            </a:r>
            <a:r>
              <a:rPr lang="en-US" sz="1800" u="sng" spc="-75"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or</a:t>
            </a:r>
            <a:r>
              <a:rPr lang="en-US" sz="1800" u="sng" spc="-75"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revoke</a:t>
            </a:r>
            <a:r>
              <a:rPr lang="en-US" sz="1800" u="sng" spc="-80"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the</a:t>
            </a:r>
            <a:r>
              <a:rPr lang="en-US" sz="1800" u="sng" spc="-80"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authorization</a:t>
            </a:r>
            <a:r>
              <a:rPr lang="en-US" sz="1800" u="sng" spc="-90"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anytime</a:t>
            </a:r>
            <a:r>
              <a:rPr lang="en-US" sz="1800" u="sng" spc="-80"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during</a:t>
            </a:r>
            <a:r>
              <a:rPr lang="en-US" sz="1800" u="sng" spc="-80"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the</a:t>
            </a:r>
            <a:r>
              <a:rPr lang="en-US" sz="1800" u="sng" spc="-80"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conditional</a:t>
            </a:r>
            <a:r>
              <a:rPr lang="en-US" sz="1800" u="sng" spc="-80"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period</a:t>
            </a:r>
            <a:r>
              <a:rPr lang="en-US" sz="1800" u="sng" spc="-75"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if satisfactory</a:t>
            </a:r>
            <a:r>
              <a:rPr lang="en-US" sz="1800" u="sng" spc="-100"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progress</a:t>
            </a:r>
            <a:r>
              <a:rPr lang="en-US" sz="1800" u="sng" spc="-85"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is</a:t>
            </a:r>
            <a:r>
              <a:rPr lang="en-US" sz="1800" u="sng" spc="-85"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not</a:t>
            </a:r>
            <a:r>
              <a:rPr lang="en-US" sz="1800" u="sng" spc="-85" dirty="0">
                <a:solidFill>
                  <a:srgbClr val="231F1F"/>
                </a:solidFill>
                <a:effectLst/>
                <a:latin typeface="Times New Roman" panose="02020603050405020304" pitchFamily="18" charset="0"/>
                <a:ea typeface="Times New Roman" panose="02020603050405020304" pitchFamily="18" charset="0"/>
              </a:rPr>
              <a:t> </a:t>
            </a:r>
            <a:r>
              <a:rPr lang="en-US" sz="1800" u="sng" dirty="0">
                <a:solidFill>
                  <a:srgbClr val="231F1F"/>
                </a:solidFill>
                <a:effectLst/>
                <a:latin typeface="Times New Roman" panose="02020603050405020304" pitchFamily="18" charset="0"/>
                <a:ea typeface="Times New Roman" panose="02020603050405020304" pitchFamily="18" charset="0"/>
              </a:rPr>
              <a:t>made</a:t>
            </a:r>
            <a:r>
              <a:rPr lang="en-US" sz="1800" u="sng"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and</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the</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Director</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shall</a:t>
            </a:r>
            <a:r>
              <a:rPr lang="en-US" sz="1800" spc="-8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suspend</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or</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revoke</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the</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authorization</a:t>
            </a:r>
            <a:r>
              <a:rPr lang="en-US" sz="1800" spc="-110" dirty="0">
                <a:solidFill>
                  <a:srgbClr val="231F1F"/>
                </a:solidFill>
                <a:effectLst/>
                <a:latin typeface="Times New Roman" panose="02020603050405020304" pitchFamily="18" charset="0"/>
                <a:ea typeface="Times New Roman" panose="02020603050405020304" pitchFamily="18" charset="0"/>
              </a:rPr>
              <a:t> </a:t>
            </a:r>
            <a:r>
              <a:rPr lang="en-US" sz="1800" spc="-15" dirty="0">
                <a:solidFill>
                  <a:srgbClr val="231F1F"/>
                </a:solidFill>
                <a:effectLst/>
                <a:latin typeface="Times New Roman" panose="02020603050405020304" pitchFamily="18" charset="0"/>
                <a:ea typeface="Times New Roman" panose="02020603050405020304" pitchFamily="18" charset="0"/>
              </a:rPr>
              <a:t>after</a:t>
            </a:r>
            <a:r>
              <a:rPr lang="en-US" sz="1800" spc="-100" dirty="0">
                <a:solidFill>
                  <a:srgbClr val="231F1F"/>
                </a:solidFill>
                <a:effectLst/>
                <a:latin typeface="Times New Roman" panose="02020603050405020304" pitchFamily="18" charset="0"/>
                <a:ea typeface="Times New Roman" panose="02020603050405020304" pitchFamily="18" charset="0"/>
              </a:rPr>
              <a:t> </a:t>
            </a:r>
            <a:r>
              <a:rPr lang="en-US" sz="1800" spc="-15" dirty="0">
                <a:solidFill>
                  <a:srgbClr val="231F1F"/>
                </a:solidFill>
                <a:effectLst/>
                <a:latin typeface="Times New Roman" panose="02020603050405020304" pitchFamily="18" charset="0"/>
                <a:ea typeface="Times New Roman" panose="02020603050405020304" pitchFamily="18" charset="0"/>
              </a:rPr>
              <a:t>the</a:t>
            </a:r>
            <a:r>
              <a:rPr lang="en-US" sz="1800" spc="-95" dirty="0">
                <a:solidFill>
                  <a:srgbClr val="231F1F"/>
                </a:solidFill>
                <a:effectLst/>
                <a:latin typeface="Times New Roman" panose="02020603050405020304" pitchFamily="18" charset="0"/>
                <a:ea typeface="Times New Roman" panose="02020603050405020304" pitchFamily="18" charset="0"/>
              </a:rPr>
              <a:t> </a:t>
            </a:r>
            <a:r>
              <a:rPr lang="en-US" sz="1800" spc="-15" dirty="0">
                <a:solidFill>
                  <a:srgbClr val="231F1F"/>
                </a:solidFill>
                <a:effectLst/>
                <a:latin typeface="Times New Roman" panose="02020603050405020304" pitchFamily="18" charset="0"/>
                <a:ea typeface="Times New Roman" panose="02020603050405020304" pitchFamily="18" charset="0"/>
              </a:rPr>
              <a:t>conditional</a:t>
            </a:r>
            <a:r>
              <a:rPr lang="en-US" sz="1800" spc="-10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period</a:t>
            </a:r>
            <a:r>
              <a:rPr lang="en-US" sz="1800" spc="-10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if the</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individual</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does</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not</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demonstrate</a:t>
            </a:r>
            <a:r>
              <a:rPr lang="en-US" sz="1800" spc="-8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the</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necessary</a:t>
            </a:r>
            <a:r>
              <a:rPr lang="en-US" sz="1800" spc="-9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knowledge,</a:t>
            </a:r>
            <a:r>
              <a:rPr lang="en-US" sz="1800" spc="-75" dirty="0">
                <a:solidFill>
                  <a:srgbClr val="231F1F"/>
                </a:solidFill>
                <a:effectLst/>
                <a:latin typeface="Times New Roman" panose="02020603050405020304" pitchFamily="18" charset="0"/>
                <a:ea typeface="Times New Roman" panose="02020603050405020304" pitchFamily="18" charset="0"/>
              </a:rPr>
              <a:t> </a:t>
            </a:r>
            <a:r>
              <a:rPr lang="en-US" sz="1800" spc="-15" dirty="0">
                <a:solidFill>
                  <a:srgbClr val="231F1F"/>
                </a:solidFill>
                <a:effectLst/>
                <a:latin typeface="Times New Roman" panose="02020603050405020304" pitchFamily="18" charset="0"/>
                <a:ea typeface="Times New Roman" panose="02020603050405020304" pitchFamily="18" charset="0"/>
              </a:rPr>
              <a:t>skills</a:t>
            </a:r>
            <a:r>
              <a:rPr lang="en-US" sz="1800" spc="-10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and</a:t>
            </a:r>
            <a:r>
              <a:rPr lang="en-US" sz="1800" spc="-95" dirty="0">
                <a:solidFill>
                  <a:srgbClr val="231F1F"/>
                </a:solidFill>
                <a:effectLst/>
                <a:latin typeface="Times New Roman" panose="02020603050405020304" pitchFamily="18" charset="0"/>
                <a:ea typeface="Times New Roman" panose="02020603050405020304" pitchFamily="18" charset="0"/>
              </a:rPr>
              <a:t> </a:t>
            </a:r>
            <a:r>
              <a:rPr lang="en-US" sz="1800" spc="-15" dirty="0">
                <a:solidFill>
                  <a:srgbClr val="231F1F"/>
                </a:solidFill>
                <a:effectLst/>
                <a:latin typeface="Times New Roman" panose="02020603050405020304" pitchFamily="18" charset="0"/>
                <a:ea typeface="Times New Roman" panose="02020603050405020304" pitchFamily="18" charset="0"/>
              </a:rPr>
              <a:t>ability</a:t>
            </a:r>
            <a:r>
              <a:rPr lang="en-US" sz="1800" spc="-115"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to</a:t>
            </a:r>
            <a:r>
              <a:rPr lang="en-US" sz="1800" spc="-95" dirty="0">
                <a:solidFill>
                  <a:srgbClr val="231F1F"/>
                </a:solidFill>
                <a:effectLst/>
                <a:latin typeface="Times New Roman" panose="02020603050405020304" pitchFamily="18" charset="0"/>
                <a:ea typeface="Times New Roman" panose="02020603050405020304" pitchFamily="18" charset="0"/>
              </a:rPr>
              <a:t> </a:t>
            </a:r>
            <a:r>
              <a:rPr lang="en-US" sz="1800" spc="-15" dirty="0">
                <a:solidFill>
                  <a:srgbClr val="231F1F"/>
                </a:solidFill>
                <a:effectLst/>
                <a:latin typeface="Times New Roman" panose="02020603050405020304" pitchFamily="18" charset="0"/>
                <a:ea typeface="Times New Roman" panose="02020603050405020304" pitchFamily="18" charset="0"/>
              </a:rPr>
              <a:t>warrant</a:t>
            </a:r>
            <a:r>
              <a:rPr lang="en-US" sz="1800" spc="-100" dirty="0">
                <a:solidFill>
                  <a:srgbClr val="231F1F"/>
                </a:solidFill>
                <a:effectLst/>
                <a:latin typeface="Times New Roman" panose="02020603050405020304" pitchFamily="18" charset="0"/>
                <a:ea typeface="Times New Roman" panose="02020603050405020304" pitchFamily="18" charset="0"/>
              </a:rPr>
              <a:t> </a:t>
            </a:r>
            <a:r>
              <a:rPr lang="en-US" sz="1800" dirty="0">
                <a:solidFill>
                  <a:srgbClr val="231F1F"/>
                </a:solidFill>
                <a:effectLst/>
                <a:latin typeface="Times New Roman" panose="02020603050405020304" pitchFamily="18" charset="0"/>
                <a:ea typeface="Times New Roman" panose="02020603050405020304" pitchFamily="18" charset="0"/>
              </a:rPr>
              <a:t>an</a:t>
            </a:r>
            <a:r>
              <a:rPr lang="en-US" sz="1800" spc="-100" dirty="0">
                <a:solidFill>
                  <a:srgbClr val="231F1F"/>
                </a:solidFill>
                <a:effectLst/>
                <a:latin typeface="Times New Roman" panose="02020603050405020304" pitchFamily="18" charset="0"/>
                <a:ea typeface="Times New Roman" panose="02020603050405020304" pitchFamily="18" charset="0"/>
              </a:rPr>
              <a:t> </a:t>
            </a:r>
            <a:r>
              <a:rPr lang="en-US" sz="1800" spc="-15" dirty="0">
                <a:solidFill>
                  <a:srgbClr val="231F1F"/>
                </a:solidFill>
                <a:effectLst/>
                <a:latin typeface="Times New Roman" panose="02020603050405020304" pitchFamily="18" charset="0"/>
                <a:ea typeface="Times New Roman" panose="02020603050405020304" pitchFamily="18" charset="0"/>
              </a:rPr>
              <a:t>unconditional</a:t>
            </a:r>
            <a:r>
              <a:rPr lang="en-US" sz="1800" spc="-100" dirty="0">
                <a:solidFill>
                  <a:srgbClr val="231F1F"/>
                </a:solidFill>
                <a:effectLst/>
                <a:latin typeface="Times New Roman" panose="02020603050405020304" pitchFamily="18" charset="0"/>
                <a:ea typeface="Times New Roman" panose="02020603050405020304" pitchFamily="18" charset="0"/>
              </a:rPr>
              <a:t> </a:t>
            </a:r>
            <a:r>
              <a:rPr lang="en-US" sz="1800" spc="-15" dirty="0">
                <a:solidFill>
                  <a:srgbClr val="231F1F"/>
                </a:solidFill>
                <a:effectLst/>
                <a:latin typeface="Times New Roman" panose="02020603050405020304" pitchFamily="18" charset="0"/>
                <a:ea typeface="Times New Roman" panose="02020603050405020304" pitchFamily="18" charset="0"/>
              </a:rPr>
              <a:t>authorization.</a:t>
            </a:r>
            <a:endParaRPr lang="en-US" sz="1800" dirty="0">
              <a:effectLst/>
              <a:latin typeface="Calibri" panose="020F0502020204030204" pitchFamily="34"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42572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4870-6DD6-4625-AA30-FB2603BC9539}"/>
              </a:ext>
            </a:extLst>
          </p:cNvPr>
          <p:cNvSpPr>
            <a:spLocks noGrp="1"/>
          </p:cNvSpPr>
          <p:nvPr>
            <p:ph type="title"/>
          </p:nvPr>
        </p:nvSpPr>
        <p:spPr/>
        <p:txBody>
          <a:bodyPr/>
          <a:lstStyle/>
          <a:p>
            <a:r>
              <a:rPr lang="en-US" dirty="0"/>
              <a:t>Conditional Authorization </a:t>
            </a:r>
          </a:p>
        </p:txBody>
      </p:sp>
      <p:sp>
        <p:nvSpPr>
          <p:cNvPr id="3" name="Content Placeholder 2">
            <a:extLst>
              <a:ext uri="{FF2B5EF4-FFF2-40B4-BE49-F238E27FC236}">
                <a16:creationId xmlns:a16="http://schemas.microsoft.com/office/drawing/2014/main" id="{9236C3FE-B28F-4CE8-B07B-F618F5DA5F1D}"/>
              </a:ext>
            </a:extLst>
          </p:cNvPr>
          <p:cNvSpPr>
            <a:spLocks noGrp="1"/>
          </p:cNvSpPr>
          <p:nvPr>
            <p:ph idx="1"/>
          </p:nvPr>
        </p:nvSpPr>
        <p:spPr/>
        <p:txBody>
          <a:bodyPr/>
          <a:lstStyle/>
          <a:p>
            <a:r>
              <a:rPr lang="en-US" dirty="0"/>
              <a:t>What prompts an investigation of an REHS?</a:t>
            </a:r>
          </a:p>
          <a:p>
            <a:r>
              <a:rPr lang="en-US" dirty="0"/>
              <a:t>What tools can we use to determine if conditional authorization is appropriate?</a:t>
            </a:r>
          </a:p>
          <a:p>
            <a:r>
              <a:rPr lang="en-US" dirty="0"/>
              <a:t>How can we assess performance issues fairly?</a:t>
            </a:r>
          </a:p>
          <a:p>
            <a:r>
              <a:rPr lang="en-US" dirty="0"/>
              <a:t>What tools can we use to improve performance?</a:t>
            </a:r>
          </a:p>
          <a:p>
            <a:r>
              <a:rPr lang="en-US" dirty="0"/>
              <a:t>How/when is conditional authorization determined to be lifted?</a:t>
            </a:r>
          </a:p>
          <a:p>
            <a:r>
              <a:rPr lang="en-US" dirty="0"/>
              <a:t>How/when is conditional authorization elevated to ITS or ITR?</a:t>
            </a:r>
          </a:p>
          <a:p>
            <a:r>
              <a:rPr lang="en-US" dirty="0"/>
              <a:t>Can an REHS appeal? </a:t>
            </a:r>
          </a:p>
          <a:p>
            <a:endParaRPr lang="en-US" dirty="0"/>
          </a:p>
        </p:txBody>
      </p:sp>
    </p:spTree>
    <p:extLst>
      <p:ext uri="{BB962C8B-B14F-4D97-AF65-F5344CB8AC3E}">
        <p14:creationId xmlns:p14="http://schemas.microsoft.com/office/powerpoint/2010/main" val="55984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49C8-86D0-40A8-B082-A44306BB490B}"/>
              </a:ext>
            </a:extLst>
          </p:cNvPr>
          <p:cNvSpPr>
            <a:spLocks noGrp="1"/>
          </p:cNvSpPr>
          <p:nvPr>
            <p:ph type="title"/>
          </p:nvPr>
        </p:nvSpPr>
        <p:spPr/>
        <p:txBody>
          <a:bodyPr/>
          <a:lstStyle/>
          <a:p>
            <a:pPr algn="ctr"/>
            <a:r>
              <a:rPr lang="en-US" altLang="en-US" dirty="0">
                <a:latin typeface="Arial" panose="020B0604020202020204" pitchFamily="34" charset="0"/>
              </a:rPr>
              <a:t>What Prompts an Investigation?</a:t>
            </a:r>
            <a:br>
              <a:rPr lang="en-US" altLang="en-US" dirty="0">
                <a:latin typeface="Arial" panose="020B0604020202020204" pitchFamily="34" charset="0"/>
              </a:rPr>
            </a:br>
            <a:endParaRPr lang="en-US" dirty="0"/>
          </a:p>
        </p:txBody>
      </p:sp>
      <p:sp>
        <p:nvSpPr>
          <p:cNvPr id="4" name="Rectangle 1">
            <a:extLst>
              <a:ext uri="{FF2B5EF4-FFF2-40B4-BE49-F238E27FC236}">
                <a16:creationId xmlns:a16="http://schemas.microsoft.com/office/drawing/2014/main" id="{918BBEDE-6D76-45E7-909C-76A38487E838}"/>
              </a:ext>
            </a:extLst>
          </p:cNvPr>
          <p:cNvSpPr>
            <a:spLocks noGrp="1" noChangeArrowheads="1"/>
          </p:cNvSpPr>
          <p:nvPr>
            <p:ph idx="1"/>
          </p:nvPr>
        </p:nvSpPr>
        <p:spPr bwMode="auto">
          <a:xfrm>
            <a:off x="720212" y="3136612"/>
            <a:ext cx="1051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81DE3F2F-AEA3-4AD3-BCD3-26C24AE5E94C}"/>
              </a:ext>
            </a:extLst>
          </p:cNvPr>
          <p:cNvSpPr txBox="1"/>
          <p:nvPr/>
        </p:nvSpPr>
        <p:spPr>
          <a:xfrm>
            <a:off x="1082352" y="1690688"/>
            <a:ext cx="10067730" cy="3416320"/>
          </a:xfrm>
          <a:prstGeom prst="rect">
            <a:avLst/>
          </a:prstGeom>
          <a:noFill/>
        </p:spPr>
        <p:txBody>
          <a:bodyPr wrap="square" rtlCol="0">
            <a:spAutoFit/>
          </a:bodyPr>
          <a:lstStyle/>
          <a:p>
            <a:r>
              <a:rPr lang="en-US" sz="2400" dirty="0">
                <a:effectLst/>
                <a:latin typeface="Arial" panose="020B0604020202020204" pitchFamily="34" charset="0"/>
              </a:rPr>
              <a:t>A performance problem is identified by:</a:t>
            </a:r>
          </a:p>
          <a:p>
            <a:endParaRPr lang="en-US" sz="2400" dirty="0">
              <a:effectLst/>
              <a:latin typeface="Arial" panose="020B0604020202020204" pitchFamily="34" charset="0"/>
            </a:endParaRPr>
          </a:p>
          <a:p>
            <a:pPr marL="285750" indent="-285750">
              <a:buFont typeface="Wingdings" panose="05000000000000000000" pitchFamily="2" charset="2"/>
              <a:buChar char="§"/>
            </a:pPr>
            <a:endParaRPr lang="en-US" sz="2400" dirty="0">
              <a:effectLst/>
              <a:latin typeface="Arial" panose="020B0604020202020204" pitchFamily="34" charset="0"/>
            </a:endParaRPr>
          </a:p>
          <a:p>
            <a:pPr marL="285750" indent="-285750">
              <a:buFont typeface="Wingdings" panose="05000000000000000000" pitchFamily="2" charset="2"/>
              <a:buChar char="§"/>
            </a:pPr>
            <a:r>
              <a:rPr lang="en-US" sz="2400" dirty="0">
                <a:effectLst/>
                <a:latin typeface="Arial" panose="020B0604020202020204" pitchFamily="34" charset="0"/>
              </a:rPr>
              <a:t>Direct observation by the Regional Specialist of substandard performance</a:t>
            </a:r>
          </a:p>
          <a:p>
            <a:pPr marL="285750" indent="-285750">
              <a:buFont typeface="Wingdings" panose="05000000000000000000" pitchFamily="2" charset="2"/>
              <a:buChar char="§"/>
            </a:pPr>
            <a:endParaRPr lang="en-US" sz="2400" dirty="0">
              <a:effectLst/>
              <a:latin typeface="Arial" panose="020B0604020202020204" pitchFamily="34" charset="0"/>
            </a:endParaRPr>
          </a:p>
          <a:p>
            <a:pPr marL="285750" indent="-285750">
              <a:buFont typeface="Wingdings" panose="05000000000000000000" pitchFamily="2" charset="2"/>
              <a:buChar char="§"/>
            </a:pPr>
            <a:r>
              <a:rPr lang="en-US" sz="2400" dirty="0">
                <a:effectLst/>
                <a:latin typeface="Arial" panose="020B0604020202020204" pitchFamily="34" charset="0"/>
              </a:rPr>
              <a:t>Request for assistance from an LHD</a:t>
            </a:r>
          </a:p>
          <a:p>
            <a:pPr marL="742950" lvl="1" indent="-285750">
              <a:buFont typeface="Wingdings" panose="05000000000000000000" pitchFamily="2" charset="2"/>
              <a:buChar char="§"/>
            </a:pPr>
            <a:r>
              <a:rPr lang="en-US" sz="2400" dirty="0">
                <a:effectLst/>
                <a:latin typeface="Arial" panose="020B0604020202020204" pitchFamily="34" charset="0"/>
              </a:rPr>
              <a:t>after they suspect a performance problem exists or</a:t>
            </a:r>
          </a:p>
          <a:p>
            <a:pPr marL="742950" lvl="1" indent="-285750">
              <a:buFont typeface="Wingdings" panose="05000000000000000000" pitchFamily="2" charset="2"/>
              <a:buChar char="§"/>
            </a:pPr>
            <a:r>
              <a:rPr lang="en-US" sz="2400" dirty="0">
                <a:effectLst/>
                <a:latin typeface="Arial" panose="020B0604020202020204" pitchFamily="34" charset="0"/>
              </a:rPr>
              <a:t>a complaint from outside the Section (a citizen complaint, etc.)</a:t>
            </a:r>
            <a:endParaRPr lang="en-US" sz="2400" dirty="0"/>
          </a:p>
        </p:txBody>
      </p:sp>
    </p:spTree>
    <p:extLst>
      <p:ext uri="{BB962C8B-B14F-4D97-AF65-F5344CB8AC3E}">
        <p14:creationId xmlns:p14="http://schemas.microsoft.com/office/powerpoint/2010/main" val="281413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E5BD-E9EF-4465-A0FF-D23E959BEA37}"/>
              </a:ext>
            </a:extLst>
          </p:cNvPr>
          <p:cNvSpPr>
            <a:spLocks noGrp="1"/>
          </p:cNvSpPr>
          <p:nvPr>
            <p:ph type="title"/>
          </p:nvPr>
        </p:nvSpPr>
        <p:spPr>
          <a:xfrm>
            <a:off x="838200" y="318472"/>
            <a:ext cx="10515600" cy="1325563"/>
          </a:xfrm>
        </p:spPr>
        <p:txBody>
          <a:bodyPr/>
          <a:lstStyle/>
          <a:p>
            <a:pPr algn="ctr"/>
            <a:r>
              <a:rPr lang="en-US" dirty="0"/>
              <a:t>So, What Do We Do?</a:t>
            </a:r>
          </a:p>
        </p:txBody>
      </p:sp>
      <p:sp>
        <p:nvSpPr>
          <p:cNvPr id="3" name="Content Placeholder 2">
            <a:extLst>
              <a:ext uri="{FF2B5EF4-FFF2-40B4-BE49-F238E27FC236}">
                <a16:creationId xmlns:a16="http://schemas.microsoft.com/office/drawing/2014/main" id="{83E5AF1B-03A9-4F89-8861-3111218D24EB}"/>
              </a:ext>
            </a:extLst>
          </p:cNvPr>
          <p:cNvSpPr>
            <a:spLocks noGrp="1"/>
          </p:cNvSpPr>
          <p:nvPr>
            <p:ph idx="1"/>
          </p:nvPr>
        </p:nvSpPr>
        <p:spPr/>
        <p:txBody>
          <a:bodyPr>
            <a:normAutofit/>
          </a:bodyPr>
          <a:lstStyle/>
          <a:p>
            <a:endParaRPr lang="en-US" dirty="0">
              <a:effectLst/>
              <a:latin typeface="Arial" panose="020B0604020202020204" pitchFamily="34" charset="0"/>
            </a:endParaRPr>
          </a:p>
          <a:p>
            <a:r>
              <a:rPr lang="en-US" dirty="0">
                <a:effectLst/>
                <a:latin typeface="Arial" panose="020B0604020202020204" pitchFamily="34" charset="0"/>
              </a:rPr>
              <a:t>The Regional Specialist contacts their branch head, the Section’s OET, the local supervisor, and the authorized agent in question about the problem. </a:t>
            </a:r>
          </a:p>
          <a:p>
            <a:endParaRPr lang="en-US" dirty="0">
              <a:latin typeface="Arial" panose="020B0604020202020204" pitchFamily="34" charset="0"/>
            </a:endParaRPr>
          </a:p>
          <a:p>
            <a:r>
              <a:rPr lang="en-US" dirty="0">
                <a:effectLst/>
                <a:latin typeface="Arial" panose="020B0604020202020204" pitchFamily="34" charset="0"/>
              </a:rPr>
              <a:t>The Regional Specialist investigates the performance problem.</a:t>
            </a:r>
            <a:endParaRPr lang="en-US" dirty="0"/>
          </a:p>
        </p:txBody>
      </p:sp>
    </p:spTree>
    <p:extLst>
      <p:ext uri="{BB962C8B-B14F-4D97-AF65-F5344CB8AC3E}">
        <p14:creationId xmlns:p14="http://schemas.microsoft.com/office/powerpoint/2010/main" val="4089432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24C5-483D-47EB-93A5-AFC821BA474E}"/>
              </a:ext>
            </a:extLst>
          </p:cNvPr>
          <p:cNvSpPr>
            <a:spLocks noGrp="1"/>
          </p:cNvSpPr>
          <p:nvPr>
            <p:ph type="title"/>
          </p:nvPr>
        </p:nvSpPr>
        <p:spPr>
          <a:xfrm>
            <a:off x="838200" y="235975"/>
            <a:ext cx="10515600" cy="1120878"/>
          </a:xfrm>
        </p:spPr>
        <p:txBody>
          <a:bodyPr/>
          <a:lstStyle/>
          <a:p>
            <a:pPr algn="ctr"/>
            <a:r>
              <a:rPr lang="en-US" dirty="0"/>
              <a:t>What Next?</a:t>
            </a:r>
          </a:p>
        </p:txBody>
      </p:sp>
      <p:sp>
        <p:nvSpPr>
          <p:cNvPr id="3" name="Content Placeholder 2">
            <a:extLst>
              <a:ext uri="{FF2B5EF4-FFF2-40B4-BE49-F238E27FC236}">
                <a16:creationId xmlns:a16="http://schemas.microsoft.com/office/drawing/2014/main" id="{66D8C07F-776F-485B-8C5E-4340B5A6350E}"/>
              </a:ext>
            </a:extLst>
          </p:cNvPr>
          <p:cNvSpPr>
            <a:spLocks noGrp="1"/>
          </p:cNvSpPr>
          <p:nvPr>
            <p:ph idx="1"/>
          </p:nvPr>
        </p:nvSpPr>
        <p:spPr>
          <a:xfrm>
            <a:off x="838200" y="1356853"/>
            <a:ext cx="10515600" cy="4999701"/>
          </a:xfrm>
        </p:spPr>
        <p:txBody>
          <a:bodyPr>
            <a:normAutofit/>
          </a:bodyPr>
          <a:lstStyle/>
          <a:p>
            <a:endParaRPr lang="en-US" sz="2400" dirty="0">
              <a:effectLst/>
              <a:latin typeface="Arial" panose="020B0604020202020204" pitchFamily="34" charset="0"/>
            </a:endParaRPr>
          </a:p>
          <a:p>
            <a:r>
              <a:rPr lang="en-US" sz="2400" dirty="0">
                <a:effectLst/>
                <a:latin typeface="Arial" panose="020B0604020202020204" pitchFamily="34" charset="0"/>
              </a:rPr>
              <a:t>The Regional Specialist contacts the State EH Director, their branch head and the OET to advise them of the results of the investigation and consults as to how to proceed.</a:t>
            </a:r>
          </a:p>
          <a:p>
            <a:endParaRPr lang="en-US" sz="2400" dirty="0">
              <a:latin typeface="Arial" panose="020B0604020202020204" pitchFamily="34" charset="0"/>
            </a:endParaRPr>
          </a:p>
          <a:p>
            <a:r>
              <a:rPr lang="en-US" sz="2400" dirty="0">
                <a:effectLst/>
                <a:latin typeface="Arial" panose="020B0604020202020204" pitchFamily="34" charset="0"/>
              </a:rPr>
              <a:t>The Regional Specialist contacts the local health director, local supervisor, and the authorized agent in question about the problem to discuss what further action is needed</a:t>
            </a:r>
          </a:p>
          <a:p>
            <a:endParaRPr lang="en-US" sz="2400" dirty="0">
              <a:latin typeface="Arial" panose="020B0604020202020204" pitchFamily="34" charset="0"/>
            </a:endParaRPr>
          </a:p>
        </p:txBody>
      </p:sp>
    </p:spTree>
    <p:extLst>
      <p:ext uri="{BB962C8B-B14F-4D97-AF65-F5344CB8AC3E}">
        <p14:creationId xmlns:p14="http://schemas.microsoft.com/office/powerpoint/2010/main" val="2491302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642B-4F89-4CD9-94A4-ADF4D695B80D}"/>
              </a:ext>
            </a:extLst>
          </p:cNvPr>
          <p:cNvSpPr>
            <a:spLocks noGrp="1"/>
          </p:cNvSpPr>
          <p:nvPr>
            <p:ph type="title"/>
          </p:nvPr>
        </p:nvSpPr>
        <p:spPr/>
        <p:txBody>
          <a:bodyPr/>
          <a:lstStyle/>
          <a:p>
            <a:pPr algn="ctr"/>
            <a:r>
              <a:rPr lang="en-US" dirty="0"/>
              <a:t>What If?</a:t>
            </a:r>
          </a:p>
        </p:txBody>
      </p:sp>
      <p:sp>
        <p:nvSpPr>
          <p:cNvPr id="3" name="Content Placeholder 2">
            <a:extLst>
              <a:ext uri="{FF2B5EF4-FFF2-40B4-BE49-F238E27FC236}">
                <a16:creationId xmlns:a16="http://schemas.microsoft.com/office/drawing/2014/main" id="{25B70510-ED32-4FB6-BB80-4B6482AB9EB4}"/>
              </a:ext>
            </a:extLst>
          </p:cNvPr>
          <p:cNvSpPr>
            <a:spLocks noGrp="1"/>
          </p:cNvSpPr>
          <p:nvPr>
            <p:ph idx="1"/>
          </p:nvPr>
        </p:nvSpPr>
        <p:spPr/>
        <p:txBody>
          <a:bodyPr/>
          <a:lstStyle/>
          <a:p>
            <a:r>
              <a:rPr lang="en-US" sz="2400" dirty="0">
                <a:effectLst/>
                <a:latin typeface="Arial" panose="020B0604020202020204" pitchFamily="34" charset="0"/>
              </a:rPr>
              <a:t>If no further action is needed, the findings of the investigation are discussed with the local supervisor and the authorized agent in question. A letter is sent to the local health department and other involved parties of the findings.</a:t>
            </a:r>
            <a:endParaRPr lang="en-US" sz="2400" dirty="0"/>
          </a:p>
          <a:p>
            <a:endParaRPr lang="en-US" dirty="0"/>
          </a:p>
          <a:p>
            <a:endParaRPr lang="en-US" sz="2400" dirty="0">
              <a:latin typeface="Arial" panose="020B0604020202020204" pitchFamily="34" charset="0"/>
            </a:endParaRPr>
          </a:p>
          <a:p>
            <a:r>
              <a:rPr lang="en-US" sz="2400" dirty="0">
                <a:latin typeface="Arial" panose="020B0604020202020204" pitchFamily="34" charset="0"/>
              </a:rPr>
              <a:t>I</a:t>
            </a:r>
            <a:r>
              <a:rPr lang="en-US" sz="2400" dirty="0">
                <a:effectLst/>
                <a:latin typeface="Arial" panose="020B0604020202020204" pitchFamily="34" charset="0"/>
              </a:rPr>
              <a:t>f further action is needed, the Regional Specialist determines if performance can be improved through further </a:t>
            </a:r>
            <a:r>
              <a:rPr lang="en-US" sz="2400" b="1" u="sng" dirty="0">
                <a:effectLst/>
                <a:latin typeface="Arial" panose="020B0604020202020204" pitchFamily="34" charset="0"/>
              </a:rPr>
              <a:t>training, education, practice, and evaluation.</a:t>
            </a:r>
            <a:endParaRPr lang="en-US" sz="2400" b="1" u="sng" dirty="0"/>
          </a:p>
        </p:txBody>
      </p:sp>
    </p:spTree>
    <p:extLst>
      <p:ext uri="{BB962C8B-B14F-4D97-AF65-F5344CB8AC3E}">
        <p14:creationId xmlns:p14="http://schemas.microsoft.com/office/powerpoint/2010/main" val="3579810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1D07-D37C-4965-848E-D6840E60B382}"/>
              </a:ext>
            </a:extLst>
          </p:cNvPr>
          <p:cNvSpPr>
            <a:spLocks noGrp="1"/>
          </p:cNvSpPr>
          <p:nvPr>
            <p:ph type="title"/>
          </p:nvPr>
        </p:nvSpPr>
        <p:spPr/>
        <p:txBody>
          <a:bodyPr/>
          <a:lstStyle/>
          <a:p>
            <a:pPr algn="ctr"/>
            <a:r>
              <a:rPr lang="en-US" dirty="0"/>
              <a:t>Can the Issue be “Fixed”?</a:t>
            </a:r>
          </a:p>
        </p:txBody>
      </p:sp>
      <p:sp>
        <p:nvSpPr>
          <p:cNvPr id="3" name="Content Placeholder 2">
            <a:extLst>
              <a:ext uri="{FF2B5EF4-FFF2-40B4-BE49-F238E27FC236}">
                <a16:creationId xmlns:a16="http://schemas.microsoft.com/office/drawing/2014/main" id="{265013F3-5383-49D6-999C-630EB8777206}"/>
              </a:ext>
            </a:extLst>
          </p:cNvPr>
          <p:cNvSpPr>
            <a:spLocks noGrp="1"/>
          </p:cNvSpPr>
          <p:nvPr>
            <p:ph idx="1"/>
          </p:nvPr>
        </p:nvSpPr>
        <p:spPr/>
        <p:txBody>
          <a:bodyPr>
            <a:normAutofit/>
          </a:bodyPr>
          <a:lstStyle/>
          <a:p>
            <a:r>
              <a:rPr lang="en-US" sz="2400" dirty="0">
                <a:effectLst/>
                <a:latin typeface="Arial" panose="020B0604020202020204" pitchFamily="34" charset="0"/>
              </a:rPr>
              <a:t>If the performance </a:t>
            </a:r>
            <a:r>
              <a:rPr lang="en-US" sz="2400" b="1" u="sng" dirty="0">
                <a:effectLst/>
                <a:latin typeface="Arial" panose="020B0604020202020204" pitchFamily="34" charset="0"/>
              </a:rPr>
              <a:t>cannot</a:t>
            </a:r>
            <a:r>
              <a:rPr lang="en-US" sz="2400" b="1" dirty="0">
                <a:effectLst/>
                <a:latin typeface="Arial" panose="020B0604020202020204" pitchFamily="34" charset="0"/>
              </a:rPr>
              <a:t> </a:t>
            </a:r>
            <a:r>
              <a:rPr lang="en-US" sz="2400" dirty="0">
                <a:effectLst/>
                <a:latin typeface="Arial" panose="020B0604020202020204" pitchFamily="34" charset="0"/>
              </a:rPr>
              <a:t>be improved by training or practice, the Regional Specialist and their branch head consults with the Attorney General’s office before issuing an Intent to Suspend or Intent to Revoke authorization of the agent.</a:t>
            </a:r>
          </a:p>
          <a:p>
            <a:endParaRPr lang="en-US" sz="2400" dirty="0">
              <a:latin typeface="Arial" panose="020B0604020202020204" pitchFamily="34" charset="0"/>
            </a:endParaRPr>
          </a:p>
          <a:p>
            <a:r>
              <a:rPr lang="en-US" sz="2400" dirty="0">
                <a:effectLst/>
                <a:latin typeface="Arial" panose="020B0604020202020204" pitchFamily="34" charset="0"/>
              </a:rPr>
              <a:t>If the performance can be improved by training or practice, an </a:t>
            </a:r>
            <a:r>
              <a:rPr lang="en-US" sz="2400" b="1" dirty="0">
                <a:effectLst/>
                <a:latin typeface="Arial" panose="020B0604020202020204" pitchFamily="34" charset="0"/>
              </a:rPr>
              <a:t>action plan </a:t>
            </a:r>
            <a:r>
              <a:rPr lang="en-US" sz="2400" dirty="0">
                <a:effectLst/>
                <a:latin typeface="Arial" panose="020B0604020202020204" pitchFamily="34" charset="0"/>
              </a:rPr>
              <a:t>is created </a:t>
            </a:r>
            <a:r>
              <a:rPr lang="en-US" sz="2400" b="1" dirty="0">
                <a:effectLst/>
                <a:latin typeface="Arial" panose="020B0604020202020204" pitchFamily="34" charset="0"/>
              </a:rPr>
              <a:t>with input from the </a:t>
            </a:r>
            <a:r>
              <a:rPr lang="en-US" sz="2400" b="1" u="sng" dirty="0">
                <a:effectLst/>
                <a:latin typeface="Arial" panose="020B0604020202020204" pitchFamily="34" charset="0"/>
              </a:rPr>
              <a:t>local health director, local supervisor, the branch head and the OET</a:t>
            </a:r>
            <a:endParaRPr lang="en-US" sz="2400" b="1" u="sng" dirty="0"/>
          </a:p>
        </p:txBody>
      </p:sp>
    </p:spTree>
    <p:extLst>
      <p:ext uri="{BB962C8B-B14F-4D97-AF65-F5344CB8AC3E}">
        <p14:creationId xmlns:p14="http://schemas.microsoft.com/office/powerpoint/2010/main" val="24406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9DCF-35CD-4EB0-896F-09269A0A71E0}"/>
              </a:ext>
            </a:extLst>
          </p:cNvPr>
          <p:cNvSpPr>
            <a:spLocks noGrp="1"/>
          </p:cNvSpPr>
          <p:nvPr>
            <p:ph type="title"/>
          </p:nvPr>
        </p:nvSpPr>
        <p:spPr/>
        <p:txBody>
          <a:bodyPr/>
          <a:lstStyle/>
          <a:p>
            <a:pPr algn="ctr"/>
            <a:r>
              <a:rPr lang="en-US" dirty="0"/>
              <a:t>How Much is My REHS Worth?</a:t>
            </a:r>
          </a:p>
        </p:txBody>
      </p:sp>
      <p:sp>
        <p:nvSpPr>
          <p:cNvPr id="3" name="Content Placeholder 2">
            <a:extLst>
              <a:ext uri="{FF2B5EF4-FFF2-40B4-BE49-F238E27FC236}">
                <a16:creationId xmlns:a16="http://schemas.microsoft.com/office/drawing/2014/main" id="{8C3F3FAC-8050-48AA-A107-95FBAD0900C3}"/>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rPr>
              <a:t>Our </a:t>
            </a:r>
            <a:r>
              <a:rPr lang="en-US" sz="1800" dirty="0">
                <a:effectLst/>
                <a:highlight>
                  <a:srgbClr val="FFFF00"/>
                </a:highlight>
                <a:latin typeface="Calibri" panose="020F0502020204030204" pitchFamily="34" charset="0"/>
                <a:ea typeface="Calibri" panose="020F0502020204030204" pitchFamily="34" charset="0"/>
              </a:rPr>
              <a:t>comprehensive benefits package </a:t>
            </a:r>
            <a:r>
              <a:rPr lang="en-US" sz="1800" dirty="0">
                <a:effectLst/>
                <a:latin typeface="Calibri" panose="020F0502020204030204" pitchFamily="34" charset="0"/>
                <a:ea typeface="Calibri" panose="020F0502020204030204" pitchFamily="34" charset="0"/>
              </a:rPr>
              <a:t>and </a:t>
            </a:r>
            <a:r>
              <a:rPr lang="en-US" sz="1800" dirty="0">
                <a:effectLst/>
                <a:highlight>
                  <a:srgbClr val="FFFF00"/>
                </a:highlight>
                <a:latin typeface="Calibri" panose="020F0502020204030204" pitchFamily="34" charset="0"/>
                <a:ea typeface="Calibri" panose="020F0502020204030204" pitchFamily="34" charset="0"/>
              </a:rPr>
              <a:t>wellness programs </a:t>
            </a:r>
            <a:r>
              <a:rPr lang="en-US" sz="1800" dirty="0">
                <a:effectLst/>
                <a:latin typeface="Calibri" panose="020F0502020204030204" pitchFamily="34" charset="0"/>
                <a:ea typeface="Calibri" panose="020F0502020204030204" pitchFamily="34" charset="0"/>
              </a:rPr>
              <a:t>are the </a:t>
            </a:r>
            <a:r>
              <a:rPr lang="en-US" sz="1800" u="sng" dirty="0">
                <a:effectLst/>
                <a:highlight>
                  <a:srgbClr val="FFFF00"/>
                </a:highlight>
                <a:latin typeface="Calibri" panose="020F0502020204030204" pitchFamily="34" charset="0"/>
                <a:ea typeface="Calibri" panose="020F0502020204030204" pitchFamily="34" charset="0"/>
              </a:rPr>
              <a:t>rewards that go beyond the paycheck</a:t>
            </a:r>
            <a:r>
              <a:rPr lang="en-US" sz="1800" dirty="0">
                <a:effectLst/>
                <a:latin typeface="Calibri" panose="020F0502020204030204" pitchFamily="34" charset="0"/>
                <a:ea typeface="Calibri" panose="020F0502020204030204" pitchFamily="34" charset="0"/>
              </a:rPr>
              <a:t>, including a </a:t>
            </a:r>
            <a:r>
              <a:rPr lang="en-US" sz="1800" u="sng" dirty="0">
                <a:effectLst/>
                <a:highlight>
                  <a:srgbClr val="FFFF00"/>
                </a:highlight>
                <a:latin typeface="Calibri" panose="020F0502020204030204" pitchFamily="34" charset="0"/>
                <a:ea typeface="Calibri" panose="020F0502020204030204" pitchFamily="34" charset="0"/>
              </a:rPr>
              <a:t>5% employer contribution to NC 401(k)</a:t>
            </a:r>
            <a:r>
              <a:rPr lang="en-US" sz="1800" dirty="0">
                <a:effectLst/>
                <a:latin typeface="Calibri" panose="020F0502020204030204" pitchFamily="34" charset="0"/>
                <a:ea typeface="Calibri" panose="020F0502020204030204" pitchFamily="34" charset="0"/>
              </a:rPr>
              <a:t>; on-site Employee </a:t>
            </a:r>
            <a:r>
              <a:rPr lang="en-US" sz="1800" dirty="0">
                <a:effectLst/>
                <a:highlight>
                  <a:srgbClr val="FFFF00"/>
                </a:highlight>
                <a:latin typeface="Calibri" panose="020F0502020204030204" pitchFamily="34" charset="0"/>
                <a:ea typeface="Calibri" panose="020F0502020204030204" pitchFamily="34" charset="0"/>
              </a:rPr>
              <a:t>Health Centers</a:t>
            </a:r>
            <a:r>
              <a:rPr lang="en-US" sz="1800" dirty="0">
                <a:effectLst/>
                <a:latin typeface="Calibri" panose="020F0502020204030204" pitchFamily="34" charset="0"/>
                <a:ea typeface="Calibri" panose="020F0502020204030204" pitchFamily="34" charset="0"/>
              </a:rPr>
              <a:t>; employee assistance programs; and medical, dental, vision and life insurance options. The County also offers a </a:t>
            </a:r>
            <a:r>
              <a:rPr lang="en-US" sz="1800" dirty="0">
                <a:effectLst/>
                <a:highlight>
                  <a:srgbClr val="FFFF00"/>
                </a:highlight>
                <a:latin typeface="Calibri" panose="020F0502020204030204" pitchFamily="34" charset="0"/>
                <a:ea typeface="Calibri" panose="020F0502020204030204" pitchFamily="34" charset="0"/>
              </a:rPr>
              <a:t>generous paid leave program</a:t>
            </a:r>
            <a:r>
              <a:rPr lang="en-US" sz="1800" dirty="0">
                <a:effectLst/>
                <a:latin typeface="Calibri" panose="020F0502020204030204" pitchFamily="34" charset="0"/>
                <a:ea typeface="Calibri" panose="020F0502020204030204" pitchFamily="34" charset="0"/>
              </a:rPr>
              <a:t> that includes sick, annual, community service, parental, military and bereavement leave. These benefits, along with our award-winning wellness programs, set us apart as an employer of choice and affirm our commitment to </a:t>
            </a:r>
            <a:r>
              <a:rPr lang="en-US" sz="1800" dirty="0">
                <a:effectLst/>
                <a:highlight>
                  <a:srgbClr val="FFFF00"/>
                </a:highlight>
                <a:latin typeface="Calibri" panose="020F0502020204030204" pitchFamily="34" charset="0"/>
                <a:ea typeface="Calibri" panose="020F0502020204030204" pitchFamily="34" charset="0"/>
              </a:rPr>
              <a:t>supporting employees and their families, both inside and outside of work</a:t>
            </a:r>
            <a:r>
              <a:rPr lang="en-US" sz="1800" dirty="0">
                <a:effectLst/>
                <a:latin typeface="Calibri" panose="020F0502020204030204" pitchFamily="34" charset="0"/>
                <a:ea typeface="Calibri" panose="020F0502020204030204" pitchFamily="34" charset="0"/>
              </a:rPr>
              <a:t>.</a:t>
            </a:r>
          </a:p>
          <a:p>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solidFill>
                <a:srgbClr val="323A45"/>
              </a:solidFill>
              <a:effectLst/>
              <a:latin typeface="Calibri" panose="020F0502020204030204" pitchFamily="34" charset="0"/>
              <a:ea typeface="Times New Roman" panose="02020603050405020304" pitchFamily="18" charset="0"/>
            </a:endParaRPr>
          </a:p>
          <a:p>
            <a:pPr marR="0" lvl="0">
              <a:spcBef>
                <a:spcPts val="0"/>
              </a:spcBef>
              <a:spcAft>
                <a:spcPts val="0"/>
              </a:spcAft>
            </a:pPr>
            <a:r>
              <a:rPr lang="en-US" sz="1800" dirty="0">
                <a:solidFill>
                  <a:srgbClr val="323A45"/>
                </a:solidFill>
                <a:effectLst/>
                <a:latin typeface="Calibri" panose="020F0502020204030204" pitchFamily="34" charset="0"/>
                <a:ea typeface="Times New Roman" panose="02020603050405020304" pitchFamily="18" charset="0"/>
              </a:rPr>
              <a:t>Market Range Minimum: $22.21  (</a:t>
            </a:r>
            <a:r>
              <a:rPr lang="en-US" sz="1800" dirty="0"/>
              <a:t>$46,196.80)</a:t>
            </a:r>
            <a:endParaRPr lang="en-US" sz="1800" dirty="0">
              <a:solidFill>
                <a:srgbClr val="323A45"/>
              </a:solidFill>
              <a:effectLst/>
              <a:latin typeface="Calibri" panose="020F0502020204030204" pitchFamily="34" charset="0"/>
              <a:ea typeface="Calibri" panose="020F0502020204030204" pitchFamily="34" charset="0"/>
            </a:endParaRPr>
          </a:p>
          <a:p>
            <a:r>
              <a:rPr lang="en-US" sz="1800" dirty="0">
                <a:solidFill>
                  <a:srgbClr val="323A45"/>
                </a:solidFill>
                <a:effectLst/>
                <a:latin typeface="Calibri" panose="020F0502020204030204" pitchFamily="34" charset="0"/>
                <a:ea typeface="Times New Roman" panose="02020603050405020304" pitchFamily="18" charset="0"/>
              </a:rPr>
              <a:t>Market Range Midpoint: $29.99    (</a:t>
            </a:r>
            <a:r>
              <a:rPr lang="en-US" sz="1800" dirty="0"/>
              <a:t>$62,379.20)</a:t>
            </a:r>
          </a:p>
          <a:p>
            <a:pPr marL="0" marR="0" lvl="0" indent="0">
              <a:spcBef>
                <a:spcPts val="0"/>
              </a:spcBef>
              <a:spcAft>
                <a:spcPts val="0"/>
              </a:spcAft>
              <a:buNone/>
            </a:pPr>
            <a:endParaRPr lang="en-US" sz="1800" dirty="0">
              <a:solidFill>
                <a:srgbClr val="323A45"/>
              </a:solidFill>
              <a:latin typeface="Calibri" panose="020F0502020204030204" pitchFamily="34" charset="0"/>
              <a:ea typeface="Times New Roman" panose="02020603050405020304" pitchFamily="18" charset="0"/>
            </a:endParaRPr>
          </a:p>
          <a:p>
            <a:pPr marR="0" lvl="0">
              <a:spcBef>
                <a:spcPts val="0"/>
              </a:spcBef>
              <a:spcAft>
                <a:spcPts val="0"/>
              </a:spcAft>
            </a:pPr>
            <a:r>
              <a:rPr lang="en-US" sz="1800" dirty="0">
                <a:solidFill>
                  <a:srgbClr val="323A45"/>
                </a:solidFill>
                <a:effectLst/>
                <a:latin typeface="Calibri" panose="020F0502020204030204" pitchFamily="34" charset="0"/>
                <a:ea typeface="Times New Roman" panose="02020603050405020304" pitchFamily="18" charset="0"/>
              </a:rPr>
              <a:t>Market Range Maximum: $37.76  ($</a:t>
            </a:r>
            <a:r>
              <a:rPr lang="en-US" sz="1800" dirty="0"/>
              <a:t>78,540.80)</a:t>
            </a:r>
            <a:endParaRPr lang="en-US" sz="1800" dirty="0">
              <a:solidFill>
                <a:srgbClr val="323A45"/>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662549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87C8-5D3E-4B4D-B90A-ABD3D14694A4}"/>
              </a:ext>
            </a:extLst>
          </p:cNvPr>
          <p:cNvSpPr>
            <a:spLocks noGrp="1"/>
          </p:cNvSpPr>
          <p:nvPr>
            <p:ph type="title"/>
          </p:nvPr>
        </p:nvSpPr>
        <p:spPr/>
        <p:txBody>
          <a:bodyPr/>
          <a:lstStyle/>
          <a:p>
            <a:pPr algn="ctr"/>
            <a:r>
              <a:rPr lang="en-US" dirty="0"/>
              <a:t>We Need an Action Plan!</a:t>
            </a:r>
          </a:p>
        </p:txBody>
      </p:sp>
      <p:sp>
        <p:nvSpPr>
          <p:cNvPr id="3" name="Content Placeholder 2">
            <a:extLst>
              <a:ext uri="{FF2B5EF4-FFF2-40B4-BE49-F238E27FC236}">
                <a16:creationId xmlns:a16="http://schemas.microsoft.com/office/drawing/2014/main" id="{DE20EB00-6A95-4AD6-BDE9-8FF3B0677975}"/>
              </a:ext>
            </a:extLst>
          </p:cNvPr>
          <p:cNvSpPr>
            <a:spLocks noGrp="1"/>
          </p:cNvSpPr>
          <p:nvPr>
            <p:ph idx="1"/>
          </p:nvPr>
        </p:nvSpPr>
        <p:spPr/>
        <p:txBody>
          <a:bodyPr>
            <a:normAutofit/>
          </a:bodyPr>
          <a:lstStyle/>
          <a:p>
            <a:r>
              <a:rPr lang="en-US" sz="2400" dirty="0">
                <a:effectLst/>
                <a:latin typeface="Arial" panose="020B0604020202020204" pitchFamily="34" charset="0"/>
              </a:rPr>
              <a:t>The State EH Director issues a letter that has been approved by the AG’s office to the local supervisor and the authorized agent in question during a conference; including the action plan and an explanation of why the agent’s authorization status is changing.</a:t>
            </a:r>
          </a:p>
          <a:p>
            <a:endParaRPr lang="en-US" sz="2400" dirty="0">
              <a:effectLst/>
              <a:latin typeface="Arial" panose="020B0604020202020204" pitchFamily="34" charset="0"/>
            </a:endParaRPr>
          </a:p>
          <a:p>
            <a:r>
              <a:rPr lang="en-US" sz="2400" dirty="0">
                <a:effectLst/>
                <a:latin typeface="Arial" panose="020B0604020202020204" pitchFamily="34" charset="0"/>
              </a:rPr>
              <a:t>The action plan is initiated.</a:t>
            </a:r>
          </a:p>
          <a:p>
            <a:endParaRPr lang="en-US" sz="2400" dirty="0">
              <a:effectLst/>
              <a:latin typeface="Arial" panose="020B0604020202020204" pitchFamily="34" charset="0"/>
            </a:endParaRPr>
          </a:p>
          <a:p>
            <a:r>
              <a:rPr lang="en-US" sz="2400" dirty="0">
                <a:effectLst/>
                <a:latin typeface="Arial" panose="020B0604020202020204" pitchFamily="34" charset="0"/>
              </a:rPr>
              <a:t>In accordance with the action plan, the Regional Specialist writes a summary of the agent’s progress and any further recommendations to the local supervisor, the branch head, and the OET.</a:t>
            </a:r>
            <a:endParaRPr lang="en-US" sz="2400" dirty="0"/>
          </a:p>
        </p:txBody>
      </p:sp>
    </p:spTree>
    <p:extLst>
      <p:ext uri="{BB962C8B-B14F-4D97-AF65-F5344CB8AC3E}">
        <p14:creationId xmlns:p14="http://schemas.microsoft.com/office/powerpoint/2010/main" val="3420090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02B41-A141-4410-8A3D-09200C8655E0}"/>
              </a:ext>
            </a:extLst>
          </p:cNvPr>
          <p:cNvSpPr>
            <a:spLocks noGrp="1"/>
          </p:cNvSpPr>
          <p:nvPr>
            <p:ph type="title"/>
          </p:nvPr>
        </p:nvSpPr>
        <p:spPr/>
        <p:txBody>
          <a:bodyPr>
            <a:normAutofit/>
          </a:bodyPr>
          <a:lstStyle/>
          <a:p>
            <a:pPr algn="ctr"/>
            <a:r>
              <a:rPr lang="en-US" sz="4000" dirty="0"/>
              <a:t>What Happens When Conditional Status is Over?</a:t>
            </a:r>
          </a:p>
        </p:txBody>
      </p:sp>
      <p:sp>
        <p:nvSpPr>
          <p:cNvPr id="3" name="Content Placeholder 2">
            <a:extLst>
              <a:ext uri="{FF2B5EF4-FFF2-40B4-BE49-F238E27FC236}">
                <a16:creationId xmlns:a16="http://schemas.microsoft.com/office/drawing/2014/main" id="{D3D8091F-EFC5-43C8-9D45-8DDD4E193C2C}"/>
              </a:ext>
            </a:extLst>
          </p:cNvPr>
          <p:cNvSpPr>
            <a:spLocks noGrp="1"/>
          </p:cNvSpPr>
          <p:nvPr>
            <p:ph idx="1"/>
          </p:nvPr>
        </p:nvSpPr>
        <p:spPr/>
        <p:txBody>
          <a:bodyPr>
            <a:normAutofit/>
          </a:bodyPr>
          <a:lstStyle/>
          <a:p>
            <a:r>
              <a:rPr lang="en-US" sz="2400" dirty="0">
                <a:effectLst/>
                <a:latin typeface="Arial" panose="020B0604020202020204" pitchFamily="34" charset="0"/>
              </a:rPr>
              <a:t>If at the end of the conditional status, or at any point during the conditional period, the Regional Specialis</a:t>
            </a:r>
            <a:r>
              <a:rPr lang="en-US" sz="2400" dirty="0">
                <a:latin typeface="Arial" panose="020B0604020202020204" pitchFamily="34" charset="0"/>
              </a:rPr>
              <a:t>t </a:t>
            </a:r>
            <a:r>
              <a:rPr lang="en-US" sz="2400" dirty="0">
                <a:effectLst/>
                <a:latin typeface="Arial" panose="020B0604020202020204" pitchFamily="34" charset="0"/>
              </a:rPr>
              <a:t>has </a:t>
            </a:r>
            <a:r>
              <a:rPr lang="en-US" sz="2400" u="sng" dirty="0">
                <a:effectLst/>
                <a:latin typeface="Arial" panose="020B0604020202020204" pitchFamily="34" charset="0"/>
              </a:rPr>
              <a:t>evidence that the performance cannot be improved by the action plan,</a:t>
            </a:r>
            <a:r>
              <a:rPr lang="en-US" sz="2400" dirty="0">
                <a:effectLst/>
                <a:latin typeface="Arial" panose="020B0604020202020204" pitchFamily="34" charset="0"/>
              </a:rPr>
              <a:t> the Section contacts the AG’s office to receive input before issuing an Intent to Suspend or Intent to Revoke the authorization of the agent.</a:t>
            </a:r>
          </a:p>
          <a:p>
            <a:endParaRPr lang="en-US" sz="2400" dirty="0">
              <a:effectLst/>
              <a:latin typeface="Arial" panose="020B0604020202020204" pitchFamily="34" charset="0"/>
            </a:endParaRPr>
          </a:p>
          <a:p>
            <a:r>
              <a:rPr lang="en-US" sz="2400" dirty="0">
                <a:effectLst/>
                <a:latin typeface="Arial" panose="020B0604020202020204" pitchFamily="34" charset="0"/>
              </a:rPr>
              <a:t>If the performance has been </a:t>
            </a:r>
            <a:r>
              <a:rPr lang="en-US" sz="2400" u="sng" dirty="0">
                <a:effectLst/>
                <a:latin typeface="Arial" panose="020B0604020202020204" pitchFamily="34" charset="0"/>
              </a:rPr>
              <a:t>corrected</a:t>
            </a:r>
            <a:r>
              <a:rPr lang="en-US" sz="2400" dirty="0">
                <a:effectLst/>
                <a:latin typeface="Arial" panose="020B0604020202020204" pitchFamily="34" charset="0"/>
              </a:rPr>
              <a:t> at the end of the conditional status, the findings are discussed with the local health director, local supervisor, the branch head and the OET.  A letter is sent to the local agent and other involved parties (person who lodged complaint, etc.) </a:t>
            </a:r>
            <a:r>
              <a:rPr lang="en-US" sz="2400" dirty="0">
                <a:latin typeface="Arial" panose="020B0604020202020204" pitchFamily="34" charset="0"/>
              </a:rPr>
              <a:t>detailing </a:t>
            </a:r>
            <a:r>
              <a:rPr lang="en-US" sz="2400" dirty="0">
                <a:effectLst/>
                <a:latin typeface="Arial" panose="020B0604020202020204" pitchFamily="34" charset="0"/>
              </a:rPr>
              <a:t>the findings, and the conditional status is removed.</a:t>
            </a:r>
            <a:endParaRPr lang="en-US" sz="2400" dirty="0"/>
          </a:p>
        </p:txBody>
      </p:sp>
    </p:spTree>
    <p:extLst>
      <p:ext uri="{BB962C8B-B14F-4D97-AF65-F5344CB8AC3E}">
        <p14:creationId xmlns:p14="http://schemas.microsoft.com/office/powerpoint/2010/main" val="898173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A5DF-9748-495C-BE90-512C28843941}"/>
              </a:ext>
            </a:extLst>
          </p:cNvPr>
          <p:cNvSpPr>
            <a:spLocks noGrp="1"/>
          </p:cNvSpPr>
          <p:nvPr>
            <p:ph type="title"/>
          </p:nvPr>
        </p:nvSpPr>
        <p:spPr/>
        <p:txBody>
          <a:bodyPr/>
          <a:lstStyle/>
          <a:p>
            <a:pPr algn="ctr"/>
            <a:r>
              <a:rPr lang="en-US" dirty="0"/>
              <a:t>Appeals</a:t>
            </a:r>
          </a:p>
        </p:txBody>
      </p:sp>
      <p:sp>
        <p:nvSpPr>
          <p:cNvPr id="3" name="Content Placeholder 2">
            <a:extLst>
              <a:ext uri="{FF2B5EF4-FFF2-40B4-BE49-F238E27FC236}">
                <a16:creationId xmlns:a16="http://schemas.microsoft.com/office/drawing/2014/main" id="{15242229-B38C-40E4-8A6A-0DF2F9F490F9}"/>
              </a:ext>
            </a:extLst>
          </p:cNvPr>
          <p:cNvSpPr>
            <a:spLocks noGrp="1"/>
          </p:cNvSpPr>
          <p:nvPr>
            <p:ph idx="1"/>
          </p:nvPr>
        </p:nvSpPr>
        <p:spPr/>
        <p:txBody>
          <a:bodyPr>
            <a:normAutofit/>
          </a:bodyPr>
          <a:lstStyle/>
          <a:p>
            <a:r>
              <a:rPr lang="en-US" sz="2400" dirty="0">
                <a:effectLst/>
                <a:latin typeface="Arial" panose="020B0604020202020204" pitchFamily="34" charset="0"/>
              </a:rPr>
              <a:t>An agent may appeal a denial, suspension, and/or revocation in accordance with G.S. 150B. </a:t>
            </a:r>
          </a:p>
          <a:p>
            <a:endParaRPr lang="en-US" sz="2400" dirty="0">
              <a:latin typeface="Arial" panose="020B0604020202020204" pitchFamily="34" charset="0"/>
            </a:endParaRPr>
          </a:p>
          <a:p>
            <a:r>
              <a:rPr lang="en-US" sz="2400" dirty="0">
                <a:effectLst/>
                <a:latin typeface="Arial" panose="020B0604020202020204" pitchFamily="34" charset="0"/>
              </a:rPr>
              <a:t>If an appeal is properly submitted in a timely matter they </a:t>
            </a:r>
            <a:r>
              <a:rPr lang="en-US" sz="2400" b="1" dirty="0">
                <a:effectLst/>
                <a:latin typeface="Arial" panose="020B0604020202020204" pitchFamily="34" charset="0"/>
              </a:rPr>
              <a:t>may </a:t>
            </a:r>
            <a:r>
              <a:rPr lang="en-US" sz="2400" dirty="0">
                <a:effectLst/>
                <a:latin typeface="Arial" panose="020B0604020202020204" pitchFamily="34" charset="0"/>
              </a:rPr>
              <a:t>continue to work as an authorized agent in the area in question until a final agency decision is made pursuant to G.S. 150B-36. </a:t>
            </a:r>
          </a:p>
          <a:p>
            <a:endParaRPr lang="en-US" sz="2400" dirty="0">
              <a:latin typeface="Arial" panose="020B0604020202020204" pitchFamily="34" charset="0"/>
            </a:endParaRPr>
          </a:p>
          <a:p>
            <a:r>
              <a:rPr lang="en-US" sz="2400" dirty="0">
                <a:effectLst/>
                <a:latin typeface="Arial" panose="020B0604020202020204" pitchFamily="34" charset="0"/>
              </a:rPr>
              <a:t>However, all inspection forms and permits completed by the agent during that period </a:t>
            </a:r>
            <a:r>
              <a:rPr lang="en-US" sz="2400" b="1" u="sng" dirty="0">
                <a:effectLst/>
                <a:latin typeface="Arial" panose="020B0604020202020204" pitchFamily="34" charset="0"/>
              </a:rPr>
              <a:t>must be countersigned by another authorized agent</a:t>
            </a:r>
            <a:r>
              <a:rPr lang="en-US" sz="2400" dirty="0">
                <a:effectLst/>
                <a:latin typeface="Arial" panose="020B0604020202020204" pitchFamily="34" charset="0"/>
              </a:rPr>
              <a:t> who concurs with the findings and conclusions reflected on the inspection forms and permits.</a:t>
            </a:r>
            <a:endParaRPr lang="en-US" sz="2400" dirty="0"/>
          </a:p>
        </p:txBody>
      </p:sp>
    </p:spTree>
    <p:extLst>
      <p:ext uri="{BB962C8B-B14F-4D97-AF65-F5344CB8AC3E}">
        <p14:creationId xmlns:p14="http://schemas.microsoft.com/office/powerpoint/2010/main" val="29428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FE28-7209-4532-8F76-4515D6F27F9A}"/>
              </a:ext>
            </a:extLst>
          </p:cNvPr>
          <p:cNvSpPr>
            <a:spLocks noGrp="1"/>
          </p:cNvSpPr>
          <p:nvPr>
            <p:ph type="title"/>
          </p:nvPr>
        </p:nvSpPr>
        <p:spPr/>
        <p:txBody>
          <a:bodyPr/>
          <a:lstStyle/>
          <a:p>
            <a:pPr algn="ctr"/>
            <a:r>
              <a:rPr lang="en-US" dirty="0"/>
              <a:t>Discussion?</a:t>
            </a:r>
          </a:p>
        </p:txBody>
      </p:sp>
      <p:pic>
        <p:nvPicPr>
          <p:cNvPr id="7" name="Content Placeholder 6">
            <a:extLst>
              <a:ext uri="{FF2B5EF4-FFF2-40B4-BE49-F238E27FC236}">
                <a16:creationId xmlns:a16="http://schemas.microsoft.com/office/drawing/2014/main" id="{86A058FB-ECD7-407F-898C-8C8AE1680D2B}"/>
              </a:ext>
            </a:extLst>
          </p:cNvPr>
          <p:cNvPicPr>
            <a:picLocks noGrp="1" noChangeAspect="1"/>
          </p:cNvPicPr>
          <p:nvPr>
            <p:ph idx="1"/>
          </p:nvPr>
        </p:nvPicPr>
        <p:blipFill>
          <a:blip r:embed="rId3"/>
          <a:stretch>
            <a:fillRect/>
          </a:stretch>
        </p:blipFill>
        <p:spPr>
          <a:xfrm>
            <a:off x="1534886" y="1658201"/>
            <a:ext cx="9126575" cy="4165656"/>
          </a:xfrm>
          <a:prstGeom prst="rect">
            <a:avLst/>
          </a:prstGeom>
        </p:spPr>
      </p:pic>
      <p:sp>
        <p:nvSpPr>
          <p:cNvPr id="3" name="Slide Number Placeholder 2">
            <a:extLst>
              <a:ext uri="{FF2B5EF4-FFF2-40B4-BE49-F238E27FC236}">
                <a16:creationId xmlns:a16="http://schemas.microsoft.com/office/drawing/2014/main" id="{14F3BFA6-0748-446E-B967-AA48707C1F06}"/>
              </a:ext>
            </a:extLst>
          </p:cNvPr>
          <p:cNvSpPr>
            <a:spLocks noGrp="1"/>
          </p:cNvSpPr>
          <p:nvPr>
            <p:ph type="sldNum" sz="quarter" idx="12"/>
          </p:nvPr>
        </p:nvSpPr>
        <p:spPr/>
        <p:txBody>
          <a:bodyPr/>
          <a:lstStyle/>
          <a:p>
            <a:fld id="{F7D4B09D-202F-488F-BB00-3B22092E7661}" type="slidenum">
              <a:rPr lang="en-US" smtClean="0"/>
              <a:t>43</a:t>
            </a:fld>
            <a:endParaRPr lang="en-US"/>
          </a:p>
        </p:txBody>
      </p:sp>
    </p:spTree>
    <p:extLst>
      <p:ext uri="{BB962C8B-B14F-4D97-AF65-F5344CB8AC3E}">
        <p14:creationId xmlns:p14="http://schemas.microsoft.com/office/powerpoint/2010/main" val="87538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EB23-6513-4C00-9911-F3C8C4F02FCA}"/>
              </a:ext>
            </a:extLst>
          </p:cNvPr>
          <p:cNvSpPr>
            <a:spLocks noGrp="1"/>
          </p:cNvSpPr>
          <p:nvPr>
            <p:ph type="title"/>
          </p:nvPr>
        </p:nvSpPr>
        <p:spPr/>
        <p:txBody>
          <a:bodyPr/>
          <a:lstStyle/>
          <a:p>
            <a:pPr algn="ctr"/>
            <a:r>
              <a:rPr lang="en-US" dirty="0"/>
              <a:t>My REHS is Worth What?????</a:t>
            </a:r>
          </a:p>
        </p:txBody>
      </p:sp>
      <p:sp>
        <p:nvSpPr>
          <p:cNvPr id="3" name="Content Placeholder 2">
            <a:extLst>
              <a:ext uri="{FF2B5EF4-FFF2-40B4-BE49-F238E27FC236}">
                <a16:creationId xmlns:a16="http://schemas.microsoft.com/office/drawing/2014/main" id="{CCC636CD-F130-4315-A208-E937F054369B}"/>
              </a:ext>
            </a:extLst>
          </p:cNvPr>
          <p:cNvSpPr>
            <a:spLocks noGrp="1"/>
          </p:cNvSpPr>
          <p:nvPr>
            <p:ph idx="1"/>
          </p:nvPr>
        </p:nvSpPr>
        <p:spPr/>
        <p:txBody>
          <a:bodyPr/>
          <a:lstStyle/>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The posting will be available through the XXXXX County website; please use the link below.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Posting Title:   Sr. Environmental Health Specialist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Apply before Wednesday 5/20/XX…………</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Calibri" panose="020F0502020204030204" pitchFamily="34" charset="0"/>
              </a:rPr>
              <a:t>Salary:  Minimum = $46,960  Market = $ 58,700   </a:t>
            </a:r>
            <a:r>
              <a:rPr lang="en-US" sz="1800" u="sng" dirty="0">
                <a:solidFill>
                  <a:srgbClr val="000000"/>
                </a:solidFill>
                <a:effectLst/>
                <a:highlight>
                  <a:srgbClr val="FFFF00"/>
                </a:highlight>
                <a:latin typeface="Times New Roman" panose="02020603050405020304" pitchFamily="18" charset="0"/>
                <a:ea typeface="Calibri" panose="020F0502020204030204" pitchFamily="34" charset="0"/>
              </a:rPr>
              <a:t>Maximum = $82,180</a:t>
            </a:r>
            <a:endParaRPr lang="en-US" sz="1800" u="sng"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93348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EAAD-BE18-4EFD-9880-3CA398B72866}"/>
              </a:ext>
            </a:extLst>
          </p:cNvPr>
          <p:cNvSpPr>
            <a:spLocks noGrp="1"/>
          </p:cNvSpPr>
          <p:nvPr>
            <p:ph type="title"/>
          </p:nvPr>
        </p:nvSpPr>
        <p:spPr/>
        <p:txBody>
          <a:bodyPr/>
          <a:lstStyle/>
          <a:p>
            <a:pPr algn="ctr"/>
            <a:r>
              <a:rPr lang="en-US" dirty="0"/>
              <a:t>More Benefits!</a:t>
            </a:r>
          </a:p>
        </p:txBody>
      </p:sp>
      <p:sp>
        <p:nvSpPr>
          <p:cNvPr id="3" name="Content Placeholder 2">
            <a:extLst>
              <a:ext uri="{FF2B5EF4-FFF2-40B4-BE49-F238E27FC236}">
                <a16:creationId xmlns:a16="http://schemas.microsoft.com/office/drawing/2014/main" id="{A000DD15-1739-43A7-B776-E16F649B6D01}"/>
              </a:ext>
            </a:extLst>
          </p:cNvPr>
          <p:cNvSpPr>
            <a:spLocks noGrp="1"/>
          </p:cNvSpPr>
          <p:nvPr>
            <p:ph idx="1"/>
          </p:nvPr>
        </p:nvSpPr>
        <p:spPr/>
        <p:txBody>
          <a:bodyPr/>
          <a:lstStyle/>
          <a:p>
            <a:pPr marL="0" marR="0">
              <a:spcBef>
                <a:spcPts val="0"/>
              </a:spcBef>
              <a:spcAft>
                <a:spcPts val="0"/>
              </a:spcAft>
            </a:pPr>
            <a:r>
              <a:rPr lang="en-US" sz="1800" dirty="0">
                <a:latin typeface="Calibri" panose="020F0502020204030204" pitchFamily="34" charset="0"/>
                <a:ea typeface="Calibri" panose="020F0502020204030204" pitchFamily="34" charset="0"/>
              </a:rPr>
              <a:t>XXXX</a:t>
            </a:r>
            <a:r>
              <a:rPr lang="en-US" sz="1800" dirty="0">
                <a:effectLst/>
                <a:latin typeface="Calibri" panose="020F0502020204030204" pitchFamily="34" charset="0"/>
                <a:ea typeface="Calibri" panose="020F0502020204030204" pitchFamily="34" charset="0"/>
              </a:rPr>
              <a:t> County Environmental Health receives </a:t>
            </a:r>
            <a:r>
              <a:rPr lang="en-US" sz="1800" u="sng" dirty="0">
                <a:effectLst/>
                <a:highlight>
                  <a:srgbClr val="FFFF00"/>
                </a:highlight>
                <a:latin typeface="Calibri" panose="020F0502020204030204" pitchFamily="34" charset="0"/>
                <a:ea typeface="Calibri" panose="020F0502020204030204" pitchFamily="34" charset="0"/>
              </a:rPr>
              <a:t>excellent support from the Health Director, County Manager, and the Commissioners.</a:t>
            </a:r>
            <a:r>
              <a:rPr lang="en-US" sz="1800" dirty="0">
                <a:effectLst/>
                <a:highlight>
                  <a:srgbClr val="FFFF00"/>
                </a:highligh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If you are interested in working for a progressive county with an experienced, team oriented and motivated staff of Environmental Health Specialists, please consider applying with us!  </a:t>
            </a:r>
            <a:r>
              <a:rPr lang="en-US" sz="1800" dirty="0">
                <a:latin typeface="Calibri" panose="020F0502020204030204" pitchFamily="34" charset="0"/>
                <a:ea typeface="Calibri" panose="020F0502020204030204" pitchFamily="34" charset="0"/>
              </a:rPr>
              <a:t>XXXXX</a:t>
            </a:r>
            <a:r>
              <a:rPr lang="en-US" sz="1800" dirty="0">
                <a:effectLst/>
                <a:latin typeface="Calibri" panose="020F0502020204030204" pitchFamily="34" charset="0"/>
                <a:ea typeface="Calibri" panose="020F0502020204030204" pitchFamily="34" charset="0"/>
              </a:rPr>
              <a:t> County offers some excellent benefits such as: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 flex schedule with the option to work 4 – 10 hour days and enjoy a </a:t>
            </a:r>
            <a:r>
              <a:rPr lang="en-US" sz="1800" dirty="0">
                <a:effectLst/>
                <a:highlight>
                  <a:srgbClr val="FFFF00"/>
                </a:highlight>
                <a:latin typeface="Calibri" panose="020F0502020204030204" pitchFamily="34" charset="0"/>
                <a:ea typeface="Times New Roman" panose="02020603050405020304" pitchFamily="18" charset="0"/>
              </a:rPr>
              <a:t>nice, long 3-day weekend</a:t>
            </a:r>
            <a:endParaRPr lang="en-US" sz="1800" dirty="0">
              <a:effectLst/>
              <a:highlight>
                <a:srgbClr val="FFFF00"/>
              </a:highligh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Career ladder</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2% 401k match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Times New Roman" panose="02020603050405020304" pitchFamily="18" charset="0"/>
              </a:rPr>
              <a:t>Clothing allowance</a:t>
            </a:r>
            <a:endParaRPr lang="en-US" sz="1800" dirty="0">
              <a:effectLst/>
              <a:highlight>
                <a:srgbClr val="FFFF00"/>
              </a:highligh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Use of the employee wellness clinic at no charge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Use of the county </a:t>
            </a:r>
            <a:r>
              <a:rPr lang="en-US" sz="1800" dirty="0">
                <a:effectLst/>
                <a:highlight>
                  <a:srgbClr val="FFFF00"/>
                </a:highlight>
                <a:latin typeface="Calibri" panose="020F0502020204030204" pitchFamily="34" charset="0"/>
                <a:ea typeface="Times New Roman" panose="02020603050405020304" pitchFamily="18" charset="0"/>
              </a:rPr>
              <a:t>gym</a:t>
            </a:r>
            <a:r>
              <a:rPr lang="en-US" sz="1800" dirty="0">
                <a:effectLst/>
                <a:latin typeface="Calibri" panose="020F0502020204030204" pitchFamily="34" charset="0"/>
                <a:ea typeface="Times New Roman" panose="02020603050405020304" pitchFamily="18" charset="0"/>
              </a:rPr>
              <a:t> at no charge to employees</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7756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410D-F007-45C2-88D5-CED9B1389197}"/>
              </a:ext>
            </a:extLst>
          </p:cNvPr>
          <p:cNvSpPr>
            <a:spLocks noGrp="1"/>
          </p:cNvSpPr>
          <p:nvPr>
            <p:ph type="title"/>
          </p:nvPr>
        </p:nvSpPr>
        <p:spPr/>
        <p:txBody>
          <a:bodyPr/>
          <a:lstStyle/>
          <a:p>
            <a:pPr algn="ctr"/>
            <a:r>
              <a:rPr lang="en-US" dirty="0"/>
              <a:t>Holy Cow!</a:t>
            </a:r>
          </a:p>
        </p:txBody>
      </p:sp>
      <p:sp>
        <p:nvSpPr>
          <p:cNvPr id="3" name="Content Placeholder 2">
            <a:extLst>
              <a:ext uri="{FF2B5EF4-FFF2-40B4-BE49-F238E27FC236}">
                <a16:creationId xmlns:a16="http://schemas.microsoft.com/office/drawing/2014/main" id="{54569524-5096-4163-B8A3-9E10A897A865}"/>
              </a:ext>
            </a:extLst>
          </p:cNvPr>
          <p:cNvSpPr>
            <a:spLocks noGrp="1"/>
          </p:cNvSpPr>
          <p:nvPr>
            <p:ph idx="1"/>
          </p:nvPr>
        </p:nvSpPr>
        <p:spPr/>
        <p:txBody>
          <a:bodyPr/>
          <a:lstStyle/>
          <a:p>
            <a:pPr marL="0" marR="0">
              <a:spcBef>
                <a:spcPts val="0"/>
              </a:spcBef>
              <a:spcAft>
                <a:spcPts val="0"/>
              </a:spcAft>
            </a:pPr>
            <a:r>
              <a:rPr lang="en-US" sz="1800" dirty="0">
                <a:latin typeface="Calibri" panose="020F0502020204030204" pitchFamily="34" charset="0"/>
                <a:ea typeface="Calibri" panose="020F0502020204030204" pitchFamily="34" charset="0"/>
              </a:rPr>
              <a:t>XXXXX</a:t>
            </a:r>
            <a:r>
              <a:rPr lang="en-US" sz="1800" dirty="0">
                <a:effectLst/>
                <a:latin typeface="Calibri" panose="020F0502020204030204" pitchFamily="34" charset="0"/>
                <a:ea typeface="Calibri" panose="020F0502020204030204" pitchFamily="34" charset="0"/>
              </a:rPr>
              <a:t> County Environmental Health is currently seeking </a:t>
            </a:r>
            <a:r>
              <a:rPr lang="en-US" sz="1800" b="1" dirty="0">
                <a:effectLst/>
                <a:highlight>
                  <a:srgbClr val="00FF00"/>
                </a:highlight>
                <a:latin typeface="Calibri" panose="020F0502020204030204" pitchFamily="34" charset="0"/>
                <a:ea typeface="Calibri" panose="020F0502020204030204" pitchFamily="34" charset="0"/>
              </a:rPr>
              <a:t>1 fully Authorized Environmental Health Program Specialist in Onsite Wastewater, 2 fully Authorized Environmental Health Specialist in Onsite Wastewater and 2 fully Authorized Environmental Health Specialist in the Food &amp; Lodging Program.</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800" dirty="0">
                <a:latin typeface="Calibri" panose="020F0502020204030204" pitchFamily="34" charset="0"/>
                <a:ea typeface="Calibri" panose="020F0502020204030204" pitchFamily="34" charset="0"/>
              </a:rPr>
              <a:t>XXXX</a:t>
            </a:r>
            <a:r>
              <a:rPr lang="en-US" sz="1800" dirty="0">
                <a:effectLst/>
                <a:latin typeface="Calibri" panose="020F0502020204030204" pitchFamily="34" charset="0"/>
                <a:ea typeface="Calibri" panose="020F0502020204030204" pitchFamily="34" charset="0"/>
              </a:rPr>
              <a:t> County is nestled between XXXXX to the North and XXXXX to the South with the mighty </a:t>
            </a:r>
            <a:r>
              <a:rPr lang="en-US" sz="1800" dirty="0">
                <a:effectLst/>
                <a:latin typeface="Calibri" panose="020F0502020204030204" pitchFamily="34" charset="0"/>
                <a:ea typeface="Calibri" panose="020F0502020204030204" pitchFamily="34" charset="0"/>
                <a:sym typeface="Wingdings" panose="05000000000000000000" pitchFamily="2" charset="2"/>
              </a:rPr>
              <a:t></a:t>
            </a:r>
            <a:r>
              <a:rPr lang="en-US" sz="1800" dirty="0">
                <a:effectLst/>
                <a:latin typeface="Calibri" panose="020F0502020204030204" pitchFamily="34" charset="0"/>
                <a:ea typeface="Calibri" panose="020F0502020204030204" pitchFamily="34" charset="0"/>
              </a:rPr>
              <a:t> River serving as our easterly border.  We have deep historical roots with XXXXX having that small town feel but yet big potential.  It’s a great place to work with a competitive benefits package.  </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In addition, we are offering a</a:t>
            </a:r>
            <a:r>
              <a:rPr lang="en-US" sz="1800" b="1" dirty="0">
                <a:effectLst/>
                <a:latin typeface="Calibri" panose="020F0502020204030204" pitchFamily="34" charset="0"/>
                <a:ea typeface="Calibri" panose="020F0502020204030204" pitchFamily="34" charset="0"/>
              </a:rPr>
              <a:t> </a:t>
            </a:r>
            <a:r>
              <a:rPr lang="en-US" sz="1800" b="1" dirty="0">
                <a:effectLst/>
                <a:highlight>
                  <a:srgbClr val="00FFFF"/>
                </a:highlight>
                <a:latin typeface="Calibri" panose="020F0502020204030204" pitchFamily="34" charset="0"/>
                <a:ea typeface="Calibri" panose="020F0502020204030204" pitchFamily="34" charset="0"/>
              </a:rPr>
              <a:t>$</a:t>
            </a:r>
            <a:r>
              <a:rPr lang="en-US" sz="1800" b="1" u="sng" dirty="0">
                <a:effectLst/>
                <a:highlight>
                  <a:srgbClr val="00FFFF"/>
                </a:highlight>
                <a:latin typeface="Calibri" panose="020F0502020204030204" pitchFamily="34" charset="0"/>
                <a:ea typeface="Calibri" panose="020F0502020204030204" pitchFamily="34" charset="0"/>
              </a:rPr>
              <a:t>25,000 SIGNING BONUS </a:t>
            </a:r>
            <a:r>
              <a:rPr lang="en-US" sz="1800" b="1" dirty="0">
                <a:effectLst/>
                <a:highlight>
                  <a:srgbClr val="00FFFF"/>
                </a:highlight>
                <a:latin typeface="Calibri" panose="020F0502020204030204" pitchFamily="34" charset="0"/>
                <a:ea typeface="Calibri" panose="020F0502020204030204" pitchFamily="34" charset="0"/>
              </a:rPr>
              <a:t>FOR HIRED APPLICANTS THAT ARE FULLY AUTHORIZED IN THEIR FIELD OF APPLICATION ALONG WITH ABOVE AVERAGE SALARY RANGES.</a:t>
            </a:r>
            <a:r>
              <a:rPr lang="en-US" sz="1800" dirty="0">
                <a:effectLst/>
                <a:latin typeface="Calibri" panose="020F0502020204030204" pitchFamily="34" charset="0"/>
                <a:ea typeface="Calibri" panose="020F0502020204030204" pitchFamily="34" charset="0"/>
              </a:rPr>
              <a:t>  </a:t>
            </a:r>
            <a:r>
              <a:rPr lang="en-US" sz="1800" u="sng" dirty="0">
                <a:effectLst/>
                <a:latin typeface="Calibri" panose="020F0502020204030204" pitchFamily="34" charset="0"/>
                <a:ea typeface="Calibri" panose="020F0502020204030204" pitchFamily="34" charset="0"/>
              </a:rPr>
              <a:t>That’s right you read that correctly, </a:t>
            </a:r>
            <a:r>
              <a:rPr lang="en-US" sz="1800" b="1" u="sng" dirty="0">
                <a:effectLst/>
                <a:highlight>
                  <a:srgbClr val="00FFFF"/>
                </a:highlight>
                <a:latin typeface="Calibri" panose="020F0502020204030204" pitchFamily="34" charset="0"/>
                <a:ea typeface="Calibri" panose="020F0502020204030204" pitchFamily="34" charset="0"/>
              </a:rPr>
              <a:t>$25,000 SIGNING BONUS, GREAT SALARY AND BENEFITS</a:t>
            </a:r>
            <a:r>
              <a:rPr lang="en-US" sz="1800" dirty="0">
                <a:effectLst/>
                <a:highlight>
                  <a:srgbClr val="00FFFF"/>
                </a:highligh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Why wouldn’t you want to work here?  If you would like to become part of our team please follow the link below and fill out an application. </a:t>
            </a:r>
          </a:p>
          <a:p>
            <a:endParaRPr lang="en-US" dirty="0"/>
          </a:p>
        </p:txBody>
      </p:sp>
    </p:spTree>
    <p:extLst>
      <p:ext uri="{BB962C8B-B14F-4D97-AF65-F5344CB8AC3E}">
        <p14:creationId xmlns:p14="http://schemas.microsoft.com/office/powerpoint/2010/main" val="61771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7BD8-8914-468C-9BCE-1FE880474EF0}"/>
              </a:ext>
            </a:extLst>
          </p:cNvPr>
          <p:cNvSpPr>
            <a:spLocks noGrp="1"/>
          </p:cNvSpPr>
          <p:nvPr>
            <p:ph type="title"/>
          </p:nvPr>
        </p:nvSpPr>
        <p:spPr/>
        <p:txBody>
          <a:bodyPr/>
          <a:lstStyle/>
          <a:p>
            <a:pPr algn="ctr"/>
            <a:r>
              <a:rPr lang="en-US" dirty="0"/>
              <a:t>Maybe This is Why I Got a Bonus…….</a:t>
            </a:r>
          </a:p>
        </p:txBody>
      </p:sp>
      <p:sp>
        <p:nvSpPr>
          <p:cNvPr id="3" name="Content Placeholder 2">
            <a:extLst>
              <a:ext uri="{FF2B5EF4-FFF2-40B4-BE49-F238E27FC236}">
                <a16:creationId xmlns:a16="http://schemas.microsoft.com/office/drawing/2014/main" id="{619DC341-172C-49F7-B95A-13F4AB19BFA0}"/>
              </a:ext>
            </a:extLst>
          </p:cNvPr>
          <p:cNvSpPr>
            <a:spLocks noGrp="1"/>
          </p:cNvSpPr>
          <p:nvPr>
            <p:ph idx="1"/>
          </p:nvPr>
        </p:nvSpPr>
        <p:spPr/>
        <p:txBody>
          <a:bodyPr>
            <a:normAutofit/>
          </a:bodyPr>
          <a:lstStyle/>
          <a:p>
            <a:r>
              <a:rPr lang="en-US" sz="2400" b="1" i="1" u="sng" strike="noStrike" dirty="0">
                <a:solidFill>
                  <a:srgbClr val="4E4C4A"/>
                </a:solidFill>
                <a:effectLst/>
                <a:latin typeface="&amp;quot"/>
              </a:rPr>
              <a:t>PHYSICAL DEMANDS</a:t>
            </a:r>
            <a:br>
              <a:rPr lang="en-US" sz="2400" dirty="0"/>
            </a:br>
            <a:r>
              <a:rPr lang="en-US" sz="2400" b="0" i="1" u="none" strike="noStrike" dirty="0">
                <a:solidFill>
                  <a:srgbClr val="4E4C4A"/>
                </a:solidFill>
                <a:effectLst/>
                <a:latin typeface="proxima-nova"/>
              </a:rPr>
              <a:t>Working conditions are typical of those encountered in most indoor/outdoor activities with the additional considerations of exposure to </a:t>
            </a:r>
            <a:r>
              <a:rPr lang="en-US" sz="2400" b="0" i="1" u="sng" strike="noStrike" dirty="0">
                <a:solidFill>
                  <a:srgbClr val="4E4C4A"/>
                </a:solidFill>
                <a:effectLst/>
                <a:highlight>
                  <a:srgbClr val="FFFF00"/>
                </a:highlight>
                <a:latin typeface="proxima-nova"/>
              </a:rPr>
              <a:t>inclement weather, difficult terrain</a:t>
            </a:r>
            <a:r>
              <a:rPr lang="en-US" sz="2400" b="0" i="1" u="sng" strike="noStrike" dirty="0">
                <a:solidFill>
                  <a:srgbClr val="4E4C4A"/>
                </a:solidFill>
                <a:effectLst/>
                <a:latin typeface="proxima-nova"/>
              </a:rPr>
              <a:t>, or </a:t>
            </a:r>
            <a:r>
              <a:rPr lang="en-US" sz="2400" b="0" i="1" u="sng" strike="noStrike" dirty="0">
                <a:solidFill>
                  <a:srgbClr val="4E4C4A"/>
                </a:solidFill>
                <a:effectLst/>
                <a:highlight>
                  <a:srgbClr val="FFFF00"/>
                </a:highlight>
                <a:latin typeface="proxima-nova"/>
              </a:rPr>
              <a:t>filth</a:t>
            </a:r>
            <a:r>
              <a:rPr lang="en-US" sz="2400" b="0" i="1" u="none" strike="noStrike" dirty="0">
                <a:solidFill>
                  <a:srgbClr val="4E4C4A"/>
                </a:solidFill>
                <a:effectLst/>
                <a:highlight>
                  <a:srgbClr val="FFFF00"/>
                </a:highlight>
                <a:latin typeface="proxima-nova"/>
              </a:rPr>
              <a:t>.</a:t>
            </a:r>
            <a:r>
              <a:rPr lang="en-US" sz="2400" b="0" i="1" u="none" strike="noStrike" dirty="0">
                <a:solidFill>
                  <a:srgbClr val="4E4C4A"/>
                </a:solidFill>
                <a:effectLst/>
                <a:latin typeface="proxima-nova"/>
              </a:rPr>
              <a:t> Employees </a:t>
            </a:r>
            <a:r>
              <a:rPr lang="en-US" sz="2400" b="0" i="1" u="sng" strike="noStrike" dirty="0">
                <a:solidFill>
                  <a:srgbClr val="4E4C4A"/>
                </a:solidFill>
                <a:effectLst/>
                <a:latin typeface="proxima-nova"/>
              </a:rPr>
              <a:t>may have contact with </a:t>
            </a:r>
            <a:r>
              <a:rPr lang="en-US" sz="2400" b="0" i="1" u="sng" strike="noStrike" dirty="0">
                <a:solidFill>
                  <a:srgbClr val="4E4C4A"/>
                </a:solidFill>
                <a:effectLst/>
                <a:highlight>
                  <a:srgbClr val="FFFF00"/>
                </a:highlight>
                <a:latin typeface="proxima-nova"/>
              </a:rPr>
              <a:t>antagonistic and/or uncooperative</a:t>
            </a:r>
            <a:r>
              <a:rPr lang="en-US" sz="2400" b="0" i="1" u="sng" strike="noStrike" dirty="0">
                <a:solidFill>
                  <a:srgbClr val="4E4C4A"/>
                </a:solidFill>
                <a:effectLst/>
                <a:latin typeface="proxima-nova"/>
              </a:rPr>
              <a:t> members of the general public</a:t>
            </a:r>
            <a:r>
              <a:rPr lang="en-US" sz="2400" b="0" i="1" u="none" strike="noStrike" dirty="0">
                <a:solidFill>
                  <a:srgbClr val="4E4C4A"/>
                </a:solidFill>
                <a:effectLst/>
                <a:latin typeface="proxima-nova"/>
              </a:rPr>
              <a:t>, and </a:t>
            </a:r>
            <a:r>
              <a:rPr lang="en-US" sz="2400" b="0" i="1" u="sng" strike="noStrike" dirty="0">
                <a:solidFill>
                  <a:srgbClr val="4E4C4A"/>
                </a:solidFill>
                <a:effectLst/>
                <a:latin typeface="proxima-nova"/>
              </a:rPr>
              <a:t>decisions rendered in some cases result in </a:t>
            </a:r>
            <a:r>
              <a:rPr lang="en-US" sz="2400" b="0" i="1" u="sng" strike="noStrike" dirty="0">
                <a:solidFill>
                  <a:srgbClr val="4E4C4A"/>
                </a:solidFill>
                <a:effectLst/>
                <a:highlight>
                  <a:srgbClr val="FFFF00"/>
                </a:highlight>
                <a:latin typeface="proxima-nova"/>
              </a:rPr>
              <a:t>considerable emotional stress.</a:t>
            </a:r>
            <a:br>
              <a:rPr lang="en-US" sz="2400" dirty="0">
                <a:highlight>
                  <a:srgbClr val="FFFF00"/>
                </a:highlight>
              </a:rPr>
            </a:br>
            <a:endParaRPr lang="en-US" sz="2400" dirty="0">
              <a:highlight>
                <a:srgbClr val="FFFF00"/>
              </a:highlight>
            </a:endParaRPr>
          </a:p>
          <a:p>
            <a:r>
              <a:rPr lang="en-US" sz="2400" b="1" i="1" u="sng" strike="noStrike" dirty="0">
                <a:solidFill>
                  <a:srgbClr val="4E4C4A"/>
                </a:solidFill>
                <a:effectLst/>
                <a:latin typeface="&amp;quot"/>
              </a:rPr>
              <a:t>WORK ENVIRONMENT</a:t>
            </a:r>
            <a:br>
              <a:rPr lang="en-US" sz="2400" dirty="0"/>
            </a:br>
            <a:r>
              <a:rPr lang="en-US" sz="2400" b="0" i="1" u="none" strike="noStrike" dirty="0">
                <a:solidFill>
                  <a:srgbClr val="4E4C4A"/>
                </a:solidFill>
                <a:effectLst/>
                <a:latin typeface="proxima-nova"/>
              </a:rPr>
              <a:t>Employees may be exposed to </a:t>
            </a:r>
            <a:r>
              <a:rPr lang="en-US" sz="2400" b="0" i="1" u="sng" strike="noStrike" dirty="0">
                <a:solidFill>
                  <a:srgbClr val="4E4C4A"/>
                </a:solidFill>
                <a:effectLst/>
                <a:highlight>
                  <a:srgbClr val="FFFF00"/>
                </a:highlight>
                <a:latin typeface="proxima-nova"/>
              </a:rPr>
              <a:t>moving machinery, hot grease, or communicable diseases which may result in some lost time</a:t>
            </a:r>
            <a:r>
              <a:rPr lang="en-US" sz="2400" b="0" i="1" u="none" strike="noStrike" dirty="0">
                <a:solidFill>
                  <a:srgbClr val="4E4C4A"/>
                </a:solidFill>
                <a:effectLst/>
                <a:latin typeface="proxima-nova"/>
              </a:rPr>
              <a:t>.</a:t>
            </a:r>
            <a:endParaRPr lang="en-US" sz="2400" dirty="0"/>
          </a:p>
        </p:txBody>
      </p:sp>
    </p:spTree>
    <p:extLst>
      <p:ext uri="{BB962C8B-B14F-4D97-AF65-F5344CB8AC3E}">
        <p14:creationId xmlns:p14="http://schemas.microsoft.com/office/powerpoint/2010/main" val="331306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F622-1671-476F-9DEA-3FF5CCEA4AE7}"/>
              </a:ext>
            </a:extLst>
          </p:cNvPr>
          <p:cNvSpPr>
            <a:spLocks noGrp="1"/>
          </p:cNvSpPr>
          <p:nvPr>
            <p:ph type="title"/>
          </p:nvPr>
        </p:nvSpPr>
        <p:spPr/>
        <p:txBody>
          <a:bodyPr/>
          <a:lstStyle/>
          <a:p>
            <a:r>
              <a:rPr lang="en-US" dirty="0"/>
              <a:t>All Kidding Aside……</a:t>
            </a:r>
          </a:p>
        </p:txBody>
      </p:sp>
      <p:sp>
        <p:nvSpPr>
          <p:cNvPr id="3" name="Content Placeholder 2">
            <a:extLst>
              <a:ext uri="{FF2B5EF4-FFF2-40B4-BE49-F238E27FC236}">
                <a16:creationId xmlns:a16="http://schemas.microsoft.com/office/drawing/2014/main" id="{6D5E6996-C8F0-47AB-AB11-A883B286F102}"/>
              </a:ext>
            </a:extLst>
          </p:cNvPr>
          <p:cNvSpPr>
            <a:spLocks noGrp="1"/>
          </p:cNvSpPr>
          <p:nvPr>
            <p:ph idx="1"/>
          </p:nvPr>
        </p:nvSpPr>
        <p:spPr>
          <a:xfrm>
            <a:off x="838200" y="1737221"/>
            <a:ext cx="10515600" cy="3478591"/>
          </a:xfrm>
        </p:spPr>
        <p:txBody>
          <a:bodyPr/>
          <a:lstStyle/>
          <a:p>
            <a:r>
              <a:rPr lang="en-US" dirty="0"/>
              <a:t>As an REHS, you are a valuable NC Commodity!</a:t>
            </a:r>
          </a:p>
          <a:p>
            <a:endParaRPr lang="en-US" dirty="0"/>
          </a:p>
          <a:p>
            <a:r>
              <a:rPr lang="en-US" dirty="0"/>
              <a:t>There are about 1,300 REHS’s working in NC</a:t>
            </a:r>
          </a:p>
          <a:p>
            <a:endParaRPr lang="en-US" dirty="0"/>
          </a:p>
          <a:p>
            <a:r>
              <a:rPr lang="en-US" dirty="0"/>
              <a:t>It took a lot of time and work to get your REHS, so let’s protect it and  polish up our authorizations with some QA!</a:t>
            </a:r>
          </a:p>
        </p:txBody>
      </p:sp>
    </p:spTree>
    <p:extLst>
      <p:ext uri="{BB962C8B-B14F-4D97-AF65-F5344CB8AC3E}">
        <p14:creationId xmlns:p14="http://schemas.microsoft.com/office/powerpoint/2010/main" val="1762352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H PowerPoint Template" id="{90D2A620-255F-44D7-B437-EA18C4A75014}" vid="{57E426EE-57FA-48C3-9992-E6178D17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NCPH PowerPoint Template</Template>
  <TotalTime>4955</TotalTime>
  <Words>5019</Words>
  <Application>Microsoft Office PowerPoint</Application>
  <PresentationFormat>Widescreen</PresentationFormat>
  <Paragraphs>461</Paragraphs>
  <Slides>43</Slides>
  <Notes>42</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&amp;quot</vt:lpstr>
      <vt:lpstr>Andalus</vt:lpstr>
      <vt:lpstr>Arabic Typesetting</vt:lpstr>
      <vt:lpstr>Arial</vt:lpstr>
      <vt:lpstr>Arial Black</vt:lpstr>
      <vt:lpstr>Bell MT</vt:lpstr>
      <vt:lpstr>Calibri</vt:lpstr>
      <vt:lpstr>Calibri Light</vt:lpstr>
      <vt:lpstr>proxima-nova</vt:lpstr>
      <vt:lpstr>Symbol</vt:lpstr>
      <vt:lpstr>Times New Roman</vt:lpstr>
      <vt:lpstr>Wingdings</vt:lpstr>
      <vt:lpstr>Office Theme</vt:lpstr>
      <vt:lpstr>QA and Conditional Authorizations</vt:lpstr>
      <vt:lpstr>How Much is My REHS Worth?</vt:lpstr>
      <vt:lpstr>How Much is My REHS Worth?</vt:lpstr>
      <vt:lpstr>How Much is My REHS Worth?</vt:lpstr>
      <vt:lpstr>My REHS is Worth What?????</vt:lpstr>
      <vt:lpstr>More Benefits!</vt:lpstr>
      <vt:lpstr>Holy Cow!</vt:lpstr>
      <vt:lpstr>Maybe This is Why I Got a Bonus…….</vt:lpstr>
      <vt:lpstr>All Kidding Aside……</vt:lpstr>
      <vt:lpstr>QA Program:  Food Protection Branch</vt:lpstr>
      <vt:lpstr>Overview – QA Components</vt:lpstr>
      <vt:lpstr>Prioritization Policy</vt:lpstr>
      <vt:lpstr>Staffing Level Assessment Tool </vt:lpstr>
      <vt:lpstr>Staffing Level Assessment Tool </vt:lpstr>
      <vt:lpstr>PowerPoint Presentation</vt:lpstr>
      <vt:lpstr>PowerPoint Presentation</vt:lpstr>
      <vt:lpstr>PowerPoint Presentation</vt:lpstr>
      <vt:lpstr>QA Field Assessments</vt:lpstr>
      <vt:lpstr>Before you begin…</vt:lpstr>
      <vt:lpstr>Documentation of QA Assessments</vt:lpstr>
      <vt:lpstr>Documentation of QA Assessments</vt:lpstr>
      <vt:lpstr>Documentation of QA Assessments</vt:lpstr>
      <vt:lpstr>Compilation of QA Assessments</vt:lpstr>
      <vt:lpstr>Individual Score</vt:lpstr>
      <vt:lpstr>File Review Requirements</vt:lpstr>
      <vt:lpstr>PowerPoint Presentation</vt:lpstr>
      <vt:lpstr>PowerPoint Presentation</vt:lpstr>
      <vt:lpstr>Grievances</vt:lpstr>
      <vt:lpstr>Corrective Action Plans</vt:lpstr>
      <vt:lpstr>Overview of QA Requirements</vt:lpstr>
      <vt:lpstr>PowerPoint Presentation</vt:lpstr>
      <vt:lpstr>QA Program</vt:lpstr>
      <vt:lpstr>Conditional Authorization </vt:lpstr>
      <vt:lpstr>Conditional Authorization </vt:lpstr>
      <vt:lpstr>What Prompts an Investigation? </vt:lpstr>
      <vt:lpstr>So, What Do We Do?</vt:lpstr>
      <vt:lpstr>What Next?</vt:lpstr>
      <vt:lpstr>What If?</vt:lpstr>
      <vt:lpstr>Can the Issue be “Fixed”?</vt:lpstr>
      <vt:lpstr>We Need an Action Plan!</vt:lpstr>
      <vt:lpstr>What Happens When Conditional Status is Over?</vt:lpstr>
      <vt:lpstr>Appeals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Grijalva, Wendy M</dc:creator>
  <cp:lastModifiedBy>Ritter, Terri C</cp:lastModifiedBy>
  <cp:revision>67</cp:revision>
  <cp:lastPrinted>2021-03-18T19:23:41Z</cp:lastPrinted>
  <dcterms:created xsi:type="dcterms:W3CDTF">2017-07-25T16:43:44Z</dcterms:created>
  <dcterms:modified xsi:type="dcterms:W3CDTF">2021-03-19T14:37:46Z</dcterms:modified>
</cp:coreProperties>
</file>