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&amp;ehk=6sunGqD0aSzARp1Xhv" ContentType="image/jpeg"/>
  <Default Extension="jpg&amp;ehk=dm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handoutMasterIdLst>
    <p:handoutMasterId r:id="rId22"/>
  </p:handout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81" d="100"/>
          <a:sy n="81" d="100"/>
        </p:scale>
        <p:origin x="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991F3F-50CE-448C-B248-7D3A32522F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4326D-8180-495C-860E-09BCC798E6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D7900D-B204-42CE-89CB-06E2381A49F1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AAB31-0EEF-4997-AC8B-3A16EB9685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D02248-FA5C-4E9F-835D-1F2B5936F6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C6D3CF-2B56-4D4F-A892-0E9377512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41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B1E7-66CA-42A8-8B98-8B22B0A97490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898D3EE-FFEB-4E0C-BDBE-AC996A7A084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31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B1E7-66CA-42A8-8B98-8B22B0A97490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D3EE-FFEB-4E0C-BDBE-AC996A7A084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1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B1E7-66CA-42A8-8B98-8B22B0A97490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D3EE-FFEB-4E0C-BDBE-AC996A7A084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29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B1E7-66CA-42A8-8B98-8B22B0A97490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D3EE-FFEB-4E0C-BDBE-AC996A7A084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90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B1E7-66CA-42A8-8B98-8B22B0A97490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D3EE-FFEB-4E0C-BDBE-AC996A7A084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32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B1E7-66CA-42A8-8B98-8B22B0A97490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D3EE-FFEB-4E0C-BDBE-AC996A7A084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03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B1E7-66CA-42A8-8B98-8B22B0A97490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D3EE-FFEB-4E0C-BDBE-AC996A7A084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10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B1E7-66CA-42A8-8B98-8B22B0A97490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D3EE-FFEB-4E0C-BDBE-AC996A7A084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43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B1E7-66CA-42A8-8B98-8B22B0A97490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D3EE-FFEB-4E0C-BDBE-AC996A7A08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9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B1E7-66CA-42A8-8B98-8B22B0A97490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D3EE-FFEB-4E0C-BDBE-AC996A7A084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75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FE7B1E7-66CA-42A8-8B98-8B22B0A97490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8D3EE-FFEB-4E0C-BDBE-AC996A7A084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09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7B1E7-66CA-42A8-8B98-8B22B0A97490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898D3EE-FFEB-4E0C-BDBE-AC996A7A084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05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esche.deviantart.com/art/get-the-lemmons-if-you-spill-tequila-275462073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4.jpg&amp;ehk=6sunGqD0aSzARp1Xh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500_USD_note;_series_of_1934;_obverse.jpg" TargetMode="External"/><Relationship Id="rId5" Type="http://schemas.openxmlformats.org/officeDocument/2006/relationships/image" Target="../media/image5.jpg&amp;ehk=dm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414BE-7678-4FBD-978F-BC2A26663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Ethics for Environmental health Specialists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A082F9-FF9C-4E0D-950D-47A7DA5321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Shane smith, rehs, </a:t>
            </a: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0F3CD49-0136-4B29-A799-9E64B4352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246" y="5008606"/>
            <a:ext cx="860829" cy="94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68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C7A39-0468-4F07-BEA3-15142B0D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of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58D92-C45D-448E-9481-0661CFBE5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</a:t>
            </a:r>
          </a:p>
          <a:p>
            <a:r>
              <a:rPr lang="en-US" sz="2800" dirty="0"/>
              <a:t>Follow “recognized scientific principles with the full realization that the lives, health, and well being of people may depend upon my professional judgement”</a:t>
            </a:r>
          </a:p>
          <a:p>
            <a:r>
              <a:rPr lang="en-US" sz="2800" dirty="0"/>
              <a:t>“Pledge to protect the health and well being of the citizens”</a:t>
            </a:r>
          </a:p>
        </p:txBody>
      </p:sp>
    </p:spTree>
    <p:extLst>
      <p:ext uri="{BB962C8B-B14F-4D97-AF65-F5344CB8AC3E}">
        <p14:creationId xmlns:p14="http://schemas.microsoft.com/office/powerpoint/2010/main" val="420658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4D38C-582D-461E-93AB-5BDF5D398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of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CDE59-E336-488E-BD19-BC087762C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II</a:t>
            </a:r>
          </a:p>
          <a:p>
            <a:r>
              <a:rPr lang="en-US" sz="2800" dirty="0"/>
              <a:t>“Maintain an acceptable level of competence by continued study, observation, and personal investigation”</a:t>
            </a:r>
          </a:p>
          <a:p>
            <a:pPr marL="0" indent="0">
              <a:buNone/>
            </a:pPr>
            <a:r>
              <a:rPr lang="en-US" sz="2800" dirty="0"/>
              <a:t>III</a:t>
            </a:r>
          </a:p>
          <a:p>
            <a:r>
              <a:rPr lang="en-US" sz="2800" dirty="0"/>
              <a:t>“Perform services only in the areas of my competence”</a:t>
            </a:r>
          </a:p>
        </p:txBody>
      </p:sp>
    </p:spTree>
    <p:extLst>
      <p:ext uri="{BB962C8B-B14F-4D97-AF65-F5344CB8AC3E}">
        <p14:creationId xmlns:p14="http://schemas.microsoft.com/office/powerpoint/2010/main" val="4140556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AD2CB-E455-49E8-8177-D4520096C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of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0575F-AB86-4A12-9953-4D7D99397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IV</a:t>
            </a:r>
          </a:p>
          <a:p>
            <a:r>
              <a:rPr lang="en-US" sz="2800" dirty="0"/>
              <a:t>“Uphold the integrity of my profession”</a:t>
            </a:r>
          </a:p>
          <a:p>
            <a:pPr marL="0" indent="0">
              <a:buNone/>
            </a:pPr>
            <a:r>
              <a:rPr lang="en-US" sz="2800" dirty="0"/>
              <a:t>V</a:t>
            </a:r>
          </a:p>
          <a:p>
            <a:r>
              <a:rPr lang="en-US" sz="2800" dirty="0"/>
              <a:t>Will not </a:t>
            </a:r>
            <a:r>
              <a:rPr lang="en-US" sz="2800"/>
              <a:t>deceive or </a:t>
            </a:r>
            <a:r>
              <a:rPr lang="en-US" sz="2800" dirty="0"/>
              <a:t>mislead the public</a:t>
            </a:r>
          </a:p>
          <a:p>
            <a:pPr marL="0" indent="0">
              <a:buNone/>
            </a:pPr>
            <a:r>
              <a:rPr lang="en-US" sz="2800" dirty="0"/>
              <a:t>VI</a:t>
            </a:r>
          </a:p>
          <a:p>
            <a:r>
              <a:rPr lang="en-US" sz="2800" dirty="0"/>
              <a:t>“Ethically loyal, professional and impartial to all parties”</a:t>
            </a:r>
          </a:p>
        </p:txBody>
      </p:sp>
    </p:spTree>
    <p:extLst>
      <p:ext uri="{BB962C8B-B14F-4D97-AF65-F5344CB8AC3E}">
        <p14:creationId xmlns:p14="http://schemas.microsoft.com/office/powerpoint/2010/main" val="4118040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5A7DD-608C-47F6-BE3F-3DE08DE4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of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A07D5-0014-4330-97B0-B9B2AEA3A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VII</a:t>
            </a:r>
          </a:p>
          <a:p>
            <a:r>
              <a:rPr lang="en-US" sz="2800" dirty="0"/>
              <a:t>“To uphold and enforce the applicable laws, rules, and principles of public health”</a:t>
            </a:r>
          </a:p>
          <a:p>
            <a:pPr marL="0" indent="0">
              <a:buNone/>
            </a:pPr>
            <a:r>
              <a:rPr lang="en-US" sz="2800" dirty="0"/>
              <a:t>VIII</a:t>
            </a:r>
          </a:p>
          <a:p>
            <a:r>
              <a:rPr lang="en-US" sz="2800" dirty="0"/>
              <a:t>“To promote the highest attainable standard of health without discrimination”</a:t>
            </a:r>
          </a:p>
        </p:txBody>
      </p:sp>
    </p:spTree>
    <p:extLst>
      <p:ext uri="{BB962C8B-B14F-4D97-AF65-F5344CB8AC3E}">
        <p14:creationId xmlns:p14="http://schemas.microsoft.com/office/powerpoint/2010/main" val="1877798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C373-7C25-4331-B14F-6A7830AD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Suspensions and revocations of certificates (NCGS 90A-64)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563F8-4D6E-47B8-8386-C6083705A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Fraud, deceit, perjury</a:t>
            </a:r>
          </a:p>
          <a:p>
            <a:r>
              <a:rPr lang="en-US" sz="2600" dirty="0"/>
              <a:t>Unprofessional conduct</a:t>
            </a:r>
          </a:p>
          <a:p>
            <a:r>
              <a:rPr lang="en-US" sz="2600" dirty="0"/>
              <a:t>Dishonesty</a:t>
            </a:r>
          </a:p>
          <a:p>
            <a:r>
              <a:rPr lang="en-US" sz="2600" dirty="0"/>
              <a:t>Incompetency</a:t>
            </a:r>
          </a:p>
          <a:p>
            <a:r>
              <a:rPr lang="en-US" sz="2600" dirty="0"/>
              <a:t>Crime involving moral turpitude (an act or behavior that gravely violates the sentiment or accepted standard of the community)</a:t>
            </a:r>
          </a:p>
          <a:p>
            <a:pPr lvl="1"/>
            <a:r>
              <a:rPr lang="en-US" sz="2400" dirty="0"/>
              <a:t>e.g., bribery, blackmail, larceny, extortion</a:t>
            </a:r>
          </a:p>
        </p:txBody>
      </p:sp>
    </p:spTree>
    <p:extLst>
      <p:ext uri="{BB962C8B-B14F-4D97-AF65-F5344CB8AC3E}">
        <p14:creationId xmlns:p14="http://schemas.microsoft.com/office/powerpoint/2010/main" val="1456038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9038B-C461-4202-BE57-9BE696E1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Denial, suspension and revocation (delegation of authority--15A NCAC 01O .0107)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5CFA8-5F89-4E6E-960C-887C7C67C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Fraud, deceit, dishonesty, perjury</a:t>
            </a:r>
          </a:p>
          <a:p>
            <a:r>
              <a:rPr lang="en-US" sz="2800" dirty="0"/>
              <a:t>Drug or alcohol induced intoxication while performing duties</a:t>
            </a:r>
          </a:p>
          <a:p>
            <a:r>
              <a:rPr lang="en-US" sz="2800" dirty="0"/>
              <a:t>Incompetency</a:t>
            </a:r>
          </a:p>
          <a:p>
            <a:r>
              <a:rPr lang="en-US" sz="2800" dirty="0"/>
              <a:t>Unprofessionalism in performing duties</a:t>
            </a:r>
          </a:p>
          <a:p>
            <a:r>
              <a:rPr lang="en-US" sz="2800" dirty="0"/>
              <a:t>Neglect of duty</a:t>
            </a:r>
          </a:p>
          <a:p>
            <a:r>
              <a:rPr lang="en-US" sz="2800" dirty="0"/>
              <a:t>Failure to properly interpret or enforce laws, rules, or policies</a:t>
            </a:r>
          </a:p>
          <a:p>
            <a:pPr lvl="1"/>
            <a:r>
              <a:rPr lang="en-US" sz="2600" dirty="0"/>
              <a:t>e.g., Position Statements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83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24" name="Picture 2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29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2" name="Straight Connector 3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0960" y="3526496"/>
            <a:ext cx="28444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outdoor&#10;&#10;Description generated with high confidence">
            <a:extLst>
              <a:ext uri="{FF2B5EF4-FFF2-40B4-BE49-F238E27FC236}">
                <a16:creationId xmlns:a16="http://schemas.microsoft.com/office/drawing/2014/main" id="{09239DD8-FA94-4482-B056-A807CFA06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4" r="-1" b="-1"/>
          <a:stretch/>
        </p:blipFill>
        <p:spPr>
          <a:xfrm>
            <a:off x="1271222" y="1116345"/>
            <a:ext cx="6282919" cy="3866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CCF9BC-641F-401F-B5E8-6D6BDB24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476" y="1468464"/>
            <a:ext cx="2858835" cy="1873219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/>
              <a:t>What would you do?</a:t>
            </a:r>
          </a:p>
        </p:txBody>
      </p:sp>
    </p:spTree>
    <p:extLst>
      <p:ext uri="{BB962C8B-B14F-4D97-AF65-F5344CB8AC3E}">
        <p14:creationId xmlns:p14="http://schemas.microsoft.com/office/powerpoint/2010/main" val="4039940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22263-372C-4D6A-8462-DEB4F33C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faced with a possible ethics situation…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1FC03-A007-47B7-B235-F5BFA5C82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Consult your health director</a:t>
            </a:r>
          </a:p>
          <a:p>
            <a:r>
              <a:rPr lang="en-US" sz="2800" dirty="0"/>
              <a:t>Consult your county attorney</a:t>
            </a:r>
          </a:p>
          <a:p>
            <a:r>
              <a:rPr lang="en-US" sz="2800" dirty="0"/>
              <a:t>Consult your EH Regional Specialist</a:t>
            </a:r>
          </a:p>
          <a:p>
            <a:r>
              <a:rPr lang="en-US" sz="2800" dirty="0"/>
              <a:t>Consult a member of the REHS Board</a:t>
            </a:r>
          </a:p>
        </p:txBody>
      </p:sp>
    </p:spTree>
    <p:extLst>
      <p:ext uri="{BB962C8B-B14F-4D97-AF65-F5344CB8AC3E}">
        <p14:creationId xmlns:p14="http://schemas.microsoft.com/office/powerpoint/2010/main" val="3168402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5867FC2F-A131-46EA-8F04-58838D47C53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2"/>
          <a:stretch/>
        </p:blipFill>
        <p:spPr>
          <a:xfrm>
            <a:off x="20" y="10"/>
            <a:ext cx="12191980" cy="61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63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building, object&#10;&#10;Description generated with high confidence">
            <a:extLst>
              <a:ext uri="{FF2B5EF4-FFF2-40B4-BE49-F238E27FC236}">
                <a16:creationId xmlns:a16="http://schemas.microsoft.com/office/drawing/2014/main" id="{D5851C82-FC09-41EE-91AF-846BDA9CF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82" y="1129959"/>
            <a:ext cx="4889784" cy="388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3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24" name="Picture 2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9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2" name="Straight Connector 3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 descr="insepctors-250.jpg">
            <a:extLst>
              <a:ext uri="{FF2B5EF4-FFF2-40B4-BE49-F238E27FC236}">
                <a16:creationId xmlns:a16="http://schemas.microsoft.com/office/drawing/2014/main" id="{7E63CEE2-B408-4DEE-8B12-8ED1A5F47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12125" r="-2" b="6100"/>
          <a:stretch/>
        </p:blipFill>
        <p:spPr>
          <a:xfrm>
            <a:off x="5241699" y="1474969"/>
            <a:ext cx="5176354" cy="31852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5439FB-0078-483F-A740-3D661D2D0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3600" dirty="0"/>
              <a:t>Florida Health Inspectors arrested for taking bribes</a:t>
            </a:r>
            <a:br>
              <a:rPr lang="en-US" sz="3600" dirty="0"/>
            </a:br>
            <a:r>
              <a:rPr lang="en-US" sz="3600" dirty="0"/>
              <a:t>(May 2012)</a:t>
            </a:r>
          </a:p>
        </p:txBody>
      </p:sp>
    </p:spTree>
    <p:extLst>
      <p:ext uri="{BB962C8B-B14F-4D97-AF65-F5344CB8AC3E}">
        <p14:creationId xmlns:p14="http://schemas.microsoft.com/office/powerpoint/2010/main" val="4109441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892286-FDC1-4D45-B17D-B20F1E715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0500C6-6990-4AAD-807E-FEA422F5BD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Shane Smith</a:t>
            </a:r>
          </a:p>
          <a:p>
            <a:pPr marL="0" indent="0">
              <a:buNone/>
            </a:pPr>
            <a:r>
              <a:rPr lang="en-US" sz="2800" dirty="0"/>
              <a:t>919-707-5872</a:t>
            </a:r>
          </a:p>
          <a:p>
            <a:pPr marL="0" indent="0">
              <a:buNone/>
            </a:pPr>
            <a:r>
              <a:rPr lang="en-US" sz="2800" dirty="0"/>
              <a:t>Shane.smith@dhhs.nc.gov</a:t>
            </a:r>
          </a:p>
        </p:txBody>
      </p:sp>
      <p:pic>
        <p:nvPicPr>
          <p:cNvPr id="10" name="Content Placeholder 9" descr="A close up of a guitar&#10;&#10;Description generated with very high confidence">
            <a:extLst>
              <a:ext uri="{FF2B5EF4-FFF2-40B4-BE49-F238E27FC236}">
                <a16:creationId xmlns:a16="http://schemas.microsoft.com/office/drawing/2014/main" id="{2D92C214-24FA-4F82-9CD4-5C6F713D80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27" y="1450933"/>
            <a:ext cx="5092634" cy="2962042"/>
          </a:xfrm>
        </p:spPr>
      </p:pic>
    </p:spTree>
    <p:extLst>
      <p:ext uri="{BB962C8B-B14F-4D97-AF65-F5344CB8AC3E}">
        <p14:creationId xmlns:p14="http://schemas.microsoft.com/office/powerpoint/2010/main" val="385675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B16A-78E9-4198-B341-42B819A9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</a:t>
            </a:r>
          </a:p>
        </p:txBody>
      </p:sp>
      <p:pic>
        <p:nvPicPr>
          <p:cNvPr id="7" name="Picture 6" descr="A bottle of wine&#10;&#10;Description generated with very high confidence">
            <a:extLst>
              <a:ext uri="{FF2B5EF4-FFF2-40B4-BE49-F238E27FC236}">
                <a16:creationId xmlns:a16="http://schemas.microsoft.com/office/drawing/2014/main" id="{16AF5E4D-B179-4B59-ADA8-4F98E26EB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25679" y="2206486"/>
            <a:ext cx="3355874" cy="2941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0A1E4A-861F-45C8-B1E8-479977B8D6B0}"/>
              </a:ext>
            </a:extLst>
          </p:cNvPr>
          <p:cNvSpPr txBox="1"/>
          <p:nvPr/>
        </p:nvSpPr>
        <p:spPr>
          <a:xfrm>
            <a:off x="6625679" y="5148469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licensed under </a:t>
            </a:r>
            <a:r>
              <a:rPr lang="en-US" sz="800" dirty="0">
                <a:hlinkClick r:id="rId4" tooltip="https://creativecommons.org/licenses/by-nc-nd/3.0/"/>
              </a:rPr>
              <a:t>CC BY-NC-ND</a:t>
            </a:r>
            <a:endParaRPr lang="en-US" sz="800" dirty="0"/>
          </a:p>
        </p:txBody>
      </p:sp>
      <p:pic>
        <p:nvPicPr>
          <p:cNvPr id="10" name="Picture 9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0F49C4D6-48E3-4FC4-A11D-DBB825F44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12519" y="2566558"/>
            <a:ext cx="5025081" cy="21224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118DE5-5F4D-4DCD-B16B-1D557AEAB3EB}"/>
              </a:ext>
            </a:extLst>
          </p:cNvPr>
          <p:cNvSpPr txBox="1"/>
          <p:nvPr/>
        </p:nvSpPr>
        <p:spPr>
          <a:xfrm>
            <a:off x="912518" y="4688986"/>
            <a:ext cx="50250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licensed under </a:t>
            </a:r>
            <a:r>
              <a:rPr lang="en-US" sz="800" dirty="0">
                <a:hlinkClick r:id="rId7" tooltip="https://creativecommons.org/licenses/by-sa/3.0/"/>
              </a:rPr>
              <a:t>CC BY-SA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2200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E34A508-0199-4595-B719-DFFC905F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CBC290-6C9E-4985-917F-50FF10BB0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607521" cy="344859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New York—43 inspectors arrested and charged with extortion.</a:t>
            </a:r>
          </a:p>
          <a:p>
            <a:r>
              <a:rPr lang="en-US" sz="2800" dirty="0"/>
              <a:t>Indiana—Environmental Health Specialist charged with using county credit card to purchase $25 of gas for personal vehicle.</a:t>
            </a:r>
          </a:p>
          <a:p>
            <a:r>
              <a:rPr lang="en-US" sz="2800" dirty="0"/>
              <a:t>North Carolina</a:t>
            </a:r>
          </a:p>
          <a:p>
            <a:pPr lvl="1"/>
            <a:r>
              <a:rPr lang="en-US" sz="2400" dirty="0"/>
              <a:t>Environmental Health Specialist charged with felonies for issuing fraudulent septic permits and receiving bribes.</a:t>
            </a:r>
          </a:p>
          <a:p>
            <a:pPr lvl="1"/>
            <a:r>
              <a:rPr lang="en-US" sz="2400" dirty="0"/>
              <a:t>Fraudulent inspection reports written in the office.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BBD3EAD4-E35A-48E2-8678-730D8B5E7A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" y="281469"/>
            <a:ext cx="2126975" cy="1729409"/>
          </a:xfrm>
        </p:spPr>
      </p:pic>
    </p:spTree>
    <p:extLst>
      <p:ext uri="{BB962C8B-B14F-4D97-AF65-F5344CB8AC3E}">
        <p14:creationId xmlns:p14="http://schemas.microsoft.com/office/powerpoint/2010/main" val="208614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43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" name="Picture 1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5" name="Straight Connector 2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B588122-E8A7-4A58-ABC0-199F109F5C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02" y="752513"/>
            <a:ext cx="3213606" cy="173850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155FFE3-4C01-42CA-A2CC-3CA699243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Ethics defined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02492A-6C68-4799-936D-3B2719BE6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78" y="2015734"/>
            <a:ext cx="7284649" cy="34506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The discipline dealing with what is good and bad and with moral duty and obligation. (Webster)</a:t>
            </a:r>
          </a:p>
          <a:p>
            <a:r>
              <a:rPr lang="en-US" sz="2800" dirty="0"/>
              <a:t>Morals—Fundamentally appropriate behavior.</a:t>
            </a:r>
          </a:p>
          <a:p>
            <a:r>
              <a:rPr lang="en-US" sz="2800" dirty="0"/>
              <a:t>Doing what is good rather than what is bad. (Bell, Fleming)</a:t>
            </a:r>
          </a:p>
        </p:txBody>
      </p:sp>
    </p:spTree>
    <p:extLst>
      <p:ext uri="{BB962C8B-B14F-4D97-AF65-F5344CB8AC3E}">
        <p14:creationId xmlns:p14="http://schemas.microsoft.com/office/powerpoint/2010/main" val="3393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0758-BC3E-4BB9-AB01-C33CBE197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189B26-CC5A-48F9-9A77-51F5FBF7B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Ethics is knowing the difference between what you have a right to do and what is right to do.</a:t>
            </a:r>
          </a:p>
          <a:p>
            <a:pPr marL="0" indent="0">
              <a:buNone/>
            </a:pPr>
            <a:r>
              <a:rPr lang="en-US" sz="2400" dirty="0"/>
              <a:t>~Potter Stewart,  Associate Justice of the US Supreme Court</a:t>
            </a:r>
          </a:p>
        </p:txBody>
      </p:sp>
    </p:spTree>
    <p:extLst>
      <p:ext uri="{BB962C8B-B14F-4D97-AF65-F5344CB8AC3E}">
        <p14:creationId xmlns:p14="http://schemas.microsoft.com/office/powerpoint/2010/main" val="1962266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FC80-C4A9-4A76-86A2-4CB915AB0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have ethics codes, regulations, or statutes?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5ED2D-428D-4102-A284-71EC9FAA0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Minimum standard of conduct</a:t>
            </a:r>
          </a:p>
          <a:p>
            <a:pPr lvl="1"/>
            <a:r>
              <a:rPr lang="en-US" sz="2600" dirty="0"/>
              <a:t>Certainty and Accountability (Bell)</a:t>
            </a:r>
          </a:p>
          <a:p>
            <a:r>
              <a:rPr lang="en-US" sz="2800" dirty="0"/>
              <a:t>Provides an obligation to stakeholders (including fellow professionals)</a:t>
            </a:r>
          </a:p>
          <a:p>
            <a:r>
              <a:rPr lang="en-US" sz="2800" dirty="0"/>
              <a:t>Maintains professionalism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750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C13ED-0950-44A8-8785-DE174F402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Codes of Ethics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C154EE-214C-411B-B971-B31B833FD5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7" y="2004464"/>
            <a:ext cx="2841761" cy="4101724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F92576F-4AB4-438D-81F9-1CA0357459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4902" t="13023" r="19356" b="24880"/>
          <a:stretch/>
        </p:blipFill>
        <p:spPr>
          <a:xfrm>
            <a:off x="6078198" y="0"/>
            <a:ext cx="4976654" cy="6692742"/>
          </a:xfrm>
          <a:prstGeom prst="rect">
            <a:avLst/>
          </a:prstGeom>
        </p:spPr>
      </p:pic>
      <p:pic>
        <p:nvPicPr>
          <p:cNvPr id="13" name="Picture 1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79995351-FB39-4F29-A301-BF48E5E8C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830" y="2359876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66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8756-3B46-4006-95FF-0D688427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nc laws and rules tied to ethics?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A72335-617D-409E-9B97-2FC27F406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NC State Board of Environmental Health Specialist Examiners</a:t>
            </a:r>
          </a:p>
          <a:p>
            <a:pPr lvl="1"/>
            <a:r>
              <a:rPr lang="en-US" sz="2400" dirty="0"/>
              <a:t>NCGS 90A-67—Requires Board to adopt Code of Ethics</a:t>
            </a:r>
          </a:p>
          <a:p>
            <a:pPr lvl="1"/>
            <a:r>
              <a:rPr lang="en-US" sz="2400" dirty="0"/>
              <a:t>21 NCAC 62 .0415—Incorporates Code of Ethics adopted by NCPHA-EH Section</a:t>
            </a:r>
          </a:p>
          <a:p>
            <a:pPr lvl="1"/>
            <a:r>
              <a:rPr lang="en-US" sz="2400" dirty="0"/>
              <a:t>NCGS 90A-53(2)—Qualifications for registration</a:t>
            </a:r>
          </a:p>
          <a:p>
            <a:pPr lvl="1"/>
            <a:r>
              <a:rPr lang="en-US" sz="2400" dirty="0"/>
              <a:t>NCGS 90A-64(10)—Suspension and revocation of certificates</a:t>
            </a:r>
          </a:p>
          <a:p>
            <a:pPr lvl="1"/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2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280</TotalTime>
  <Words>551</Words>
  <Application>Microsoft Office PowerPoint</Application>
  <PresentationFormat>Widescreen</PresentationFormat>
  <Paragraphs>76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Gill Sans MT</vt:lpstr>
      <vt:lpstr>Gallery</vt:lpstr>
      <vt:lpstr>Ethics for Environmental health Specialists</vt:lpstr>
      <vt:lpstr>Florida Health Inspectors arrested for taking bribes (May 2012)</vt:lpstr>
      <vt:lpstr>New York</vt:lpstr>
      <vt:lpstr>PowerPoint Presentation</vt:lpstr>
      <vt:lpstr>Ethics defined</vt:lpstr>
      <vt:lpstr>Ethics</vt:lpstr>
      <vt:lpstr>Why have ethics codes, regulations, or statutes?</vt:lpstr>
      <vt:lpstr>Codes of Ethics</vt:lpstr>
      <vt:lpstr>How are nc laws and rules tied to ethics?</vt:lpstr>
      <vt:lpstr>Code of ethics</vt:lpstr>
      <vt:lpstr>Code of ethics</vt:lpstr>
      <vt:lpstr>Code of ethics</vt:lpstr>
      <vt:lpstr>Code of ethics</vt:lpstr>
      <vt:lpstr>Suspensions and revocations of certificates (NCGS 90A-64)</vt:lpstr>
      <vt:lpstr>Denial, suspension and revocation (delegation of authority--15A NCAC 01O .0107)</vt:lpstr>
      <vt:lpstr>What would you do?</vt:lpstr>
      <vt:lpstr>If faced with a possible ethics situation…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for Environmental health Specialists</dc:title>
  <dc:creator>Michael, Larry</dc:creator>
  <cp:lastModifiedBy>smith, shane</cp:lastModifiedBy>
  <cp:revision>23</cp:revision>
  <cp:lastPrinted>2017-08-25T22:49:31Z</cp:lastPrinted>
  <dcterms:created xsi:type="dcterms:W3CDTF">2017-08-25T18:46:13Z</dcterms:created>
  <dcterms:modified xsi:type="dcterms:W3CDTF">2021-03-17T21:01:44Z</dcterms:modified>
</cp:coreProperties>
</file>