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6"/>
  </p:notesMasterIdLst>
  <p:handoutMasterIdLst>
    <p:handoutMasterId r:id="rId27"/>
  </p:handoutMasterIdLst>
  <p:sldIdLst>
    <p:sldId id="448" r:id="rId3"/>
    <p:sldId id="486" r:id="rId4"/>
    <p:sldId id="487" r:id="rId5"/>
    <p:sldId id="482" r:id="rId6"/>
    <p:sldId id="488" r:id="rId7"/>
    <p:sldId id="485" r:id="rId8"/>
    <p:sldId id="465" r:id="rId9"/>
    <p:sldId id="474" r:id="rId10"/>
    <p:sldId id="385" r:id="rId11"/>
    <p:sldId id="446" r:id="rId12"/>
    <p:sldId id="476" r:id="rId13"/>
    <p:sldId id="493" r:id="rId14"/>
    <p:sldId id="466" r:id="rId15"/>
    <p:sldId id="484" r:id="rId16"/>
    <p:sldId id="396" r:id="rId17"/>
    <p:sldId id="458" r:id="rId18"/>
    <p:sldId id="467" r:id="rId19"/>
    <p:sldId id="398" r:id="rId20"/>
    <p:sldId id="399" r:id="rId21"/>
    <p:sldId id="489" r:id="rId22"/>
    <p:sldId id="491" r:id="rId23"/>
    <p:sldId id="490" r:id="rId24"/>
    <p:sldId id="492" r:id="rId25"/>
  </p:sldIdLst>
  <p:sldSz cx="9144000" cy="6858000" type="screen4x3"/>
  <p:notesSz cx="7023100" cy="93091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8A9"/>
    <a:srgbClr val="306000"/>
    <a:srgbClr val="6D8838"/>
    <a:srgbClr val="CC990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06" autoAdjust="0"/>
    <p:restoredTop sz="94660"/>
  </p:normalViewPr>
  <p:slideViewPr>
    <p:cSldViewPr>
      <p:cViewPr varScale="1">
        <p:scale>
          <a:sx n="57" d="100"/>
          <a:sy n="57" d="100"/>
        </p:scale>
        <p:origin x="4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120"/>
    </p:cViewPr>
  </p:sorterViewPr>
  <p:notesViewPr>
    <p:cSldViewPr>
      <p:cViewPr varScale="1">
        <p:scale>
          <a:sx n="66" d="100"/>
          <a:sy n="66" d="100"/>
        </p:scale>
        <p:origin x="310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28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328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2042F-3A2A-403C-A48C-3495BB6B5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80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2459"/>
            <a:ext cx="5150273" cy="418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328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328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3C7E38-C105-4E33-A07B-AA8AEF2817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25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7800" y="1193800"/>
            <a:ext cx="4297363" cy="322421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defTabSz="469418">
              <a:spcBef>
                <a:spcPts val="821"/>
              </a:spcBef>
              <a:buClr>
                <a:srgbClr val="000000"/>
              </a:buClr>
              <a:buSzPct val="100000"/>
            </a:pPr>
            <a:endParaRPr lang="en-US" sz="7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9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OGPPT_Cupploa_nochimney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950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A4B8-EEF9-4D2F-92D8-28278338A377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7D6B-36DC-4E44-AE35-BFDE3F0A0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EC77-617E-414E-9AD6-AAFE3E4A798C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35BC-DC1F-49A9-A940-6B4B40513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83C6F-FD2E-4E84-8E90-823EC179371A}" type="datetime1">
              <a:rPr lang="en-US" smtClean="0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4E31-86ED-4EE8-A989-201231B65B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4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DFF5B-1129-48E9-B7B0-247149E0D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3AA8-3D83-4CED-A62A-07C284F11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93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A507D-2455-4D7A-8875-71DF8C44E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9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2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4C5F-0F46-4A51-8703-7DE2D667F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2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4076-798E-4E06-AE38-30914A59A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9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524B-B710-477F-80FF-CAD22EB6E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7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7E3E-84ED-4908-9075-3EA77DDD5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8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35FA-5928-43E1-A76F-C3A71B070FC6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36AE-1AE3-4BD3-AF10-3AA98085D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0F27-8C42-4215-9FCB-996D3C71C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30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0148-B020-4AB7-8083-78B745C87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5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7985-CCEA-4C46-BD10-3D1CEED1B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7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6B24-B073-438E-99CE-EE7DB4E7D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99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avorite 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 r="75000"/>
          <a:stretch>
            <a:fillRect/>
          </a:stretch>
        </p:blipFill>
        <p:spPr bwMode="auto">
          <a:xfrm>
            <a:off x="0" y="61722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3429000"/>
            <a:ext cx="8610600" cy="1524000"/>
          </a:xfrm>
        </p:spPr>
        <p:txBody>
          <a:bodyPr anchor="b"/>
          <a:lstStyle>
            <a:lvl1pPr algn="l">
              <a:defRPr b="1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Local Government Purchasing and Contracting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953002"/>
            <a:ext cx="8610600" cy="1075189"/>
          </a:xfr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Norma Houston</a:t>
            </a:r>
          </a:p>
          <a:p>
            <a:r>
              <a:rPr lang="en-US" dirty="0"/>
              <a:t>2013 Basic Principles of Local Government </a:t>
            </a:r>
            <a:r>
              <a:rPr lang="en-US" dirty="0" err="1"/>
              <a:t>Purchsing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23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vorite 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46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1A69-8C55-47B5-BE77-145C4E5C860E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ACE0-6D19-4098-B475-DD28EBF64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4C61-740A-4D36-A9E3-4CB5D82F9557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819C-DBE8-4C11-B1B8-61FA69845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482D-695C-4A3B-8EF2-F18AAE08EAFB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43D3-6E6B-4D13-A4E7-AE451C3B7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E654-890B-4A43-AEF7-0AEDBC6C08B7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C525-5053-439F-94F5-26C72CD3DE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113C-16F9-4A5C-A984-CA4EB3416CF1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3789-2B6E-46D7-8CD4-3B94385A4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79-3D96-4D6D-9511-9F9A8429DFF6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89BC-31EF-4E6B-B7F6-45F1F8DEB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1382-22A0-4C2F-B462-EA5EDFA68DCF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D58E-7B46-417B-9090-DC0657066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OG_BottomBar_full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008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083C6F-FD2E-4E84-8E90-823EC179371A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B44E31-86ED-4EE8-A989-201231B65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2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1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08727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944A568-10D6-4265-91CA-E2489CCE17D6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228600" y="3810000"/>
            <a:ext cx="8915400" cy="1143000"/>
          </a:xfrm>
        </p:spPr>
        <p:txBody>
          <a:bodyPr vert="horz" wrap="square" lIns="90000" tIns="46800" rIns="81279" bIns="46800" numCol="1" anchor="b" anchorCtr="0" compatLnSpc="1">
            <a:prstTxWarp prst="textNoShape">
              <a:avLst/>
            </a:prstTxWarp>
            <a:normAutofit/>
          </a:bodyPr>
          <a:lstStyle/>
          <a:p>
            <a:pPr marL="39688" eaLnBrk="1" fontAlgn="auto" hangingPunct="1">
              <a:spcAft>
                <a:spcPts val="0"/>
              </a:spcAft>
              <a:defRPr/>
            </a:pPr>
            <a:r>
              <a:rPr lang="en-US" sz="4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4102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9905" y="3352800"/>
            <a:ext cx="9142562" cy="2161675"/>
          </a:xfr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vert="horz" wrap="square" lIns="90000" tIns="46800" rIns="81279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9688"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Overview of Public Records</a:t>
            </a:r>
          </a:p>
          <a:p>
            <a:pPr marL="39688"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Environmental Health Law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067" y="5715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Gothic"/>
                <a:cs typeface="Arial" charset="0"/>
              </a:rPr>
              <a:t>Robert Joyce, </a:t>
            </a:r>
            <a:r>
              <a:rPr lang="en-US" b="1" i="1" kern="0" dirty="0">
                <a:solidFill>
                  <a:srgbClr val="FFFFFF"/>
                </a:solidFill>
                <a:latin typeface="Calibri"/>
                <a:ea typeface="MS Gothic"/>
                <a:cs typeface="Arial" charset="0"/>
              </a:rPr>
              <a:t>UNC School of Governm</a:t>
            </a:r>
            <a:r>
              <a:rPr lang="en-US" b="1" kern="0" dirty="0">
                <a:solidFill>
                  <a:srgbClr val="FFFFFF"/>
                </a:solidFill>
                <a:latin typeface="Calibri"/>
                <a:ea typeface="MS Gothic"/>
                <a:cs typeface="Arial" charset="0"/>
              </a:rPr>
              <a:t>ent</a:t>
            </a:r>
          </a:p>
          <a:p>
            <a:pPr marL="39688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Gothic"/>
                <a:cs typeface="Arial" charset="0"/>
              </a:rPr>
              <a:t>March 18, 2021</a:t>
            </a:r>
          </a:p>
        </p:txBody>
      </p:sp>
    </p:spTree>
    <p:extLst>
      <p:ext uri="{BB962C8B-B14F-4D97-AF65-F5344CB8AC3E}">
        <p14:creationId xmlns:p14="http://schemas.microsoft.com/office/powerpoint/2010/main" val="2757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9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6101"/>
            <a:ext cx="4038600" cy="27063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Records created on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devices or accounts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public records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content involves public business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56100"/>
            <a:ext cx="4038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Records created on government devices or accounts are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records if the content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involves public business.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government may have access to these records for internal purposes depending on computer use policies in effect.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74" y="4441985"/>
            <a:ext cx="2489200" cy="16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9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Rule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</a:rPr>
              <a:t>It’s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CONTENT</a:t>
            </a:r>
            <a:r>
              <a:rPr lang="en-US" dirty="0">
                <a:latin typeface="Calibri" panose="020F0502020204030204" pitchFamily="34" charset="0"/>
              </a:rPr>
              <a:t> of the record, not its location, that determines whether it is a public record.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49" y="3429000"/>
            <a:ext cx="5029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3A7D-CC5F-4D71-8AC4-B2E4416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93FD8-D62B-4FEA-8010-3D771329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Drafts</a:t>
            </a:r>
          </a:p>
        </p:txBody>
      </p:sp>
    </p:spTree>
    <p:extLst>
      <p:ext uri="{BB962C8B-B14F-4D97-AF65-F5344CB8AC3E}">
        <p14:creationId xmlns:p14="http://schemas.microsoft.com/office/powerpoint/2010/main" val="69576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4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What is the right of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Provide records: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to anyone who requests them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to inspect or receive a copy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regardless of why they want them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in the medium requested if possible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“as promptly as possible”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689" y="1744532"/>
            <a:ext cx="2429786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43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Records Retention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418" y="1364673"/>
            <a:ext cx="8229600" cy="252152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issued records retention schedules dictate what must be kept, and for how long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schedules provide the legal authority to destroy records</a:t>
            </a:r>
          </a:p>
        </p:txBody>
      </p:sp>
      <p:pic>
        <p:nvPicPr>
          <p:cNvPr id="1025" name="Picture 1" descr="age1image2533781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13909"/>
            <a:ext cx="5591175" cy="22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7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41657" y="18757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What Can We Charge?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657" y="1426945"/>
            <a:ext cx="4038600" cy="452596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Actual, direct costs only</a:t>
            </a:r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599" y="1426946"/>
            <a:ext cx="3799575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personnel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05111" y="2109899"/>
            <a:ext cx="2590550" cy="3843009"/>
            <a:chOff x="5181975" y="2324994"/>
            <a:chExt cx="2590550" cy="3843009"/>
          </a:xfrm>
        </p:grpSpPr>
        <p:pic>
          <p:nvPicPr>
            <p:cNvPr id="6154" name="Picture 10" descr="C:\Documents and Settings\Bluestein\Local Settings\Temporary Internet Files\Content.IE5\7W66FC9V\MP900409031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80" y="4180807"/>
              <a:ext cx="1987196" cy="198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975" y="2324994"/>
              <a:ext cx="2590550" cy="173029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05271" y="2134094"/>
            <a:ext cx="3707043" cy="3818815"/>
            <a:chOff x="605271" y="2307348"/>
            <a:chExt cx="3707043" cy="3818815"/>
          </a:xfrm>
        </p:grpSpPr>
        <p:pic>
          <p:nvPicPr>
            <p:cNvPr id="6146" name="Picture 2" descr="C:\Documents and Settings\Bluestein\Local Settings\Temporary Internet Files\Content.IE5\A8JV8IFE\MP900422411[1]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2" t="12968" r="7895" b="11077"/>
            <a:stretch/>
          </p:blipFill>
          <p:spPr bwMode="auto">
            <a:xfrm>
              <a:off x="605271" y="2307348"/>
              <a:ext cx="1889256" cy="258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999" y="4927188"/>
              <a:ext cx="1990001" cy="1198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691646" y="2699992"/>
              <a:ext cx="1620668" cy="179669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273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15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 What Are Some Key Exceptions?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815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Two types of exceptions: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May release</a:t>
            </a:r>
            <a:r>
              <a:rPr lang="en-US" i="1" dirty="0">
                <a:latin typeface="Calibri" panose="020F0502020204030204" pitchFamily="34" charset="0"/>
              </a:rPr>
              <a:t>, but not required to</a:t>
            </a:r>
            <a:r>
              <a:rPr lang="en-US" dirty="0">
                <a:latin typeface="Calibri" panose="020F0502020204030204" pitchFamily="34" charset="0"/>
              </a:rPr>
              <a:t> when the exception says ”not public records”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Examples: Criminal investigation, economic development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Shall not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release </a:t>
            </a:r>
            <a:r>
              <a:rPr lang="en-US" dirty="0">
                <a:latin typeface="Calibri" panose="020F0502020204030204" pitchFamily="34" charset="0"/>
              </a:rPr>
              <a:t>when the exception says  “confidential”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Examples: Personnel, trade secrets, law enforcement recordings, some health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1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Personnel Records </a:t>
            </a:r>
            <a:r>
              <a:rPr lang="mr-IN" dirty="0">
                <a:latin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</a:rPr>
              <a:t> Confidential-Limited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Supervisors</a:t>
            </a:r>
          </a:p>
          <a:p>
            <a:r>
              <a:rPr lang="en-US" dirty="0">
                <a:latin typeface="Calibri" panose="020F0502020204030204" pitchFamily="34" charset="0"/>
              </a:rPr>
              <a:t>Employees and former employees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latin typeface="Calibri" panose="020F0502020204030204" pitchFamily="34" charset="0"/>
              </a:rPr>
              <a:t>Not applicants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Others in public agencies if the custodian determines it is necessary</a:t>
            </a:r>
          </a:p>
          <a:p>
            <a:r>
              <a:rPr lang="en-US" dirty="0">
                <a:latin typeface="Calibri" panose="020F0502020204030204" pitchFamily="34" charset="0"/>
              </a:rPr>
              <a:t>Others by court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>
          <a:xfrm>
            <a:off x="457200" y="4011"/>
            <a:ext cx="8229600" cy="1143000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Employee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Public</a:t>
            </a:r>
          </a:p>
        </p:txBody>
      </p:sp>
      <p:sp>
        <p:nvSpPr>
          <p:cNvPr id="71683" name="Content Placeholder 8"/>
          <p:cNvSpPr>
            <a:spLocks noGrp="1"/>
          </p:cNvSpPr>
          <p:nvPr>
            <p:ph sz="half" idx="1"/>
          </p:nvPr>
        </p:nvSpPr>
        <p:spPr>
          <a:xfrm>
            <a:off x="587141" y="1447800"/>
            <a:ext cx="4038600" cy="452596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 of hire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Terms of contract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 salary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 and amount of each increase and decrease (salary history)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684" name="Content Placeholder 9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4419600" cy="452596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 and type of certain personnel actions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 and general description of reasons for promotion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 of notice of final dismissal for disciplinary reasons, setting forth basis for dismissal.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5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What Are the Sanctions for  Violations?</a:t>
            </a:r>
          </a:p>
        </p:txBody>
      </p:sp>
      <p:pic>
        <p:nvPicPr>
          <p:cNvPr id="72707" name="Picture 5" descr="gav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1447800"/>
            <a:ext cx="58674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person denied access may file suit to force release of records. </a:t>
            </a:r>
          </a:p>
          <a:p>
            <a:pPr marL="514350" indent="-514350" eaLnBrk="1" hangingPunct="1"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Parties may mediate the dispute </a:t>
            </a:r>
          </a:p>
          <a:p>
            <a:pPr marL="514350" indent="-514350" eaLnBrk="1" hangingPunct="1"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Judge may require payment of attorneys fees unless government reasonably relied on case law or attorney general opinion</a:t>
            </a:r>
          </a:p>
          <a:p>
            <a:pPr marL="514350" indent="-514350" eaLnBrk="1" hangingPunct="1"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Individual liability only if not following attorney’s advice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3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CC08-4CD0-4CB7-9D2A-19F930AD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C7AEF-7E40-47BC-9743-97BDE03DA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/>
              <a:t>Transparency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871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E187-4A8A-4E85-9B6D-B2002D96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come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ED974-4564-493A-8A20-706F915D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learned about an opening for an environmental health specialist in another county.  You regret it now, but you sent a letter of interest (and your resume) from your county email account.  A local restaurant owner with a grudge against you learned about it and now requests a copy of your letter of interest.  Public record?</a:t>
            </a:r>
          </a:p>
        </p:txBody>
      </p:sp>
    </p:spTree>
    <p:extLst>
      <p:ext uri="{BB962C8B-B14F-4D97-AF65-F5344CB8AC3E}">
        <p14:creationId xmlns:p14="http://schemas.microsoft.com/office/powerpoint/2010/main" val="335594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EC2F-B543-4D4A-A4DC-76B98A63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come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54DEA-8FB4-4E24-A1B5-86E4D6DA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local developer thinks you are slow in inspecting and approving lots in his projects because you “just don’t like me.”  He has requested a list of every project you’ve inspected for the past five years, with the date of application and date of completion.  Public record?</a:t>
            </a:r>
          </a:p>
        </p:txBody>
      </p:sp>
    </p:spTree>
    <p:extLst>
      <p:ext uri="{BB962C8B-B14F-4D97-AF65-F5344CB8AC3E}">
        <p14:creationId xmlns:p14="http://schemas.microsoft.com/office/powerpoint/2010/main" val="77463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27A0-B8C4-4687-AEB7-9CC64D9C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come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ACBC-2EE7-4B2F-A8AD-CFDAE5104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case of contamination in a swimming pool as attracted attention.  You draft a report and send the draft to the health director for her review.  The newspaper learns about it and requests a copy.  You say No because it’s just a draft.  The paper asks for the draft and for the notes you prepared in the inspection process.</a:t>
            </a:r>
          </a:p>
        </p:txBody>
      </p:sp>
    </p:spTree>
    <p:extLst>
      <p:ext uri="{BB962C8B-B14F-4D97-AF65-F5344CB8AC3E}">
        <p14:creationId xmlns:p14="http://schemas.microsoft.com/office/powerpoint/2010/main" val="418898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269F-5A8A-4EC7-B961-F0AE488F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come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36E4-C77D-42AB-8C9E-8A4D25BD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the draft a public record?</a:t>
            </a:r>
          </a:p>
          <a:p>
            <a:pPr marL="0" indent="0">
              <a:buNone/>
            </a:pPr>
            <a:r>
              <a:rPr lang="en-US" dirty="0"/>
              <a:t>Are your notes public records?</a:t>
            </a:r>
          </a:p>
          <a:p>
            <a:pPr marL="0" indent="0">
              <a:buNone/>
            </a:pPr>
            <a:r>
              <a:rPr lang="en-US" dirty="0"/>
              <a:t>Is there any information you must redact?</a:t>
            </a:r>
          </a:p>
        </p:txBody>
      </p:sp>
    </p:spTree>
    <p:extLst>
      <p:ext uri="{BB962C8B-B14F-4D97-AF65-F5344CB8AC3E}">
        <p14:creationId xmlns:p14="http://schemas.microsoft.com/office/powerpoint/2010/main" val="217469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5375" y="51816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Open Meetings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79" y="533400"/>
            <a:ext cx="5524192" cy="4143144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660CEC0-A64A-4EC4-9EA0-854FC556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685800"/>
            <a:ext cx="742452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5375" y="51816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Public records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79" y="533400"/>
            <a:ext cx="5524192" cy="41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5E61-78D6-4916-8108-9DE3BFDE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0843-611B-416A-83D0-8133C22E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/>
              <a:t>Public Records</a:t>
            </a:r>
          </a:p>
        </p:txBody>
      </p:sp>
    </p:spTree>
    <p:extLst>
      <p:ext uri="{BB962C8B-B14F-4D97-AF65-F5344CB8AC3E}">
        <p14:creationId xmlns:p14="http://schemas.microsoft.com/office/powerpoint/2010/main" val="394870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32B1-329F-4F71-9291-FD80FC03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The Basics: Philosophy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EB766-D04C-474A-BE99-0A0D70498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</a:rPr>
              <a:t>“The public records and public information compiled by the agencies of North Carolina government or its subdivisions are the property of the people.”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GS 132-1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8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Basics: Public Records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8006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Calibri" panose="020F0502020204030204" pitchFamily="34" charset="0"/>
              </a:rPr>
              <a:t>Any record made or received in the transaction of public business is subject to public access unless an exception applies. 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1905" r="9524"/>
          <a:stretch/>
        </p:blipFill>
        <p:spPr>
          <a:xfrm>
            <a:off x="1752600" y="3276600"/>
            <a:ext cx="25146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040061"/>
            <a:ext cx="2188654" cy="1444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02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Types and forms of records defined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0273" y="1459202"/>
            <a:ext cx="8229600" cy="1865889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Documents, papers, letters, maps, books, photographs, films, sound recordings, magnetic or other tapes, electronic data-processing records, artifacts, or other documentary material,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regardless of physical form or characteristics.</a:t>
            </a:r>
            <a:endParaRPr 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0"/>
            <a:ext cx="2535568" cy="1899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45" y="3809999"/>
            <a:ext cx="2134140" cy="2084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578" t="6669" r="15878" b="13462"/>
          <a:stretch/>
        </p:blipFill>
        <p:spPr>
          <a:xfrm>
            <a:off x="5636014" y="3352800"/>
            <a:ext cx="3050786" cy="2737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5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02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Content of records is the key: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56289"/>
          </a:xfrm>
        </p:spPr>
        <p:txBody>
          <a:bodyPr/>
          <a:lstStyle/>
          <a:p>
            <a:pPr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Made or received in the transaction of public business.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24200"/>
            <a:ext cx="2799184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7578" t="6669" r="15878" b="13462"/>
          <a:stretch/>
        </p:blipFill>
        <p:spPr>
          <a:xfrm>
            <a:off x="4724400" y="3129971"/>
            <a:ext cx="3050786" cy="2737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5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c49d100f-d7f5-4867-960d-37b63f8a406d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VERSION" val="5"/>
  <p:tag name="TPFULLVERSION" val="5.3.1.3337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sog_template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731</Words>
  <Application>Microsoft Office PowerPoint</Application>
  <PresentationFormat>On-screen Show (4:3)</PresentationFormat>
  <Paragraphs>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sog_template_footer</vt:lpstr>
      <vt:lpstr>3_Office Theme</vt:lpstr>
      <vt:lpstr> </vt:lpstr>
      <vt:lpstr>PowerPoint Presentation</vt:lpstr>
      <vt:lpstr>Open Meetings</vt:lpstr>
      <vt:lpstr>Public records</vt:lpstr>
      <vt:lpstr>PowerPoint Presentation</vt:lpstr>
      <vt:lpstr>The Basics: Philosophy</vt:lpstr>
      <vt:lpstr>The Basics: Public Records</vt:lpstr>
      <vt:lpstr>Types and forms of records defined</vt:lpstr>
      <vt:lpstr>Content of records is the key:</vt:lpstr>
      <vt:lpstr> Key Concepts</vt:lpstr>
      <vt:lpstr>Rule to Remember</vt:lpstr>
      <vt:lpstr>Special Issue</vt:lpstr>
      <vt:lpstr>What is the right of access?</vt:lpstr>
      <vt:lpstr>Records Retention</vt:lpstr>
      <vt:lpstr> What Can We Charge?</vt:lpstr>
      <vt:lpstr> What Are Some Key Exceptions?</vt:lpstr>
      <vt:lpstr>Personnel Records – Confidential-Limited Access</vt:lpstr>
      <vt:lpstr>Employee Information that IS Public</vt:lpstr>
      <vt:lpstr> What Are the Sanctions for  Violations?</vt:lpstr>
      <vt:lpstr>How does it come up?</vt:lpstr>
      <vt:lpstr>How does it come up?</vt:lpstr>
      <vt:lpstr>How does it come up?</vt:lpstr>
      <vt:lpstr>How does it come up?</vt:lpstr>
    </vt:vector>
  </TitlesOfParts>
  <Company>Institute of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Austin</dc:creator>
  <cp:lastModifiedBy>Joyce, Robert P</cp:lastModifiedBy>
  <cp:revision>452</cp:revision>
  <cp:lastPrinted>2017-11-14T14:52:38Z</cp:lastPrinted>
  <dcterms:created xsi:type="dcterms:W3CDTF">2003-10-16T17:35:22Z</dcterms:created>
  <dcterms:modified xsi:type="dcterms:W3CDTF">2021-03-18T15:19:53Z</dcterms:modified>
</cp:coreProperties>
</file>