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5" r:id="rId1"/>
  </p:sldMasterIdLst>
  <p:notesMasterIdLst>
    <p:notesMasterId r:id="rId56"/>
  </p:notesMasterIdLst>
  <p:handoutMasterIdLst>
    <p:handoutMasterId r:id="rId57"/>
  </p:handoutMasterIdLst>
  <p:sldIdLst>
    <p:sldId id="256" r:id="rId2"/>
    <p:sldId id="271" r:id="rId3"/>
    <p:sldId id="258" r:id="rId4"/>
    <p:sldId id="447" r:id="rId5"/>
    <p:sldId id="449" r:id="rId6"/>
    <p:sldId id="287" r:id="rId7"/>
    <p:sldId id="452" r:id="rId8"/>
    <p:sldId id="380" r:id="rId9"/>
    <p:sldId id="448" r:id="rId10"/>
    <p:sldId id="361" r:id="rId11"/>
    <p:sldId id="363" r:id="rId12"/>
    <p:sldId id="364" r:id="rId13"/>
    <p:sldId id="362" r:id="rId14"/>
    <p:sldId id="324" r:id="rId15"/>
    <p:sldId id="402" r:id="rId16"/>
    <p:sldId id="394" r:id="rId17"/>
    <p:sldId id="400" r:id="rId18"/>
    <p:sldId id="291" r:id="rId19"/>
    <p:sldId id="273" r:id="rId20"/>
    <p:sldId id="261" r:id="rId21"/>
    <p:sldId id="416" r:id="rId22"/>
    <p:sldId id="262" r:id="rId23"/>
    <p:sldId id="264" r:id="rId24"/>
    <p:sldId id="451" r:id="rId25"/>
    <p:sldId id="288" r:id="rId26"/>
    <p:sldId id="438" r:id="rId27"/>
    <p:sldId id="440" r:id="rId28"/>
    <p:sldId id="441" r:id="rId29"/>
    <p:sldId id="303" r:id="rId30"/>
    <p:sldId id="307" r:id="rId31"/>
    <p:sldId id="306" r:id="rId32"/>
    <p:sldId id="289" r:id="rId33"/>
    <p:sldId id="265" r:id="rId34"/>
    <p:sldId id="453" r:id="rId35"/>
    <p:sldId id="312" r:id="rId36"/>
    <p:sldId id="423" r:id="rId37"/>
    <p:sldId id="281" r:id="rId38"/>
    <p:sldId id="308" r:id="rId39"/>
    <p:sldId id="309" r:id="rId40"/>
    <p:sldId id="310" r:id="rId41"/>
    <p:sldId id="285" r:id="rId42"/>
    <p:sldId id="286" r:id="rId43"/>
    <p:sldId id="274" r:id="rId44"/>
    <p:sldId id="276" r:id="rId45"/>
    <p:sldId id="277" r:id="rId46"/>
    <p:sldId id="267" r:id="rId47"/>
    <p:sldId id="275" r:id="rId48"/>
    <p:sldId id="278" r:id="rId49"/>
    <p:sldId id="283" r:id="rId50"/>
    <p:sldId id="266" r:id="rId51"/>
    <p:sldId id="295" r:id="rId52"/>
    <p:sldId id="314" r:id="rId53"/>
    <p:sldId id="300" r:id="rId54"/>
    <p:sldId id="301" r:id="rId55"/>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26" autoAdjust="0"/>
    <p:restoredTop sz="55948" autoAdjust="0"/>
  </p:normalViewPr>
  <p:slideViewPr>
    <p:cSldViewPr>
      <p:cViewPr varScale="1">
        <p:scale>
          <a:sx n="45" d="100"/>
          <a:sy n="45" d="100"/>
        </p:scale>
        <p:origin x="2108" y="44"/>
      </p:cViewPr>
      <p:guideLst>
        <p:guide orient="horz" pos="2160"/>
        <p:guide pos="2880"/>
      </p:guideLst>
    </p:cSldViewPr>
  </p:slideViewPr>
  <p:outlineViewPr>
    <p:cViewPr>
      <p:scale>
        <a:sx n="33" d="100"/>
        <a:sy n="33" d="100"/>
      </p:scale>
      <p:origin x="48" y="549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accent5"/>
                </a:solidFill>
                <a:latin typeface="+mn-lt"/>
                <a:ea typeface="+mn-ea"/>
                <a:cs typeface="+mn-cs"/>
              </a:defRPr>
            </a:pPr>
            <a:r>
              <a:rPr lang="en-US" sz="1862" b="1" i="0" u="none" strike="noStrike" baseline="0" dirty="0">
                <a:solidFill>
                  <a:schemeClr val="accent5"/>
                </a:solidFill>
                <a:effectLst/>
              </a:rPr>
              <a:t>Geometric mean BLL for children ages 1-5 years and ages 6-11 years in the NHANES, 1976-2016, by survey cycle</a:t>
            </a:r>
            <a:endParaRPr lang="en-US" b="1" baseline="0" dirty="0">
              <a:solidFill>
                <a:schemeClr val="accent5"/>
              </a:solidFill>
            </a:endParaRPr>
          </a:p>
        </c:rich>
      </c:tx>
      <c:layout>
        <c:manualLayout>
          <c:xMode val="edge"/>
          <c:yMode val="edge"/>
          <c:x val="8.8052126934588637E-2"/>
          <c:y val="3.193641284175733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accent5"/>
              </a:solidFill>
              <a:latin typeface="+mn-lt"/>
              <a:ea typeface="+mn-ea"/>
              <a:cs typeface="+mn-cs"/>
            </a:defRPr>
          </a:pPr>
          <a:endParaRPr lang="en-US"/>
        </a:p>
      </c:txPr>
    </c:title>
    <c:autoTitleDeleted val="0"/>
    <c:plotArea>
      <c:layout>
        <c:manualLayout>
          <c:layoutTarget val="inner"/>
          <c:xMode val="edge"/>
          <c:yMode val="edge"/>
          <c:x val="9.4639137970678605E-2"/>
          <c:y val="0.28434094811414229"/>
          <c:w val="0.87718054237684906"/>
          <c:h val="0.54416755602451505"/>
        </c:manualLayout>
      </c:layout>
      <c:lineChart>
        <c:grouping val="standard"/>
        <c:varyColors val="0"/>
        <c:ser>
          <c:idx val="0"/>
          <c:order val="0"/>
          <c:tx>
            <c:strRef>
              <c:f>Sheet1!$B$1</c:f>
              <c:strCache>
                <c:ptCount val="1"/>
                <c:pt idx="0">
                  <c:v>Ages 1-5 years</c:v>
                </c:pt>
              </c:strCache>
            </c:strRef>
          </c:tx>
          <c:spPr>
            <a:ln w="28575" cap="sq" cmpd="sng">
              <a:solidFill>
                <a:schemeClr val="tx1">
                  <a:lumMod val="75000"/>
                </a:schemeClr>
              </a:solidFill>
              <a:prstDash val="solid"/>
              <a:bevel/>
              <a:headEnd type="oval"/>
              <a:tailEnd type="diamond"/>
            </a:ln>
            <a:effectLst/>
          </c:spPr>
          <c:marker>
            <c:symbol val="square"/>
            <c:size val="5"/>
            <c:spPr>
              <a:solidFill>
                <a:schemeClr val="tx1">
                  <a:lumMod val="75000"/>
                </a:schemeClr>
              </a:solidFill>
              <a:ln w="9525">
                <a:solidFill>
                  <a:schemeClr val="accent1"/>
                </a:solidFill>
                <a:tailEnd type="diamond"/>
              </a:ln>
              <a:effectLst/>
            </c:spPr>
          </c:marker>
          <c:cat>
            <c:strRef>
              <c:f>Sheet1!$A$2:$A$8</c:f>
              <c:strCache>
                <c:ptCount val="7"/>
                <c:pt idx="0">
                  <c:v>1976-1980</c:v>
                </c:pt>
                <c:pt idx="1">
                  <c:v>1988-1991</c:v>
                </c:pt>
                <c:pt idx="2">
                  <c:v>1991-1994</c:v>
                </c:pt>
                <c:pt idx="3">
                  <c:v>1999-2002</c:v>
                </c:pt>
                <c:pt idx="4">
                  <c:v>2003-2006</c:v>
                </c:pt>
                <c:pt idx="5">
                  <c:v>2007-2010</c:v>
                </c:pt>
                <c:pt idx="6">
                  <c:v>2011-2016</c:v>
                </c:pt>
              </c:strCache>
            </c:strRef>
          </c:cat>
          <c:val>
            <c:numRef>
              <c:f>Sheet1!$B$2:$B$8</c:f>
              <c:numCache>
                <c:formatCode>General</c:formatCode>
                <c:ptCount val="7"/>
                <c:pt idx="0">
                  <c:v>15.2</c:v>
                </c:pt>
                <c:pt idx="1">
                  <c:v>3.6</c:v>
                </c:pt>
                <c:pt idx="2">
                  <c:v>2.7</c:v>
                </c:pt>
                <c:pt idx="3">
                  <c:v>1.9</c:v>
                </c:pt>
                <c:pt idx="4">
                  <c:v>1.6</c:v>
                </c:pt>
                <c:pt idx="5">
                  <c:v>1.3</c:v>
                </c:pt>
                <c:pt idx="6">
                  <c:v>0.9</c:v>
                </c:pt>
              </c:numCache>
            </c:numRef>
          </c:val>
          <c:smooth val="0"/>
          <c:extLst>
            <c:ext xmlns:c16="http://schemas.microsoft.com/office/drawing/2014/chart" uri="{C3380CC4-5D6E-409C-BE32-E72D297353CC}">
              <c16:uniqueId val="{00000000-7AC3-491A-906C-8B092D20476C}"/>
            </c:ext>
          </c:extLst>
        </c:ser>
        <c:ser>
          <c:idx val="1"/>
          <c:order val="1"/>
          <c:tx>
            <c:strRef>
              <c:f>Sheet1!$C$1</c:f>
              <c:strCache>
                <c:ptCount val="1"/>
                <c:pt idx="0">
                  <c:v>Ages 6-11 years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Sheet1!$A$2:$A$8</c:f>
              <c:strCache>
                <c:ptCount val="7"/>
                <c:pt idx="0">
                  <c:v>1976-1980</c:v>
                </c:pt>
                <c:pt idx="1">
                  <c:v>1988-1991</c:v>
                </c:pt>
                <c:pt idx="2">
                  <c:v>1991-1994</c:v>
                </c:pt>
                <c:pt idx="3">
                  <c:v>1999-2002</c:v>
                </c:pt>
                <c:pt idx="4">
                  <c:v>2003-2006</c:v>
                </c:pt>
                <c:pt idx="5">
                  <c:v>2007-2010</c:v>
                </c:pt>
                <c:pt idx="6">
                  <c:v>2011-2016</c:v>
                </c:pt>
              </c:strCache>
            </c:strRef>
          </c:cat>
          <c:val>
            <c:numRef>
              <c:f>Sheet1!$C$2:$C$8</c:f>
              <c:numCache>
                <c:formatCode>General</c:formatCode>
                <c:ptCount val="7"/>
                <c:pt idx="0">
                  <c:v>12.7</c:v>
                </c:pt>
                <c:pt idx="1">
                  <c:v>2.4</c:v>
                </c:pt>
                <c:pt idx="2">
                  <c:v>1.9</c:v>
                </c:pt>
                <c:pt idx="3">
                  <c:v>1.4</c:v>
                </c:pt>
                <c:pt idx="4">
                  <c:v>1.1000000000000001</c:v>
                </c:pt>
                <c:pt idx="5">
                  <c:v>0.9</c:v>
                </c:pt>
                <c:pt idx="6">
                  <c:v>0.6</c:v>
                </c:pt>
              </c:numCache>
            </c:numRef>
          </c:val>
          <c:smooth val="0"/>
          <c:extLst>
            <c:ext xmlns:c16="http://schemas.microsoft.com/office/drawing/2014/chart" uri="{C3380CC4-5D6E-409C-BE32-E72D297353CC}">
              <c16:uniqueId val="{00000001-7AC3-491A-906C-8B092D20476C}"/>
            </c:ext>
          </c:extLst>
        </c:ser>
        <c:dLbls>
          <c:showLegendKey val="0"/>
          <c:showVal val="0"/>
          <c:showCatName val="0"/>
          <c:showSerName val="0"/>
          <c:showPercent val="0"/>
          <c:showBubbleSize val="0"/>
        </c:dLbls>
        <c:marker val="1"/>
        <c:smooth val="0"/>
        <c:axId val="1739113231"/>
        <c:axId val="720669247"/>
      </c:lineChart>
      <c:catAx>
        <c:axId val="1739113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75000"/>
                  </a:schemeClr>
                </a:solidFill>
                <a:latin typeface="+mn-lt"/>
                <a:ea typeface="+mn-ea"/>
                <a:cs typeface="+mn-cs"/>
              </a:defRPr>
            </a:pPr>
            <a:endParaRPr lang="en-US"/>
          </a:p>
        </c:txPr>
        <c:crossAx val="720669247"/>
        <c:crosses val="autoZero"/>
        <c:auto val="1"/>
        <c:lblAlgn val="ctr"/>
        <c:lblOffset val="100"/>
        <c:noMultiLvlLbl val="0"/>
      </c:catAx>
      <c:valAx>
        <c:axId val="72066924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75000"/>
                  </a:schemeClr>
                </a:solidFill>
                <a:latin typeface="+mn-lt"/>
                <a:ea typeface="+mn-ea"/>
                <a:cs typeface="+mn-cs"/>
              </a:defRPr>
            </a:pPr>
            <a:endParaRPr lang="en-US"/>
          </a:p>
        </c:txPr>
        <c:crossAx val="1739113231"/>
        <c:crosses val="autoZero"/>
        <c:crossBetween val="between"/>
      </c:valAx>
      <c:spPr>
        <a:noFill/>
        <a:ln>
          <a:noFill/>
        </a:ln>
        <a:effectLst/>
      </c:spPr>
    </c:plotArea>
    <c:legend>
      <c:legendPos val="b"/>
      <c:layout>
        <c:manualLayout>
          <c:xMode val="edge"/>
          <c:yMode val="edge"/>
          <c:x val="0.29414706410162889"/>
          <c:y val="0.95617167406149695"/>
          <c:w val="0.41170573311406677"/>
          <c:h val="4.382833560132085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0.40489</cdr:x>
      <cdr:y>0.88605</cdr:y>
    </cdr:from>
    <cdr:to>
      <cdr:x>0.59511</cdr:x>
      <cdr:y>0.96494</cdr:y>
    </cdr:to>
    <cdr:sp macro="" textlink="">
      <cdr:nvSpPr>
        <cdr:cNvPr id="2" name="TextBox 1">
          <a:extLst xmlns:a="http://schemas.openxmlformats.org/drawingml/2006/main">
            <a:ext uri="{FF2B5EF4-FFF2-40B4-BE49-F238E27FC236}">
              <a16:creationId xmlns:a16="http://schemas.microsoft.com/office/drawing/2014/main" id="{23950FDB-38CC-40B5-9455-305F91CD509C}"/>
            </a:ext>
          </a:extLst>
        </cdr:cNvPr>
        <cdr:cNvSpPr txBox="1"/>
      </cdr:nvSpPr>
      <cdr:spPr>
        <a:xfrm xmlns:a="http://schemas.openxmlformats.org/drawingml/2006/main">
          <a:off x="2919543" y="3523500"/>
          <a:ext cx="1371620" cy="313718"/>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400" b="1" dirty="0">
              <a:solidFill>
                <a:srgbClr val="000000"/>
              </a:solidFill>
              <a:latin typeface="Calibri" panose="020F0502020204030204" pitchFamily="34" charset="0"/>
            </a:rPr>
            <a:t>NHANES Cycles</a:t>
          </a:r>
        </a:p>
      </cdr:txBody>
    </cdr:sp>
  </cdr:relSizeAnchor>
  <cdr:relSizeAnchor xmlns:cdr="http://schemas.openxmlformats.org/drawingml/2006/chartDrawing">
    <cdr:from>
      <cdr:x>0</cdr:x>
      <cdr:y>0.14843</cdr:y>
    </cdr:from>
    <cdr:to>
      <cdr:x>0.03628</cdr:x>
      <cdr:y>0.85157</cdr:y>
    </cdr:to>
    <cdr:sp macro="" textlink="">
      <cdr:nvSpPr>
        <cdr:cNvPr id="4" name="TextBox 3">
          <a:extLst xmlns:a="http://schemas.openxmlformats.org/drawingml/2006/main">
            <a:ext uri="{FF2B5EF4-FFF2-40B4-BE49-F238E27FC236}">
              <a16:creationId xmlns:a16="http://schemas.microsoft.com/office/drawing/2014/main" id="{6990DDE2-EF19-4BB2-9C56-3329D7D3C092}"/>
            </a:ext>
          </a:extLst>
        </cdr:cNvPr>
        <cdr:cNvSpPr txBox="1"/>
      </cdr:nvSpPr>
      <cdr:spPr>
        <a:xfrm xmlns:a="http://schemas.openxmlformats.org/drawingml/2006/main" rot="16200000">
          <a:off x="-2207442" y="1819896"/>
          <a:ext cx="2743200" cy="261610"/>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rtl="0">
            <a:defRPr sz="1000" b="1" i="0" u="none" strike="noStrike" kern="1200" baseline="0">
              <a:ln>
                <a:noFill/>
              </a:ln>
              <a:solidFill>
                <a:srgbClr val="000000"/>
              </a:solidFill>
              <a:latin typeface="+mn-lt"/>
              <a:ea typeface="+mn-ea"/>
              <a:cs typeface="+mn-cs"/>
            </a:defRPr>
          </a:pPr>
          <a:r>
            <a:rPr lang="en-US" sz="1100" dirty="0"/>
            <a:t>Geometric</a:t>
          </a:r>
          <a:r>
            <a:rPr lang="en-US" sz="1100" baseline="0" dirty="0"/>
            <a:t> mean blood lead level (µg/dL)</a:t>
          </a:r>
          <a:endParaRPr lang="en-US" sz="1100" dirty="0"/>
        </a:p>
      </cdr:txBody>
    </cdr:sp>
  </cdr:relSizeAnchor>
  <cdr:relSizeAnchor xmlns:cdr="http://schemas.openxmlformats.org/drawingml/2006/chartDrawing">
    <cdr:from>
      <cdr:x>0.15686</cdr:x>
      <cdr:y>0.21557</cdr:y>
    </cdr:from>
    <cdr:to>
      <cdr:x>0.23892</cdr:x>
      <cdr:y>0.28263</cdr:y>
    </cdr:to>
    <cdr:sp macro="" textlink="">
      <cdr:nvSpPr>
        <cdr:cNvPr id="5" name="TextBox 4">
          <a:extLst xmlns:a="http://schemas.openxmlformats.org/drawingml/2006/main">
            <a:ext uri="{FF2B5EF4-FFF2-40B4-BE49-F238E27FC236}">
              <a16:creationId xmlns:a16="http://schemas.microsoft.com/office/drawing/2014/main" id="{EAC25E9A-204F-4C74-9FC8-11A08ABF8C61}"/>
            </a:ext>
          </a:extLst>
        </cdr:cNvPr>
        <cdr:cNvSpPr txBox="1"/>
      </cdr:nvSpPr>
      <cdr:spPr>
        <a:xfrm xmlns:a="http://schemas.openxmlformats.org/drawingml/2006/main">
          <a:off x="1131094" y="857250"/>
          <a:ext cx="591670" cy="266655"/>
        </a:xfrm>
        <a:prstGeom xmlns:a="http://schemas.openxmlformats.org/drawingml/2006/main" prst="rect">
          <a:avLst/>
        </a:prstGeom>
        <a:noFill xmlns:a="http://schemas.openxmlformats.org/drawingml/2006/main"/>
      </cdr:spPr>
      <cdr:txBody>
        <a:bodyPr xmlns:a="http://schemas.openxmlformats.org/drawingml/2006/main" vertOverflow="clip" wrap="square" rtlCol="0">
          <a:spAutoFit/>
        </a:bodyPr>
        <a:lstStyle xmlns:a="http://schemas.openxmlformats.org/drawingml/2006/main"/>
        <a:p xmlns:a="http://schemas.openxmlformats.org/drawingml/2006/main">
          <a:pPr algn="ctr"/>
          <a:r>
            <a:rPr lang="en-US" sz="1100" b="1" dirty="0">
              <a:solidFill>
                <a:srgbClr val="000000"/>
              </a:solidFill>
              <a:latin typeface="Calibri" panose="020F0502020204030204" pitchFamily="34" charset="0"/>
            </a:rPr>
            <a:t>15.2</a:t>
          </a:r>
        </a:p>
      </cdr:txBody>
    </cdr:sp>
  </cdr:relSizeAnchor>
  <cdr:relSizeAnchor xmlns:cdr="http://schemas.openxmlformats.org/drawingml/2006/chartDrawing">
    <cdr:from>
      <cdr:x>0.86634</cdr:x>
      <cdr:y>0.67442</cdr:y>
    </cdr:from>
    <cdr:to>
      <cdr:x>0.9484</cdr:x>
      <cdr:y>0.74147</cdr:y>
    </cdr:to>
    <cdr:sp macro="" textlink="">
      <cdr:nvSpPr>
        <cdr:cNvPr id="6" name="TextBox 1">
          <a:extLst xmlns:a="http://schemas.openxmlformats.org/drawingml/2006/main">
            <a:ext uri="{FF2B5EF4-FFF2-40B4-BE49-F238E27FC236}">
              <a16:creationId xmlns:a16="http://schemas.microsoft.com/office/drawing/2014/main" id="{C711067A-CD7C-4D7B-BC99-93815CF192D1}"/>
            </a:ext>
          </a:extLst>
        </cdr:cNvPr>
        <cdr:cNvSpPr txBox="1"/>
      </cdr:nvSpPr>
      <cdr:spPr>
        <a:xfrm xmlns:a="http://schemas.openxmlformats.org/drawingml/2006/main">
          <a:off x="6246954" y="2681926"/>
          <a:ext cx="591670" cy="266656"/>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b="1" dirty="0">
              <a:solidFill>
                <a:srgbClr val="000000"/>
              </a:solidFill>
              <a:latin typeface="Calibri" panose="020F0502020204030204" pitchFamily="34" charset="0"/>
            </a:rPr>
            <a:t>0.9</a:t>
          </a:r>
          <a:endParaRPr lang="en-US" sz="1100" b="1" dirty="0">
            <a:solidFill>
              <a:srgbClr val="000000"/>
            </a:solidFill>
            <a:latin typeface="Calibri" panose="020F050202020403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64820"/>
          </a:xfrm>
          <a:prstGeom prst="rect">
            <a:avLst/>
          </a:prstGeom>
        </p:spPr>
        <p:txBody>
          <a:bodyPr vert="horz" lIns="91440" tIns="45720" rIns="91440" bIns="45720" rtlCol="0"/>
          <a:lstStyle>
            <a:lvl1pPr algn="r">
              <a:defRPr sz="1200"/>
            </a:lvl1pPr>
          </a:lstStyle>
          <a:p>
            <a:fld id="{AF80BC45-45C5-47DB-8330-337AE8ADD7FF}" type="datetimeFigureOut">
              <a:rPr lang="en-US" smtClean="0"/>
              <a:t>10/18/2022</a:t>
            </a:fld>
            <a:endParaRPr lang="en-US"/>
          </a:p>
        </p:txBody>
      </p:sp>
      <p:sp>
        <p:nvSpPr>
          <p:cNvPr id="4" name="Footer Placeholder 3"/>
          <p:cNvSpPr>
            <a:spLocks noGrp="1"/>
          </p:cNvSpPr>
          <p:nvPr>
            <p:ph type="ftr" sz="quarter" idx="2"/>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829967"/>
            <a:ext cx="2971800" cy="464820"/>
          </a:xfrm>
          <a:prstGeom prst="rect">
            <a:avLst/>
          </a:prstGeom>
        </p:spPr>
        <p:txBody>
          <a:bodyPr vert="horz" lIns="91440" tIns="45720" rIns="91440" bIns="45720" rtlCol="0" anchor="b"/>
          <a:lstStyle>
            <a:lvl1pPr algn="r">
              <a:defRPr sz="1200"/>
            </a:lvl1pPr>
          </a:lstStyle>
          <a:p>
            <a:fld id="{030C9DA8-DCBD-4A94-A340-CD7B70D9C70D}" type="slidenum">
              <a:rPr lang="en-US" smtClean="0"/>
              <a:t>‹#›</a:t>
            </a:fld>
            <a:endParaRPr lang="en-US"/>
          </a:p>
        </p:txBody>
      </p:sp>
    </p:spTree>
    <p:extLst>
      <p:ext uri="{BB962C8B-B14F-4D97-AF65-F5344CB8AC3E}">
        <p14:creationId xmlns:p14="http://schemas.microsoft.com/office/powerpoint/2010/main" val="2566712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64820"/>
          </a:xfrm>
          <a:prstGeom prst="rect">
            <a:avLst/>
          </a:prstGeom>
        </p:spPr>
        <p:txBody>
          <a:bodyPr vert="horz" lIns="91440" tIns="45720" rIns="91440" bIns="45720" rtlCol="0"/>
          <a:lstStyle>
            <a:lvl1pPr algn="r">
              <a:defRPr sz="1200"/>
            </a:lvl1pPr>
          </a:lstStyle>
          <a:p>
            <a:fld id="{73F07725-75B9-4044-B1CC-F19A378DA6DC}" type="datetimeFigureOut">
              <a:rPr lang="en-US" smtClean="0"/>
              <a:t>10/18/2022</a:t>
            </a:fld>
            <a:endParaRPr lang="en-US"/>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1440" tIns="45720" rIns="91440" bIns="45720" rtlCol="0" anchor="b"/>
          <a:lstStyle>
            <a:lvl1pPr algn="r">
              <a:defRPr sz="1200"/>
            </a:lvl1pPr>
          </a:lstStyle>
          <a:p>
            <a:fld id="{E62EACD5-5FD3-4F9B-B73D-1B87C6841DCE}" type="slidenum">
              <a:rPr lang="en-US" smtClean="0"/>
              <a:t>‹#›</a:t>
            </a:fld>
            <a:endParaRPr lang="en-US"/>
          </a:p>
        </p:txBody>
      </p:sp>
    </p:spTree>
    <p:extLst>
      <p:ext uri="{BB962C8B-B14F-4D97-AF65-F5344CB8AC3E}">
        <p14:creationId xmlns:p14="http://schemas.microsoft.com/office/powerpoint/2010/main" val="3079077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EACD5-5FD3-4F9B-B73D-1B87C6841DCE}" type="slidenum">
              <a:rPr lang="en-US" smtClean="0"/>
              <a:t>1</a:t>
            </a:fld>
            <a:endParaRPr lang="en-US"/>
          </a:p>
        </p:txBody>
      </p:sp>
    </p:spTree>
    <p:extLst>
      <p:ext uri="{BB962C8B-B14F-4D97-AF65-F5344CB8AC3E}">
        <p14:creationId xmlns:p14="http://schemas.microsoft.com/office/powerpoint/2010/main" val="3127920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a:t>
            </a:r>
            <a:r>
              <a:rPr lang="en-US" dirty="0" err="1"/>
              <a:t>Goldfrank’s</a:t>
            </a:r>
            <a:r>
              <a:rPr lang="en-US" dirty="0"/>
              <a:t> </a:t>
            </a:r>
            <a:r>
              <a:rPr lang="en-US" dirty="0" err="1"/>
              <a:t>Toxicologic</a:t>
            </a:r>
            <a:r>
              <a:rPr lang="en-US" baseline="0" dirty="0"/>
              <a:t> Emergencies, Ninth Ed</a:t>
            </a:r>
          </a:p>
          <a:p>
            <a:r>
              <a:rPr lang="en-US" dirty="0"/>
              <a:t>Lead readily crosses the placenta</a:t>
            </a:r>
            <a:r>
              <a:rPr lang="en-US" baseline="0" dirty="0"/>
              <a:t> and is absorbed until birth</a:t>
            </a:r>
          </a:p>
          <a:p>
            <a:r>
              <a:rPr lang="en-US" baseline="0" dirty="0"/>
              <a:t>Trace amounts of lead are excreted in breast milk</a:t>
            </a:r>
          </a:p>
          <a:p>
            <a:r>
              <a:rPr lang="en-US" baseline="0" dirty="0"/>
              <a:t>Lead storage in bone varies : trabecular /labile bone ~ 3mos vs cortical/stable bone 10-20 years</a:t>
            </a:r>
          </a:p>
          <a:p>
            <a:endParaRPr lang="en-US" baseline="0" dirty="0"/>
          </a:p>
          <a:p>
            <a:r>
              <a:rPr lang="en-US" baseline="0" dirty="0"/>
              <a:t>Excretion: primarily urine. Miniscule amount excreted via sweat, hair , nails &lt;1%</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62EACD5-5FD3-4F9B-B73D-1B87C6841DCE}" type="slidenum">
              <a:rPr lang="en-US" smtClean="0"/>
              <a:t>20</a:t>
            </a:fld>
            <a:endParaRPr lang="en-US"/>
          </a:p>
        </p:txBody>
      </p:sp>
    </p:spTree>
    <p:extLst>
      <p:ext uri="{BB962C8B-B14F-4D97-AF65-F5344CB8AC3E}">
        <p14:creationId xmlns:p14="http://schemas.microsoft.com/office/powerpoint/2010/main" val="24872321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lvl1pPr defTabSz="911322">
              <a:defRPr sz="2400">
                <a:solidFill>
                  <a:schemeClr val="tx1"/>
                </a:solidFill>
                <a:latin typeface="Times New Roman" pitchFamily="18" charset="0"/>
              </a:defRPr>
            </a:lvl1pPr>
            <a:lvl2pPr marL="729057" indent="-280406" defTabSz="911322">
              <a:defRPr sz="2400">
                <a:solidFill>
                  <a:schemeClr val="tx1"/>
                </a:solidFill>
                <a:latin typeface="Times New Roman" pitchFamily="18" charset="0"/>
              </a:defRPr>
            </a:lvl2pPr>
            <a:lvl3pPr marL="1121626" indent="-224325" defTabSz="911322">
              <a:defRPr sz="2400">
                <a:solidFill>
                  <a:schemeClr val="tx1"/>
                </a:solidFill>
                <a:latin typeface="Times New Roman" pitchFamily="18" charset="0"/>
              </a:defRPr>
            </a:lvl3pPr>
            <a:lvl4pPr marL="1570276" indent="-224325" defTabSz="911322">
              <a:defRPr sz="2400">
                <a:solidFill>
                  <a:schemeClr val="tx1"/>
                </a:solidFill>
                <a:latin typeface="Times New Roman" pitchFamily="18" charset="0"/>
              </a:defRPr>
            </a:lvl4pPr>
            <a:lvl5pPr marL="2018927" indent="-224325" defTabSz="911322">
              <a:defRPr sz="2400">
                <a:solidFill>
                  <a:schemeClr val="tx1"/>
                </a:solidFill>
                <a:latin typeface="Times New Roman" pitchFamily="18" charset="0"/>
              </a:defRPr>
            </a:lvl5pPr>
            <a:lvl6pPr marL="2467577" indent="-224325" defTabSz="911322" eaLnBrk="0" fontAlgn="base" hangingPunct="0">
              <a:spcBef>
                <a:spcPct val="0"/>
              </a:spcBef>
              <a:spcAft>
                <a:spcPct val="0"/>
              </a:spcAft>
              <a:defRPr sz="2400">
                <a:solidFill>
                  <a:schemeClr val="tx1"/>
                </a:solidFill>
                <a:latin typeface="Times New Roman" pitchFamily="18" charset="0"/>
              </a:defRPr>
            </a:lvl6pPr>
            <a:lvl7pPr marL="2916227" indent="-224325" defTabSz="911322" eaLnBrk="0" fontAlgn="base" hangingPunct="0">
              <a:spcBef>
                <a:spcPct val="0"/>
              </a:spcBef>
              <a:spcAft>
                <a:spcPct val="0"/>
              </a:spcAft>
              <a:defRPr sz="2400">
                <a:solidFill>
                  <a:schemeClr val="tx1"/>
                </a:solidFill>
                <a:latin typeface="Times New Roman" pitchFamily="18" charset="0"/>
              </a:defRPr>
            </a:lvl7pPr>
            <a:lvl8pPr marL="3364878" indent="-224325" defTabSz="911322" eaLnBrk="0" fontAlgn="base" hangingPunct="0">
              <a:spcBef>
                <a:spcPct val="0"/>
              </a:spcBef>
              <a:spcAft>
                <a:spcPct val="0"/>
              </a:spcAft>
              <a:defRPr sz="2400">
                <a:solidFill>
                  <a:schemeClr val="tx1"/>
                </a:solidFill>
                <a:latin typeface="Times New Roman" pitchFamily="18" charset="0"/>
              </a:defRPr>
            </a:lvl8pPr>
            <a:lvl9pPr marL="3813528" indent="-224325" defTabSz="911322" eaLnBrk="0" fontAlgn="base" hangingPunct="0">
              <a:spcBef>
                <a:spcPct val="0"/>
              </a:spcBef>
              <a:spcAft>
                <a:spcPct val="0"/>
              </a:spcAft>
              <a:defRPr sz="2400">
                <a:solidFill>
                  <a:schemeClr val="tx1"/>
                </a:solidFill>
                <a:latin typeface="Times New Roman" pitchFamily="18" charset="0"/>
              </a:defRPr>
            </a:lvl9pPr>
          </a:lstStyle>
          <a:p>
            <a:fld id="{4DBA5CB4-46F2-4D84-B2C4-9A03F5775315}" type="slidenum">
              <a:rPr lang="en-US" altLang="en-US" sz="1200"/>
              <a:pPr/>
              <a:t>22</a:t>
            </a:fld>
            <a:endParaRPr lang="en-US" altLang="en-US" sz="120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p:spPr>
        <p:txBody>
          <a:bodyPr/>
          <a:lstStyle>
            <a:lvl1pPr defTabSz="911322">
              <a:defRPr sz="2400">
                <a:solidFill>
                  <a:schemeClr val="tx1"/>
                </a:solidFill>
                <a:latin typeface="Times New Roman" pitchFamily="18" charset="0"/>
              </a:defRPr>
            </a:lvl1pPr>
            <a:lvl2pPr marL="729057" indent="-280406" defTabSz="911322">
              <a:defRPr sz="2400">
                <a:solidFill>
                  <a:schemeClr val="tx1"/>
                </a:solidFill>
                <a:latin typeface="Times New Roman" pitchFamily="18" charset="0"/>
              </a:defRPr>
            </a:lvl2pPr>
            <a:lvl3pPr marL="1121626" indent="-224325" defTabSz="911322">
              <a:defRPr sz="2400">
                <a:solidFill>
                  <a:schemeClr val="tx1"/>
                </a:solidFill>
                <a:latin typeface="Times New Roman" pitchFamily="18" charset="0"/>
              </a:defRPr>
            </a:lvl3pPr>
            <a:lvl4pPr marL="1570276" indent="-224325" defTabSz="911322">
              <a:defRPr sz="2400">
                <a:solidFill>
                  <a:schemeClr val="tx1"/>
                </a:solidFill>
                <a:latin typeface="Times New Roman" pitchFamily="18" charset="0"/>
              </a:defRPr>
            </a:lvl4pPr>
            <a:lvl5pPr marL="2018927" indent="-224325" defTabSz="911322">
              <a:defRPr sz="2400">
                <a:solidFill>
                  <a:schemeClr val="tx1"/>
                </a:solidFill>
                <a:latin typeface="Times New Roman" pitchFamily="18" charset="0"/>
              </a:defRPr>
            </a:lvl5pPr>
            <a:lvl6pPr marL="2467577" indent="-224325" defTabSz="911322" eaLnBrk="0" fontAlgn="base" hangingPunct="0">
              <a:spcBef>
                <a:spcPct val="0"/>
              </a:spcBef>
              <a:spcAft>
                <a:spcPct val="0"/>
              </a:spcAft>
              <a:defRPr sz="2400">
                <a:solidFill>
                  <a:schemeClr val="tx1"/>
                </a:solidFill>
                <a:latin typeface="Times New Roman" pitchFamily="18" charset="0"/>
              </a:defRPr>
            </a:lvl6pPr>
            <a:lvl7pPr marL="2916227" indent="-224325" defTabSz="911322" eaLnBrk="0" fontAlgn="base" hangingPunct="0">
              <a:spcBef>
                <a:spcPct val="0"/>
              </a:spcBef>
              <a:spcAft>
                <a:spcPct val="0"/>
              </a:spcAft>
              <a:defRPr sz="2400">
                <a:solidFill>
                  <a:schemeClr val="tx1"/>
                </a:solidFill>
                <a:latin typeface="Times New Roman" pitchFamily="18" charset="0"/>
              </a:defRPr>
            </a:lvl7pPr>
            <a:lvl8pPr marL="3364878" indent="-224325" defTabSz="911322" eaLnBrk="0" fontAlgn="base" hangingPunct="0">
              <a:spcBef>
                <a:spcPct val="0"/>
              </a:spcBef>
              <a:spcAft>
                <a:spcPct val="0"/>
              </a:spcAft>
              <a:defRPr sz="2400">
                <a:solidFill>
                  <a:schemeClr val="tx1"/>
                </a:solidFill>
                <a:latin typeface="Times New Roman" pitchFamily="18" charset="0"/>
              </a:defRPr>
            </a:lvl8pPr>
            <a:lvl9pPr marL="3813528" indent="-224325" defTabSz="911322" eaLnBrk="0" fontAlgn="base" hangingPunct="0">
              <a:spcBef>
                <a:spcPct val="0"/>
              </a:spcBef>
              <a:spcAft>
                <a:spcPct val="0"/>
              </a:spcAft>
              <a:defRPr sz="2400">
                <a:solidFill>
                  <a:schemeClr val="tx1"/>
                </a:solidFill>
                <a:latin typeface="Times New Roman" pitchFamily="18" charset="0"/>
              </a:defRPr>
            </a:lvl9pPr>
          </a:lstStyle>
          <a:p>
            <a:fld id="{A2224AB9-49F4-4C4E-B2F7-4313F13D963C}" type="slidenum">
              <a:rPr lang="en-US" altLang="en-US" sz="1200"/>
              <a:pPr/>
              <a:t>23</a:t>
            </a:fld>
            <a:endParaRPr lang="en-US" altLang="en-US" sz="1200"/>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p:spPr>
        <p:txBody>
          <a:bodyPr/>
          <a:lstStyle/>
          <a:p>
            <a:endParaRPr lang="en-US"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past it was thought that no symptoms=no poisoning, but large amt of research now shows that significant neurodevelopmental harms occur at chronic low level lead exposure, which can be irreversible.</a:t>
            </a:r>
          </a:p>
        </p:txBody>
      </p:sp>
      <p:sp>
        <p:nvSpPr>
          <p:cNvPr id="4" name="Slide Number Placeholder 3"/>
          <p:cNvSpPr>
            <a:spLocks noGrp="1"/>
          </p:cNvSpPr>
          <p:nvPr>
            <p:ph type="sldNum" sz="quarter" idx="10"/>
          </p:nvPr>
        </p:nvSpPr>
        <p:spPr/>
        <p:txBody>
          <a:bodyPr/>
          <a:lstStyle/>
          <a:p>
            <a:fld id="{E62EACD5-5FD3-4F9B-B73D-1B87C6841DCE}" type="slidenum">
              <a:rPr lang="en-US" smtClean="0"/>
              <a:t>25</a:t>
            </a:fld>
            <a:endParaRPr lang="en-US"/>
          </a:p>
        </p:txBody>
      </p:sp>
    </p:spTree>
    <p:extLst>
      <p:ext uri="{BB962C8B-B14F-4D97-AF65-F5344CB8AC3E}">
        <p14:creationId xmlns:p14="http://schemas.microsoft.com/office/powerpoint/2010/main" val="10496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EACD5-5FD3-4F9B-B73D-1B87C6841DCE}" type="slidenum">
              <a:rPr lang="en-US" smtClean="0"/>
              <a:t>32</a:t>
            </a:fld>
            <a:endParaRPr lang="en-US"/>
          </a:p>
        </p:txBody>
      </p:sp>
    </p:spTree>
    <p:extLst>
      <p:ext uri="{BB962C8B-B14F-4D97-AF65-F5344CB8AC3E}">
        <p14:creationId xmlns:p14="http://schemas.microsoft.com/office/powerpoint/2010/main" val="10496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p:spPr>
        <p:txBody>
          <a:bodyPr/>
          <a:lstStyle>
            <a:lvl1pPr defTabSz="911322">
              <a:defRPr sz="2400">
                <a:solidFill>
                  <a:schemeClr val="tx1"/>
                </a:solidFill>
                <a:latin typeface="Times New Roman" pitchFamily="18" charset="0"/>
              </a:defRPr>
            </a:lvl1pPr>
            <a:lvl2pPr marL="729057" indent="-280406" defTabSz="911322">
              <a:defRPr sz="2400">
                <a:solidFill>
                  <a:schemeClr val="tx1"/>
                </a:solidFill>
                <a:latin typeface="Times New Roman" pitchFamily="18" charset="0"/>
              </a:defRPr>
            </a:lvl2pPr>
            <a:lvl3pPr marL="1121626" indent="-224325" defTabSz="911322">
              <a:defRPr sz="2400">
                <a:solidFill>
                  <a:schemeClr val="tx1"/>
                </a:solidFill>
                <a:latin typeface="Times New Roman" pitchFamily="18" charset="0"/>
              </a:defRPr>
            </a:lvl3pPr>
            <a:lvl4pPr marL="1570276" indent="-224325" defTabSz="911322">
              <a:defRPr sz="2400">
                <a:solidFill>
                  <a:schemeClr val="tx1"/>
                </a:solidFill>
                <a:latin typeface="Times New Roman" pitchFamily="18" charset="0"/>
              </a:defRPr>
            </a:lvl4pPr>
            <a:lvl5pPr marL="2018927" indent="-224325" defTabSz="911322">
              <a:defRPr sz="2400">
                <a:solidFill>
                  <a:schemeClr val="tx1"/>
                </a:solidFill>
                <a:latin typeface="Times New Roman" pitchFamily="18" charset="0"/>
              </a:defRPr>
            </a:lvl5pPr>
            <a:lvl6pPr marL="2467577" indent="-224325" defTabSz="911322" eaLnBrk="0" fontAlgn="base" hangingPunct="0">
              <a:spcBef>
                <a:spcPct val="0"/>
              </a:spcBef>
              <a:spcAft>
                <a:spcPct val="0"/>
              </a:spcAft>
              <a:defRPr sz="2400">
                <a:solidFill>
                  <a:schemeClr val="tx1"/>
                </a:solidFill>
                <a:latin typeface="Times New Roman" pitchFamily="18" charset="0"/>
              </a:defRPr>
            </a:lvl6pPr>
            <a:lvl7pPr marL="2916227" indent="-224325" defTabSz="911322" eaLnBrk="0" fontAlgn="base" hangingPunct="0">
              <a:spcBef>
                <a:spcPct val="0"/>
              </a:spcBef>
              <a:spcAft>
                <a:spcPct val="0"/>
              </a:spcAft>
              <a:defRPr sz="2400">
                <a:solidFill>
                  <a:schemeClr val="tx1"/>
                </a:solidFill>
                <a:latin typeface="Times New Roman" pitchFamily="18" charset="0"/>
              </a:defRPr>
            </a:lvl7pPr>
            <a:lvl8pPr marL="3364878" indent="-224325" defTabSz="911322" eaLnBrk="0" fontAlgn="base" hangingPunct="0">
              <a:spcBef>
                <a:spcPct val="0"/>
              </a:spcBef>
              <a:spcAft>
                <a:spcPct val="0"/>
              </a:spcAft>
              <a:defRPr sz="2400">
                <a:solidFill>
                  <a:schemeClr val="tx1"/>
                </a:solidFill>
                <a:latin typeface="Times New Roman" pitchFamily="18" charset="0"/>
              </a:defRPr>
            </a:lvl8pPr>
            <a:lvl9pPr marL="3813528" indent="-224325" defTabSz="911322" eaLnBrk="0" fontAlgn="base" hangingPunct="0">
              <a:spcBef>
                <a:spcPct val="0"/>
              </a:spcBef>
              <a:spcAft>
                <a:spcPct val="0"/>
              </a:spcAft>
              <a:defRPr sz="2400">
                <a:solidFill>
                  <a:schemeClr val="tx1"/>
                </a:solidFill>
                <a:latin typeface="Times New Roman" pitchFamily="18" charset="0"/>
              </a:defRPr>
            </a:lvl9pPr>
          </a:lstStyle>
          <a:p>
            <a:fld id="{27E26DA6-63B7-402A-9F15-93378EA993D8}" type="slidenum">
              <a:rPr lang="en-US" altLang="en-US" sz="1200"/>
              <a:pPr/>
              <a:t>33</a:t>
            </a:fld>
            <a:endParaRPr lang="en-US" altLang="en-US" sz="1200"/>
          </a:p>
        </p:txBody>
      </p:sp>
      <p:sp>
        <p:nvSpPr>
          <p:cNvPr id="103427" name="Rectangle 2"/>
          <p:cNvSpPr>
            <a:spLocks noGrp="1" noRot="1" noChangeAspect="1" noChangeArrowheads="1" noTextEdit="1"/>
          </p:cNvSpPr>
          <p:nvPr>
            <p:ph type="sldImg"/>
          </p:nvPr>
        </p:nvSpPr>
        <p:spPr>
          <a:xfrm>
            <a:off x="1108075" y="698500"/>
            <a:ext cx="4643438" cy="3484563"/>
          </a:xfrm>
          <a:ln/>
        </p:spPr>
      </p:sp>
      <p:sp>
        <p:nvSpPr>
          <p:cNvPr id="103428" name="Rectangle 3"/>
          <p:cNvSpPr>
            <a:spLocks noGrp="1" noChangeArrowheads="1"/>
          </p:cNvSpPr>
          <p:nvPr>
            <p:ph type="body" idx="1"/>
          </p:nvPr>
        </p:nvSpPr>
        <p:spPr>
          <a:xfrm>
            <a:off x="914712" y="4416425"/>
            <a:ext cx="5028579" cy="4181475"/>
          </a:xfrm>
          <a:noFill/>
        </p:spPr>
        <p:txBody>
          <a:bodyPr/>
          <a:lstStyle/>
          <a:p>
            <a:r>
              <a:rPr lang="en-US" altLang="en-US" sz="1000" dirty="0">
                <a:solidFill>
                  <a:srgbClr val="000000"/>
                </a:solidFill>
              </a:rPr>
              <a:t>A systematic search of electronic databases resulted in 21 environmental and occupational studies from 1996 to 2006 that examined and compared associations of recent (in blood) and cumulative (in bone) lead doses with neurobehavioral outcomes. </a:t>
            </a:r>
            <a:r>
              <a:rPr lang="en-US" altLang="en-US" sz="1000" dirty="0">
                <a:solidFill>
                  <a:srgbClr val="444444"/>
                </a:solidFill>
              </a:rPr>
              <a:t>At exposure levels encountered after environmental exposure, associations with biomarkers of cumulative dose (mainly lead in tibia) were stronger and more consistent than associations with blood lead levels. Similarly, in studies of former workers with past occupational lead exposure, associations were also stronger and more consistent with cumulative dose than with recent dose (in blood). In contrast, studies of currently exposed workers generally found associations that were more apparent with blood lead levels; the researchers speculate that the acute effects of high, recent dose may mask the chronic effects of cumulative dose. There is moderate evidence for an association between psychiatric symptoms and lead dose but only at high levels of current occupational lead exposure or with cumulative dose in environmentally exposed adults (&gt;40 </a:t>
            </a:r>
            <a:r>
              <a:rPr lang="el-GR" altLang="en-US" sz="1000" dirty="0">
                <a:solidFill>
                  <a:srgbClr val="444444"/>
                </a:solidFill>
              </a:rPr>
              <a:t>μ</a:t>
            </a:r>
            <a:r>
              <a:rPr lang="en-US" altLang="en-US" sz="1000" dirty="0">
                <a:solidFill>
                  <a:srgbClr val="444444"/>
                </a:solidFill>
              </a:rPr>
              <a:t>g/dL). </a:t>
            </a:r>
            <a:r>
              <a:rPr lang="en-US" altLang="en-US" sz="1000" dirty="0">
                <a:solidFill>
                  <a:srgbClr val="444444"/>
                </a:solidFill>
                <a:cs typeface="Arial" pitchFamily="34" charset="0"/>
              </a:rPr>
              <a:t>The current population of older Americans has accumulated substantial lifetime lead doses, which raises concern about the possibility of adverse cognitive outcomes. In order to evaluate whether cumulative lead dose from environmental exposures is associated with cognitive function and decline, and whether such effects are persistent, reversible, or progressive, longitudinal linear modeling was used to evaluate associations of tibia lead concentration with cognitive function and decline in </a:t>
            </a:r>
            <a:r>
              <a:rPr lang="en-US" altLang="en-US" sz="1000" dirty="0" err="1">
                <a:solidFill>
                  <a:srgbClr val="444444"/>
                </a:solidFill>
                <a:cs typeface="Arial" pitchFamily="34" charset="0"/>
              </a:rPr>
              <a:t>sociodemographically</a:t>
            </a:r>
            <a:r>
              <a:rPr lang="en-US" altLang="en-US" sz="1000" dirty="0">
                <a:solidFill>
                  <a:srgbClr val="444444"/>
                </a:solidFill>
                <a:cs typeface="Arial" pitchFamily="34" charset="0"/>
              </a:rPr>
              <a:t> diverse, community-dwelling adults aged 50-70 years who were randomly selected from neighborhoods in Baltimore. The study presents the strongest evidence to date of the effects of cumulative lead dose on adult cognitive function independent of SES (</a:t>
            </a:r>
            <a:r>
              <a:rPr lang="en-US" altLang="en-US" dirty="0"/>
              <a:t>The mean tibia lead level was 18.8 </a:t>
            </a:r>
            <a:r>
              <a:rPr lang="el-GR" altLang="en-US" dirty="0"/>
              <a:t>μ</a:t>
            </a:r>
            <a:r>
              <a:rPr lang="en-US" altLang="en-US" dirty="0"/>
              <a:t>/g</a:t>
            </a:r>
            <a:r>
              <a:rPr lang="en-US" altLang="en-US" sz="1000" dirty="0">
                <a:solidFill>
                  <a:srgbClr val="444444"/>
                </a:solidFill>
                <a:cs typeface="Arial" pitchFamily="34" charset="0"/>
              </a:rPr>
              <a:t>).</a:t>
            </a:r>
            <a:r>
              <a:rPr lang="en-US" altLang="en-US" sz="1000" b="1" dirty="0">
                <a:solidFill>
                  <a:srgbClr val="444444"/>
                </a:solidFill>
                <a:cs typeface="Arial" pitchFamily="34" charset="0"/>
              </a:rPr>
              <a:t>  </a:t>
            </a:r>
            <a:r>
              <a:rPr lang="en-US" altLang="en-US" sz="1000" dirty="0">
                <a:solidFill>
                  <a:srgbClr val="3B3B3B"/>
                </a:solidFill>
                <a:cs typeface="Arial" pitchFamily="34" charset="0"/>
              </a:rPr>
              <a:t>The recent research results also suggest that cumulative exposure to lead, even at low levels experienced in community settings, may have adverse consequences for women's cognition in older age. </a:t>
            </a:r>
          </a:p>
          <a:p>
            <a:endParaRPr lang="en-US" altLang="en-US" sz="1000" b="1" i="1" dirty="0">
              <a:solidFill>
                <a:srgbClr val="3B3B3B"/>
              </a:solidFill>
              <a:cs typeface="Arial" pitchFamily="34" charset="0"/>
            </a:endParaRPr>
          </a:p>
          <a:p>
            <a:endParaRPr lang="en-US" altLang="en-US" sz="1000" i="1" dirty="0">
              <a:solidFill>
                <a:srgbClr val="444444"/>
              </a:solidFill>
              <a:cs typeface="Arial"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EACD5-5FD3-4F9B-B73D-1B87C6841DCE}" type="slidenum">
              <a:rPr lang="en-US" smtClean="0"/>
              <a:t>34</a:t>
            </a:fld>
            <a:endParaRPr lang="en-US"/>
          </a:p>
        </p:txBody>
      </p:sp>
    </p:spTree>
    <p:extLst>
      <p:ext uri="{BB962C8B-B14F-4D97-AF65-F5344CB8AC3E}">
        <p14:creationId xmlns:p14="http://schemas.microsoft.com/office/powerpoint/2010/main" val="15335564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Reference: </a:t>
            </a:r>
            <a:r>
              <a:rPr lang="en-US" dirty="0" err="1"/>
              <a:t>Goldfrank’s</a:t>
            </a:r>
            <a:r>
              <a:rPr lang="en-US" dirty="0"/>
              <a:t> </a:t>
            </a:r>
            <a:r>
              <a:rPr lang="en-US" dirty="0" err="1"/>
              <a:t>Toxicologic</a:t>
            </a:r>
            <a:r>
              <a:rPr lang="en-US" baseline="0" dirty="0"/>
              <a:t> Emergencies, Ninth Ed</a:t>
            </a:r>
          </a:p>
          <a:p>
            <a:r>
              <a:rPr lang="en-US" dirty="0"/>
              <a:t>Lead readily crosses the placenta</a:t>
            </a:r>
            <a:r>
              <a:rPr lang="en-US" baseline="0" dirty="0"/>
              <a:t> and is absorbed until birth</a:t>
            </a:r>
          </a:p>
          <a:p>
            <a:r>
              <a:rPr lang="en-US" baseline="0" dirty="0"/>
              <a:t>Trace amounts of lead are excreted in breast milk</a:t>
            </a:r>
          </a:p>
          <a:p>
            <a:r>
              <a:rPr lang="en-US" baseline="0" dirty="0"/>
              <a:t>Lead storage in bone varies : trabecular /labile bone ~ 3mos vs cortical/stable bone 10-20 years</a:t>
            </a:r>
          </a:p>
          <a:p>
            <a:endParaRPr lang="en-US" baseline="0" dirty="0"/>
          </a:p>
          <a:p>
            <a:r>
              <a:rPr lang="en-US" baseline="0" dirty="0"/>
              <a:t>Excretion: primarily urine. Miniscule amount excreted via sweat, hair , nails &lt;1%</a:t>
            </a:r>
          </a:p>
          <a:p>
            <a:endParaRPr lang="en-US" baseline="0" dirty="0"/>
          </a:p>
          <a:p>
            <a:endParaRPr lang="en-US" dirty="0"/>
          </a:p>
        </p:txBody>
      </p:sp>
      <p:sp>
        <p:nvSpPr>
          <p:cNvPr id="4" name="Slide Number Placeholder 3"/>
          <p:cNvSpPr>
            <a:spLocks noGrp="1"/>
          </p:cNvSpPr>
          <p:nvPr>
            <p:ph type="sldNum" sz="quarter" idx="10"/>
          </p:nvPr>
        </p:nvSpPr>
        <p:spPr/>
        <p:txBody>
          <a:bodyPr/>
          <a:lstStyle/>
          <a:p>
            <a:fld id="{E62EACD5-5FD3-4F9B-B73D-1B87C6841DCE}" type="slidenum">
              <a:rPr lang="en-US" smtClean="0"/>
              <a:t>40</a:t>
            </a:fld>
            <a:endParaRPr lang="en-US"/>
          </a:p>
        </p:txBody>
      </p:sp>
    </p:spTree>
    <p:extLst>
      <p:ext uri="{BB962C8B-B14F-4D97-AF65-F5344CB8AC3E}">
        <p14:creationId xmlns:p14="http://schemas.microsoft.com/office/powerpoint/2010/main" val="24872321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62EACD5-5FD3-4F9B-B73D-1B87C6841DCE}" type="slidenum">
              <a:rPr lang="en-US" smtClean="0"/>
              <a:t>41</a:t>
            </a:fld>
            <a:endParaRPr lang="en-US"/>
          </a:p>
        </p:txBody>
      </p:sp>
    </p:spTree>
    <p:extLst>
      <p:ext uri="{BB962C8B-B14F-4D97-AF65-F5344CB8AC3E}">
        <p14:creationId xmlns:p14="http://schemas.microsoft.com/office/powerpoint/2010/main" val="10496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EACD5-5FD3-4F9B-B73D-1B87C6841DCE}" type="slidenum">
              <a:rPr lang="en-US" smtClean="0"/>
              <a:t>43</a:t>
            </a:fld>
            <a:endParaRPr lang="en-US"/>
          </a:p>
        </p:txBody>
      </p:sp>
    </p:spTree>
    <p:extLst>
      <p:ext uri="{BB962C8B-B14F-4D97-AF65-F5344CB8AC3E}">
        <p14:creationId xmlns:p14="http://schemas.microsoft.com/office/powerpoint/2010/main" val="1811062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Google Images,</a:t>
            </a:r>
            <a:r>
              <a:rPr lang="en-US" baseline="0" dirty="0"/>
              <a:t> no copyright restriction</a:t>
            </a:r>
            <a:endParaRPr lang="en-US" dirty="0"/>
          </a:p>
        </p:txBody>
      </p:sp>
      <p:sp>
        <p:nvSpPr>
          <p:cNvPr id="4" name="Slide Number Placeholder 3"/>
          <p:cNvSpPr>
            <a:spLocks noGrp="1"/>
          </p:cNvSpPr>
          <p:nvPr>
            <p:ph type="sldNum" sz="quarter" idx="10"/>
          </p:nvPr>
        </p:nvSpPr>
        <p:spPr/>
        <p:txBody>
          <a:bodyPr/>
          <a:lstStyle/>
          <a:p>
            <a:fld id="{E62EACD5-5FD3-4F9B-B73D-1B87C6841DCE}" type="slidenum">
              <a:rPr lang="en-US" smtClean="0"/>
              <a:t>3</a:t>
            </a:fld>
            <a:endParaRPr lang="en-US" dirty="0"/>
          </a:p>
        </p:txBody>
      </p:sp>
    </p:spTree>
    <p:extLst>
      <p:ext uri="{BB962C8B-B14F-4D97-AF65-F5344CB8AC3E}">
        <p14:creationId xmlns:p14="http://schemas.microsoft.com/office/powerpoint/2010/main" val="14608178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EACD5-5FD3-4F9B-B73D-1B87C6841DCE}" type="slidenum">
              <a:rPr lang="en-US" smtClean="0"/>
              <a:t>44</a:t>
            </a:fld>
            <a:endParaRPr lang="en-US"/>
          </a:p>
        </p:txBody>
      </p:sp>
    </p:spTree>
    <p:extLst>
      <p:ext uri="{BB962C8B-B14F-4D97-AF65-F5344CB8AC3E}">
        <p14:creationId xmlns:p14="http://schemas.microsoft.com/office/powerpoint/2010/main" val="1767902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Encephalopathy can occur at BLL 70+ but usually &gt;100</a:t>
            </a:r>
          </a:p>
          <a:p>
            <a:r>
              <a:rPr lang="en-US" dirty="0"/>
              <a:t>Initial </a:t>
            </a:r>
            <a:r>
              <a:rPr lang="en-US" dirty="0" err="1"/>
              <a:t>sxs</a:t>
            </a:r>
            <a:r>
              <a:rPr lang="en-US" dirty="0"/>
              <a:t> nonspecific ; this patient presented with fever and vomiting;</a:t>
            </a:r>
            <a:r>
              <a:rPr lang="en-US" baseline="0" dirty="0"/>
              <a:t> not uncommon for a preschool aged child</a:t>
            </a:r>
            <a:endParaRPr lang="en-US" dirty="0"/>
          </a:p>
        </p:txBody>
      </p:sp>
      <p:sp>
        <p:nvSpPr>
          <p:cNvPr id="4" name="Slide Number Placeholder 3"/>
          <p:cNvSpPr>
            <a:spLocks noGrp="1"/>
          </p:cNvSpPr>
          <p:nvPr>
            <p:ph type="sldNum" sz="quarter" idx="10"/>
          </p:nvPr>
        </p:nvSpPr>
        <p:spPr/>
        <p:txBody>
          <a:bodyPr/>
          <a:lstStyle/>
          <a:p>
            <a:fld id="{E62EACD5-5FD3-4F9B-B73D-1B87C6841DCE}" type="slidenum">
              <a:rPr lang="en-US" smtClean="0"/>
              <a:t>46</a:t>
            </a:fld>
            <a:endParaRPr lang="en-US"/>
          </a:p>
        </p:txBody>
      </p:sp>
    </p:spTree>
    <p:extLst>
      <p:ext uri="{BB962C8B-B14F-4D97-AF65-F5344CB8AC3E}">
        <p14:creationId xmlns:p14="http://schemas.microsoft.com/office/powerpoint/2010/main" val="104967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Environmental sampling was done in Egypt as well at their previous residence</a:t>
            </a:r>
          </a:p>
        </p:txBody>
      </p:sp>
      <p:sp>
        <p:nvSpPr>
          <p:cNvPr id="4" name="Slide Number Placeholder 3"/>
          <p:cNvSpPr>
            <a:spLocks noGrp="1"/>
          </p:cNvSpPr>
          <p:nvPr>
            <p:ph type="sldNum" sz="quarter" idx="10"/>
          </p:nvPr>
        </p:nvSpPr>
        <p:spPr/>
        <p:txBody>
          <a:bodyPr/>
          <a:lstStyle/>
          <a:p>
            <a:fld id="{E62EACD5-5FD3-4F9B-B73D-1B87C6841DCE}" type="slidenum">
              <a:rPr lang="en-US" smtClean="0"/>
              <a:t>48</a:t>
            </a:fld>
            <a:endParaRPr lang="en-US"/>
          </a:p>
        </p:txBody>
      </p:sp>
    </p:spTree>
    <p:extLst>
      <p:ext uri="{BB962C8B-B14F-4D97-AF65-F5344CB8AC3E}">
        <p14:creationId xmlns:p14="http://schemas.microsoft.com/office/powerpoint/2010/main" val="3829643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lvl1pPr defTabSz="911322">
              <a:defRPr sz="2400">
                <a:solidFill>
                  <a:schemeClr val="tx1"/>
                </a:solidFill>
                <a:latin typeface="Times New Roman" pitchFamily="18" charset="0"/>
              </a:defRPr>
            </a:lvl1pPr>
            <a:lvl2pPr marL="729057" indent="-280406" defTabSz="911322">
              <a:defRPr sz="2400">
                <a:solidFill>
                  <a:schemeClr val="tx1"/>
                </a:solidFill>
                <a:latin typeface="Times New Roman" pitchFamily="18" charset="0"/>
              </a:defRPr>
            </a:lvl2pPr>
            <a:lvl3pPr marL="1121626" indent="-224325" defTabSz="911322">
              <a:defRPr sz="2400">
                <a:solidFill>
                  <a:schemeClr val="tx1"/>
                </a:solidFill>
                <a:latin typeface="Times New Roman" pitchFamily="18" charset="0"/>
              </a:defRPr>
            </a:lvl3pPr>
            <a:lvl4pPr marL="1570276" indent="-224325" defTabSz="911322">
              <a:defRPr sz="2400">
                <a:solidFill>
                  <a:schemeClr val="tx1"/>
                </a:solidFill>
                <a:latin typeface="Times New Roman" pitchFamily="18" charset="0"/>
              </a:defRPr>
            </a:lvl4pPr>
            <a:lvl5pPr marL="2018927" indent="-224325" defTabSz="911322">
              <a:defRPr sz="2400">
                <a:solidFill>
                  <a:schemeClr val="tx1"/>
                </a:solidFill>
                <a:latin typeface="Times New Roman" pitchFamily="18" charset="0"/>
              </a:defRPr>
            </a:lvl5pPr>
            <a:lvl6pPr marL="2467577" indent="-224325" defTabSz="911322" eaLnBrk="0" fontAlgn="base" hangingPunct="0">
              <a:spcBef>
                <a:spcPct val="0"/>
              </a:spcBef>
              <a:spcAft>
                <a:spcPct val="0"/>
              </a:spcAft>
              <a:defRPr sz="2400">
                <a:solidFill>
                  <a:schemeClr val="tx1"/>
                </a:solidFill>
                <a:latin typeface="Times New Roman" pitchFamily="18" charset="0"/>
              </a:defRPr>
            </a:lvl6pPr>
            <a:lvl7pPr marL="2916227" indent="-224325" defTabSz="911322" eaLnBrk="0" fontAlgn="base" hangingPunct="0">
              <a:spcBef>
                <a:spcPct val="0"/>
              </a:spcBef>
              <a:spcAft>
                <a:spcPct val="0"/>
              </a:spcAft>
              <a:defRPr sz="2400">
                <a:solidFill>
                  <a:schemeClr val="tx1"/>
                </a:solidFill>
                <a:latin typeface="Times New Roman" pitchFamily="18" charset="0"/>
              </a:defRPr>
            </a:lvl7pPr>
            <a:lvl8pPr marL="3364878" indent="-224325" defTabSz="911322" eaLnBrk="0" fontAlgn="base" hangingPunct="0">
              <a:spcBef>
                <a:spcPct val="0"/>
              </a:spcBef>
              <a:spcAft>
                <a:spcPct val="0"/>
              </a:spcAft>
              <a:defRPr sz="2400">
                <a:solidFill>
                  <a:schemeClr val="tx1"/>
                </a:solidFill>
                <a:latin typeface="Times New Roman" pitchFamily="18" charset="0"/>
              </a:defRPr>
            </a:lvl8pPr>
            <a:lvl9pPr marL="3813528" indent="-224325" defTabSz="911322" eaLnBrk="0" fontAlgn="base" hangingPunct="0">
              <a:spcBef>
                <a:spcPct val="0"/>
              </a:spcBef>
              <a:spcAft>
                <a:spcPct val="0"/>
              </a:spcAft>
              <a:defRPr sz="2400">
                <a:solidFill>
                  <a:schemeClr val="tx1"/>
                </a:solidFill>
                <a:latin typeface="Times New Roman" pitchFamily="18" charset="0"/>
              </a:defRPr>
            </a:lvl9pPr>
          </a:lstStyle>
          <a:p>
            <a:fld id="{3A6F0DDA-97EC-4B5C-A683-1822ACA94D28}" type="slidenum">
              <a:rPr lang="en-US" altLang="en-US" sz="1200"/>
              <a:pPr/>
              <a:t>50</a:t>
            </a:fld>
            <a:endParaRPr lang="en-US" altLang="en-US" sz="120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EACD5-5FD3-4F9B-B73D-1B87C6841DCE}" type="slidenum">
              <a:rPr lang="en-US" smtClean="0"/>
              <a:t>52</a:t>
            </a:fld>
            <a:endParaRPr lang="en-US"/>
          </a:p>
        </p:txBody>
      </p:sp>
    </p:spTree>
    <p:extLst>
      <p:ext uri="{BB962C8B-B14F-4D97-AF65-F5344CB8AC3E}">
        <p14:creationId xmlns:p14="http://schemas.microsoft.com/office/powerpoint/2010/main" val="2046042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EACD5-5FD3-4F9B-B73D-1B87C6841DCE}" type="slidenum">
              <a:rPr lang="en-US" smtClean="0"/>
              <a:t>53</a:t>
            </a:fld>
            <a:endParaRPr lang="en-US"/>
          </a:p>
        </p:txBody>
      </p:sp>
    </p:spTree>
    <p:extLst>
      <p:ext uri="{BB962C8B-B14F-4D97-AF65-F5344CB8AC3E}">
        <p14:creationId xmlns:p14="http://schemas.microsoft.com/office/powerpoint/2010/main" val="12923066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EACD5-5FD3-4F9B-B73D-1B87C6841DCE}" type="slidenum">
              <a:rPr lang="en-US" smtClean="0"/>
              <a:t>54</a:t>
            </a:fld>
            <a:endParaRPr lang="en-US"/>
          </a:p>
        </p:txBody>
      </p:sp>
    </p:spTree>
    <p:extLst>
      <p:ext uri="{BB962C8B-B14F-4D97-AF65-F5344CB8AC3E}">
        <p14:creationId xmlns:p14="http://schemas.microsoft.com/office/powerpoint/2010/main" val="30062428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EACD5-5FD3-4F9B-B73D-1B87C6841DCE}" type="slidenum">
              <a:rPr lang="en-US" smtClean="0"/>
              <a:t>4</a:t>
            </a:fld>
            <a:endParaRPr lang="en-US"/>
          </a:p>
        </p:txBody>
      </p:sp>
    </p:spTree>
    <p:extLst>
      <p:ext uri="{BB962C8B-B14F-4D97-AF65-F5344CB8AC3E}">
        <p14:creationId xmlns:p14="http://schemas.microsoft.com/office/powerpoint/2010/main" val="3336298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EACD5-5FD3-4F9B-B73D-1B87C6841DCE}" type="slidenum">
              <a:rPr lang="en-US" smtClean="0"/>
              <a:t>5</a:t>
            </a:fld>
            <a:endParaRPr lang="en-US"/>
          </a:p>
        </p:txBody>
      </p:sp>
    </p:spTree>
    <p:extLst>
      <p:ext uri="{BB962C8B-B14F-4D97-AF65-F5344CB8AC3E}">
        <p14:creationId xmlns:p14="http://schemas.microsoft.com/office/powerpoint/2010/main" val="485347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1970s: 88% of children had a BLL</a:t>
            </a:r>
            <a:r>
              <a:rPr lang="en-US" baseline="0" dirty="0"/>
              <a:t> &gt;10 ug/dL</a:t>
            </a:r>
          </a:p>
          <a:p>
            <a:r>
              <a:rPr lang="en-US" baseline="0" dirty="0"/>
              <a:t>Ref: Bellinger, David C and Bellinger, Andrew M. Childhood lead poisoning: the tortuous path from science to policy, JCI Vol 116; 4. April 2006</a:t>
            </a:r>
            <a:endParaRPr lang="en-US" dirty="0"/>
          </a:p>
        </p:txBody>
      </p:sp>
      <p:sp>
        <p:nvSpPr>
          <p:cNvPr id="4" name="Slide Number Placeholder 3"/>
          <p:cNvSpPr>
            <a:spLocks noGrp="1"/>
          </p:cNvSpPr>
          <p:nvPr>
            <p:ph type="sldNum" sz="quarter" idx="10"/>
          </p:nvPr>
        </p:nvSpPr>
        <p:spPr/>
        <p:txBody>
          <a:bodyPr/>
          <a:lstStyle/>
          <a:p>
            <a:fld id="{E62EACD5-5FD3-4F9B-B73D-1B87C6841DCE}" type="slidenum">
              <a:rPr lang="en-US" smtClean="0"/>
              <a:t>6</a:t>
            </a:fld>
            <a:endParaRPr lang="en-US"/>
          </a:p>
        </p:txBody>
      </p:sp>
    </p:spTree>
    <p:extLst>
      <p:ext uri="{BB962C8B-B14F-4D97-AF65-F5344CB8AC3E}">
        <p14:creationId xmlns:p14="http://schemas.microsoft.com/office/powerpoint/2010/main" val="2467419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EACD5-5FD3-4F9B-B73D-1B87C6841DCE}" type="slidenum">
              <a:rPr lang="en-US" smtClean="0"/>
              <a:t>8</a:t>
            </a:fld>
            <a:endParaRPr lang="en-US"/>
          </a:p>
        </p:txBody>
      </p:sp>
    </p:spTree>
    <p:extLst>
      <p:ext uri="{BB962C8B-B14F-4D97-AF65-F5344CB8AC3E}">
        <p14:creationId xmlns:p14="http://schemas.microsoft.com/office/powerpoint/2010/main" val="23053010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EACD5-5FD3-4F9B-B73D-1B87C6841DCE}" type="slidenum">
              <a:rPr lang="en-US" smtClean="0"/>
              <a:t>9</a:t>
            </a:fld>
            <a:endParaRPr lang="en-US"/>
          </a:p>
        </p:txBody>
      </p:sp>
    </p:spTree>
    <p:extLst>
      <p:ext uri="{BB962C8B-B14F-4D97-AF65-F5344CB8AC3E}">
        <p14:creationId xmlns:p14="http://schemas.microsoft.com/office/powerpoint/2010/main" val="2536010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a:extLst>
              <a:ext uri="{FF2B5EF4-FFF2-40B4-BE49-F238E27FC236}">
                <a16:creationId xmlns:a16="http://schemas.microsoft.com/office/drawing/2014/main" id="{FBCB87BA-25FA-4207-9520-67B146C4DA2B}"/>
              </a:ext>
            </a:extLst>
          </p:cNvPr>
          <p:cNvSpPr>
            <a:spLocks noGrp="1" noChangeArrowheads="1"/>
          </p:cNvSpPr>
          <p:nvPr>
            <p:ph type="sldNum" sz="quarter" idx="5"/>
          </p:nvPr>
        </p:nvSpPr>
        <p:spPr>
          <a:noFill/>
        </p:spPr>
        <p:txBody>
          <a:bodyPr/>
          <a:lstStyle>
            <a:lvl1pPr defTabSz="928688">
              <a:defRPr sz="2400">
                <a:solidFill>
                  <a:schemeClr val="tx1"/>
                </a:solidFill>
                <a:latin typeface="Times New Roman" panose="02020603050405020304" pitchFamily="18" charset="0"/>
              </a:defRPr>
            </a:lvl1pPr>
            <a:lvl2pPr marL="742950" indent="-285750" defTabSz="928688">
              <a:defRPr sz="2400">
                <a:solidFill>
                  <a:schemeClr val="tx1"/>
                </a:solidFill>
                <a:latin typeface="Times New Roman" panose="02020603050405020304" pitchFamily="18" charset="0"/>
              </a:defRPr>
            </a:lvl2pPr>
            <a:lvl3pPr marL="1143000" indent="-228600" defTabSz="928688">
              <a:defRPr sz="2400">
                <a:solidFill>
                  <a:schemeClr val="tx1"/>
                </a:solidFill>
                <a:latin typeface="Times New Roman" panose="02020603050405020304" pitchFamily="18" charset="0"/>
              </a:defRPr>
            </a:lvl3pPr>
            <a:lvl4pPr marL="1600200" indent="-228600" defTabSz="928688">
              <a:defRPr sz="2400">
                <a:solidFill>
                  <a:schemeClr val="tx1"/>
                </a:solidFill>
                <a:latin typeface="Times New Roman" panose="02020603050405020304" pitchFamily="18" charset="0"/>
              </a:defRPr>
            </a:lvl4pPr>
            <a:lvl5pPr marL="2057400" indent="-228600" defTabSz="928688">
              <a:defRPr sz="2400">
                <a:solidFill>
                  <a:schemeClr val="tx1"/>
                </a:solidFill>
                <a:latin typeface="Times New Roman" panose="02020603050405020304" pitchFamily="18" charset="0"/>
              </a:defRPr>
            </a:lvl5pPr>
            <a:lvl6pPr marL="2514600" indent="-228600" defTabSz="9286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9286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9286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928688" eaLnBrk="0" fontAlgn="base" hangingPunct="0">
              <a:spcBef>
                <a:spcPct val="0"/>
              </a:spcBef>
              <a:spcAft>
                <a:spcPct val="0"/>
              </a:spcAft>
              <a:defRPr sz="2400">
                <a:solidFill>
                  <a:schemeClr val="tx1"/>
                </a:solidFill>
                <a:latin typeface="Times New Roman" panose="02020603050405020304" pitchFamily="18" charset="0"/>
              </a:defRPr>
            </a:lvl9pPr>
          </a:lstStyle>
          <a:p>
            <a:fld id="{0842E8CB-F8CC-4675-BEC0-2545841E8378}" type="slidenum">
              <a:rPr lang="en-US" altLang="en-US" sz="1200"/>
              <a:pPr/>
              <a:t>15</a:t>
            </a:fld>
            <a:endParaRPr lang="en-US" altLang="en-US" sz="1200"/>
          </a:p>
        </p:txBody>
      </p:sp>
      <p:sp>
        <p:nvSpPr>
          <p:cNvPr id="24579" name="Rectangle 2">
            <a:extLst>
              <a:ext uri="{FF2B5EF4-FFF2-40B4-BE49-F238E27FC236}">
                <a16:creationId xmlns:a16="http://schemas.microsoft.com/office/drawing/2014/main" id="{1D5FDFB9-39A1-40B4-B491-A9DF59574CDC}"/>
              </a:ext>
            </a:extLst>
          </p:cNvPr>
          <p:cNvSpPr>
            <a:spLocks noGrp="1" noRot="1" noChangeAspect="1" noChangeArrowheads="1" noTextEdit="1"/>
          </p:cNvSpPr>
          <p:nvPr>
            <p:ph type="sldImg"/>
          </p:nvPr>
        </p:nvSpPr>
        <p:spPr>
          <a:xfrm>
            <a:off x="1182688" y="698500"/>
            <a:ext cx="4646612" cy="3484563"/>
          </a:xfrm>
          <a:ln/>
        </p:spPr>
      </p:sp>
      <p:sp>
        <p:nvSpPr>
          <p:cNvPr id="24580" name="Rectangle 3">
            <a:extLst>
              <a:ext uri="{FF2B5EF4-FFF2-40B4-BE49-F238E27FC236}">
                <a16:creationId xmlns:a16="http://schemas.microsoft.com/office/drawing/2014/main" id="{731D7E81-68B6-4CC0-A604-CA2C3FB52A8C}"/>
              </a:ext>
            </a:extLst>
          </p:cNvPr>
          <p:cNvSpPr>
            <a:spLocks noGrp="1" noChangeArrowheads="1"/>
          </p:cNvSpPr>
          <p:nvPr>
            <p:ph type="body" idx="1"/>
          </p:nvPr>
        </p:nvSpPr>
        <p:spPr>
          <a:xfrm>
            <a:off x="935038" y="4416425"/>
            <a:ext cx="5140325" cy="4181475"/>
          </a:xfrm>
          <a:noFill/>
        </p:spPr>
        <p:txBody>
          <a:bodyPr/>
          <a:lstStyle/>
          <a:p>
            <a:r>
              <a:rPr lang="en-US" altLang="en-US" dirty="0"/>
              <a:t>The vast majority (95%) of over exposure to lead occurs at work. There are many recreational activities and hobbies that can expose people which we will give more detail about later.  Adult lead exposure can adversely impact the health of children and families due to lead being inadvertently brought home from work.  This is often referred to as “take-home” lead exposure.  </a:t>
            </a:r>
          </a:p>
          <a:p>
            <a:endParaRPr lang="en-US"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2EACD5-5FD3-4F9B-B73D-1B87C6841DCE}" type="slidenum">
              <a:rPr lang="en-US" smtClean="0"/>
              <a:t>18</a:t>
            </a:fld>
            <a:endParaRPr lang="en-US"/>
          </a:p>
        </p:txBody>
      </p:sp>
    </p:spTree>
    <p:extLst>
      <p:ext uri="{BB962C8B-B14F-4D97-AF65-F5344CB8AC3E}">
        <p14:creationId xmlns:p14="http://schemas.microsoft.com/office/powerpoint/2010/main" val="1846945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57350" y="4464028"/>
            <a:ext cx="6858000" cy="1194650"/>
          </a:xfrm>
        </p:spPr>
        <p:txBody>
          <a:bodyPr wrap="none" anchor="t">
            <a:normAutofit/>
          </a:bodyPr>
          <a:lstStyle>
            <a:lvl1pPr algn="r">
              <a:defRPr sz="7200" b="0" spc="-225">
                <a:gradFill flip="none" rotWithShape="1">
                  <a:gsLst>
                    <a:gs pos="32000">
                      <a:schemeClr val="tx1">
                        <a:lumMod val="89000"/>
                      </a:schemeClr>
                    </a:gs>
                    <a:gs pos="100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1657349" y="3829878"/>
            <a:ext cx="6858000" cy="618523"/>
          </a:xfrm>
        </p:spPr>
        <p:txBody>
          <a:bodyPr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3D798062-6FD5-4DFD-80E1-00C29FA9B4AD}" type="datetimeFigureOut">
              <a:rPr lang="en-US" smtClean="0"/>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443287-85AE-470D-BD09-BA2FCE058587}" type="slidenum">
              <a:rPr lang="en-US" smtClean="0"/>
              <a:t>‹#›</a:t>
            </a:fld>
            <a:endParaRPr lang="en-US"/>
          </a:p>
        </p:txBody>
      </p:sp>
    </p:spTree>
    <p:extLst>
      <p:ext uri="{BB962C8B-B14F-4D97-AF65-F5344CB8AC3E}">
        <p14:creationId xmlns:p14="http://schemas.microsoft.com/office/powerpoint/2010/main" val="16331045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367161"/>
            <a:ext cx="7886700" cy="819355"/>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29841" y="987426"/>
            <a:ext cx="78867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5186516"/>
            <a:ext cx="7885509"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D798062-6FD5-4DFD-80E1-00C29FA9B4AD}"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43287-85AE-470D-BD09-BA2FCE058587}" type="slidenum">
              <a:rPr lang="en-US" smtClean="0"/>
              <a:t>‹#›</a:t>
            </a:fld>
            <a:endParaRPr lang="en-US"/>
          </a:p>
        </p:txBody>
      </p:sp>
    </p:spTree>
    <p:extLst>
      <p:ext uri="{BB962C8B-B14F-4D97-AF65-F5344CB8AC3E}">
        <p14:creationId xmlns:p14="http://schemas.microsoft.com/office/powerpoint/2010/main" val="1806736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3534344"/>
          </a:xfrm>
        </p:spPr>
        <p:txBody>
          <a:bodyPr anchor="ctr"/>
          <a:lstStyle>
            <a:lvl1pPr>
              <a:defRPr sz="2400"/>
            </a:lvl1pPr>
          </a:lstStyle>
          <a:p>
            <a:r>
              <a:rPr lang="en-US"/>
              <a:t>Click to edit Master title style</a:t>
            </a:r>
            <a:endParaRPr lang="en-US" dirty="0"/>
          </a:p>
        </p:txBody>
      </p:sp>
      <p:sp>
        <p:nvSpPr>
          <p:cNvPr id="4" name="Text Placeholder 3"/>
          <p:cNvSpPr>
            <a:spLocks noGrp="1"/>
          </p:cNvSpPr>
          <p:nvPr>
            <p:ph type="body" sz="half" idx="2"/>
          </p:nvPr>
        </p:nvSpPr>
        <p:spPr>
          <a:xfrm>
            <a:off x="629841" y="4489399"/>
            <a:ext cx="7885509"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D798062-6FD5-4DFD-80E1-00C29FA9B4AD}"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43287-85AE-470D-BD09-BA2FCE058587}" type="slidenum">
              <a:rPr lang="en-US" smtClean="0"/>
              <a:t>‹#›</a:t>
            </a:fld>
            <a:endParaRPr lang="en-US"/>
          </a:p>
        </p:txBody>
      </p:sp>
    </p:spTree>
    <p:extLst>
      <p:ext uri="{BB962C8B-B14F-4D97-AF65-F5344CB8AC3E}">
        <p14:creationId xmlns:p14="http://schemas.microsoft.com/office/powerpoint/2010/main" val="24802731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84659" y="365125"/>
            <a:ext cx="6977064" cy="2992904"/>
          </a:xfrm>
        </p:spPr>
        <p:txBody>
          <a:bodyPr anchor="ctr"/>
          <a:lstStyle>
            <a:lvl1pPr>
              <a:defRPr sz="3300"/>
            </a:lvl1pPr>
          </a:lstStyle>
          <a:p>
            <a:r>
              <a:rPr lang="en-US"/>
              <a:t>Click to edit Master title style</a:t>
            </a:r>
            <a:endParaRPr lang="en-US" dirty="0"/>
          </a:p>
        </p:txBody>
      </p:sp>
      <p:sp>
        <p:nvSpPr>
          <p:cNvPr id="12" name="Text Placeholder 3"/>
          <p:cNvSpPr>
            <a:spLocks noGrp="1"/>
          </p:cNvSpPr>
          <p:nvPr>
            <p:ph type="body" sz="half" idx="13"/>
          </p:nvPr>
        </p:nvSpPr>
        <p:spPr>
          <a:xfrm>
            <a:off x="1290484" y="3365557"/>
            <a:ext cx="6564224"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4" name="Text Placeholder 3"/>
          <p:cNvSpPr>
            <a:spLocks noGrp="1"/>
          </p:cNvSpPr>
          <p:nvPr>
            <p:ph type="body" sz="half" idx="2"/>
          </p:nvPr>
        </p:nvSpPr>
        <p:spPr>
          <a:xfrm>
            <a:off x="628650" y="4501729"/>
            <a:ext cx="7884318"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D798062-6FD5-4DFD-80E1-00C29FA9B4AD}"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43287-85AE-470D-BD09-BA2FCE058587}" type="slidenum">
              <a:rPr lang="en-US" smtClean="0"/>
              <a:t>‹#›</a:t>
            </a:fld>
            <a:endParaRPr lang="en-US"/>
          </a:p>
        </p:txBody>
      </p:sp>
      <p:sp>
        <p:nvSpPr>
          <p:cNvPr id="9" name="TextBox 8"/>
          <p:cNvSpPr txBox="1"/>
          <p:nvPr/>
        </p:nvSpPr>
        <p:spPr>
          <a:xfrm>
            <a:off x="833283" y="786824"/>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6000" dirty="0">
                <a:solidFill>
                  <a:schemeClr val="tx1"/>
                </a:solidFill>
                <a:effectLst/>
              </a:rPr>
              <a:t>“</a:t>
            </a:r>
          </a:p>
        </p:txBody>
      </p:sp>
      <p:sp>
        <p:nvSpPr>
          <p:cNvPr id="10" name="TextBox 9"/>
          <p:cNvSpPr txBox="1"/>
          <p:nvPr/>
        </p:nvSpPr>
        <p:spPr>
          <a:xfrm>
            <a:off x="7828359" y="2743200"/>
            <a:ext cx="4572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6000" dirty="0">
                <a:solidFill>
                  <a:schemeClr val="tx1"/>
                </a:solidFill>
                <a:effectLst/>
              </a:rPr>
              <a:t>”</a:t>
            </a:r>
          </a:p>
        </p:txBody>
      </p:sp>
    </p:spTree>
    <p:extLst>
      <p:ext uri="{BB962C8B-B14F-4D97-AF65-F5344CB8AC3E}">
        <p14:creationId xmlns:p14="http://schemas.microsoft.com/office/powerpoint/2010/main" val="35820513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29841" y="2326968"/>
            <a:ext cx="7886700" cy="2511835"/>
          </a:xfrm>
        </p:spPr>
        <p:txBody>
          <a:bodyPr anchor="b">
            <a:normAutofit/>
          </a:bodyPr>
          <a:lstStyle>
            <a:lvl1pPr>
              <a:defRPr sz="4050"/>
            </a:lvl1pPr>
          </a:lstStyle>
          <a:p>
            <a:r>
              <a:rPr lang="en-US"/>
              <a:t>Click to edit Master title style</a:t>
            </a:r>
            <a:endParaRPr lang="en-US" dirty="0"/>
          </a:p>
        </p:txBody>
      </p:sp>
      <p:sp>
        <p:nvSpPr>
          <p:cNvPr id="4" name="Text Placeholder 3"/>
          <p:cNvSpPr>
            <a:spLocks noGrp="1"/>
          </p:cNvSpPr>
          <p:nvPr>
            <p:ph type="body" sz="half" idx="2"/>
          </p:nvPr>
        </p:nvSpPr>
        <p:spPr>
          <a:xfrm>
            <a:off x="629841" y="4850581"/>
            <a:ext cx="7885509"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D798062-6FD5-4DFD-80E1-00C29FA9B4AD}"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43287-85AE-470D-BD09-BA2FCE058587}" type="slidenum">
              <a:rPr lang="en-US" smtClean="0"/>
              <a:t>‹#›</a:t>
            </a:fld>
            <a:endParaRPr lang="en-US"/>
          </a:p>
        </p:txBody>
      </p:sp>
    </p:spTree>
    <p:extLst>
      <p:ext uri="{BB962C8B-B14F-4D97-AF65-F5344CB8AC3E}">
        <p14:creationId xmlns:p14="http://schemas.microsoft.com/office/powerpoint/2010/main" val="77604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1002961" y="1885950"/>
            <a:ext cx="2210150"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8" name="Text Placeholder 3"/>
          <p:cNvSpPr>
            <a:spLocks noGrp="1"/>
          </p:cNvSpPr>
          <p:nvPr>
            <p:ph type="body" sz="half" idx="15"/>
          </p:nvPr>
        </p:nvSpPr>
        <p:spPr>
          <a:xfrm>
            <a:off x="1017598" y="2571750"/>
            <a:ext cx="21955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9" name="Text Placeholder 4"/>
          <p:cNvSpPr>
            <a:spLocks noGrp="1"/>
          </p:cNvSpPr>
          <p:nvPr>
            <p:ph type="body" sz="quarter" idx="3"/>
          </p:nvPr>
        </p:nvSpPr>
        <p:spPr>
          <a:xfrm>
            <a:off x="3440996" y="1885950"/>
            <a:ext cx="220218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0" name="Text Placeholder 3"/>
          <p:cNvSpPr>
            <a:spLocks noGrp="1"/>
          </p:cNvSpPr>
          <p:nvPr>
            <p:ph type="body" sz="half" idx="16"/>
          </p:nvPr>
        </p:nvSpPr>
        <p:spPr>
          <a:xfrm>
            <a:off x="3433081" y="2571750"/>
            <a:ext cx="2210096"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11" name="Text Placeholder 4"/>
          <p:cNvSpPr>
            <a:spLocks noGrp="1"/>
          </p:cNvSpPr>
          <p:nvPr>
            <p:ph type="body" sz="quarter" idx="13"/>
          </p:nvPr>
        </p:nvSpPr>
        <p:spPr>
          <a:xfrm>
            <a:off x="5871777" y="1885950"/>
            <a:ext cx="2199085"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12" name="Text Placeholder 3"/>
          <p:cNvSpPr>
            <a:spLocks noGrp="1"/>
          </p:cNvSpPr>
          <p:nvPr>
            <p:ph type="body" sz="half" idx="17"/>
          </p:nvPr>
        </p:nvSpPr>
        <p:spPr>
          <a:xfrm>
            <a:off x="5871777" y="2571750"/>
            <a:ext cx="219908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3D798062-6FD5-4DFD-80E1-00C29FA9B4AD}" type="datetimeFigureOut">
              <a:rPr lang="en-US" smtClean="0"/>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443287-85AE-470D-BD09-BA2FCE058587}" type="slidenum">
              <a:rPr lang="en-US" smtClean="0"/>
              <a:t>‹#›</a:t>
            </a:fld>
            <a:endParaRPr lang="en-US"/>
          </a:p>
        </p:txBody>
      </p:sp>
    </p:spTree>
    <p:extLst>
      <p:ext uri="{BB962C8B-B14F-4D97-AF65-F5344CB8AC3E}">
        <p14:creationId xmlns:p14="http://schemas.microsoft.com/office/powerpoint/2010/main" val="40913058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628650" y="365126"/>
            <a:ext cx="7886700"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99064" y="4297503"/>
            <a:ext cx="2205038"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0" name="Picture Placeholder 2"/>
          <p:cNvSpPr>
            <a:spLocks noGrp="1" noChangeAspect="1"/>
          </p:cNvSpPr>
          <p:nvPr>
            <p:ph type="pic" idx="15"/>
          </p:nvPr>
        </p:nvSpPr>
        <p:spPr>
          <a:xfrm>
            <a:off x="999064" y="2256354"/>
            <a:ext cx="220503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1" name="Text Placeholder 3"/>
          <p:cNvSpPr>
            <a:spLocks noGrp="1"/>
          </p:cNvSpPr>
          <p:nvPr>
            <p:ph type="body" sz="half" idx="18"/>
          </p:nvPr>
        </p:nvSpPr>
        <p:spPr>
          <a:xfrm>
            <a:off x="999064" y="4873766"/>
            <a:ext cx="220503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2" name="Text Placeholder 4"/>
          <p:cNvSpPr>
            <a:spLocks noGrp="1"/>
          </p:cNvSpPr>
          <p:nvPr>
            <p:ph type="body" sz="quarter" idx="3"/>
          </p:nvPr>
        </p:nvSpPr>
        <p:spPr>
          <a:xfrm>
            <a:off x="3426748" y="4297503"/>
            <a:ext cx="2197894"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3" name="Picture Placeholder 2"/>
          <p:cNvSpPr>
            <a:spLocks noGrp="1" noChangeAspect="1"/>
          </p:cNvSpPr>
          <p:nvPr>
            <p:ph type="pic" idx="21"/>
          </p:nvPr>
        </p:nvSpPr>
        <p:spPr>
          <a:xfrm>
            <a:off x="3426747" y="2256354"/>
            <a:ext cx="2197894"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19"/>
          </p:nvPr>
        </p:nvSpPr>
        <p:spPr>
          <a:xfrm>
            <a:off x="3425733" y="4873765"/>
            <a:ext cx="2200805"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25" name="Text Placeholder 4"/>
          <p:cNvSpPr>
            <a:spLocks noGrp="1"/>
          </p:cNvSpPr>
          <p:nvPr>
            <p:ph type="body" sz="quarter" idx="13"/>
          </p:nvPr>
        </p:nvSpPr>
        <p:spPr>
          <a:xfrm>
            <a:off x="5853242" y="4297503"/>
            <a:ext cx="219908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26" name="Picture Placeholder 2"/>
          <p:cNvSpPr>
            <a:spLocks noGrp="1" noChangeAspect="1"/>
          </p:cNvSpPr>
          <p:nvPr>
            <p:ph type="pic" idx="22"/>
          </p:nvPr>
        </p:nvSpPr>
        <p:spPr>
          <a:xfrm>
            <a:off x="5853241" y="2256354"/>
            <a:ext cx="219908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7" name="Text Placeholder 3"/>
          <p:cNvSpPr>
            <a:spLocks noGrp="1"/>
          </p:cNvSpPr>
          <p:nvPr>
            <p:ph type="body" sz="half" idx="20"/>
          </p:nvPr>
        </p:nvSpPr>
        <p:spPr>
          <a:xfrm>
            <a:off x="5853148" y="4873763"/>
            <a:ext cx="2201998"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3" name="Date Placeholder 2"/>
          <p:cNvSpPr>
            <a:spLocks noGrp="1"/>
          </p:cNvSpPr>
          <p:nvPr>
            <p:ph type="dt" sz="half" idx="10"/>
          </p:nvPr>
        </p:nvSpPr>
        <p:spPr/>
        <p:txBody>
          <a:bodyPr/>
          <a:lstStyle/>
          <a:p>
            <a:fld id="{3D798062-6FD5-4DFD-80E1-00C29FA9B4AD}" type="datetimeFigureOut">
              <a:rPr lang="en-US" smtClean="0"/>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443287-85AE-470D-BD09-BA2FCE058587}" type="slidenum">
              <a:rPr lang="en-US" smtClean="0"/>
              <a:t>‹#›</a:t>
            </a:fld>
            <a:endParaRPr lang="en-US"/>
          </a:p>
        </p:txBody>
      </p:sp>
    </p:spTree>
    <p:extLst>
      <p:ext uri="{BB962C8B-B14F-4D97-AF65-F5344CB8AC3E}">
        <p14:creationId xmlns:p14="http://schemas.microsoft.com/office/powerpoint/2010/main" val="1304487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798062-6FD5-4DFD-80E1-00C29FA9B4AD}"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43287-85AE-470D-BD09-BA2FCE058587}" type="slidenum">
              <a:rPr lang="en-US" smtClean="0"/>
              <a:t>‹#›</a:t>
            </a:fld>
            <a:endParaRPr lang="en-US"/>
          </a:p>
        </p:txBody>
      </p:sp>
    </p:spTree>
    <p:extLst>
      <p:ext uri="{BB962C8B-B14F-4D97-AF65-F5344CB8AC3E}">
        <p14:creationId xmlns:p14="http://schemas.microsoft.com/office/powerpoint/2010/main" val="2827337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798062-6FD5-4DFD-80E1-00C29FA9B4AD}"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43287-85AE-470D-BD09-BA2FCE058587}" type="slidenum">
              <a:rPr lang="en-US" smtClean="0"/>
              <a:t>‹#›</a:t>
            </a:fld>
            <a:endParaRPr lang="en-US"/>
          </a:p>
        </p:txBody>
      </p:sp>
    </p:spTree>
    <p:extLst>
      <p:ext uri="{BB962C8B-B14F-4D97-AF65-F5344CB8AC3E}">
        <p14:creationId xmlns:p14="http://schemas.microsoft.com/office/powerpoint/2010/main" val="6505762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3D798062-6FD5-4DFD-80E1-00C29FA9B4AD}"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43287-85AE-470D-BD09-BA2FCE058587}" type="slidenum">
              <a:rPr lang="en-US" smtClean="0"/>
              <a:t>‹#›</a:t>
            </a:fld>
            <a:endParaRPr lang="en-US"/>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634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D798062-6FD5-4DFD-80E1-00C29FA9B4AD}"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43287-85AE-470D-BD09-BA2FCE058587}" type="slidenum">
              <a:rPr lang="en-US" smtClean="0"/>
              <a:t>‹#›</a:t>
            </a:fld>
            <a:endParaRPr lang="en-US"/>
          </a:p>
        </p:txBody>
      </p:sp>
    </p:spTree>
    <p:extLst>
      <p:ext uri="{BB962C8B-B14F-4D97-AF65-F5344CB8AC3E}">
        <p14:creationId xmlns:p14="http://schemas.microsoft.com/office/powerpoint/2010/main" val="3712731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640899" y="4464028"/>
            <a:ext cx="6858000" cy="1194650"/>
          </a:xfrm>
        </p:spPr>
        <p:txBody>
          <a:bodyPr wrap="none" anchor="t">
            <a:normAutofit/>
          </a:bodyPr>
          <a:lstStyle>
            <a:lvl1pPr algn="l">
              <a:defRPr sz="7200" b="0" spc="-225">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a:t>Click to edit Master title style</a:t>
            </a:r>
            <a:endParaRPr lang="en-US" dirty="0"/>
          </a:p>
        </p:txBody>
      </p:sp>
      <p:sp>
        <p:nvSpPr>
          <p:cNvPr id="8" name="Subtitle 2"/>
          <p:cNvSpPr>
            <a:spLocks noGrp="1"/>
          </p:cNvSpPr>
          <p:nvPr>
            <p:ph type="subTitle" idx="1"/>
          </p:nvPr>
        </p:nvSpPr>
        <p:spPr>
          <a:xfrm>
            <a:off x="640899" y="3829878"/>
            <a:ext cx="6858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D798062-6FD5-4DFD-80E1-00C29FA9B4AD}" type="datetimeFigureOut">
              <a:rPr lang="en-US" smtClean="0"/>
              <a:t>10/18/2022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8443287-85AE-470D-BD09-BA2FCE058587}" type="slidenum">
              <a:rPr lang="en-US" smtClean="0"/>
              <a:t>‹#›</a:t>
            </a:fld>
            <a:endParaRPr lang="en-US"/>
          </a:p>
        </p:txBody>
      </p:sp>
    </p:spTree>
    <p:extLst>
      <p:ext uri="{BB962C8B-B14F-4D97-AF65-F5344CB8AC3E}">
        <p14:creationId xmlns:p14="http://schemas.microsoft.com/office/powerpoint/2010/main" val="340330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40000" y="1825625"/>
            <a:ext cx="3768912"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39880" y="1825625"/>
            <a:ext cx="377547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D798062-6FD5-4DFD-80E1-00C29FA9B4AD}"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43287-85AE-470D-BD09-BA2FCE058587}" type="slidenum">
              <a:rPr lang="en-US" smtClean="0"/>
              <a:t>‹#›</a:t>
            </a:fld>
            <a:endParaRPr lang="en-US"/>
          </a:p>
        </p:txBody>
      </p:sp>
    </p:spTree>
    <p:extLst>
      <p:ext uri="{BB962C8B-B14F-4D97-AF65-F5344CB8AC3E}">
        <p14:creationId xmlns:p14="http://schemas.microsoft.com/office/powerpoint/2010/main" val="1788824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40000" y="1681163"/>
            <a:ext cx="3768912"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840000" y="2505075"/>
            <a:ext cx="3768912"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739880" y="1681163"/>
            <a:ext cx="3776661"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a:t>Click to edit Master text styles</a:t>
            </a:r>
          </a:p>
        </p:txBody>
      </p:sp>
      <p:sp>
        <p:nvSpPr>
          <p:cNvPr id="6" name="Content Placeholder 5"/>
          <p:cNvSpPr>
            <a:spLocks noGrp="1"/>
          </p:cNvSpPr>
          <p:nvPr>
            <p:ph sz="quarter" idx="4"/>
          </p:nvPr>
        </p:nvSpPr>
        <p:spPr>
          <a:xfrm>
            <a:off x="4739880" y="2505075"/>
            <a:ext cx="377666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D798062-6FD5-4DFD-80E1-00C29FA9B4AD}" type="datetimeFigureOut">
              <a:rPr lang="en-US" smtClean="0"/>
              <a:t>10/18/2022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8443287-85AE-470D-BD09-BA2FCE058587}" type="slidenum">
              <a:rPr lang="en-US" smtClean="0"/>
              <a:t>‹#›</a:t>
            </a:fld>
            <a:endParaRPr lang="en-US"/>
          </a:p>
        </p:txBody>
      </p:sp>
    </p:spTree>
    <p:extLst>
      <p:ext uri="{BB962C8B-B14F-4D97-AF65-F5344CB8AC3E}">
        <p14:creationId xmlns:p14="http://schemas.microsoft.com/office/powerpoint/2010/main" val="134618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D798062-6FD5-4DFD-80E1-00C29FA9B4AD}" type="datetimeFigureOut">
              <a:rPr lang="en-US" smtClean="0"/>
              <a:t>10/18/2022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8443287-85AE-470D-BD09-BA2FCE058587}" type="slidenum">
              <a:rPr lang="en-US" smtClean="0"/>
              <a:t>‹#›</a:t>
            </a:fld>
            <a:endParaRPr lang="en-US"/>
          </a:p>
        </p:txBody>
      </p:sp>
    </p:spTree>
    <p:extLst>
      <p:ext uri="{BB962C8B-B14F-4D97-AF65-F5344CB8AC3E}">
        <p14:creationId xmlns:p14="http://schemas.microsoft.com/office/powerpoint/2010/main" val="33748537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798062-6FD5-4DFD-80E1-00C29FA9B4AD}" type="datetimeFigureOut">
              <a:rPr lang="en-US" smtClean="0"/>
              <a:t>10/18/2022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8443287-85AE-470D-BD09-BA2FCE058587}" type="slidenum">
              <a:rPr lang="en-US" smtClean="0"/>
              <a:t>‹#›</a:t>
            </a:fld>
            <a:endParaRPr lang="en-US"/>
          </a:p>
        </p:txBody>
      </p:sp>
    </p:spTree>
    <p:extLst>
      <p:ext uri="{BB962C8B-B14F-4D97-AF65-F5344CB8AC3E}">
        <p14:creationId xmlns:p14="http://schemas.microsoft.com/office/powerpoint/2010/main" val="906768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D798062-6FD5-4DFD-80E1-00C29FA9B4AD}"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43287-85AE-470D-BD09-BA2FCE058587}" type="slidenum">
              <a:rPr lang="en-US" smtClean="0"/>
              <a:t>‹#›</a:t>
            </a:fld>
            <a:endParaRPr lang="en-US"/>
          </a:p>
        </p:txBody>
      </p:sp>
    </p:spTree>
    <p:extLst>
      <p:ext uri="{BB962C8B-B14F-4D97-AF65-F5344CB8AC3E}">
        <p14:creationId xmlns:p14="http://schemas.microsoft.com/office/powerpoint/2010/main" val="2479390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840000" y="2057400"/>
            <a:ext cx="2739019"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D798062-6FD5-4DFD-80E1-00C29FA9B4AD}" type="datetimeFigureOut">
              <a:rPr lang="en-US" smtClean="0"/>
              <a:t>10/18/2022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8443287-85AE-470D-BD09-BA2FCE058587}" type="slidenum">
              <a:rPr lang="en-US" smtClean="0"/>
              <a:t>‹#›</a:t>
            </a:fld>
            <a:endParaRPr lang="en-US"/>
          </a:p>
        </p:txBody>
      </p:sp>
    </p:spTree>
    <p:extLst>
      <p:ext uri="{BB962C8B-B14F-4D97-AF65-F5344CB8AC3E}">
        <p14:creationId xmlns:p14="http://schemas.microsoft.com/office/powerpoint/2010/main" val="17373493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0">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40000" y="1825625"/>
            <a:ext cx="76753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3D798062-6FD5-4DFD-80E1-00C29FA9B4AD}" type="datetimeFigureOut">
              <a:rPr lang="en-US" smtClean="0"/>
              <a:t>10/18/2022</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28443287-85AE-470D-BD09-BA2FCE058587}" type="slidenum">
              <a:rPr lang="en-US" smtClean="0"/>
              <a:t>‹#›</a:t>
            </a:fld>
            <a:endParaRPr lang="en-US"/>
          </a:p>
        </p:txBody>
      </p:sp>
    </p:spTree>
    <p:extLst>
      <p:ext uri="{BB962C8B-B14F-4D97-AF65-F5344CB8AC3E}">
        <p14:creationId xmlns:p14="http://schemas.microsoft.com/office/powerpoint/2010/main" val="1656512856"/>
      </p:ext>
    </p:extLst>
  </p:cSld>
  <p:clrMap bg1="dk1" tx1="lt1" bg2="dk2" tx2="lt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Lst>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oleObject" Target="../embeddings/oleObject2.bin"/><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oleObject" Target="../embeddings/oleObject3.bin"/><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oleObject" Target="../embeddings/oleObject4.bin"/><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oleObject" Target="../embeddings/oleObject5.bin"/><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cdc.gov/nceh/lead/docs/publications/leadandpregnancy2010.pdf"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oleObject" Target="../embeddings/oleObject8.bin"/><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657078" y="1880075"/>
            <a:ext cx="5182122" cy="1325563"/>
          </a:xfrm>
        </p:spPr>
        <p:txBody>
          <a:bodyPr vert="horz" lIns="91440" tIns="45720" rIns="91440" bIns="45720" rtlCol="0" anchor="ctr">
            <a:noAutofit/>
          </a:bodyPr>
          <a:lstStyle/>
          <a:p>
            <a:pPr defTabSz="914400"/>
            <a:r>
              <a:rPr lang="en-US" sz="4000" b="1" dirty="0">
                <a:solidFill>
                  <a:schemeClr val="tx2"/>
                </a:solidFill>
              </a:rPr>
              <a:t>Lead: health effects of exposures</a:t>
            </a:r>
          </a:p>
        </p:txBody>
      </p:sp>
      <p:sp>
        <p:nvSpPr>
          <p:cNvPr id="3" name="Subtitle 2"/>
          <p:cNvSpPr>
            <a:spLocks noGrp="1"/>
          </p:cNvSpPr>
          <p:nvPr>
            <p:ph sz="quarter" idx="13"/>
          </p:nvPr>
        </p:nvSpPr>
        <p:spPr>
          <a:xfrm>
            <a:off x="3257550" y="3962400"/>
            <a:ext cx="5886430" cy="2895600"/>
          </a:xfrm>
        </p:spPr>
        <p:txBody>
          <a:bodyPr vert="horz" lIns="91440" tIns="45720" rIns="91440" bIns="45720" rtlCol="0">
            <a:normAutofit/>
          </a:bodyPr>
          <a:lstStyle/>
          <a:p>
            <a:pPr marL="0" indent="0" algn="ctr" defTabSz="914400">
              <a:buNone/>
            </a:pPr>
            <a:endParaRPr lang="en-US" dirty="0"/>
          </a:p>
          <a:p>
            <a:pPr marL="0" indent="0" algn="ctr" defTabSz="914400">
              <a:buNone/>
            </a:pPr>
            <a:endParaRPr lang="en-US" dirty="0">
              <a:solidFill>
                <a:schemeClr val="bg1"/>
              </a:solidFill>
            </a:endParaRPr>
          </a:p>
          <a:p>
            <a:pPr marL="0" indent="0" algn="ctr" defTabSz="914400">
              <a:buNone/>
            </a:pPr>
            <a:r>
              <a:rPr lang="en-US" dirty="0">
                <a:solidFill>
                  <a:schemeClr val="bg1"/>
                </a:solidFill>
              </a:rPr>
              <a:t>Anne Berry, MD MPH</a:t>
            </a:r>
          </a:p>
          <a:p>
            <a:pPr marL="0" indent="0" algn="ctr" defTabSz="914400">
              <a:buNone/>
            </a:pPr>
            <a:r>
              <a:rPr lang="en-US" dirty="0">
                <a:solidFill>
                  <a:schemeClr val="bg1"/>
                </a:solidFill>
              </a:rPr>
              <a:t>Duke Department of Family Medicine and Community Health</a:t>
            </a:r>
          </a:p>
          <a:p>
            <a:pPr marL="0" indent="0" algn="ctr" defTabSz="914400">
              <a:buNone/>
            </a:pPr>
            <a:r>
              <a:rPr lang="en-US" dirty="0"/>
              <a:t>October 2022	</a:t>
            </a:r>
          </a:p>
        </p:txBody>
      </p:sp>
      <p:pic>
        <p:nvPicPr>
          <p:cNvPr id="6" name="Content Placeholder 5">
            <a:extLst>
              <a:ext uri="{FF2B5EF4-FFF2-40B4-BE49-F238E27FC236}">
                <a16:creationId xmlns:a16="http://schemas.microsoft.com/office/drawing/2014/main" id="{73CC00C0-6137-46A5-9856-DB2592EF11C9}"/>
              </a:ext>
            </a:extLst>
          </p:cNvPr>
          <p:cNvPicPr>
            <a:picLocks noGrp="1" noChangeAspect="1"/>
          </p:cNvPicPr>
          <p:nvPr>
            <p:ph sz="quarter" idx="14"/>
          </p:nvPr>
        </p:nvPicPr>
        <p:blipFill rotWithShape="1">
          <a:blip r:embed="rId4" cstate="print">
            <a:extLst>
              <a:ext uri="{28A0092B-C50C-407E-A947-70E740481C1C}">
                <a14:useLocalDpi xmlns:a14="http://schemas.microsoft.com/office/drawing/2010/main" val="0"/>
              </a:ext>
            </a:extLst>
          </a:blip>
          <a:srcRect l="5495" r="23344"/>
          <a:stretch/>
        </p:blipFill>
        <p:spPr>
          <a:xfrm>
            <a:off x="-91440" y="10"/>
            <a:ext cx="3257530" cy="6857990"/>
          </a:xfrm>
          <a:prstGeom prst="rect">
            <a:avLst/>
          </a:prstGeom>
        </p:spPr>
      </p:pic>
    </p:spTree>
    <p:extLst>
      <p:ext uri="{BB962C8B-B14F-4D97-AF65-F5344CB8AC3E}">
        <p14:creationId xmlns:p14="http://schemas.microsoft.com/office/powerpoint/2010/main" val="25197533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a:extLst>
              <a:ext uri="{FF2B5EF4-FFF2-40B4-BE49-F238E27FC236}">
                <a16:creationId xmlns:a16="http://schemas.microsoft.com/office/drawing/2014/main" id="{AAADC510-C5C3-4909-97BD-2B8B28114B1C}"/>
              </a:ext>
            </a:extLst>
          </p:cNvPr>
          <p:cNvSpPr>
            <a:spLocks noGrp="1" noChangeArrowheads="1"/>
          </p:cNvSpPr>
          <p:nvPr>
            <p:ph type="title"/>
          </p:nvPr>
        </p:nvSpPr>
        <p:spPr/>
        <p:txBody>
          <a:bodyPr/>
          <a:lstStyle/>
          <a:p>
            <a:r>
              <a:rPr lang="en-US" altLang="en-US" dirty="0"/>
              <a:t>Lead Poisoning: many sources</a:t>
            </a:r>
          </a:p>
        </p:txBody>
      </p:sp>
      <p:graphicFrame>
        <p:nvGraphicFramePr>
          <p:cNvPr id="7171" name="Object 4">
            <a:extLst>
              <a:ext uri="{FF2B5EF4-FFF2-40B4-BE49-F238E27FC236}">
                <a16:creationId xmlns:a16="http://schemas.microsoft.com/office/drawing/2014/main" id="{AA12C9EC-2D4A-440D-BBD5-2D85AAEFC390}"/>
              </a:ext>
            </a:extLst>
          </p:cNvPr>
          <p:cNvGraphicFramePr>
            <a:graphicFrameLocks noGrp="1" noChangeAspect="1"/>
          </p:cNvGraphicFramePr>
          <p:nvPr>
            <p:ph idx="1"/>
            <p:extLst>
              <p:ext uri="{D42A27DB-BD31-4B8C-83A1-F6EECF244321}">
                <p14:modId xmlns:p14="http://schemas.microsoft.com/office/powerpoint/2010/main" val="354027090"/>
              </p:ext>
            </p:extLst>
          </p:nvPr>
        </p:nvGraphicFramePr>
        <p:xfrm>
          <a:off x="533400" y="3048001"/>
          <a:ext cx="8382000" cy="1697038"/>
        </p:xfrm>
        <a:graphic>
          <a:graphicData uri="http://schemas.openxmlformats.org/presentationml/2006/ole">
            <mc:AlternateContent xmlns:mc="http://schemas.openxmlformats.org/markup-compatibility/2006">
              <mc:Choice xmlns:v="urn:schemas-microsoft-com:vml" Requires="v">
                <p:oleObj name="Image" r:id="rId2" imgW="11027096" imgH="1706667" progId="PhotoDeluxeBusiness.Image.1">
                  <p:embed/>
                </p:oleObj>
              </mc:Choice>
              <mc:Fallback>
                <p:oleObj name="Image" r:id="rId2" imgW="11027096" imgH="1706667" progId="PhotoDeluxeBusiness.Image.1">
                  <p:embed/>
                  <p:pic>
                    <p:nvPicPr>
                      <p:cNvPr id="7171" name="Object 4">
                        <a:extLst>
                          <a:ext uri="{FF2B5EF4-FFF2-40B4-BE49-F238E27FC236}">
                            <a16:creationId xmlns:a16="http://schemas.microsoft.com/office/drawing/2014/main" id="{AA12C9EC-2D4A-440D-BBD5-2D85AAEFC3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1"/>
                        <a:ext cx="8382000" cy="1697038"/>
                      </a:xfrm>
                      <a:prstGeom prst="rect">
                        <a:avLst/>
                      </a:prstGeom>
                      <a:noFill/>
                      <a:ln>
                        <a:noFill/>
                      </a:ln>
                      <a:effectLst/>
                    </p:spPr>
                  </p:pic>
                </p:oleObj>
              </mc:Fallback>
            </mc:AlternateContent>
          </a:graphicData>
        </a:graphic>
      </p:graphicFrame>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5">
            <a:extLst>
              <a:ext uri="{FF2B5EF4-FFF2-40B4-BE49-F238E27FC236}">
                <a16:creationId xmlns:a16="http://schemas.microsoft.com/office/drawing/2014/main" id="{EEA25F20-CD7F-4062-B553-4FA020925707}"/>
              </a:ext>
            </a:extLst>
          </p:cNvPr>
          <p:cNvSpPr>
            <a:spLocks noGrp="1" noChangeArrowheads="1"/>
          </p:cNvSpPr>
          <p:nvPr>
            <p:ph type="title"/>
          </p:nvPr>
        </p:nvSpPr>
        <p:spPr/>
        <p:txBody>
          <a:bodyPr/>
          <a:lstStyle/>
          <a:p>
            <a:r>
              <a:rPr lang="en-US" altLang="en-US"/>
              <a:t>Recreation</a:t>
            </a:r>
          </a:p>
        </p:txBody>
      </p:sp>
      <p:graphicFrame>
        <p:nvGraphicFramePr>
          <p:cNvPr id="9219" name="Object 4">
            <a:extLst>
              <a:ext uri="{FF2B5EF4-FFF2-40B4-BE49-F238E27FC236}">
                <a16:creationId xmlns:a16="http://schemas.microsoft.com/office/drawing/2014/main" id="{AE3FC248-1805-40B0-B83F-866AC18379A4}"/>
              </a:ext>
            </a:extLst>
          </p:cNvPr>
          <p:cNvGraphicFramePr>
            <a:graphicFrameLocks noGrp="1" noChangeAspect="1"/>
          </p:cNvGraphicFramePr>
          <p:nvPr>
            <p:ph idx="1"/>
            <p:extLst>
              <p:ext uri="{D42A27DB-BD31-4B8C-83A1-F6EECF244321}">
                <p14:modId xmlns:p14="http://schemas.microsoft.com/office/powerpoint/2010/main" val="2022959366"/>
              </p:ext>
            </p:extLst>
          </p:nvPr>
        </p:nvGraphicFramePr>
        <p:xfrm>
          <a:off x="628650" y="3752850"/>
          <a:ext cx="8286750" cy="1027113"/>
        </p:xfrm>
        <a:graphic>
          <a:graphicData uri="http://schemas.openxmlformats.org/presentationml/2006/ole">
            <mc:AlternateContent xmlns:mc="http://schemas.openxmlformats.org/markup-compatibility/2006">
              <mc:Choice xmlns:v="urn:schemas-microsoft-com:vml" Requires="v">
                <p:oleObj name="Image" r:id="rId2" imgW="6232381" imgH="1036410" progId="PhotoDeluxeBusiness.Image.1">
                  <p:embed/>
                </p:oleObj>
              </mc:Choice>
              <mc:Fallback>
                <p:oleObj name="Image" r:id="rId2" imgW="6232381" imgH="1036410" progId="PhotoDeluxeBusiness.Image.1">
                  <p:embed/>
                  <p:pic>
                    <p:nvPicPr>
                      <p:cNvPr id="9219" name="Object 4">
                        <a:extLst>
                          <a:ext uri="{FF2B5EF4-FFF2-40B4-BE49-F238E27FC236}">
                            <a16:creationId xmlns:a16="http://schemas.microsoft.com/office/drawing/2014/main" id="{AE3FC248-1805-40B0-B83F-866AC18379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752850"/>
                        <a:ext cx="8286750" cy="1027113"/>
                      </a:xfrm>
                      <a:prstGeom prst="rect">
                        <a:avLst/>
                      </a:prstGeom>
                      <a:noFill/>
                      <a:ln>
                        <a:noFill/>
                      </a:ln>
                      <a:effectLst/>
                    </p:spPr>
                  </p:pic>
                </p:oleObj>
              </mc:Fallback>
            </mc:AlternateContent>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5">
            <a:extLst>
              <a:ext uri="{FF2B5EF4-FFF2-40B4-BE49-F238E27FC236}">
                <a16:creationId xmlns:a16="http://schemas.microsoft.com/office/drawing/2014/main" id="{6FF69A12-7C12-413B-A36B-0586ED15A114}"/>
              </a:ext>
            </a:extLst>
          </p:cNvPr>
          <p:cNvSpPr>
            <a:spLocks noGrp="1" noChangeArrowheads="1"/>
          </p:cNvSpPr>
          <p:nvPr>
            <p:ph type="title"/>
          </p:nvPr>
        </p:nvSpPr>
        <p:spPr/>
        <p:txBody>
          <a:bodyPr/>
          <a:lstStyle/>
          <a:p>
            <a:r>
              <a:rPr lang="en-US" altLang="en-US"/>
              <a:t>Food</a:t>
            </a:r>
          </a:p>
        </p:txBody>
      </p:sp>
      <p:graphicFrame>
        <p:nvGraphicFramePr>
          <p:cNvPr id="10243" name="Object 4">
            <a:extLst>
              <a:ext uri="{FF2B5EF4-FFF2-40B4-BE49-F238E27FC236}">
                <a16:creationId xmlns:a16="http://schemas.microsoft.com/office/drawing/2014/main" id="{F3F75C86-79FA-42FE-BE9A-EB0838C88A5B}"/>
              </a:ext>
            </a:extLst>
          </p:cNvPr>
          <p:cNvGraphicFramePr>
            <a:graphicFrameLocks noGrp="1" noChangeAspect="1"/>
          </p:cNvGraphicFramePr>
          <p:nvPr>
            <p:ph idx="1"/>
            <p:extLst>
              <p:ext uri="{D42A27DB-BD31-4B8C-83A1-F6EECF244321}">
                <p14:modId xmlns:p14="http://schemas.microsoft.com/office/powerpoint/2010/main" val="2849173252"/>
              </p:ext>
            </p:extLst>
          </p:nvPr>
        </p:nvGraphicFramePr>
        <p:xfrm>
          <a:off x="533400" y="3124200"/>
          <a:ext cx="8382000" cy="1654175"/>
        </p:xfrm>
        <a:graphic>
          <a:graphicData uri="http://schemas.openxmlformats.org/presentationml/2006/ole">
            <mc:AlternateContent xmlns:mc="http://schemas.openxmlformats.org/markup-compatibility/2006">
              <mc:Choice xmlns:v="urn:schemas-microsoft-com:vml" Requires="v">
                <p:oleObj name="Image" r:id="rId2" imgW="10851820" imgH="1798095" progId="PhotoDeluxeBusiness.Image.1">
                  <p:embed/>
                </p:oleObj>
              </mc:Choice>
              <mc:Fallback>
                <p:oleObj name="Image" r:id="rId2" imgW="10851820" imgH="1798095" progId="PhotoDeluxeBusiness.Image.1">
                  <p:embed/>
                  <p:pic>
                    <p:nvPicPr>
                      <p:cNvPr id="10243" name="Object 4">
                        <a:extLst>
                          <a:ext uri="{FF2B5EF4-FFF2-40B4-BE49-F238E27FC236}">
                            <a16:creationId xmlns:a16="http://schemas.microsoft.com/office/drawing/2014/main" id="{F3F75C86-79FA-42FE-BE9A-EB0838C88A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124200"/>
                        <a:ext cx="8382000" cy="1654175"/>
                      </a:xfrm>
                      <a:prstGeom prst="rect">
                        <a:avLst/>
                      </a:prstGeom>
                      <a:noFill/>
                      <a:ln>
                        <a:noFill/>
                      </a:ln>
                      <a:effectLst/>
                    </p:spPr>
                  </p:pic>
                </p:oleObj>
              </mc:Fallback>
            </mc:AlternateContent>
          </a:graphicData>
        </a:graphic>
      </p:graphicFrame>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5">
            <a:extLst>
              <a:ext uri="{FF2B5EF4-FFF2-40B4-BE49-F238E27FC236}">
                <a16:creationId xmlns:a16="http://schemas.microsoft.com/office/drawing/2014/main" id="{6201C72C-AEAB-4EE1-B8D7-0DE7AD00C138}"/>
              </a:ext>
            </a:extLst>
          </p:cNvPr>
          <p:cNvSpPr>
            <a:spLocks noGrp="1" noChangeArrowheads="1"/>
          </p:cNvSpPr>
          <p:nvPr>
            <p:ph type="title"/>
          </p:nvPr>
        </p:nvSpPr>
        <p:spPr/>
        <p:txBody>
          <a:bodyPr/>
          <a:lstStyle/>
          <a:p>
            <a:r>
              <a:rPr lang="en-US" altLang="en-US"/>
              <a:t>Sources from hobbies</a:t>
            </a:r>
          </a:p>
        </p:txBody>
      </p:sp>
      <p:graphicFrame>
        <p:nvGraphicFramePr>
          <p:cNvPr id="8195" name="Object 4">
            <a:extLst>
              <a:ext uri="{FF2B5EF4-FFF2-40B4-BE49-F238E27FC236}">
                <a16:creationId xmlns:a16="http://schemas.microsoft.com/office/drawing/2014/main" id="{3C4A768A-025A-4FA2-8CD2-FC14F627D553}"/>
              </a:ext>
            </a:extLst>
          </p:cNvPr>
          <p:cNvGraphicFramePr>
            <a:graphicFrameLocks noGrp="1" noChangeAspect="1"/>
          </p:cNvGraphicFramePr>
          <p:nvPr>
            <p:ph idx="1"/>
            <p:extLst>
              <p:ext uri="{D42A27DB-BD31-4B8C-83A1-F6EECF244321}">
                <p14:modId xmlns:p14="http://schemas.microsoft.com/office/powerpoint/2010/main" val="671612502"/>
              </p:ext>
            </p:extLst>
          </p:nvPr>
        </p:nvGraphicFramePr>
        <p:xfrm>
          <a:off x="533400" y="2819401"/>
          <a:ext cx="8382000" cy="1892300"/>
        </p:xfrm>
        <a:graphic>
          <a:graphicData uri="http://schemas.openxmlformats.org/presentationml/2006/ole">
            <mc:AlternateContent xmlns:mc="http://schemas.openxmlformats.org/markup-compatibility/2006">
              <mc:Choice xmlns:v="urn:schemas-microsoft-com:vml" Requires="v">
                <p:oleObj name="Image" r:id="rId2" imgW="11301439" imgH="1630821" progId="PhotoDeluxeBusiness.Image.1">
                  <p:embed/>
                </p:oleObj>
              </mc:Choice>
              <mc:Fallback>
                <p:oleObj name="Image" r:id="rId2" imgW="11301439" imgH="1630821" progId="PhotoDeluxeBusiness.Image.1">
                  <p:embed/>
                  <p:pic>
                    <p:nvPicPr>
                      <p:cNvPr id="8195" name="Object 4">
                        <a:extLst>
                          <a:ext uri="{FF2B5EF4-FFF2-40B4-BE49-F238E27FC236}">
                            <a16:creationId xmlns:a16="http://schemas.microsoft.com/office/drawing/2014/main" id="{3C4A768A-025A-4FA2-8CD2-FC14F627D5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819401"/>
                        <a:ext cx="8382000" cy="1892300"/>
                      </a:xfrm>
                      <a:prstGeom prst="rect">
                        <a:avLst/>
                      </a:prstGeom>
                      <a:noFill/>
                      <a:ln>
                        <a:noFill/>
                      </a:ln>
                      <a:effectLst/>
                    </p:spPr>
                  </p:pic>
                </p:oleObj>
              </mc:Fallback>
            </mc:AlternateContent>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6995B59D-01D1-4EA6-8EC2-78A6BEB8A643}"/>
              </a:ext>
            </a:extLst>
          </p:cNvPr>
          <p:cNvSpPr>
            <a:spLocks noGrp="1" noChangeArrowheads="1"/>
          </p:cNvSpPr>
          <p:nvPr>
            <p:ph type="title"/>
          </p:nvPr>
        </p:nvSpPr>
        <p:spPr/>
        <p:txBody>
          <a:bodyPr/>
          <a:lstStyle/>
          <a:p>
            <a:endParaRPr lang="en-US" altLang="en-US"/>
          </a:p>
        </p:txBody>
      </p:sp>
      <p:sp>
        <p:nvSpPr>
          <p:cNvPr id="11267" name="Rectangle 3">
            <a:extLst>
              <a:ext uri="{FF2B5EF4-FFF2-40B4-BE49-F238E27FC236}">
                <a16:creationId xmlns:a16="http://schemas.microsoft.com/office/drawing/2014/main" id="{B4B0209E-1E40-4578-A15A-6734608AE76C}"/>
              </a:ext>
            </a:extLst>
          </p:cNvPr>
          <p:cNvSpPr>
            <a:spLocks noGrp="1" noChangeArrowheads="1"/>
          </p:cNvSpPr>
          <p:nvPr>
            <p:ph type="body" idx="1"/>
          </p:nvPr>
        </p:nvSpPr>
        <p:spPr/>
        <p:txBody>
          <a:bodyPr/>
          <a:lstStyle/>
          <a:p>
            <a:endParaRPr lang="en-US" altLang="en-US"/>
          </a:p>
        </p:txBody>
      </p:sp>
      <p:pic>
        <p:nvPicPr>
          <p:cNvPr id="11268" name="Picture 4">
            <a:extLst>
              <a:ext uri="{FF2B5EF4-FFF2-40B4-BE49-F238E27FC236}">
                <a16:creationId xmlns:a16="http://schemas.microsoft.com/office/drawing/2014/main" id="{71A22B7C-0BCD-4CDC-B3A6-72130AC30D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0FD5F33C-EF0C-45DF-A235-DCA3840999C5}"/>
              </a:ext>
            </a:extLst>
          </p:cNvPr>
          <p:cNvSpPr>
            <a:spLocks noGrp="1" noChangeArrowheads="1"/>
          </p:cNvSpPr>
          <p:nvPr>
            <p:ph type="ctrTitle"/>
          </p:nvPr>
        </p:nvSpPr>
        <p:spPr>
          <a:xfrm>
            <a:off x="533400" y="990600"/>
            <a:ext cx="7848600" cy="1219200"/>
          </a:xfrm>
        </p:spPr>
        <p:txBody>
          <a:bodyPr>
            <a:normAutofit/>
          </a:bodyPr>
          <a:lstStyle/>
          <a:p>
            <a:r>
              <a:rPr lang="en-US" altLang="en-US" sz="5400" dirty="0"/>
              <a:t>			Adult Lead Exposure Sources</a:t>
            </a:r>
          </a:p>
        </p:txBody>
      </p:sp>
      <p:sp>
        <p:nvSpPr>
          <p:cNvPr id="23555" name="Rectangle 3">
            <a:extLst>
              <a:ext uri="{FF2B5EF4-FFF2-40B4-BE49-F238E27FC236}">
                <a16:creationId xmlns:a16="http://schemas.microsoft.com/office/drawing/2014/main" id="{F81DECE1-FA5E-4731-892F-BCD12D7D3DB9}"/>
              </a:ext>
            </a:extLst>
          </p:cNvPr>
          <p:cNvSpPr>
            <a:spLocks noGrp="1" noChangeArrowheads="1"/>
          </p:cNvSpPr>
          <p:nvPr>
            <p:ph type="subTitle" idx="1"/>
          </p:nvPr>
        </p:nvSpPr>
        <p:spPr>
          <a:xfrm>
            <a:off x="1066800" y="1295400"/>
            <a:ext cx="7162800" cy="5029200"/>
          </a:xfrm>
        </p:spPr>
        <p:txBody>
          <a:bodyPr>
            <a:normAutofit fontScale="92500" lnSpcReduction="10000"/>
          </a:bodyPr>
          <a:lstStyle/>
          <a:p>
            <a:pPr marL="609600" indent="-609600"/>
            <a:r>
              <a:rPr lang="en-US" altLang="en-US" dirty="0"/>
              <a:t> 	</a:t>
            </a:r>
          </a:p>
          <a:p>
            <a:pPr marL="609600" indent="-609600"/>
            <a:r>
              <a:rPr lang="en-US" altLang="en-US" dirty="0"/>
              <a:t>Occupational exposure:</a:t>
            </a:r>
          </a:p>
          <a:p>
            <a:pPr marL="609600" indent="-609600">
              <a:buFontTx/>
              <a:buChar char="-"/>
            </a:pPr>
            <a:r>
              <a:rPr lang="en-US" altLang="en-US" i="1" dirty="0"/>
              <a:t>abatement/cleanup, building demolition</a:t>
            </a:r>
          </a:p>
          <a:p>
            <a:pPr marL="609600" indent="-609600">
              <a:buFontTx/>
              <a:buChar char="-"/>
            </a:pPr>
            <a:r>
              <a:rPr lang="en-US" altLang="en-US" i="1" dirty="0"/>
              <a:t>renovation, remodeling, painting</a:t>
            </a:r>
          </a:p>
          <a:p>
            <a:pPr marL="609600" indent="-609600">
              <a:buFontTx/>
              <a:buChar char="-"/>
            </a:pPr>
            <a:r>
              <a:rPr lang="en-US" altLang="en-US" i="1" dirty="0"/>
              <a:t>Manufacturing lead-containing products</a:t>
            </a:r>
          </a:p>
          <a:p>
            <a:pPr marL="609600" indent="-609600">
              <a:buFontTx/>
              <a:buChar char="-"/>
            </a:pPr>
            <a:r>
              <a:rPr lang="en-US" altLang="en-US" i="1" dirty="0"/>
              <a:t>Work with firearms/ at a firing range</a:t>
            </a:r>
          </a:p>
          <a:p>
            <a:pPr marL="609600" indent="-609600">
              <a:buFontTx/>
              <a:buChar char="-"/>
            </a:pPr>
            <a:r>
              <a:rPr lang="en-US" altLang="en-US" i="1" dirty="0"/>
              <a:t>Welding</a:t>
            </a:r>
          </a:p>
          <a:p>
            <a:pPr marL="609600" indent="-609600">
              <a:buFontTx/>
              <a:buChar char="-"/>
            </a:pPr>
            <a:r>
              <a:rPr lang="en-US" altLang="en-US" i="1" dirty="0"/>
              <a:t>Recycling</a:t>
            </a:r>
          </a:p>
          <a:p>
            <a:endParaRPr lang="en-US" altLang="en-US" i="1" dirty="0"/>
          </a:p>
          <a:p>
            <a:pPr marL="609600" indent="-609600"/>
            <a:r>
              <a:rPr lang="en-US" altLang="en-US" dirty="0"/>
              <a:t>			Non-occupational exposure:</a:t>
            </a:r>
          </a:p>
          <a:p>
            <a:pPr marL="609600" indent="-609600">
              <a:buFontTx/>
              <a:buNone/>
            </a:pPr>
            <a:r>
              <a:rPr lang="en-US" altLang="en-US" dirty="0"/>
              <a:t>	</a:t>
            </a:r>
            <a:r>
              <a:rPr lang="en-US" altLang="en-US" i="1" dirty="0"/>
              <a:t>- recreational activities/hobbies                    </a:t>
            </a:r>
          </a:p>
          <a:p>
            <a:pPr marL="609600" indent="-609600"/>
            <a:r>
              <a:rPr lang="en-US" altLang="en-US" i="1" dirty="0"/>
              <a:t>      - Sometimes food and drink</a:t>
            </a:r>
          </a:p>
          <a:p>
            <a:pPr marL="609600" indent="-609600"/>
            <a:r>
              <a:rPr lang="en-US" altLang="en-US" i="1" dirty="0"/>
              <a:t>	- Take-home residues from work</a:t>
            </a:r>
          </a:p>
        </p:txBody>
      </p:sp>
      <p:sp>
        <p:nvSpPr>
          <p:cNvPr id="3" name="TextBox 2">
            <a:extLst>
              <a:ext uri="{FF2B5EF4-FFF2-40B4-BE49-F238E27FC236}">
                <a16:creationId xmlns:a16="http://schemas.microsoft.com/office/drawing/2014/main" id="{8266F728-0970-D8EE-ACE9-B0DF5CE2A095}"/>
              </a:ext>
            </a:extLst>
          </p:cNvPr>
          <p:cNvSpPr txBox="1"/>
          <p:nvPr/>
        </p:nvSpPr>
        <p:spPr>
          <a:xfrm>
            <a:off x="0" y="6488668"/>
            <a:ext cx="8441871" cy="369332"/>
          </a:xfrm>
          <a:prstGeom prst="rect">
            <a:avLst/>
          </a:prstGeom>
          <a:noFill/>
        </p:spPr>
        <p:txBody>
          <a:bodyPr wrap="square">
            <a:spAutoFit/>
          </a:bodyPr>
          <a:lstStyle/>
          <a:p>
            <a:r>
              <a:rPr lang="en-US" dirty="0"/>
              <a:t>https://www.cdc.gov/nceh/lead/prevention/sources/jobs-hobbies-activities.htm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F6694746-2864-49E1-A011-9FAC0A9CD336}"/>
              </a:ext>
            </a:extLst>
          </p:cNvPr>
          <p:cNvSpPr>
            <a:spLocks noGrp="1" noChangeArrowheads="1"/>
          </p:cNvSpPr>
          <p:nvPr>
            <p:ph type="title"/>
          </p:nvPr>
        </p:nvSpPr>
        <p:spPr/>
        <p:txBody>
          <a:bodyPr/>
          <a:lstStyle/>
          <a:p>
            <a:endParaRPr lang="en-US" altLang="en-US"/>
          </a:p>
        </p:txBody>
      </p:sp>
      <p:pic>
        <p:nvPicPr>
          <p:cNvPr id="25603" name="Picture 3">
            <a:extLst>
              <a:ext uri="{FF2B5EF4-FFF2-40B4-BE49-F238E27FC236}">
                <a16:creationId xmlns:a16="http://schemas.microsoft.com/office/drawing/2014/main" id="{341F7A41-99F5-4A64-A66F-6DC06209646E}"/>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t="8511" r="1550"/>
          <a:stretch>
            <a:fillRect/>
          </a:stretch>
        </p:blipFill>
        <p:spPr>
          <a:xfrm>
            <a:off x="-38100" y="-26988"/>
            <a:ext cx="9296400" cy="6858001"/>
          </a:xfr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BF476775-C2E4-4610-8E6E-B85782D97DC0}"/>
              </a:ext>
            </a:extLst>
          </p:cNvPr>
          <p:cNvSpPr>
            <a:spLocks noGrp="1" noChangeArrowheads="1"/>
          </p:cNvSpPr>
          <p:nvPr>
            <p:ph type="title"/>
          </p:nvPr>
        </p:nvSpPr>
        <p:spPr/>
        <p:txBody>
          <a:bodyPr/>
          <a:lstStyle/>
          <a:p>
            <a:endParaRPr lang="en-US" altLang="en-US"/>
          </a:p>
        </p:txBody>
      </p:sp>
      <p:pic>
        <p:nvPicPr>
          <p:cNvPr id="27651" name="Picture 3">
            <a:extLst>
              <a:ext uri="{FF2B5EF4-FFF2-40B4-BE49-F238E27FC236}">
                <a16:creationId xmlns:a16="http://schemas.microsoft.com/office/drawing/2014/main" id="{E8E00538-85E9-4967-A380-EFF373D115FA}"/>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12318" t="9091" r="9421" b="5682"/>
          <a:stretch>
            <a:fillRect/>
          </a:stretch>
        </p:blipFill>
        <p:spPr>
          <a:xfrm>
            <a:off x="0" y="0"/>
            <a:ext cx="9144000" cy="6858000"/>
          </a:xfr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lgn="ctr"/>
            <a:r>
              <a:rPr lang="en-US" b="1" dirty="0">
                <a:solidFill>
                  <a:srgbClr val="FFFF00"/>
                </a:solidFill>
              </a:rPr>
              <a:t>Why are young children more susceptible to lead poisoning?</a:t>
            </a:r>
          </a:p>
        </p:txBody>
      </p:sp>
      <p:sp>
        <p:nvSpPr>
          <p:cNvPr id="2" name="Content Placeholder 1"/>
          <p:cNvSpPr>
            <a:spLocks noGrp="1"/>
          </p:cNvSpPr>
          <p:nvPr>
            <p:ph idx="1"/>
          </p:nvPr>
        </p:nvSpPr>
        <p:spPr>
          <a:xfrm>
            <a:off x="872067" y="1981200"/>
            <a:ext cx="7408333" cy="4495799"/>
          </a:xfrm>
        </p:spPr>
        <p:txBody>
          <a:bodyPr>
            <a:normAutofit lnSpcReduction="10000"/>
          </a:bodyPr>
          <a:lstStyle/>
          <a:p>
            <a:pPr>
              <a:lnSpc>
                <a:spcPct val="90000"/>
              </a:lnSpc>
              <a:spcBef>
                <a:spcPts val="0"/>
              </a:spcBef>
              <a:spcAft>
                <a:spcPts val="1200"/>
              </a:spcAft>
            </a:pPr>
            <a:r>
              <a:rPr lang="en-US" altLang="en-US" sz="2400" b="1" dirty="0"/>
              <a:t>Hand to mouth behavior</a:t>
            </a:r>
          </a:p>
          <a:p>
            <a:pPr>
              <a:lnSpc>
                <a:spcPct val="90000"/>
              </a:lnSpc>
              <a:spcBef>
                <a:spcPts val="0"/>
              </a:spcBef>
              <a:spcAft>
                <a:spcPts val="1200"/>
              </a:spcAft>
            </a:pPr>
            <a:r>
              <a:rPr lang="en-US" altLang="en-US" sz="2400" b="1" dirty="0"/>
              <a:t>Sensitivity of developing organs</a:t>
            </a:r>
          </a:p>
          <a:p>
            <a:pPr>
              <a:lnSpc>
                <a:spcPct val="90000"/>
              </a:lnSpc>
              <a:spcBef>
                <a:spcPts val="0"/>
              </a:spcBef>
              <a:spcAft>
                <a:spcPts val="1200"/>
              </a:spcAft>
            </a:pPr>
            <a:r>
              <a:rPr lang="en-US" altLang="en-US" sz="2400" b="1" dirty="0"/>
              <a:t>Take in more food and water per body mass</a:t>
            </a:r>
          </a:p>
          <a:p>
            <a:pPr>
              <a:spcBef>
                <a:spcPts val="0"/>
              </a:spcBef>
              <a:spcAft>
                <a:spcPts val="1200"/>
              </a:spcAft>
            </a:pPr>
            <a:r>
              <a:rPr lang="en-US" sz="2400" b="1" dirty="0"/>
              <a:t>Children have higher metabolic rates and deposit 2.7x more lead in lung tissue than adults</a:t>
            </a:r>
            <a:endParaRPr lang="en-US" altLang="en-US" sz="2400" b="1" dirty="0"/>
          </a:p>
          <a:p>
            <a:pPr>
              <a:spcBef>
                <a:spcPts val="0"/>
              </a:spcBef>
              <a:spcAft>
                <a:spcPts val="1200"/>
              </a:spcAft>
            </a:pPr>
            <a:r>
              <a:rPr lang="en-US" altLang="en-US" sz="2400" b="1" dirty="0"/>
              <a:t>Absorption 5-10x greater (</a:t>
            </a:r>
            <a:r>
              <a:rPr lang="en-US" sz="2400" b="1" dirty="0"/>
              <a:t>Children absorb 40-50% of ingested lead vs 10-15% absorption for adults)</a:t>
            </a:r>
            <a:endParaRPr lang="en-US" altLang="en-US" sz="2400" b="1" dirty="0"/>
          </a:p>
          <a:p>
            <a:pPr>
              <a:lnSpc>
                <a:spcPct val="90000"/>
              </a:lnSpc>
              <a:spcBef>
                <a:spcPts val="0"/>
              </a:spcBef>
              <a:spcAft>
                <a:spcPts val="1200"/>
              </a:spcAft>
            </a:pPr>
            <a:r>
              <a:rPr lang="en-US" altLang="en-US" sz="2400" b="1" dirty="0"/>
              <a:t>Absorption increased with deficiency of iron, calcium and possibly zinc</a:t>
            </a:r>
          </a:p>
          <a:p>
            <a:pPr>
              <a:lnSpc>
                <a:spcPct val="90000"/>
              </a:lnSpc>
              <a:spcBef>
                <a:spcPts val="0"/>
              </a:spcBef>
              <a:spcAft>
                <a:spcPts val="1200"/>
              </a:spcAft>
            </a:pPr>
            <a:r>
              <a:rPr lang="en-US" altLang="en-US" sz="2400" b="1" dirty="0"/>
              <a:t>Incomplete development of blood-brain barrier up to 36 months of age increases lead entry</a:t>
            </a:r>
          </a:p>
          <a:p>
            <a:pPr>
              <a:lnSpc>
                <a:spcPct val="90000"/>
              </a:lnSpc>
            </a:pPr>
            <a:endParaRPr lang="en-US" altLang="en-US" dirty="0"/>
          </a:p>
        </p:txBody>
      </p:sp>
      <p:sp>
        <p:nvSpPr>
          <p:cNvPr id="5" name="TextBox 4">
            <a:extLst>
              <a:ext uri="{FF2B5EF4-FFF2-40B4-BE49-F238E27FC236}">
                <a16:creationId xmlns:a16="http://schemas.microsoft.com/office/drawing/2014/main" id="{D4F3694F-D8FD-8CFC-9472-5D453AA84BDF}"/>
              </a:ext>
            </a:extLst>
          </p:cNvPr>
          <p:cNvSpPr txBox="1"/>
          <p:nvPr/>
        </p:nvSpPr>
        <p:spPr>
          <a:xfrm>
            <a:off x="21770" y="6488668"/>
            <a:ext cx="7886699" cy="369332"/>
          </a:xfrm>
          <a:prstGeom prst="rect">
            <a:avLst/>
          </a:prstGeom>
          <a:noFill/>
        </p:spPr>
        <p:txBody>
          <a:bodyPr wrap="square">
            <a:spAutoFit/>
          </a:bodyPr>
          <a:lstStyle/>
          <a:p>
            <a:r>
              <a:rPr lang="en-US" dirty="0"/>
              <a:t>Reference: </a:t>
            </a:r>
            <a:r>
              <a:rPr lang="en-US" dirty="0" err="1"/>
              <a:t>Goldfrank’s</a:t>
            </a:r>
            <a:r>
              <a:rPr lang="en-US" dirty="0"/>
              <a:t> Toxicologic</a:t>
            </a:r>
            <a:r>
              <a:rPr lang="en-US" baseline="0" dirty="0"/>
              <a:t> Emergencies , Ninth Ed. , 2011 McGraw-Hill</a:t>
            </a:r>
          </a:p>
        </p:txBody>
      </p:sp>
    </p:spTree>
    <p:extLst>
      <p:ext uri="{BB962C8B-B14F-4D97-AF65-F5344CB8AC3E}">
        <p14:creationId xmlns:p14="http://schemas.microsoft.com/office/powerpoint/2010/main" val="36554437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2697F4A-71E8-4162-9C06-90A12A551FE4}"/>
              </a:ext>
            </a:extLst>
          </p:cNvPr>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5249" b="5249"/>
          <a:stretch>
            <a:fillRect/>
          </a:stretch>
        </p:blipFill>
        <p:spPr>
          <a:xfrm>
            <a:off x="4241580" y="762000"/>
            <a:ext cx="4629150" cy="4873625"/>
          </a:xfrm>
        </p:spPr>
      </p:pic>
      <p:sp>
        <p:nvSpPr>
          <p:cNvPr id="3" name="Text Placeholder 2"/>
          <p:cNvSpPr>
            <a:spLocks noGrp="1"/>
          </p:cNvSpPr>
          <p:nvPr>
            <p:ph type="body" sz="half" idx="2"/>
          </p:nvPr>
        </p:nvSpPr>
        <p:spPr>
          <a:xfrm>
            <a:off x="181022" y="1749425"/>
            <a:ext cx="3993651" cy="4117975"/>
          </a:xfrm>
        </p:spPr>
        <p:txBody>
          <a:bodyPr>
            <a:normAutofit/>
          </a:bodyPr>
          <a:lstStyle/>
          <a:p>
            <a:r>
              <a:rPr lang="en-US" sz="3200" b="1" dirty="0">
                <a:solidFill>
                  <a:srgbClr val="FFFF00"/>
                </a:solidFill>
              </a:rPr>
              <a:t>Hand to mouth behavior—</a:t>
            </a:r>
          </a:p>
          <a:p>
            <a:r>
              <a:rPr lang="en-US" sz="3200" b="1" dirty="0">
                <a:solidFill>
                  <a:srgbClr val="FFFF00"/>
                </a:solidFill>
              </a:rPr>
              <a:t>An efficient method for lead absorption in young children!</a:t>
            </a:r>
          </a:p>
        </p:txBody>
      </p:sp>
      <p:sp>
        <p:nvSpPr>
          <p:cNvPr id="7" name="TextBox 6">
            <a:extLst>
              <a:ext uri="{FF2B5EF4-FFF2-40B4-BE49-F238E27FC236}">
                <a16:creationId xmlns:a16="http://schemas.microsoft.com/office/drawing/2014/main" id="{54611D79-0E7F-40BF-8DC9-D6AE9E564517}"/>
              </a:ext>
            </a:extLst>
          </p:cNvPr>
          <p:cNvSpPr txBox="1"/>
          <p:nvPr/>
        </p:nvSpPr>
        <p:spPr>
          <a:xfrm>
            <a:off x="4174673" y="6400800"/>
            <a:ext cx="5181600" cy="246221"/>
          </a:xfrm>
          <a:prstGeom prst="rect">
            <a:avLst/>
          </a:prstGeom>
          <a:noFill/>
        </p:spPr>
        <p:txBody>
          <a:bodyPr wrap="square" rtlCol="0">
            <a:spAutoFit/>
          </a:bodyPr>
          <a:lstStyle/>
          <a:p>
            <a:r>
              <a:rPr lang="en-US" sz="1000" dirty="0"/>
              <a:t>Photo used with permission from the UNC Institute for the Environment</a:t>
            </a:r>
          </a:p>
        </p:txBody>
      </p:sp>
    </p:spTree>
    <p:extLst>
      <p:ext uri="{BB962C8B-B14F-4D97-AF65-F5344CB8AC3E}">
        <p14:creationId xmlns:p14="http://schemas.microsoft.com/office/powerpoint/2010/main" val="617467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800" dirty="0">
                <a:solidFill>
                  <a:srgbClr val="FFFF00"/>
                </a:solidFill>
              </a:rPr>
              <a:t>Objectives</a:t>
            </a:r>
          </a:p>
        </p:txBody>
      </p:sp>
      <p:sp>
        <p:nvSpPr>
          <p:cNvPr id="2" name="Content Placeholder 1"/>
          <p:cNvSpPr>
            <a:spLocks noGrp="1"/>
          </p:cNvSpPr>
          <p:nvPr>
            <p:ph idx="1"/>
          </p:nvPr>
        </p:nvSpPr>
        <p:spPr/>
        <p:txBody>
          <a:bodyPr anchor="ctr">
            <a:normAutofit/>
          </a:bodyPr>
          <a:lstStyle/>
          <a:p>
            <a:pPr>
              <a:buFont typeface="Wingdings" panose="05000000000000000000" pitchFamily="2" charset="2"/>
              <a:buChar char="Ø"/>
            </a:pPr>
            <a:r>
              <a:rPr lang="en-US" sz="3200" dirty="0">
                <a:solidFill>
                  <a:schemeClr val="tx1"/>
                </a:solidFill>
              </a:rPr>
              <a:t>Discuss the absorption and distribution of lead in the body</a:t>
            </a:r>
          </a:p>
          <a:p>
            <a:pPr>
              <a:buFont typeface="Wingdings" panose="05000000000000000000" pitchFamily="2" charset="2"/>
              <a:buChar char="Ø"/>
            </a:pPr>
            <a:endParaRPr lang="en-US" sz="1400" dirty="0">
              <a:solidFill>
                <a:schemeClr val="tx1"/>
              </a:solidFill>
            </a:endParaRPr>
          </a:p>
          <a:p>
            <a:pPr>
              <a:buFont typeface="Wingdings" panose="05000000000000000000" pitchFamily="2" charset="2"/>
              <a:buChar char="Ø"/>
            </a:pPr>
            <a:r>
              <a:rPr lang="en-US" sz="3200" dirty="0">
                <a:solidFill>
                  <a:schemeClr val="tx1"/>
                </a:solidFill>
              </a:rPr>
              <a:t>Provide some historical perspective of our understanding of lead toxicity</a:t>
            </a:r>
          </a:p>
          <a:p>
            <a:pPr marL="0" indent="0">
              <a:buNone/>
            </a:pPr>
            <a:endParaRPr lang="en-US" sz="1400" dirty="0">
              <a:solidFill>
                <a:schemeClr val="tx1"/>
              </a:solidFill>
            </a:endParaRPr>
          </a:p>
          <a:p>
            <a:pPr>
              <a:buFont typeface="Wingdings" panose="05000000000000000000" pitchFamily="2" charset="2"/>
              <a:buChar char="Ø"/>
            </a:pPr>
            <a:r>
              <a:rPr lang="en-US" sz="3200" dirty="0">
                <a:solidFill>
                  <a:schemeClr val="tx1"/>
                </a:solidFill>
              </a:rPr>
              <a:t>Use cases to illustrate toxic health effects of lead in children</a:t>
            </a:r>
          </a:p>
          <a:p>
            <a:pPr marL="0" indent="0">
              <a:buNone/>
            </a:pPr>
            <a:endParaRPr lang="en-US" sz="1200" dirty="0">
              <a:solidFill>
                <a:schemeClr val="tx1"/>
              </a:solidFill>
            </a:endParaRPr>
          </a:p>
          <a:p>
            <a:pPr>
              <a:buFont typeface="Wingdings" panose="05000000000000000000" pitchFamily="2" charset="2"/>
              <a:buChar char="Ø"/>
            </a:pPr>
            <a:r>
              <a:rPr lang="en-US" sz="3200" dirty="0">
                <a:solidFill>
                  <a:schemeClr val="tx1"/>
                </a:solidFill>
              </a:rPr>
              <a:t>Discuss treatment, including chelation</a:t>
            </a:r>
          </a:p>
          <a:p>
            <a:endParaRPr lang="en-US" dirty="0"/>
          </a:p>
        </p:txBody>
      </p:sp>
    </p:spTree>
    <p:extLst>
      <p:ext uri="{BB962C8B-B14F-4D97-AF65-F5344CB8AC3E}">
        <p14:creationId xmlns:p14="http://schemas.microsoft.com/office/powerpoint/2010/main" val="41249417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1" y="338328"/>
            <a:ext cx="8805860" cy="1252728"/>
          </a:xfrm>
        </p:spPr>
        <p:txBody>
          <a:bodyPr>
            <a:noAutofit/>
          </a:bodyPr>
          <a:lstStyle/>
          <a:p>
            <a:pPr algn="ctr"/>
            <a:r>
              <a:rPr lang="en-US" altLang="en-US" sz="4000" b="1" dirty="0">
                <a:solidFill>
                  <a:srgbClr val="FFFF00"/>
                </a:solidFill>
              </a:rPr>
              <a:t>Distribution, Persistence and Excretion of Absorbed Lead</a:t>
            </a:r>
          </a:p>
        </p:txBody>
      </p:sp>
      <p:sp>
        <p:nvSpPr>
          <p:cNvPr id="35843" name="Rectangle 3"/>
          <p:cNvSpPr>
            <a:spLocks noGrp="1" noChangeArrowheads="1"/>
          </p:cNvSpPr>
          <p:nvPr>
            <p:ph idx="1"/>
          </p:nvPr>
        </p:nvSpPr>
        <p:spPr>
          <a:xfrm>
            <a:off x="914400" y="2636454"/>
            <a:ext cx="7408333" cy="3450696"/>
          </a:xfrm>
        </p:spPr>
        <p:txBody>
          <a:bodyPr/>
          <a:lstStyle/>
          <a:p>
            <a:pPr>
              <a:buFont typeface="Monotype Sorts" pitchFamily="2" charset="2"/>
              <a:buNone/>
            </a:pPr>
            <a:endParaRPr lang="en-US" altLang="en-US" sz="2400" dirty="0"/>
          </a:p>
          <a:p>
            <a:pPr>
              <a:buFont typeface="Monotype Sorts" pitchFamily="2" charset="2"/>
              <a:buNone/>
            </a:pPr>
            <a:endParaRPr lang="en-US" altLang="en-US" sz="2400" dirty="0"/>
          </a:p>
        </p:txBody>
      </p:sp>
      <p:sp>
        <p:nvSpPr>
          <p:cNvPr id="35844" name="Rectangle 4"/>
          <p:cNvSpPr>
            <a:spLocks noChangeArrowheads="1"/>
          </p:cNvSpPr>
          <p:nvPr/>
        </p:nvSpPr>
        <p:spPr bwMode="auto">
          <a:xfrm>
            <a:off x="457200" y="2115200"/>
            <a:ext cx="2390775" cy="445293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65000"/>
              <a:buFont typeface="Monotype Sorts" pitchFamily="2" charset="2"/>
              <a:buChar char="n"/>
              <a:defRPr kumimoji="1" sz="2800">
                <a:solidFill>
                  <a:schemeClr val="tx1"/>
                </a:solidFill>
                <a:latin typeface="Arial" pitchFamily="34" charset="0"/>
              </a:defRPr>
            </a:lvl1pPr>
            <a:lvl2pPr marL="742950" indent="-285750">
              <a:spcBef>
                <a:spcPct val="20000"/>
              </a:spcBef>
              <a:buClr>
                <a:schemeClr val="tx2"/>
              </a:buClr>
              <a:buChar char="–"/>
              <a:defRPr kumimoji="1" sz="2400">
                <a:solidFill>
                  <a:schemeClr val="tx1"/>
                </a:solidFill>
                <a:latin typeface="Arial" pitchFamily="34" charset="0"/>
              </a:defRPr>
            </a:lvl2pPr>
            <a:lvl3pPr marL="1143000" indent="-228600">
              <a:spcBef>
                <a:spcPct val="20000"/>
              </a:spcBef>
              <a:buClr>
                <a:schemeClr val="tx2"/>
              </a:buClr>
              <a:buSzPct val="75000"/>
              <a:buFont typeface="Monotype Sorts" pitchFamily="2" charset="2"/>
              <a:buChar char="&lt;"/>
              <a:defRPr kumimoji="1" sz="2000">
                <a:solidFill>
                  <a:schemeClr val="tx1"/>
                </a:solidFill>
                <a:latin typeface="Arial" pitchFamily="34" charset="0"/>
              </a:defRPr>
            </a:lvl3pPr>
            <a:lvl4pPr marL="1600200" indent="-228600">
              <a:spcBef>
                <a:spcPct val="20000"/>
              </a:spcBef>
              <a:buClr>
                <a:schemeClr val="tx2"/>
              </a:buClr>
              <a:buChar char="–"/>
              <a:defRPr kumimoji="1">
                <a:solidFill>
                  <a:schemeClr val="tx1"/>
                </a:solidFill>
                <a:latin typeface="Arial" pitchFamily="34" charset="0"/>
              </a:defRPr>
            </a:lvl4pPr>
            <a:lvl5pPr marL="2057400" indent="-228600">
              <a:spcBef>
                <a:spcPct val="20000"/>
              </a:spcBef>
              <a:buClr>
                <a:schemeClr val="tx2"/>
              </a:buClr>
              <a:buChar char="–"/>
              <a:defRPr kumimoji="1" sz="16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9pPr>
          </a:lstStyle>
          <a:p>
            <a:pPr algn="ctr">
              <a:spcBef>
                <a:spcPct val="0"/>
              </a:spcBef>
              <a:buClrTx/>
              <a:buSzTx/>
              <a:buFontTx/>
              <a:buNone/>
            </a:pPr>
            <a:r>
              <a:rPr kumimoji="0" lang="en-US" altLang="en-US" sz="3200" b="1" dirty="0">
                <a:solidFill>
                  <a:schemeClr val="bg1"/>
                </a:solidFill>
                <a:latin typeface="Book Antiqua" pitchFamily="18" charset="0"/>
              </a:rPr>
              <a:t>Bone</a:t>
            </a:r>
          </a:p>
          <a:p>
            <a:pPr algn="ctr">
              <a:spcBef>
                <a:spcPct val="0"/>
              </a:spcBef>
              <a:buClrTx/>
              <a:buSzTx/>
              <a:buFontTx/>
              <a:buNone/>
            </a:pPr>
            <a:r>
              <a:rPr kumimoji="0" lang="en-US" altLang="en-US" sz="2400" b="1" dirty="0">
                <a:latin typeface="Book Antiqua" pitchFamily="18" charset="0"/>
              </a:rPr>
              <a:t>[3 months-</a:t>
            </a:r>
          </a:p>
          <a:p>
            <a:pPr algn="ctr">
              <a:spcBef>
                <a:spcPct val="0"/>
              </a:spcBef>
              <a:buClrTx/>
              <a:buSzTx/>
              <a:buFontTx/>
              <a:buNone/>
            </a:pPr>
            <a:r>
              <a:rPr kumimoji="0" lang="en-US" altLang="en-US" sz="2400" b="1" dirty="0">
                <a:latin typeface="Book Antiqua" pitchFamily="18" charset="0"/>
              </a:rPr>
              <a:t>20 years]</a:t>
            </a:r>
          </a:p>
        </p:txBody>
      </p:sp>
      <p:sp>
        <p:nvSpPr>
          <p:cNvPr id="35845" name="Rectangle 5"/>
          <p:cNvSpPr>
            <a:spLocks noChangeArrowheads="1"/>
          </p:cNvSpPr>
          <p:nvPr/>
        </p:nvSpPr>
        <p:spPr bwMode="auto">
          <a:xfrm>
            <a:off x="3796795" y="3567113"/>
            <a:ext cx="2151495" cy="92219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65000"/>
              <a:buFont typeface="Monotype Sorts" pitchFamily="2" charset="2"/>
              <a:buChar char="n"/>
              <a:defRPr kumimoji="1" sz="2800">
                <a:solidFill>
                  <a:schemeClr val="tx1"/>
                </a:solidFill>
                <a:latin typeface="Arial" pitchFamily="34" charset="0"/>
              </a:defRPr>
            </a:lvl1pPr>
            <a:lvl2pPr marL="742950" indent="-285750">
              <a:spcBef>
                <a:spcPct val="20000"/>
              </a:spcBef>
              <a:buClr>
                <a:schemeClr val="tx2"/>
              </a:buClr>
              <a:buChar char="–"/>
              <a:defRPr kumimoji="1" sz="2400">
                <a:solidFill>
                  <a:schemeClr val="tx1"/>
                </a:solidFill>
                <a:latin typeface="Arial" pitchFamily="34" charset="0"/>
              </a:defRPr>
            </a:lvl2pPr>
            <a:lvl3pPr marL="1143000" indent="-228600">
              <a:spcBef>
                <a:spcPct val="20000"/>
              </a:spcBef>
              <a:buClr>
                <a:schemeClr val="tx2"/>
              </a:buClr>
              <a:buSzPct val="75000"/>
              <a:buFont typeface="Monotype Sorts" pitchFamily="2" charset="2"/>
              <a:buChar char="&lt;"/>
              <a:defRPr kumimoji="1" sz="2000">
                <a:solidFill>
                  <a:schemeClr val="tx1"/>
                </a:solidFill>
                <a:latin typeface="Arial" pitchFamily="34" charset="0"/>
              </a:defRPr>
            </a:lvl3pPr>
            <a:lvl4pPr marL="1600200" indent="-228600">
              <a:spcBef>
                <a:spcPct val="20000"/>
              </a:spcBef>
              <a:buClr>
                <a:schemeClr val="tx2"/>
              </a:buClr>
              <a:buChar char="–"/>
              <a:defRPr kumimoji="1">
                <a:solidFill>
                  <a:schemeClr val="tx1"/>
                </a:solidFill>
                <a:latin typeface="Arial" pitchFamily="34" charset="0"/>
              </a:defRPr>
            </a:lvl4pPr>
            <a:lvl5pPr marL="2057400" indent="-228600">
              <a:spcBef>
                <a:spcPct val="20000"/>
              </a:spcBef>
              <a:buClr>
                <a:schemeClr val="tx2"/>
              </a:buClr>
              <a:buChar char="–"/>
              <a:defRPr kumimoji="1" sz="16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9pPr>
          </a:lstStyle>
          <a:p>
            <a:pPr algn="ctr">
              <a:spcBef>
                <a:spcPct val="0"/>
              </a:spcBef>
              <a:buClrTx/>
              <a:buSzTx/>
              <a:buFontTx/>
              <a:buNone/>
            </a:pPr>
            <a:r>
              <a:rPr kumimoji="0" lang="en-US" altLang="en-US" b="1" dirty="0">
                <a:solidFill>
                  <a:srgbClr val="C00000"/>
                </a:solidFill>
                <a:latin typeface="Book Antiqua" pitchFamily="18" charset="0"/>
              </a:rPr>
              <a:t>Blood</a:t>
            </a:r>
          </a:p>
          <a:p>
            <a:pPr algn="ctr">
              <a:spcBef>
                <a:spcPct val="0"/>
              </a:spcBef>
              <a:buClrTx/>
              <a:buSzTx/>
              <a:buFontTx/>
              <a:buNone/>
            </a:pPr>
            <a:r>
              <a:rPr kumimoji="0" lang="en-US" altLang="en-US" sz="2400" b="1" dirty="0">
                <a:latin typeface="Book Antiqua" pitchFamily="18" charset="0"/>
              </a:rPr>
              <a:t>[10 months]</a:t>
            </a:r>
          </a:p>
        </p:txBody>
      </p:sp>
      <p:sp>
        <p:nvSpPr>
          <p:cNvPr id="35846" name="Rectangle 6"/>
          <p:cNvSpPr>
            <a:spLocks noChangeArrowheads="1"/>
          </p:cNvSpPr>
          <p:nvPr/>
        </p:nvSpPr>
        <p:spPr bwMode="auto">
          <a:xfrm>
            <a:off x="6696004" y="3316899"/>
            <a:ext cx="2362200" cy="1528944"/>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65000"/>
              <a:buFont typeface="Monotype Sorts" pitchFamily="2" charset="2"/>
              <a:buChar char="n"/>
              <a:defRPr kumimoji="1" sz="2800">
                <a:solidFill>
                  <a:schemeClr val="tx1"/>
                </a:solidFill>
                <a:latin typeface="Arial" pitchFamily="34" charset="0"/>
              </a:defRPr>
            </a:lvl1pPr>
            <a:lvl2pPr marL="742950" indent="-285750">
              <a:spcBef>
                <a:spcPct val="20000"/>
              </a:spcBef>
              <a:buClr>
                <a:schemeClr val="tx2"/>
              </a:buClr>
              <a:buChar char="–"/>
              <a:defRPr kumimoji="1" sz="2400">
                <a:solidFill>
                  <a:schemeClr val="tx1"/>
                </a:solidFill>
                <a:latin typeface="Arial" pitchFamily="34" charset="0"/>
              </a:defRPr>
            </a:lvl2pPr>
            <a:lvl3pPr marL="1143000" indent="-228600">
              <a:spcBef>
                <a:spcPct val="20000"/>
              </a:spcBef>
              <a:buClr>
                <a:schemeClr val="tx2"/>
              </a:buClr>
              <a:buSzPct val="75000"/>
              <a:buFont typeface="Monotype Sorts" pitchFamily="2" charset="2"/>
              <a:buChar char="&lt;"/>
              <a:defRPr kumimoji="1" sz="2000">
                <a:solidFill>
                  <a:schemeClr val="tx1"/>
                </a:solidFill>
                <a:latin typeface="Arial" pitchFamily="34" charset="0"/>
              </a:defRPr>
            </a:lvl3pPr>
            <a:lvl4pPr marL="1600200" indent="-228600">
              <a:spcBef>
                <a:spcPct val="20000"/>
              </a:spcBef>
              <a:buClr>
                <a:schemeClr val="tx2"/>
              </a:buClr>
              <a:buChar char="–"/>
              <a:defRPr kumimoji="1">
                <a:solidFill>
                  <a:schemeClr val="tx1"/>
                </a:solidFill>
                <a:latin typeface="Arial" pitchFamily="34" charset="0"/>
              </a:defRPr>
            </a:lvl4pPr>
            <a:lvl5pPr marL="2057400" indent="-228600">
              <a:spcBef>
                <a:spcPct val="20000"/>
              </a:spcBef>
              <a:buClr>
                <a:schemeClr val="tx2"/>
              </a:buClr>
              <a:buChar char="–"/>
              <a:defRPr kumimoji="1" sz="16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9pPr>
          </a:lstStyle>
          <a:p>
            <a:pPr algn="ctr">
              <a:spcBef>
                <a:spcPct val="0"/>
              </a:spcBef>
              <a:buClrTx/>
              <a:buSzTx/>
              <a:buFontTx/>
              <a:buNone/>
            </a:pPr>
            <a:r>
              <a:rPr kumimoji="0" lang="en-US" altLang="en-US" b="1" dirty="0">
                <a:solidFill>
                  <a:srgbClr val="FFC000"/>
                </a:solidFill>
                <a:latin typeface="Book Antiqua" pitchFamily="18" charset="0"/>
              </a:rPr>
              <a:t>Soft</a:t>
            </a:r>
            <a:r>
              <a:rPr kumimoji="0" lang="en-US" altLang="en-US" b="1" dirty="0">
                <a:latin typeface="Book Antiqua" pitchFamily="18" charset="0"/>
              </a:rPr>
              <a:t> </a:t>
            </a:r>
            <a:r>
              <a:rPr kumimoji="0" lang="en-US" altLang="en-US" b="1" dirty="0">
                <a:solidFill>
                  <a:srgbClr val="FFC000"/>
                </a:solidFill>
                <a:latin typeface="Book Antiqua" pitchFamily="18" charset="0"/>
              </a:rPr>
              <a:t>tissues</a:t>
            </a:r>
          </a:p>
          <a:p>
            <a:pPr algn="ctr">
              <a:spcBef>
                <a:spcPct val="0"/>
              </a:spcBef>
              <a:buClrTx/>
              <a:buSzTx/>
              <a:buFontTx/>
              <a:buNone/>
            </a:pPr>
            <a:r>
              <a:rPr kumimoji="0" lang="en-US" altLang="en-US" sz="2000" b="1" dirty="0">
                <a:latin typeface="Book Antiqua" pitchFamily="18" charset="0"/>
              </a:rPr>
              <a:t>(kidney, liver, brain)</a:t>
            </a:r>
          </a:p>
          <a:p>
            <a:pPr algn="ctr">
              <a:spcBef>
                <a:spcPct val="0"/>
              </a:spcBef>
              <a:buClrTx/>
              <a:buSzTx/>
              <a:buFontTx/>
              <a:buNone/>
            </a:pPr>
            <a:r>
              <a:rPr kumimoji="0" lang="en-US" altLang="en-US" sz="2400" b="1" dirty="0">
                <a:latin typeface="Book Antiqua" pitchFamily="18" charset="0"/>
              </a:rPr>
              <a:t>[40 days]</a:t>
            </a:r>
          </a:p>
        </p:txBody>
      </p:sp>
      <p:sp>
        <p:nvSpPr>
          <p:cNvPr id="35847" name="Rectangle 7"/>
          <p:cNvSpPr>
            <a:spLocks noChangeArrowheads="1"/>
          </p:cNvSpPr>
          <p:nvPr/>
        </p:nvSpPr>
        <p:spPr bwMode="auto">
          <a:xfrm>
            <a:off x="3906765" y="2173666"/>
            <a:ext cx="2041525" cy="62800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65000"/>
              <a:buFont typeface="Monotype Sorts" pitchFamily="2" charset="2"/>
              <a:buChar char="n"/>
              <a:defRPr kumimoji="1" sz="2800">
                <a:solidFill>
                  <a:schemeClr val="tx1"/>
                </a:solidFill>
                <a:latin typeface="Arial" pitchFamily="34" charset="0"/>
              </a:defRPr>
            </a:lvl1pPr>
            <a:lvl2pPr marL="742950" indent="-285750">
              <a:spcBef>
                <a:spcPct val="20000"/>
              </a:spcBef>
              <a:buClr>
                <a:schemeClr val="tx2"/>
              </a:buClr>
              <a:buChar char="–"/>
              <a:defRPr kumimoji="1" sz="2400">
                <a:solidFill>
                  <a:schemeClr val="tx1"/>
                </a:solidFill>
                <a:latin typeface="Arial" pitchFamily="34" charset="0"/>
              </a:defRPr>
            </a:lvl2pPr>
            <a:lvl3pPr marL="1143000" indent="-228600">
              <a:spcBef>
                <a:spcPct val="20000"/>
              </a:spcBef>
              <a:buClr>
                <a:schemeClr val="tx2"/>
              </a:buClr>
              <a:buSzPct val="75000"/>
              <a:buFont typeface="Monotype Sorts" pitchFamily="2" charset="2"/>
              <a:buChar char="&lt;"/>
              <a:defRPr kumimoji="1" sz="2000">
                <a:solidFill>
                  <a:schemeClr val="tx1"/>
                </a:solidFill>
                <a:latin typeface="Arial" pitchFamily="34" charset="0"/>
              </a:defRPr>
            </a:lvl3pPr>
            <a:lvl4pPr marL="1600200" indent="-228600">
              <a:spcBef>
                <a:spcPct val="20000"/>
              </a:spcBef>
              <a:buClr>
                <a:schemeClr val="tx2"/>
              </a:buClr>
              <a:buChar char="–"/>
              <a:defRPr kumimoji="1">
                <a:solidFill>
                  <a:schemeClr val="tx1"/>
                </a:solidFill>
                <a:latin typeface="Arial" pitchFamily="34" charset="0"/>
              </a:defRPr>
            </a:lvl4pPr>
            <a:lvl5pPr marL="2057400" indent="-228600">
              <a:spcBef>
                <a:spcPct val="20000"/>
              </a:spcBef>
              <a:buClr>
                <a:schemeClr val="tx2"/>
              </a:buClr>
              <a:buChar char="–"/>
              <a:defRPr kumimoji="1" sz="16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9pPr>
          </a:lstStyle>
          <a:p>
            <a:pPr algn="ctr">
              <a:spcBef>
                <a:spcPct val="0"/>
              </a:spcBef>
              <a:buClrTx/>
              <a:buSzTx/>
              <a:buFontTx/>
              <a:buNone/>
            </a:pPr>
            <a:r>
              <a:rPr kumimoji="0" lang="en-US" altLang="en-US" sz="2400" b="1" dirty="0">
                <a:solidFill>
                  <a:srgbClr val="000000"/>
                </a:solidFill>
                <a:latin typeface="Book Antiqua" pitchFamily="18" charset="0"/>
              </a:rPr>
              <a:t>Placenta</a:t>
            </a:r>
          </a:p>
        </p:txBody>
      </p:sp>
      <p:sp>
        <p:nvSpPr>
          <p:cNvPr id="35848" name="Rectangle 8"/>
          <p:cNvSpPr>
            <a:spLocks noChangeArrowheads="1"/>
          </p:cNvSpPr>
          <p:nvPr/>
        </p:nvSpPr>
        <p:spPr bwMode="auto">
          <a:xfrm>
            <a:off x="3782941" y="5220061"/>
            <a:ext cx="2165350" cy="1093787"/>
          </a:xfrm>
          <a:prstGeom prst="rect">
            <a:avLst/>
          </a:prstGeom>
          <a:solidFill>
            <a:schemeClr val="bg2"/>
          </a:solidFill>
          <a:ln w="12700">
            <a:solidFill>
              <a:schemeClr val="tx1"/>
            </a:solidFill>
            <a:miter lim="800000"/>
            <a:headEnd/>
            <a:tailEnd/>
          </a:ln>
          <a:effectLst/>
        </p:spPr>
        <p:txBody>
          <a:bodyPr wrap="none" anchor="ctr"/>
          <a:lstStyle>
            <a:lvl1pPr>
              <a:spcBef>
                <a:spcPct val="20000"/>
              </a:spcBef>
              <a:buClr>
                <a:schemeClr val="tx2"/>
              </a:buClr>
              <a:buSzPct val="65000"/>
              <a:buFont typeface="Monotype Sorts" pitchFamily="2" charset="2"/>
              <a:buChar char="n"/>
              <a:defRPr kumimoji="1" sz="2800">
                <a:solidFill>
                  <a:schemeClr val="tx1"/>
                </a:solidFill>
                <a:latin typeface="Arial" pitchFamily="34" charset="0"/>
              </a:defRPr>
            </a:lvl1pPr>
            <a:lvl2pPr marL="742950" indent="-285750">
              <a:spcBef>
                <a:spcPct val="20000"/>
              </a:spcBef>
              <a:buClr>
                <a:schemeClr val="tx2"/>
              </a:buClr>
              <a:buChar char="–"/>
              <a:defRPr kumimoji="1" sz="2400">
                <a:solidFill>
                  <a:schemeClr val="tx1"/>
                </a:solidFill>
                <a:latin typeface="Arial" pitchFamily="34" charset="0"/>
              </a:defRPr>
            </a:lvl2pPr>
            <a:lvl3pPr marL="1143000" indent="-228600">
              <a:spcBef>
                <a:spcPct val="20000"/>
              </a:spcBef>
              <a:buClr>
                <a:schemeClr val="tx2"/>
              </a:buClr>
              <a:buSzPct val="75000"/>
              <a:buFont typeface="Monotype Sorts" pitchFamily="2" charset="2"/>
              <a:buChar char="&lt;"/>
              <a:defRPr kumimoji="1" sz="2000">
                <a:solidFill>
                  <a:schemeClr val="tx1"/>
                </a:solidFill>
                <a:latin typeface="Arial" pitchFamily="34" charset="0"/>
              </a:defRPr>
            </a:lvl3pPr>
            <a:lvl4pPr marL="1600200" indent="-228600">
              <a:spcBef>
                <a:spcPct val="20000"/>
              </a:spcBef>
              <a:buClr>
                <a:schemeClr val="tx2"/>
              </a:buClr>
              <a:buChar char="–"/>
              <a:defRPr kumimoji="1">
                <a:solidFill>
                  <a:schemeClr val="tx1"/>
                </a:solidFill>
                <a:latin typeface="Arial" pitchFamily="34" charset="0"/>
              </a:defRPr>
            </a:lvl4pPr>
            <a:lvl5pPr marL="2057400" indent="-228600">
              <a:spcBef>
                <a:spcPct val="20000"/>
              </a:spcBef>
              <a:buClr>
                <a:schemeClr val="tx2"/>
              </a:buClr>
              <a:buChar char="–"/>
              <a:defRPr kumimoji="1" sz="16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9pPr>
          </a:lstStyle>
          <a:p>
            <a:pPr algn="ctr">
              <a:spcBef>
                <a:spcPct val="0"/>
              </a:spcBef>
              <a:buClrTx/>
              <a:buSzTx/>
              <a:buFontTx/>
              <a:buNone/>
            </a:pPr>
            <a:endParaRPr kumimoji="0" lang="en-US" altLang="en-US" sz="2400" b="1" dirty="0">
              <a:solidFill>
                <a:srgbClr val="000000"/>
              </a:solidFill>
              <a:latin typeface="Book Antiqua" pitchFamily="18" charset="0"/>
            </a:endParaRPr>
          </a:p>
          <a:p>
            <a:pPr algn="ctr">
              <a:spcBef>
                <a:spcPct val="0"/>
              </a:spcBef>
              <a:buClrTx/>
              <a:buSzTx/>
              <a:buFontTx/>
              <a:buNone/>
            </a:pPr>
            <a:r>
              <a:rPr kumimoji="0" lang="en-US" altLang="en-US" sz="2400" b="1" dirty="0">
                <a:solidFill>
                  <a:schemeClr val="accent5">
                    <a:lumMod val="60000"/>
                    <a:lumOff val="40000"/>
                  </a:schemeClr>
                </a:solidFill>
                <a:latin typeface="Book Antiqua" pitchFamily="18" charset="0"/>
              </a:rPr>
              <a:t>Urine</a:t>
            </a:r>
            <a:r>
              <a:rPr kumimoji="0" lang="en-US" altLang="en-US" sz="2400" b="1" dirty="0">
                <a:solidFill>
                  <a:srgbClr val="000000"/>
                </a:solidFill>
                <a:latin typeface="Book Antiqua" pitchFamily="18" charset="0"/>
              </a:rPr>
              <a:t> </a:t>
            </a:r>
          </a:p>
          <a:p>
            <a:pPr algn="ctr">
              <a:spcBef>
                <a:spcPct val="0"/>
              </a:spcBef>
              <a:buClrTx/>
              <a:buSzTx/>
              <a:buFontTx/>
              <a:buNone/>
            </a:pPr>
            <a:r>
              <a:rPr kumimoji="0" lang="en-US" altLang="en-US" sz="2400" b="1" dirty="0">
                <a:solidFill>
                  <a:srgbClr val="000000"/>
                </a:solidFill>
                <a:latin typeface="Book Antiqua" pitchFamily="18" charset="0"/>
              </a:rPr>
              <a:t>(65%)</a:t>
            </a:r>
          </a:p>
          <a:p>
            <a:pPr algn="ctr">
              <a:spcBef>
                <a:spcPct val="0"/>
              </a:spcBef>
              <a:buClrTx/>
              <a:buSzTx/>
              <a:buFontTx/>
              <a:buNone/>
            </a:pPr>
            <a:endParaRPr kumimoji="0" lang="en-US" altLang="en-US" sz="2400" b="1" dirty="0">
              <a:solidFill>
                <a:srgbClr val="000000"/>
              </a:solidFill>
              <a:latin typeface="Book Antiqua" pitchFamily="18" charset="0"/>
            </a:endParaRPr>
          </a:p>
        </p:txBody>
      </p:sp>
      <p:sp>
        <p:nvSpPr>
          <p:cNvPr id="35849" name="Line 9"/>
          <p:cNvSpPr>
            <a:spLocks noChangeShapeType="1"/>
          </p:cNvSpPr>
          <p:nvPr/>
        </p:nvSpPr>
        <p:spPr bwMode="auto">
          <a:xfrm>
            <a:off x="4865832" y="4548549"/>
            <a:ext cx="0" cy="67151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0" name="Line 10"/>
          <p:cNvSpPr>
            <a:spLocks noChangeShapeType="1"/>
          </p:cNvSpPr>
          <p:nvPr/>
        </p:nvSpPr>
        <p:spPr bwMode="auto">
          <a:xfrm>
            <a:off x="3048000" y="4074319"/>
            <a:ext cx="598488"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1" name="Line 11"/>
          <p:cNvSpPr>
            <a:spLocks noChangeShapeType="1"/>
          </p:cNvSpPr>
          <p:nvPr/>
        </p:nvSpPr>
        <p:spPr bwMode="auto">
          <a:xfrm>
            <a:off x="5948291" y="4081371"/>
            <a:ext cx="747713"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2" name="Line 12"/>
          <p:cNvSpPr>
            <a:spLocks noChangeShapeType="1"/>
          </p:cNvSpPr>
          <p:nvPr/>
        </p:nvSpPr>
        <p:spPr bwMode="auto">
          <a:xfrm>
            <a:off x="4872542" y="2895600"/>
            <a:ext cx="0" cy="67151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2"/>
          <p:cNvSpPr>
            <a:spLocks noChangeShapeType="1"/>
          </p:cNvSpPr>
          <p:nvPr/>
        </p:nvSpPr>
        <p:spPr bwMode="auto">
          <a:xfrm>
            <a:off x="7722394" y="4998243"/>
            <a:ext cx="0" cy="33575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Rectangle 6"/>
          <p:cNvSpPr>
            <a:spLocks noChangeArrowheads="1"/>
          </p:cNvSpPr>
          <p:nvPr/>
        </p:nvSpPr>
        <p:spPr bwMode="auto">
          <a:xfrm>
            <a:off x="6781800" y="5334000"/>
            <a:ext cx="2176462" cy="838200"/>
          </a:xfrm>
          <a:prstGeom prst="rect">
            <a:avLst/>
          </a:prstGeom>
          <a:solidFill>
            <a:schemeClr val="bg2"/>
          </a:solidFill>
          <a:ln w="12700">
            <a:solidFill>
              <a:schemeClr val="tx1"/>
            </a:solidFill>
            <a:miter lim="800000"/>
            <a:headEnd/>
            <a:tailEnd/>
          </a:ln>
          <a:effectLst/>
        </p:spPr>
        <p:txBody>
          <a:bodyPr wrap="none" anchor="ctr"/>
          <a:lstStyle>
            <a:lvl1pPr>
              <a:spcBef>
                <a:spcPct val="20000"/>
              </a:spcBef>
              <a:buClr>
                <a:schemeClr val="tx2"/>
              </a:buClr>
              <a:buSzPct val="65000"/>
              <a:buFont typeface="Monotype Sorts" pitchFamily="2" charset="2"/>
              <a:buChar char="n"/>
              <a:defRPr kumimoji="1" sz="2800">
                <a:solidFill>
                  <a:schemeClr val="tx1"/>
                </a:solidFill>
                <a:latin typeface="Arial" pitchFamily="34" charset="0"/>
              </a:defRPr>
            </a:lvl1pPr>
            <a:lvl2pPr marL="742950" indent="-285750">
              <a:spcBef>
                <a:spcPct val="20000"/>
              </a:spcBef>
              <a:buClr>
                <a:schemeClr val="tx2"/>
              </a:buClr>
              <a:buChar char="–"/>
              <a:defRPr kumimoji="1" sz="2400">
                <a:solidFill>
                  <a:schemeClr val="tx1"/>
                </a:solidFill>
                <a:latin typeface="Arial" pitchFamily="34" charset="0"/>
              </a:defRPr>
            </a:lvl2pPr>
            <a:lvl3pPr marL="1143000" indent="-228600">
              <a:spcBef>
                <a:spcPct val="20000"/>
              </a:spcBef>
              <a:buClr>
                <a:schemeClr val="tx2"/>
              </a:buClr>
              <a:buSzPct val="75000"/>
              <a:buFont typeface="Monotype Sorts" pitchFamily="2" charset="2"/>
              <a:buChar char="&lt;"/>
              <a:defRPr kumimoji="1" sz="2000">
                <a:solidFill>
                  <a:schemeClr val="tx1"/>
                </a:solidFill>
                <a:latin typeface="Arial" pitchFamily="34" charset="0"/>
              </a:defRPr>
            </a:lvl3pPr>
            <a:lvl4pPr marL="1600200" indent="-228600">
              <a:spcBef>
                <a:spcPct val="20000"/>
              </a:spcBef>
              <a:buClr>
                <a:schemeClr val="tx2"/>
              </a:buClr>
              <a:buChar char="–"/>
              <a:defRPr kumimoji="1">
                <a:solidFill>
                  <a:schemeClr val="tx1"/>
                </a:solidFill>
                <a:latin typeface="Arial" pitchFamily="34" charset="0"/>
              </a:defRPr>
            </a:lvl4pPr>
            <a:lvl5pPr marL="2057400" indent="-228600">
              <a:spcBef>
                <a:spcPct val="20000"/>
              </a:spcBef>
              <a:buClr>
                <a:schemeClr val="tx2"/>
              </a:buClr>
              <a:buChar char="–"/>
              <a:defRPr kumimoji="1" sz="16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9pPr>
          </a:lstStyle>
          <a:p>
            <a:pPr algn="ctr">
              <a:spcBef>
                <a:spcPct val="0"/>
              </a:spcBef>
              <a:buClrTx/>
              <a:buSzTx/>
              <a:buFontTx/>
              <a:buNone/>
            </a:pPr>
            <a:r>
              <a:rPr kumimoji="0" lang="en-US" altLang="en-US" sz="2400" b="1" dirty="0">
                <a:solidFill>
                  <a:srgbClr val="92D050"/>
                </a:solidFill>
                <a:latin typeface="Book Antiqua" pitchFamily="18" charset="0"/>
              </a:rPr>
              <a:t>Bile</a:t>
            </a:r>
            <a:r>
              <a:rPr kumimoji="0" lang="en-US" altLang="en-US" sz="2400" b="1" dirty="0">
                <a:latin typeface="Book Antiqua" pitchFamily="18" charset="0"/>
              </a:rPr>
              <a:t> (35%)</a:t>
            </a:r>
          </a:p>
        </p:txBody>
      </p:sp>
    </p:spTree>
    <p:extLst>
      <p:ext uri="{BB962C8B-B14F-4D97-AF65-F5344CB8AC3E}">
        <p14:creationId xmlns:p14="http://schemas.microsoft.com/office/powerpoint/2010/main" val="15247797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5298" name="Object 2">
            <a:extLst>
              <a:ext uri="{FF2B5EF4-FFF2-40B4-BE49-F238E27FC236}">
                <a16:creationId xmlns:a16="http://schemas.microsoft.com/office/drawing/2014/main" id="{1C513D7B-E22D-4847-8F28-51CEE7F19A83}"/>
              </a:ext>
            </a:extLst>
          </p:cNvPr>
          <p:cNvGraphicFramePr>
            <a:graphicFrameLocks noChangeAspect="1"/>
          </p:cNvGraphicFramePr>
          <p:nvPr/>
        </p:nvGraphicFramePr>
        <p:xfrm>
          <a:off x="1219200" y="381000"/>
          <a:ext cx="7386638" cy="5194300"/>
        </p:xfrm>
        <a:graphic>
          <a:graphicData uri="http://schemas.openxmlformats.org/presentationml/2006/ole">
            <mc:AlternateContent xmlns:mc="http://schemas.openxmlformats.org/markup-compatibility/2006">
              <mc:Choice xmlns:v="urn:schemas-microsoft-com:vml" Requires="v">
                <p:oleObj name="Image" r:id="rId2" imgW="4552381" imgH="2400635" progId="PhotoDeluxeBusiness.Image.1">
                  <p:embed/>
                </p:oleObj>
              </mc:Choice>
              <mc:Fallback>
                <p:oleObj name="Image" r:id="rId2" imgW="4552381" imgH="2400635" progId="PhotoDeluxeBusiness.Image.1">
                  <p:embed/>
                  <p:pic>
                    <p:nvPicPr>
                      <p:cNvPr id="55298" name="Object 2">
                        <a:extLst>
                          <a:ext uri="{FF2B5EF4-FFF2-40B4-BE49-F238E27FC236}">
                            <a16:creationId xmlns:a16="http://schemas.microsoft.com/office/drawing/2014/main" id="{1C513D7B-E22D-4847-8F28-51CEE7F19A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381000"/>
                        <a:ext cx="7386638" cy="51943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5299" name="Text Box 3">
            <a:extLst>
              <a:ext uri="{FF2B5EF4-FFF2-40B4-BE49-F238E27FC236}">
                <a16:creationId xmlns:a16="http://schemas.microsoft.com/office/drawing/2014/main" id="{B318A1A1-C4F5-47A5-A120-28C76FAFDDCA}"/>
              </a:ext>
            </a:extLst>
          </p:cNvPr>
          <p:cNvSpPr txBox="1">
            <a:spLocks noChangeArrowheads="1"/>
          </p:cNvSpPr>
          <p:nvPr/>
        </p:nvSpPr>
        <p:spPr bwMode="auto">
          <a:xfrm>
            <a:off x="2946400" y="5768975"/>
            <a:ext cx="516731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tx2"/>
              </a:buClr>
              <a:buSzPct val="65000"/>
              <a:buFont typeface="Monotype Sorts" pitchFamily="2" charset="2"/>
              <a:buChar char="n"/>
              <a:defRPr kumimoji="1" sz="2800">
                <a:solidFill>
                  <a:schemeClr val="tx1"/>
                </a:solidFill>
                <a:latin typeface="Arial" panose="020B0604020202020204" pitchFamily="34" charset="0"/>
              </a:defRPr>
            </a:lvl1pPr>
            <a:lvl2pPr marL="742950" indent="-285750">
              <a:spcBef>
                <a:spcPct val="20000"/>
              </a:spcBef>
              <a:buClr>
                <a:schemeClr val="tx2"/>
              </a:buClr>
              <a:buChar char="–"/>
              <a:defRPr kumimoji="1" sz="2400">
                <a:solidFill>
                  <a:schemeClr val="tx1"/>
                </a:solidFill>
                <a:latin typeface="Arial" panose="020B0604020202020204" pitchFamily="34" charset="0"/>
              </a:defRPr>
            </a:lvl2pPr>
            <a:lvl3pPr marL="1143000" indent="-228600">
              <a:spcBef>
                <a:spcPct val="20000"/>
              </a:spcBef>
              <a:buClr>
                <a:schemeClr val="tx2"/>
              </a:buClr>
              <a:buSzPct val="75000"/>
              <a:buFont typeface="Monotype Sorts" pitchFamily="2" charset="2"/>
              <a:buChar char="&lt;"/>
              <a:defRPr kumimoji="1" sz="2000">
                <a:solidFill>
                  <a:schemeClr val="tx1"/>
                </a:solidFill>
                <a:latin typeface="Arial" panose="020B0604020202020204" pitchFamily="34" charset="0"/>
              </a:defRPr>
            </a:lvl3pPr>
            <a:lvl4pPr marL="1600200" indent="-228600">
              <a:spcBef>
                <a:spcPct val="20000"/>
              </a:spcBef>
              <a:buClr>
                <a:schemeClr val="tx2"/>
              </a:buClr>
              <a:buChar char="–"/>
              <a:defRPr kumimoji="1">
                <a:solidFill>
                  <a:schemeClr val="tx1"/>
                </a:solidFill>
                <a:latin typeface="Arial" panose="020B0604020202020204" pitchFamily="34" charset="0"/>
              </a:defRPr>
            </a:lvl4pPr>
            <a:lvl5pPr marL="2057400" indent="-228600">
              <a:spcBef>
                <a:spcPct val="20000"/>
              </a:spcBef>
              <a:buClr>
                <a:schemeClr val="tx2"/>
              </a:buClr>
              <a:buChar char="–"/>
              <a:defRPr kumimoji="1" sz="16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kumimoji="1" sz="16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kumimoji="1" sz="16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kumimoji="1" sz="16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kumimoji="1" sz="1600">
                <a:solidFill>
                  <a:schemeClr val="tx1"/>
                </a:solidFill>
                <a:latin typeface="Arial" panose="020B0604020202020204" pitchFamily="34" charset="0"/>
              </a:defRPr>
            </a:lvl9pPr>
          </a:lstStyle>
          <a:p>
            <a:pPr>
              <a:spcBef>
                <a:spcPct val="0"/>
              </a:spcBef>
              <a:buClrTx/>
              <a:buSzTx/>
              <a:buFontTx/>
              <a:buNone/>
            </a:pPr>
            <a:r>
              <a:rPr kumimoji="0" lang="en-US" altLang="en-US" sz="2400">
                <a:latin typeface="Book Antiqua" panose="02040602050305030304" pitchFamily="18" charset="0"/>
              </a:rPr>
              <a:t>2 mo, “lead lines”, Pb = 200 mcg/dL.</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818347" y="596018"/>
            <a:ext cx="7511473" cy="1156582"/>
          </a:xfrm>
        </p:spPr>
        <p:txBody>
          <a:bodyPr>
            <a:normAutofit/>
          </a:bodyPr>
          <a:lstStyle/>
          <a:p>
            <a:pPr algn="ctr"/>
            <a:r>
              <a:rPr lang="en-US" altLang="en-US" sz="3200" b="1" dirty="0">
                <a:solidFill>
                  <a:srgbClr val="FFFF00"/>
                </a:solidFill>
              </a:rPr>
              <a:t>Bone-to-Blood Lead Transfer</a:t>
            </a:r>
          </a:p>
        </p:txBody>
      </p:sp>
      <p:sp>
        <p:nvSpPr>
          <p:cNvPr id="39939" name="Rectangle 3"/>
          <p:cNvSpPr>
            <a:spLocks noGrp="1" noChangeArrowheads="1"/>
          </p:cNvSpPr>
          <p:nvPr>
            <p:ph idx="1"/>
          </p:nvPr>
        </p:nvSpPr>
        <p:spPr>
          <a:xfrm>
            <a:off x="914400" y="2362200"/>
            <a:ext cx="7408333" cy="3953933"/>
          </a:xfrm>
        </p:spPr>
        <p:txBody>
          <a:bodyPr>
            <a:noAutofit/>
          </a:bodyPr>
          <a:lstStyle/>
          <a:p>
            <a:pPr>
              <a:buFont typeface="Wingdings" panose="05000000000000000000" pitchFamily="2" charset="2"/>
              <a:buChar char="ü"/>
            </a:pPr>
            <a:r>
              <a:rPr lang="en-US" altLang="en-US" sz="2800" dirty="0">
                <a:solidFill>
                  <a:schemeClr val="tx1"/>
                </a:solidFill>
              </a:rPr>
              <a:t>Bone lead maintains blood lead levels long after exposure occurs</a:t>
            </a:r>
          </a:p>
          <a:p>
            <a:pPr marL="0" indent="0">
              <a:buNone/>
            </a:pPr>
            <a:endParaRPr lang="en-US" altLang="en-US" sz="2800" dirty="0">
              <a:solidFill>
                <a:schemeClr val="tx1"/>
              </a:solidFill>
            </a:endParaRPr>
          </a:p>
          <a:p>
            <a:pPr>
              <a:buFont typeface="Wingdings" panose="05000000000000000000" pitchFamily="2" charset="2"/>
              <a:buChar char="ü"/>
            </a:pPr>
            <a:r>
              <a:rPr lang="en-US" altLang="en-US" sz="2800" dirty="0">
                <a:solidFill>
                  <a:schemeClr val="tx1"/>
                </a:solidFill>
              </a:rPr>
              <a:t>Increased transfer from bone to blood with </a:t>
            </a:r>
            <a:r>
              <a:rPr lang="en-US" altLang="en-US" sz="2800" b="1" u="sng" dirty="0">
                <a:solidFill>
                  <a:schemeClr val="tx1"/>
                </a:solidFill>
              </a:rPr>
              <a:t>pregnancy</a:t>
            </a:r>
            <a:r>
              <a:rPr lang="en-US" altLang="en-US" sz="2800" dirty="0">
                <a:solidFill>
                  <a:schemeClr val="tx1"/>
                </a:solidFill>
              </a:rPr>
              <a:t>, lactation, menopause, physiologic stress, chronic disease, hyperthyroidism, kidney disease, broken bones, advanced age, and calcium deficiency</a:t>
            </a:r>
          </a:p>
          <a:p>
            <a:endParaRPr lang="en-US" altLang="en-US" sz="2800" dirty="0">
              <a:solidFill>
                <a:schemeClr val="tx1"/>
              </a:solidFill>
            </a:endParaRPr>
          </a:p>
        </p:txBody>
      </p:sp>
    </p:spTree>
    <p:extLst>
      <p:ext uri="{BB962C8B-B14F-4D97-AF65-F5344CB8AC3E}">
        <p14:creationId xmlns:p14="http://schemas.microsoft.com/office/powerpoint/2010/main" val="34145960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3450" y="10885"/>
            <a:ext cx="7219950" cy="1325563"/>
          </a:xfrm>
        </p:spPr>
        <p:txBody>
          <a:bodyPr>
            <a:noAutofit/>
          </a:bodyPr>
          <a:lstStyle/>
          <a:p>
            <a:r>
              <a:rPr lang="en-US" dirty="0">
                <a:solidFill>
                  <a:srgbClr val="FFFF00"/>
                </a:solidFill>
              </a:rPr>
              <a:t>Lead and Reproductive Health</a:t>
            </a:r>
          </a:p>
        </p:txBody>
      </p:sp>
      <p:sp>
        <p:nvSpPr>
          <p:cNvPr id="53251" name="Rectangle 3"/>
          <p:cNvSpPr>
            <a:spLocks noGrp="1" noChangeArrowheads="1"/>
          </p:cNvSpPr>
          <p:nvPr>
            <p:ph idx="1"/>
          </p:nvPr>
        </p:nvSpPr>
        <p:spPr>
          <a:xfrm>
            <a:off x="0" y="5532436"/>
            <a:ext cx="9144000" cy="1325564"/>
          </a:xfrm>
        </p:spPr>
        <p:txBody>
          <a:bodyPr>
            <a:normAutofit fontScale="77500" lnSpcReduction="20000"/>
          </a:bodyPr>
          <a:lstStyle/>
          <a:p>
            <a:pPr lvl="0">
              <a:buClr>
                <a:srgbClr val="31B6FD"/>
              </a:buClr>
            </a:pPr>
            <a:endParaRPr lang="en-US" altLang="en-US" sz="2400" b="1" dirty="0">
              <a:solidFill>
                <a:schemeClr val="tx1"/>
              </a:solidFill>
            </a:endParaRPr>
          </a:p>
          <a:p>
            <a:pPr lvl="0">
              <a:spcAft>
                <a:spcPts val="600"/>
              </a:spcAft>
              <a:buClr>
                <a:srgbClr val="31B6FD"/>
              </a:buClr>
            </a:pPr>
            <a:endParaRPr lang="en-US" altLang="en-US" sz="2400" b="1" dirty="0"/>
          </a:p>
          <a:p>
            <a:pPr lvl="0">
              <a:spcAft>
                <a:spcPts val="600"/>
              </a:spcAft>
              <a:buClr>
                <a:srgbClr val="31B6FD"/>
              </a:buClr>
            </a:pPr>
            <a:r>
              <a:rPr lang="en-US" altLang="en-US" sz="2400" b="1" dirty="0"/>
              <a:t>Also associated with decreased sperm counts (BLL 30-40 </a:t>
            </a:r>
            <a:r>
              <a:rPr lang="en-US" altLang="en-US" sz="2400" b="1" i="1" dirty="0"/>
              <a:t>u</a:t>
            </a:r>
            <a:r>
              <a:rPr lang="en-US" altLang="en-US" sz="2400" b="1" dirty="0"/>
              <a:t>g/dL)</a:t>
            </a:r>
          </a:p>
          <a:p>
            <a:pPr marL="0" indent="0">
              <a:buNone/>
            </a:pPr>
            <a:r>
              <a:rPr lang="en-US" altLang="en-US" sz="1800" dirty="0">
                <a:hlinkClick r:id="rId3"/>
              </a:rPr>
              <a:t>https://www.cdc.gov/nceh/lead/docs/publications/leadandpregnancy2010.pdf</a:t>
            </a:r>
            <a:r>
              <a:rPr lang="en-US" altLang="en-US" sz="1800" dirty="0"/>
              <a:t> ,  ACOG, 2012</a:t>
            </a:r>
          </a:p>
          <a:p>
            <a:endParaRPr lang="en-US" altLang="en-US" dirty="0"/>
          </a:p>
        </p:txBody>
      </p:sp>
      <p:pic>
        <p:nvPicPr>
          <p:cNvPr id="6" name="Picture 5">
            <a:extLst>
              <a:ext uri="{FF2B5EF4-FFF2-40B4-BE49-F238E27FC236}">
                <a16:creationId xmlns:a16="http://schemas.microsoft.com/office/drawing/2014/main" id="{4AE86D8A-C88A-7D15-507D-9BFD358B1CD7}"/>
              </a:ext>
            </a:extLst>
          </p:cNvPr>
          <p:cNvPicPr>
            <a:picLocks noChangeAspect="1"/>
          </p:cNvPicPr>
          <p:nvPr/>
        </p:nvPicPr>
        <p:blipFill rotWithShape="1">
          <a:blip r:embed="rId4"/>
          <a:srcRect l="25832" t="19014" r="23334" b="14445"/>
          <a:stretch/>
        </p:blipFill>
        <p:spPr>
          <a:xfrm>
            <a:off x="1066800" y="1105363"/>
            <a:ext cx="6705600" cy="4937455"/>
          </a:xfrm>
          <a:prstGeom prst="rect">
            <a:avLst/>
          </a:prstGeom>
        </p:spPr>
      </p:pic>
    </p:spTree>
    <p:extLst>
      <p:ext uri="{BB962C8B-B14F-4D97-AF65-F5344CB8AC3E}">
        <p14:creationId xmlns:p14="http://schemas.microsoft.com/office/powerpoint/2010/main" val="3376651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6FE5B4A-70A1-4321-8C0B-54F7B958A1DD}"/>
              </a:ext>
            </a:extLst>
          </p:cNvPr>
          <p:cNvSpPr txBox="1"/>
          <p:nvPr/>
        </p:nvSpPr>
        <p:spPr>
          <a:xfrm>
            <a:off x="152400" y="1454527"/>
            <a:ext cx="8610600" cy="4524315"/>
          </a:xfrm>
          <a:prstGeom prst="rect">
            <a:avLst/>
          </a:prstGeom>
          <a:noFill/>
        </p:spPr>
        <p:txBody>
          <a:bodyPr wrap="square">
            <a:spAutoFit/>
          </a:bodyPr>
          <a:lstStyle/>
          <a:p>
            <a:endParaRPr lang="en-US" sz="3200" dirty="0">
              <a:solidFill>
                <a:schemeClr val="accent5"/>
              </a:solidFill>
            </a:endParaRPr>
          </a:p>
          <a:p>
            <a:pPr lvl="1"/>
            <a:endParaRPr lang="en-US" sz="3200" b="0" dirty="0"/>
          </a:p>
          <a:p>
            <a:pPr marL="914400" lvl="1" indent="-457200">
              <a:buFontTx/>
              <a:buChar char="-"/>
            </a:pPr>
            <a:r>
              <a:rPr lang="en-US" sz="3200" dirty="0"/>
              <a:t>Maternal h</a:t>
            </a:r>
            <a:r>
              <a:rPr lang="en-US" sz="3200" b="0" dirty="0"/>
              <a:t>ypertension</a:t>
            </a:r>
          </a:p>
          <a:p>
            <a:pPr marL="914400" lvl="1" indent="-457200">
              <a:buFontTx/>
              <a:buChar char="-"/>
            </a:pPr>
            <a:r>
              <a:rPr lang="en-US" sz="3200" b="0" dirty="0"/>
              <a:t>miscarriage</a:t>
            </a:r>
          </a:p>
          <a:p>
            <a:pPr marL="914400" lvl="1" indent="-457200">
              <a:buFontTx/>
              <a:buChar char="-"/>
            </a:pPr>
            <a:r>
              <a:rPr lang="en-US" sz="3200" dirty="0"/>
              <a:t>Premature birth</a:t>
            </a:r>
            <a:endParaRPr lang="en-US" sz="3200" b="0" dirty="0"/>
          </a:p>
          <a:p>
            <a:pPr marL="914400" lvl="1" indent="-457200">
              <a:buFontTx/>
              <a:buChar char="-"/>
            </a:pPr>
            <a:r>
              <a:rPr lang="en-US" sz="3200" dirty="0"/>
              <a:t>Low birth weight</a:t>
            </a:r>
          </a:p>
          <a:p>
            <a:pPr marL="914400" lvl="1" indent="-457200">
              <a:buFontTx/>
              <a:buChar char="-"/>
            </a:pPr>
            <a:r>
              <a:rPr lang="en-US" sz="3200" dirty="0"/>
              <a:t>Harm to baby’s brain, kidneys and nervous system</a:t>
            </a:r>
          </a:p>
          <a:p>
            <a:pPr marL="914400" lvl="1" indent="-457200">
              <a:buFontTx/>
              <a:buChar char="-"/>
            </a:pPr>
            <a:r>
              <a:rPr lang="en-US" sz="3200" dirty="0"/>
              <a:t>Learning or behavior problems in childhood</a:t>
            </a:r>
          </a:p>
        </p:txBody>
      </p:sp>
      <p:sp>
        <p:nvSpPr>
          <p:cNvPr id="4" name="TextBox 3">
            <a:extLst>
              <a:ext uri="{FF2B5EF4-FFF2-40B4-BE49-F238E27FC236}">
                <a16:creationId xmlns:a16="http://schemas.microsoft.com/office/drawing/2014/main" id="{BBA3BDAE-1040-8386-6F59-4DFD62EE5426}"/>
              </a:ext>
            </a:extLst>
          </p:cNvPr>
          <p:cNvSpPr txBox="1"/>
          <p:nvPr/>
        </p:nvSpPr>
        <p:spPr>
          <a:xfrm>
            <a:off x="152400" y="6135469"/>
            <a:ext cx="5867400" cy="369332"/>
          </a:xfrm>
          <a:prstGeom prst="rect">
            <a:avLst/>
          </a:prstGeom>
          <a:noFill/>
        </p:spPr>
        <p:txBody>
          <a:bodyPr wrap="square">
            <a:spAutoFit/>
          </a:bodyPr>
          <a:lstStyle/>
          <a:p>
            <a:r>
              <a:rPr lang="en-US" dirty="0"/>
              <a:t>https://www.cdc.gov/nceh/lead/prevention/pregnant.htm</a:t>
            </a:r>
          </a:p>
        </p:txBody>
      </p:sp>
      <p:sp>
        <p:nvSpPr>
          <p:cNvPr id="6" name="TextBox 5">
            <a:extLst>
              <a:ext uri="{FF2B5EF4-FFF2-40B4-BE49-F238E27FC236}">
                <a16:creationId xmlns:a16="http://schemas.microsoft.com/office/drawing/2014/main" id="{5549D99F-22B3-D799-0D80-692F2BA1EBFF}"/>
              </a:ext>
            </a:extLst>
          </p:cNvPr>
          <p:cNvSpPr txBox="1"/>
          <p:nvPr/>
        </p:nvSpPr>
        <p:spPr>
          <a:xfrm>
            <a:off x="990600" y="457200"/>
            <a:ext cx="7391400" cy="1323439"/>
          </a:xfrm>
          <a:prstGeom prst="rect">
            <a:avLst/>
          </a:prstGeom>
          <a:noFill/>
        </p:spPr>
        <p:txBody>
          <a:bodyPr wrap="square">
            <a:spAutoFit/>
          </a:bodyPr>
          <a:lstStyle/>
          <a:p>
            <a:r>
              <a:rPr lang="en-US" sz="4000" b="0" dirty="0">
                <a:solidFill>
                  <a:schemeClr val="accent5"/>
                </a:solidFill>
              </a:rPr>
              <a:t>Risks of elevated blood levels during </a:t>
            </a:r>
            <a:r>
              <a:rPr lang="en-US" sz="4000" dirty="0">
                <a:solidFill>
                  <a:schemeClr val="accent5"/>
                </a:solidFill>
              </a:rPr>
              <a:t>pregnancy</a:t>
            </a:r>
            <a:endParaRPr lang="en-US" sz="4000" b="0" dirty="0">
              <a:solidFill>
                <a:schemeClr val="accent5"/>
              </a:solidFill>
            </a:endParaRPr>
          </a:p>
        </p:txBody>
      </p:sp>
    </p:spTree>
    <p:extLst>
      <p:ext uri="{BB962C8B-B14F-4D97-AF65-F5344CB8AC3E}">
        <p14:creationId xmlns:p14="http://schemas.microsoft.com/office/powerpoint/2010/main" val="595005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7827" name="Object 4"/>
          <p:cNvGraphicFramePr>
            <a:graphicFrameLocks noGrp="1" noChangeAspect="1"/>
          </p:cNvGraphicFramePr>
          <p:nvPr>
            <p:ph idx="1"/>
            <p:extLst>
              <p:ext uri="{D42A27DB-BD31-4B8C-83A1-F6EECF244321}">
                <p14:modId xmlns:p14="http://schemas.microsoft.com/office/powerpoint/2010/main" val="2608956471"/>
              </p:ext>
            </p:extLst>
          </p:nvPr>
        </p:nvGraphicFramePr>
        <p:xfrm>
          <a:off x="740032" y="76200"/>
          <a:ext cx="6713537" cy="6858001"/>
        </p:xfrm>
        <a:graphic>
          <a:graphicData uri="http://schemas.openxmlformats.org/presentationml/2006/ole">
            <mc:AlternateContent xmlns:mc="http://schemas.openxmlformats.org/markup-compatibility/2006">
              <mc:Choice xmlns:v="urn:schemas-microsoft-com:vml" Requires="v">
                <p:oleObj name="Image" r:id="rId3" imgW="5662151" imgH="5784081" progId="PhotoDeluxeBusiness.Image.1">
                  <p:embed/>
                </p:oleObj>
              </mc:Choice>
              <mc:Fallback>
                <p:oleObj name="Image" r:id="rId3" imgW="5662151" imgH="5784081" progId="PhotoDeluxeBusiness.Image.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0032" y="76200"/>
                        <a:ext cx="6713537" cy="6858001"/>
                      </a:xfrm>
                      <a:prstGeom prst="rect">
                        <a:avLst/>
                      </a:prstGeom>
                      <a:solidFill>
                        <a:srgbClr val="C00000"/>
                      </a:solidFill>
                      <a:ln>
                        <a:noFill/>
                      </a:ln>
                      <a:effectLst/>
                    </p:spPr>
                  </p:pic>
                </p:oleObj>
              </mc:Fallback>
            </mc:AlternateContent>
          </a:graphicData>
        </a:graphic>
      </p:graphicFrame>
      <p:sp>
        <p:nvSpPr>
          <p:cNvPr id="4" name="Right Arrow 3"/>
          <p:cNvSpPr/>
          <p:nvPr/>
        </p:nvSpPr>
        <p:spPr>
          <a:xfrm>
            <a:off x="-1223962" y="5135881"/>
            <a:ext cx="1981200" cy="4571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p>
        </p:txBody>
      </p:sp>
    </p:spTree>
    <p:extLst>
      <p:ext uri="{BB962C8B-B14F-4D97-AF65-F5344CB8AC3E}">
        <p14:creationId xmlns:p14="http://schemas.microsoft.com/office/powerpoint/2010/main" val="17835211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2CE89870-F082-40F6-90C0-CF7EC797C7E6}"/>
              </a:ext>
            </a:extLst>
          </p:cNvPr>
          <p:cNvSpPr>
            <a:spLocks noGrp="1" noChangeArrowheads="1"/>
          </p:cNvSpPr>
          <p:nvPr>
            <p:ph type="title"/>
          </p:nvPr>
        </p:nvSpPr>
        <p:spPr/>
        <p:txBody>
          <a:bodyPr/>
          <a:lstStyle/>
          <a:p>
            <a:r>
              <a:rPr lang="en-US" altLang="en-US" b="0"/>
              <a:t>Symptoms of </a:t>
            </a:r>
            <a:r>
              <a:rPr lang="en-US" altLang="en-US" b="0" u="sng"/>
              <a:t>Acute</a:t>
            </a:r>
            <a:r>
              <a:rPr lang="en-US" altLang="en-US" b="0"/>
              <a:t> Lead Poisoning</a:t>
            </a:r>
          </a:p>
        </p:txBody>
      </p:sp>
      <p:sp>
        <p:nvSpPr>
          <p:cNvPr id="61443" name="Rectangle 3">
            <a:extLst>
              <a:ext uri="{FF2B5EF4-FFF2-40B4-BE49-F238E27FC236}">
                <a16:creationId xmlns:a16="http://schemas.microsoft.com/office/drawing/2014/main" id="{869AC24B-C715-456A-8616-A101A2FFCDA8}"/>
              </a:ext>
            </a:extLst>
          </p:cNvPr>
          <p:cNvSpPr>
            <a:spLocks noGrp="1" noChangeArrowheads="1"/>
          </p:cNvSpPr>
          <p:nvPr>
            <p:ph type="body" idx="1"/>
          </p:nvPr>
        </p:nvSpPr>
        <p:spPr/>
        <p:txBody>
          <a:bodyPr/>
          <a:lstStyle/>
          <a:p>
            <a:endParaRPr lang="en-US" altLang="en-US" sz="1900" b="1"/>
          </a:p>
          <a:p>
            <a:pPr>
              <a:lnSpc>
                <a:spcPct val="90000"/>
              </a:lnSpc>
            </a:pPr>
            <a:r>
              <a:rPr lang="en-US" altLang="en-US" sz="2300"/>
              <a:t>GI: Anorexia, constipation, abdominal pain, vomiting</a:t>
            </a:r>
          </a:p>
          <a:p>
            <a:pPr>
              <a:lnSpc>
                <a:spcPct val="90000"/>
              </a:lnSpc>
            </a:pPr>
            <a:r>
              <a:rPr lang="en-US" altLang="en-US" sz="2300"/>
              <a:t>Neurologic: Irritability, overactivity, lethargy, ataxia</a:t>
            </a:r>
          </a:p>
          <a:p>
            <a:pPr>
              <a:lnSpc>
                <a:spcPct val="90000"/>
              </a:lnSpc>
            </a:pPr>
            <a:r>
              <a:rPr lang="en-US" altLang="en-US" sz="2300"/>
              <a:t>Severe: Seizures, coma, hypertension, papilledema, cranial nerve paralysis</a:t>
            </a:r>
          </a:p>
          <a:p>
            <a:pPr>
              <a:lnSpc>
                <a:spcPct val="90000"/>
              </a:lnSpc>
            </a:pPr>
            <a:r>
              <a:rPr lang="en-US" altLang="en-US" sz="2300"/>
              <a:t>Survivors: often with MR, palsies, growth failure</a:t>
            </a:r>
            <a:endParaRPr lang="en-US" altLang="en-US" sz="2400"/>
          </a:p>
          <a:p>
            <a:endParaRPr lang="en-US" altLang="en-US" sz="240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47F4034-2B0B-46D1-A421-657FA8979BD9}"/>
              </a:ext>
            </a:extLst>
          </p:cNvPr>
          <p:cNvSpPr>
            <a:spLocks noGrp="1" noChangeArrowheads="1"/>
          </p:cNvSpPr>
          <p:nvPr>
            <p:ph type="title"/>
          </p:nvPr>
        </p:nvSpPr>
        <p:spPr/>
        <p:txBody>
          <a:bodyPr/>
          <a:lstStyle/>
          <a:p>
            <a:r>
              <a:rPr lang="en-US" altLang="en-US" sz="2800" b="0"/>
              <a:t>Findings Associated with </a:t>
            </a:r>
            <a:r>
              <a:rPr lang="en-US" altLang="en-US" sz="2800" b="0" u="sng"/>
              <a:t>Chronic </a:t>
            </a:r>
            <a:r>
              <a:rPr lang="en-US" altLang="en-US" sz="2800" b="0"/>
              <a:t>Lead Poisoning</a:t>
            </a:r>
          </a:p>
        </p:txBody>
      </p:sp>
      <p:sp>
        <p:nvSpPr>
          <p:cNvPr id="63491" name="Rectangle 3">
            <a:extLst>
              <a:ext uri="{FF2B5EF4-FFF2-40B4-BE49-F238E27FC236}">
                <a16:creationId xmlns:a16="http://schemas.microsoft.com/office/drawing/2014/main" id="{915C5DB3-125D-4B5B-9A36-1A879276E4FA}"/>
              </a:ext>
            </a:extLst>
          </p:cNvPr>
          <p:cNvSpPr>
            <a:spLocks noGrp="1" noChangeArrowheads="1"/>
          </p:cNvSpPr>
          <p:nvPr>
            <p:ph type="body" idx="1"/>
          </p:nvPr>
        </p:nvSpPr>
        <p:spPr/>
        <p:txBody>
          <a:bodyPr/>
          <a:lstStyle/>
          <a:p>
            <a:pPr>
              <a:lnSpc>
                <a:spcPct val="80000"/>
              </a:lnSpc>
            </a:pPr>
            <a:endParaRPr lang="en-US" altLang="en-US" sz="2000" b="1"/>
          </a:p>
          <a:p>
            <a:pPr>
              <a:lnSpc>
                <a:spcPct val="80000"/>
              </a:lnSpc>
            </a:pPr>
            <a:r>
              <a:rPr lang="en-US" altLang="en-US"/>
              <a:t>Malaise; fatigue</a:t>
            </a:r>
          </a:p>
          <a:p>
            <a:pPr>
              <a:lnSpc>
                <a:spcPct val="80000"/>
              </a:lnSpc>
            </a:pPr>
            <a:r>
              <a:rPr lang="en-US" altLang="en-US"/>
              <a:t>Anemia</a:t>
            </a:r>
          </a:p>
          <a:p>
            <a:pPr>
              <a:lnSpc>
                <a:spcPct val="80000"/>
              </a:lnSpc>
            </a:pPr>
            <a:r>
              <a:rPr lang="en-US" altLang="en-US"/>
              <a:t>Abdominal pain; anorexia, nausea, vomiting, constipation.</a:t>
            </a:r>
          </a:p>
          <a:p>
            <a:pPr>
              <a:lnSpc>
                <a:spcPct val="80000"/>
              </a:lnSpc>
            </a:pPr>
            <a:r>
              <a:rPr lang="en-US" altLang="en-US"/>
              <a:t>Headache, ataxia, seizures, coma</a:t>
            </a:r>
          </a:p>
          <a:p>
            <a:pPr>
              <a:lnSpc>
                <a:spcPct val="80000"/>
              </a:lnSpc>
            </a:pPr>
            <a:r>
              <a:rPr lang="en-US" altLang="en-US"/>
              <a:t>Increase in dental caries</a:t>
            </a:r>
          </a:p>
          <a:p>
            <a:pPr>
              <a:lnSpc>
                <a:spcPct val="80000"/>
              </a:lnSpc>
            </a:pPr>
            <a:r>
              <a:rPr lang="en-US" altLang="en-US"/>
              <a:t>Delays in growth</a:t>
            </a:r>
          </a:p>
          <a:p>
            <a:pPr>
              <a:lnSpc>
                <a:spcPct val="80000"/>
              </a:lnSpc>
            </a:pPr>
            <a:endParaRPr lang="en-US" altLang="en-US"/>
          </a:p>
          <a:p>
            <a:pPr>
              <a:lnSpc>
                <a:spcPct val="80000"/>
              </a:lnSpc>
            </a:pPr>
            <a:endParaRPr lang="en-US" altLang="en-US" sz="240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3B9432A5-A7B1-4C07-9BF1-59B943424872}"/>
              </a:ext>
            </a:extLst>
          </p:cNvPr>
          <p:cNvSpPr>
            <a:spLocks noGrp="1" noChangeArrowheads="1"/>
          </p:cNvSpPr>
          <p:nvPr>
            <p:ph type="title"/>
          </p:nvPr>
        </p:nvSpPr>
        <p:spPr/>
        <p:txBody>
          <a:bodyPr/>
          <a:lstStyle/>
          <a:p>
            <a:r>
              <a:rPr lang="en-US" altLang="en-US" b="0" dirty="0"/>
              <a:t>Findings Associated with </a:t>
            </a:r>
            <a:r>
              <a:rPr lang="en-US" altLang="en-US" b="0" u="sng" dirty="0"/>
              <a:t>Chronic </a:t>
            </a:r>
            <a:r>
              <a:rPr lang="en-US" altLang="en-US" b="0" dirty="0"/>
              <a:t>Lead Poisoning</a:t>
            </a:r>
          </a:p>
        </p:txBody>
      </p:sp>
      <p:sp>
        <p:nvSpPr>
          <p:cNvPr id="64515" name="Rectangle 3">
            <a:extLst>
              <a:ext uri="{FF2B5EF4-FFF2-40B4-BE49-F238E27FC236}">
                <a16:creationId xmlns:a16="http://schemas.microsoft.com/office/drawing/2014/main" id="{2ACAE9FA-0502-4E09-88F6-55DB10DA4648}"/>
              </a:ext>
            </a:extLst>
          </p:cNvPr>
          <p:cNvSpPr>
            <a:spLocks noGrp="1" noChangeArrowheads="1"/>
          </p:cNvSpPr>
          <p:nvPr>
            <p:ph type="body" idx="1"/>
          </p:nvPr>
        </p:nvSpPr>
        <p:spPr/>
        <p:txBody>
          <a:bodyPr/>
          <a:lstStyle/>
          <a:p>
            <a:pPr>
              <a:lnSpc>
                <a:spcPct val="90000"/>
              </a:lnSpc>
            </a:pPr>
            <a:endParaRPr lang="en-US" altLang="en-US" sz="1800" b="1"/>
          </a:p>
          <a:p>
            <a:pPr>
              <a:lnSpc>
                <a:spcPct val="90000"/>
              </a:lnSpc>
            </a:pPr>
            <a:r>
              <a:rPr lang="en-US" altLang="en-US" sz="1900"/>
              <a:t>As adults:</a:t>
            </a:r>
          </a:p>
          <a:p>
            <a:pPr lvl="1">
              <a:lnSpc>
                <a:spcPct val="90000"/>
              </a:lnSpc>
            </a:pPr>
            <a:r>
              <a:rPr lang="en-US" altLang="en-US" sz="1900"/>
              <a:t>Increase in hypertension, heart attacks, strokes</a:t>
            </a:r>
          </a:p>
          <a:p>
            <a:pPr lvl="1">
              <a:lnSpc>
                <a:spcPct val="90000"/>
              </a:lnSpc>
            </a:pPr>
            <a:r>
              <a:rPr lang="en-US" altLang="en-US" sz="1900"/>
              <a:t>2 fold increase in CV death as adult if poisoned as child</a:t>
            </a:r>
          </a:p>
          <a:p>
            <a:pPr>
              <a:lnSpc>
                <a:spcPct val="90000"/>
              </a:lnSpc>
            </a:pPr>
            <a:r>
              <a:rPr lang="en-US" altLang="en-US" sz="1900"/>
              <a:t>Delayed development, speech</a:t>
            </a:r>
          </a:p>
          <a:p>
            <a:pPr>
              <a:lnSpc>
                <a:spcPct val="90000"/>
              </a:lnSpc>
            </a:pPr>
            <a:r>
              <a:rPr lang="en-US" altLang="en-US" sz="1900"/>
              <a:t>Altered behavior</a:t>
            </a:r>
          </a:p>
          <a:p>
            <a:pPr>
              <a:lnSpc>
                <a:spcPct val="90000"/>
              </a:lnSpc>
            </a:pPr>
            <a:r>
              <a:rPr lang="en-US" altLang="en-US" sz="1900"/>
              <a:t>Psychoeducational problems (ADD)</a:t>
            </a:r>
          </a:p>
          <a:p>
            <a:pPr>
              <a:lnSpc>
                <a:spcPct val="90000"/>
              </a:lnSpc>
            </a:pPr>
            <a:endParaRPr lang="en-US" altLang="en-US" sz="1900"/>
          </a:p>
          <a:p>
            <a:pPr>
              <a:lnSpc>
                <a:spcPct val="90000"/>
              </a:lnSpc>
            </a:pPr>
            <a:endParaRPr lang="en-US" altLang="en-US" sz="200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rgbClr val="FFFF00"/>
                </a:solidFill>
              </a:rPr>
              <a:t>Let’s look at some real cases…</a:t>
            </a:r>
            <a:br>
              <a:rPr lang="en-US" dirty="0">
                <a:solidFill>
                  <a:srgbClr val="FFFF00"/>
                </a:solidFill>
              </a:rPr>
            </a:br>
            <a:r>
              <a:rPr lang="en-US" dirty="0">
                <a:solidFill>
                  <a:srgbClr val="FFFF00"/>
                </a:solidFill>
              </a:rPr>
              <a:t>Case 1: North Carolina, 2017</a:t>
            </a:r>
          </a:p>
        </p:txBody>
      </p:sp>
      <p:sp>
        <p:nvSpPr>
          <p:cNvPr id="2" name="Content Placeholder 1"/>
          <p:cNvSpPr>
            <a:spLocks noGrp="1"/>
          </p:cNvSpPr>
          <p:nvPr>
            <p:ph idx="1"/>
          </p:nvPr>
        </p:nvSpPr>
        <p:spPr>
          <a:xfrm>
            <a:off x="457200" y="2209800"/>
            <a:ext cx="7586133" cy="3725333"/>
          </a:xfrm>
          <a:ln>
            <a:solidFill>
              <a:schemeClr val="bg1"/>
            </a:solidFill>
          </a:ln>
        </p:spPr>
        <p:txBody>
          <a:bodyPr>
            <a:noAutofit/>
          </a:bodyPr>
          <a:lstStyle/>
          <a:p>
            <a:pPr>
              <a:spcBef>
                <a:spcPts val="1200"/>
              </a:spcBef>
            </a:pPr>
            <a:endParaRPr lang="en-US" sz="2400" b="1" dirty="0">
              <a:solidFill>
                <a:schemeClr val="tx1"/>
              </a:solidFill>
            </a:endParaRPr>
          </a:p>
          <a:p>
            <a:pPr>
              <a:spcBef>
                <a:spcPts val="1200"/>
              </a:spcBef>
            </a:pPr>
            <a:r>
              <a:rPr lang="en-US" sz="2400" b="1" dirty="0">
                <a:solidFill>
                  <a:schemeClr val="tx1"/>
                </a:solidFill>
              </a:rPr>
              <a:t>13 month-old child with developmental delay</a:t>
            </a:r>
          </a:p>
          <a:p>
            <a:pPr>
              <a:spcBef>
                <a:spcPts val="1200"/>
              </a:spcBef>
            </a:pPr>
            <a:r>
              <a:rPr lang="en-US" sz="2400" b="1" dirty="0">
                <a:solidFill>
                  <a:schemeClr val="tx1"/>
                </a:solidFill>
              </a:rPr>
              <a:t>A confirmed blood lead level was 22 µg/</a:t>
            </a:r>
            <a:r>
              <a:rPr lang="en-US" sz="2400" b="1" dirty="0" err="1">
                <a:solidFill>
                  <a:schemeClr val="tx1"/>
                </a:solidFill>
              </a:rPr>
              <a:t>dL</a:t>
            </a:r>
            <a:r>
              <a:rPr lang="en-US" sz="2400" b="1" dirty="0">
                <a:solidFill>
                  <a:schemeClr val="tx1"/>
                </a:solidFill>
              </a:rPr>
              <a:t> (lead poisoning)</a:t>
            </a:r>
          </a:p>
          <a:p>
            <a:pPr>
              <a:spcBef>
                <a:spcPts val="1200"/>
              </a:spcBef>
            </a:pPr>
            <a:r>
              <a:rPr lang="en-US" sz="2400" b="1" dirty="0">
                <a:solidFill>
                  <a:schemeClr val="tx1"/>
                </a:solidFill>
              </a:rPr>
              <a:t>The child’s home was built after 1978 and no lead paint hazards were found</a:t>
            </a:r>
          </a:p>
          <a:p>
            <a:pPr>
              <a:spcBef>
                <a:spcPts val="1200"/>
              </a:spcBef>
            </a:pPr>
            <a:r>
              <a:rPr lang="en-US" sz="2400" b="1" dirty="0">
                <a:solidFill>
                  <a:schemeClr val="tx1"/>
                </a:solidFill>
              </a:rPr>
              <a:t>Family of SE Asian/Indian origin</a:t>
            </a:r>
          </a:p>
        </p:txBody>
      </p:sp>
    </p:spTree>
    <p:extLst>
      <p:ext uri="{BB962C8B-B14F-4D97-AF65-F5344CB8AC3E}">
        <p14:creationId xmlns:p14="http://schemas.microsoft.com/office/powerpoint/2010/main" val="4257300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28000"/>
                <a:satMod val="94000"/>
                <a:lumMod val="20000"/>
              </a:schemeClr>
              <a:schemeClr val="bg2">
                <a:tint val="94000"/>
                <a:shade val="84000"/>
                <a:satMod val="148000"/>
                <a:lumMod val="114000"/>
              </a:schemeClr>
            </a:duotone>
          </a:blip>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6123079" y="609600"/>
            <a:ext cx="2526850" cy="3642851"/>
          </a:xfrm>
        </p:spPr>
        <p:txBody>
          <a:bodyPr vert="horz" lIns="91440" tIns="45720" rIns="91440" bIns="45720" rtlCol="0" anchor="b">
            <a:normAutofit/>
          </a:bodyPr>
          <a:lstStyle/>
          <a:p>
            <a:pPr algn="ctr"/>
            <a:r>
              <a:rPr lang="en-US" sz="3000" b="1" dirty="0">
                <a:solidFill>
                  <a:schemeClr val="tx2"/>
                </a:solidFill>
                <a:effectLst>
                  <a:glow rad="38100">
                    <a:schemeClr val="bg1">
                      <a:lumMod val="65000"/>
                      <a:lumOff val="35000"/>
                      <a:alpha val="50000"/>
                    </a:schemeClr>
                  </a:glow>
                  <a:outerShdw blurRad="28575" dist="31750" dir="13200000" algn="tl" rotWithShape="0">
                    <a:srgbClr val="000000">
                      <a:alpha val="25000"/>
                    </a:srgbClr>
                  </a:outerShdw>
                </a:effectLst>
              </a:rPr>
              <a:t>Your work makes a difference!</a:t>
            </a:r>
          </a:p>
        </p:txBody>
      </p:sp>
      <p:pic>
        <p:nvPicPr>
          <p:cNvPr id="6" name="Content Placeholder 5">
            <a:extLst>
              <a:ext uri="{FF2B5EF4-FFF2-40B4-BE49-F238E27FC236}">
                <a16:creationId xmlns:a16="http://schemas.microsoft.com/office/drawing/2014/main" id="{B641A4A5-2C15-4232-86F8-246C819F4B98}"/>
              </a:ext>
            </a:extLst>
          </p:cNvPr>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477686" y="1641416"/>
            <a:ext cx="5186747" cy="3578855"/>
          </a:xfrm>
          <a:prstGeom prst="roundRect">
            <a:avLst>
              <a:gd name="adj" fmla="val 3517"/>
            </a:avLst>
          </a:prstGeom>
          <a:ln w="38100">
            <a:gradFill flip="none" rotWithShape="1">
              <a:gsLst>
                <a:gs pos="0">
                  <a:srgbClr val="363D46"/>
                </a:gs>
                <a:gs pos="100000">
                  <a:srgbClr val="363D46">
                    <a:lumMod val="75000"/>
                  </a:srgbClr>
                </a:gs>
              </a:gsLst>
              <a:lin ang="5400000" scaled="0"/>
              <a:tileRect/>
            </a:gradFill>
          </a:ln>
          <a:effectLst>
            <a:innerShdw blurRad="57150" dist="38100" dir="14460000">
              <a:srgbClr val="000000">
                <a:alpha val="70000"/>
              </a:srgbClr>
            </a:innerShdw>
          </a:effectLst>
        </p:spPr>
      </p:pic>
      <p:sp>
        <p:nvSpPr>
          <p:cNvPr id="8" name="TextBox 7">
            <a:extLst>
              <a:ext uri="{FF2B5EF4-FFF2-40B4-BE49-F238E27FC236}">
                <a16:creationId xmlns:a16="http://schemas.microsoft.com/office/drawing/2014/main" id="{EF8C0965-8EFF-4239-87CD-FAF91963BB17}"/>
              </a:ext>
            </a:extLst>
          </p:cNvPr>
          <p:cNvSpPr txBox="1"/>
          <p:nvPr/>
        </p:nvSpPr>
        <p:spPr>
          <a:xfrm>
            <a:off x="762000" y="5715000"/>
            <a:ext cx="4572000" cy="246221"/>
          </a:xfrm>
          <a:prstGeom prst="rect">
            <a:avLst/>
          </a:prstGeom>
          <a:noFill/>
        </p:spPr>
        <p:txBody>
          <a:bodyPr wrap="square" rtlCol="0">
            <a:spAutoFit/>
          </a:bodyPr>
          <a:lstStyle/>
          <a:p>
            <a:r>
              <a:rPr lang="en-US" sz="1000" dirty="0"/>
              <a:t>Photo used with permission from the UNC Institute for the Environment</a:t>
            </a:r>
          </a:p>
        </p:txBody>
      </p:sp>
    </p:spTree>
    <p:extLst>
      <p:ext uri="{BB962C8B-B14F-4D97-AF65-F5344CB8AC3E}">
        <p14:creationId xmlns:p14="http://schemas.microsoft.com/office/powerpoint/2010/main" val="24797027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5497" y="818217"/>
            <a:ext cx="7886700" cy="1325563"/>
          </a:xfrm>
        </p:spPr>
        <p:txBody>
          <a:bodyPr/>
          <a:lstStyle/>
          <a:p>
            <a:pPr algn="ctr"/>
            <a:r>
              <a:rPr lang="en-US" b="1" i="1" dirty="0" err="1">
                <a:solidFill>
                  <a:srgbClr val="FFFF00"/>
                </a:solidFill>
              </a:rPr>
              <a:t>Balguti</a:t>
            </a:r>
            <a:r>
              <a:rPr lang="en-US" b="1" i="1" dirty="0">
                <a:solidFill>
                  <a:srgbClr val="FFFF00"/>
                </a:solidFill>
              </a:rPr>
              <a:t> </a:t>
            </a:r>
            <a:r>
              <a:rPr lang="en-US" b="1" i="1" dirty="0" err="1">
                <a:solidFill>
                  <a:srgbClr val="FFFF00"/>
                </a:solidFill>
              </a:rPr>
              <a:t>kesaria</a:t>
            </a:r>
            <a:endParaRPr lang="en-US" b="1" i="1" dirty="0">
              <a:solidFill>
                <a:srgbClr val="FFFF00"/>
              </a:solidFill>
            </a:endParaRPr>
          </a:p>
        </p:txBody>
      </p:sp>
      <p:sp>
        <p:nvSpPr>
          <p:cNvPr id="3" name="Content Placeholder 2"/>
          <p:cNvSpPr>
            <a:spLocks noGrp="1"/>
          </p:cNvSpPr>
          <p:nvPr>
            <p:ph sz="quarter" idx="13"/>
          </p:nvPr>
        </p:nvSpPr>
        <p:spPr/>
        <p:txBody>
          <a:bodyPr>
            <a:normAutofit/>
          </a:bodyPr>
          <a:lstStyle/>
          <a:p>
            <a:pPr>
              <a:buClr>
                <a:srgbClr val="002060"/>
              </a:buClr>
            </a:pPr>
            <a:r>
              <a:rPr lang="en-US" dirty="0">
                <a:solidFill>
                  <a:schemeClr val="tx1"/>
                </a:solidFill>
              </a:rPr>
              <a:t>An </a:t>
            </a:r>
            <a:r>
              <a:rPr lang="en-US" dirty="0" err="1">
                <a:solidFill>
                  <a:schemeClr val="tx1"/>
                </a:solidFill>
              </a:rPr>
              <a:t>Ayurvedic</a:t>
            </a:r>
            <a:r>
              <a:rPr lang="en-US" dirty="0">
                <a:solidFill>
                  <a:schemeClr val="tx1"/>
                </a:solidFill>
              </a:rPr>
              <a:t> medicine, </a:t>
            </a:r>
            <a:r>
              <a:rPr lang="en-US" i="1" dirty="0" err="1">
                <a:solidFill>
                  <a:schemeClr val="tx1"/>
                </a:solidFill>
              </a:rPr>
              <a:t>Balguti</a:t>
            </a:r>
            <a:r>
              <a:rPr lang="en-US" i="1" dirty="0">
                <a:solidFill>
                  <a:schemeClr val="tx1"/>
                </a:solidFill>
              </a:rPr>
              <a:t> </a:t>
            </a:r>
            <a:r>
              <a:rPr lang="en-US" i="1" dirty="0" err="1">
                <a:solidFill>
                  <a:schemeClr val="tx1"/>
                </a:solidFill>
              </a:rPr>
              <a:t>kesaria</a:t>
            </a:r>
            <a:r>
              <a:rPr lang="en-US" dirty="0">
                <a:solidFill>
                  <a:schemeClr val="tx1"/>
                </a:solidFill>
              </a:rPr>
              <a:t>, that the parents had been giving the child was found to contain 220mg/kg lead</a:t>
            </a:r>
          </a:p>
          <a:p>
            <a:pPr>
              <a:buClr>
                <a:srgbClr val="002060"/>
              </a:buClr>
            </a:pPr>
            <a:endParaRPr lang="en-US" dirty="0">
              <a:solidFill>
                <a:schemeClr val="tx1"/>
              </a:solidFill>
            </a:endParaRPr>
          </a:p>
          <a:p>
            <a:pPr>
              <a:buClr>
                <a:srgbClr val="002060"/>
              </a:buClr>
            </a:pPr>
            <a:r>
              <a:rPr lang="en-US" dirty="0">
                <a:solidFill>
                  <a:schemeClr val="tx1"/>
                </a:solidFill>
              </a:rPr>
              <a:t>NC reported to the FDA  </a:t>
            </a:r>
            <a:r>
              <a:rPr lang="en-US" dirty="0">
                <a:solidFill>
                  <a:schemeClr val="tx1"/>
                </a:solidFill>
                <a:sym typeface="Wingdings" panose="05000000000000000000" pitchFamily="2" charset="2"/>
              </a:rPr>
              <a:t>August 2017 Safety Alert</a:t>
            </a:r>
            <a:endParaRPr lang="en-US" dirty="0">
              <a:solidFill>
                <a:schemeClr val="tx1"/>
              </a:solidFill>
            </a:endParaRPr>
          </a:p>
          <a:p>
            <a:pPr lvl="0">
              <a:buClr>
                <a:srgbClr val="31B6FD"/>
              </a:buClr>
            </a:pPr>
            <a:endParaRPr lang="en-US" dirty="0">
              <a:solidFill>
                <a:prstClr val="black"/>
              </a:solidFill>
            </a:endParaRPr>
          </a:p>
          <a:p>
            <a:pPr lvl="0">
              <a:buClr>
                <a:srgbClr val="31B6FD"/>
              </a:buClr>
            </a:pPr>
            <a:endParaRPr lang="en-US" dirty="0">
              <a:solidFill>
                <a:prstClr val="black"/>
              </a:solidFill>
            </a:endParaRPr>
          </a:p>
          <a:p>
            <a:endParaRPr lang="en-US"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876800" y="2667000"/>
            <a:ext cx="3657600" cy="3200400"/>
          </a:xfrm>
        </p:spPr>
      </p:pic>
      <p:sp>
        <p:nvSpPr>
          <p:cNvPr id="6" name="TextBox 5"/>
          <p:cNvSpPr txBox="1"/>
          <p:nvPr/>
        </p:nvSpPr>
        <p:spPr>
          <a:xfrm>
            <a:off x="5029200" y="5867400"/>
            <a:ext cx="3581400" cy="523220"/>
          </a:xfrm>
          <a:prstGeom prst="rect">
            <a:avLst/>
          </a:prstGeom>
          <a:noFill/>
        </p:spPr>
        <p:txBody>
          <a:bodyPr wrap="square" rtlCol="0">
            <a:spAutoFit/>
          </a:bodyPr>
          <a:lstStyle/>
          <a:p>
            <a:r>
              <a:rPr lang="en-US" sz="1400" dirty="0"/>
              <a:t>https://www.fda.gov/drugs/drugsafety/ucm570237.htm</a:t>
            </a:r>
          </a:p>
        </p:txBody>
      </p:sp>
    </p:spTree>
    <p:extLst>
      <p:ext uri="{BB962C8B-B14F-4D97-AF65-F5344CB8AC3E}">
        <p14:creationId xmlns:p14="http://schemas.microsoft.com/office/powerpoint/2010/main" val="1223988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609600"/>
            <a:ext cx="8153401" cy="6019800"/>
          </a:xfrm>
        </p:spPr>
      </p:pic>
    </p:spTree>
    <p:extLst>
      <p:ext uri="{BB962C8B-B14F-4D97-AF65-F5344CB8AC3E}">
        <p14:creationId xmlns:p14="http://schemas.microsoft.com/office/powerpoint/2010/main" val="6300101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title"/>
          </p:nvPr>
        </p:nvSpPr>
        <p:spPr/>
        <p:txBody>
          <a:bodyPr/>
          <a:lstStyle/>
          <a:p>
            <a:endParaRPr lang="en-US" altLang="en-US"/>
          </a:p>
        </p:txBody>
      </p:sp>
      <p:graphicFrame>
        <p:nvGraphicFramePr>
          <p:cNvPr id="77827" name="Object 4"/>
          <p:cNvGraphicFramePr>
            <a:graphicFrameLocks noGrp="1" noChangeAspect="1"/>
          </p:cNvGraphicFramePr>
          <p:nvPr>
            <p:ph idx="1"/>
            <p:extLst>
              <p:ext uri="{D42A27DB-BD31-4B8C-83A1-F6EECF244321}">
                <p14:modId xmlns:p14="http://schemas.microsoft.com/office/powerpoint/2010/main" val="35099932"/>
              </p:ext>
            </p:extLst>
          </p:nvPr>
        </p:nvGraphicFramePr>
        <p:xfrm>
          <a:off x="1897063" y="-68581"/>
          <a:ext cx="6713537" cy="6858001"/>
        </p:xfrm>
        <a:graphic>
          <a:graphicData uri="http://schemas.openxmlformats.org/presentationml/2006/ole">
            <mc:AlternateContent xmlns:mc="http://schemas.openxmlformats.org/markup-compatibility/2006">
              <mc:Choice xmlns:v="urn:schemas-microsoft-com:vml" Requires="v">
                <p:oleObj name="Image" r:id="rId3" imgW="5662151" imgH="5784081" progId="PhotoDeluxeBusiness.Image.1">
                  <p:embed/>
                </p:oleObj>
              </mc:Choice>
              <mc:Fallback>
                <p:oleObj name="Image" r:id="rId3" imgW="5662151" imgH="5784081" progId="PhotoDeluxeBusiness.Image.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63" y="-68581"/>
                        <a:ext cx="6713537"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ight Arrow 1"/>
          <p:cNvSpPr/>
          <p:nvPr/>
        </p:nvSpPr>
        <p:spPr>
          <a:xfrm>
            <a:off x="762000" y="4378569"/>
            <a:ext cx="1828800" cy="1524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TextBox 2"/>
          <p:cNvSpPr txBox="1"/>
          <p:nvPr/>
        </p:nvSpPr>
        <p:spPr>
          <a:xfrm>
            <a:off x="-95250" y="3963796"/>
            <a:ext cx="2228850" cy="461665"/>
          </a:xfrm>
          <a:prstGeom prst="rect">
            <a:avLst/>
          </a:prstGeom>
          <a:noFill/>
        </p:spPr>
        <p:txBody>
          <a:bodyPr wrap="square" rtlCol="0">
            <a:spAutoFit/>
          </a:bodyPr>
          <a:lstStyle/>
          <a:p>
            <a:r>
              <a:rPr lang="en-US" sz="2300" b="1" dirty="0"/>
              <a:t>Developmental</a:t>
            </a:r>
            <a:r>
              <a:rPr lang="en-US" sz="2400" b="1" dirty="0"/>
              <a:t> </a:t>
            </a:r>
          </a:p>
        </p:txBody>
      </p:sp>
    </p:spTree>
    <p:extLst>
      <p:ext uri="{BB962C8B-B14F-4D97-AF65-F5344CB8AC3E}">
        <p14:creationId xmlns:p14="http://schemas.microsoft.com/office/powerpoint/2010/main" val="292306480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64761D-BC75-402D-B44A-C6768DC7A2C0}"/>
              </a:ext>
            </a:extLst>
          </p:cNvPr>
          <p:cNvSpPr>
            <a:spLocks noGrp="1"/>
          </p:cNvSpPr>
          <p:nvPr>
            <p:ph type="title"/>
          </p:nvPr>
        </p:nvSpPr>
        <p:spPr/>
        <p:txBody>
          <a:bodyPr/>
          <a:lstStyle/>
          <a:p>
            <a:pPr algn="ctr"/>
            <a:r>
              <a:rPr lang="en-US" dirty="0">
                <a:solidFill>
                  <a:srgbClr val="FFFF00"/>
                </a:solidFill>
              </a:rPr>
              <a:t>Health Effects at Low Levels of Exposure</a:t>
            </a:r>
          </a:p>
        </p:txBody>
      </p:sp>
      <p:sp>
        <p:nvSpPr>
          <p:cNvPr id="62467" name="Rectangle 3"/>
          <p:cNvSpPr>
            <a:spLocks noGrp="1" noChangeArrowheads="1"/>
          </p:cNvSpPr>
          <p:nvPr>
            <p:ph idx="1"/>
          </p:nvPr>
        </p:nvSpPr>
        <p:spPr>
          <a:xfrm>
            <a:off x="840000" y="2146225"/>
            <a:ext cx="7675350" cy="4351338"/>
          </a:xfrm>
        </p:spPr>
        <p:txBody>
          <a:bodyPr>
            <a:normAutofit/>
          </a:bodyPr>
          <a:lstStyle/>
          <a:p>
            <a:pPr marL="0" indent="0" algn="l">
              <a:buNone/>
            </a:pPr>
            <a:r>
              <a:rPr lang="en-US" altLang="en-US" sz="2400" b="1" dirty="0">
                <a:solidFill>
                  <a:schemeClr val="tx1"/>
                </a:solidFill>
              </a:rPr>
              <a:t>      </a:t>
            </a:r>
          </a:p>
          <a:p>
            <a:pPr marL="0" indent="0" algn="l">
              <a:buNone/>
            </a:pPr>
            <a:endParaRPr lang="en-US" altLang="en-US" b="1" dirty="0">
              <a:solidFill>
                <a:schemeClr val="tx1"/>
              </a:solidFill>
            </a:endParaRPr>
          </a:p>
          <a:p>
            <a:pPr marL="0" indent="0" algn="l">
              <a:buNone/>
            </a:pPr>
            <a:r>
              <a:rPr lang="en-US" altLang="en-US" sz="2400" b="1" dirty="0">
                <a:solidFill>
                  <a:schemeClr val="tx1"/>
                </a:solidFill>
              </a:rPr>
              <a:t> “There is evidence that at low levels of lead exposure, biomarkers of cumulative lead exposure, such as lead in bone, may be associated with an adverse impact on neurocognitive function </a:t>
            </a:r>
            <a:r>
              <a:rPr lang="en-US" altLang="en-US" sz="2400" b="1" u="sng" dirty="0">
                <a:solidFill>
                  <a:schemeClr val="tx1"/>
                </a:solidFill>
              </a:rPr>
              <a:t>that is not reflected by measurement of lead in blood</a:t>
            </a:r>
            <a:r>
              <a:rPr lang="en-US" altLang="en-US" sz="2400" b="1" dirty="0">
                <a:solidFill>
                  <a:schemeClr val="tx1"/>
                </a:solidFill>
              </a:rPr>
              <a:t>.”</a:t>
            </a:r>
          </a:p>
          <a:p>
            <a:pPr marL="0" indent="0">
              <a:buNone/>
            </a:pPr>
            <a:endParaRPr lang="en-US" altLang="en-US" sz="2000" b="1" dirty="0">
              <a:solidFill>
                <a:srgbClr val="000000"/>
              </a:solidFill>
              <a:cs typeface="Times New Roman" pitchFamily="18" charset="0"/>
            </a:endParaRPr>
          </a:p>
          <a:p>
            <a:pPr marL="0" indent="0">
              <a:buNone/>
            </a:pPr>
            <a:r>
              <a:rPr lang="en-US" altLang="en-US" sz="2000" b="1" dirty="0">
                <a:solidFill>
                  <a:srgbClr val="000000"/>
                </a:solidFill>
                <a:cs typeface="Times New Roman" pitchFamily="18" charset="0"/>
              </a:rPr>
              <a:t> </a:t>
            </a:r>
            <a:r>
              <a:rPr lang="en-US" altLang="en-US" sz="2000" b="1" dirty="0">
                <a:solidFill>
                  <a:schemeClr val="bg1"/>
                </a:solidFill>
                <a:cs typeface="Times New Roman" pitchFamily="18" charset="0"/>
              </a:rPr>
              <a:t>(Shih et al., 2007; </a:t>
            </a:r>
            <a:r>
              <a:rPr lang="en-US" altLang="en-US" sz="2000" b="1" dirty="0" err="1">
                <a:solidFill>
                  <a:schemeClr val="bg1"/>
                </a:solidFill>
                <a:cs typeface="Times New Roman" pitchFamily="18" charset="0"/>
              </a:rPr>
              <a:t>Bandeen</a:t>
            </a:r>
            <a:r>
              <a:rPr lang="en-US" altLang="en-US" sz="2000" b="1" dirty="0">
                <a:solidFill>
                  <a:schemeClr val="bg1"/>
                </a:solidFill>
                <a:cs typeface="Times New Roman" pitchFamily="18" charset="0"/>
              </a:rPr>
              <a:t>-Roche et al., 2009; </a:t>
            </a:r>
            <a:r>
              <a:rPr lang="en-US" altLang="en-US" sz="2000" b="1" dirty="0" err="1">
                <a:solidFill>
                  <a:schemeClr val="bg1"/>
                </a:solidFill>
                <a:cs typeface="Times New Roman" pitchFamily="18" charset="0"/>
              </a:rPr>
              <a:t>Weuve</a:t>
            </a:r>
            <a:r>
              <a:rPr lang="en-US" altLang="en-US" sz="2000" b="1" dirty="0">
                <a:solidFill>
                  <a:schemeClr val="bg1"/>
                </a:solidFill>
                <a:cs typeface="Times New Roman" pitchFamily="18" charset="0"/>
              </a:rPr>
              <a:t> et al., 2009)</a:t>
            </a:r>
            <a:endParaRPr lang="en-US" altLang="en-US" sz="2000" b="1" dirty="0">
              <a:solidFill>
                <a:schemeClr val="tx1"/>
              </a:solidFill>
            </a:endParaRPr>
          </a:p>
        </p:txBody>
      </p:sp>
      <p:sp>
        <p:nvSpPr>
          <p:cNvPr id="62469" name="Rectangle 5"/>
          <p:cNvSpPr>
            <a:spLocks noChangeArrowheads="1"/>
          </p:cNvSpPr>
          <p:nvPr/>
        </p:nvSpPr>
        <p:spPr bwMode="auto">
          <a:xfrm>
            <a:off x="762000" y="5562600"/>
            <a:ext cx="7162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65000"/>
              <a:buFont typeface="Monotype Sorts" pitchFamily="2" charset="2"/>
              <a:buChar char="n"/>
              <a:defRPr kumimoji="1" sz="2800">
                <a:solidFill>
                  <a:schemeClr val="tx1"/>
                </a:solidFill>
                <a:latin typeface="Arial" pitchFamily="34" charset="0"/>
              </a:defRPr>
            </a:lvl1pPr>
            <a:lvl2pPr marL="742950" indent="-285750">
              <a:spcBef>
                <a:spcPct val="20000"/>
              </a:spcBef>
              <a:buClr>
                <a:schemeClr val="tx2"/>
              </a:buClr>
              <a:buChar char="–"/>
              <a:defRPr kumimoji="1" sz="2400">
                <a:solidFill>
                  <a:schemeClr val="tx1"/>
                </a:solidFill>
                <a:latin typeface="Arial" pitchFamily="34" charset="0"/>
              </a:defRPr>
            </a:lvl2pPr>
            <a:lvl3pPr marL="1143000" indent="-228600">
              <a:spcBef>
                <a:spcPct val="20000"/>
              </a:spcBef>
              <a:buClr>
                <a:schemeClr val="tx2"/>
              </a:buClr>
              <a:buSzPct val="75000"/>
              <a:buFont typeface="Monotype Sorts" pitchFamily="2" charset="2"/>
              <a:buChar char="&lt;"/>
              <a:defRPr kumimoji="1" sz="2000">
                <a:solidFill>
                  <a:schemeClr val="tx1"/>
                </a:solidFill>
                <a:latin typeface="Arial" pitchFamily="34" charset="0"/>
              </a:defRPr>
            </a:lvl3pPr>
            <a:lvl4pPr marL="1600200" indent="-228600">
              <a:spcBef>
                <a:spcPct val="20000"/>
              </a:spcBef>
              <a:buClr>
                <a:schemeClr val="tx2"/>
              </a:buClr>
              <a:buChar char="–"/>
              <a:defRPr kumimoji="1">
                <a:solidFill>
                  <a:schemeClr val="tx1"/>
                </a:solidFill>
                <a:latin typeface="Arial" pitchFamily="34" charset="0"/>
              </a:defRPr>
            </a:lvl4pPr>
            <a:lvl5pPr marL="2057400" indent="-228600">
              <a:spcBef>
                <a:spcPct val="20000"/>
              </a:spcBef>
              <a:buClr>
                <a:schemeClr val="tx2"/>
              </a:buClr>
              <a:buChar char="–"/>
              <a:defRPr kumimoji="1" sz="16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9pPr>
          </a:lstStyle>
          <a:p>
            <a:pPr eaLnBrk="1" hangingPunct="1">
              <a:spcBef>
                <a:spcPct val="0"/>
              </a:spcBef>
              <a:buClrTx/>
              <a:buSzTx/>
              <a:buFontTx/>
              <a:buNone/>
            </a:pPr>
            <a:endParaRPr kumimoji="0" lang="en-US" altLang="en-US" sz="1600">
              <a:solidFill>
                <a:srgbClr val="444444"/>
              </a:solidFill>
              <a:latin typeface="AGaramond-Regular"/>
              <a:cs typeface="Arial" pitchFamily="34" charset="0"/>
            </a:endParaRPr>
          </a:p>
        </p:txBody>
      </p:sp>
    </p:spTree>
    <p:extLst>
      <p:ext uri="{BB962C8B-B14F-4D97-AF65-F5344CB8AC3E}">
        <p14:creationId xmlns:p14="http://schemas.microsoft.com/office/powerpoint/2010/main" val="796915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04234A-560D-4091-05D3-F68E7BFB3C6C}"/>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5976608A-1B23-64FB-4F2C-3A12C345C1B0}"/>
              </a:ext>
            </a:extLst>
          </p:cNvPr>
          <p:cNvPicPr>
            <a:picLocks noGrp="1" noChangeAspect="1"/>
          </p:cNvPicPr>
          <p:nvPr>
            <p:ph idx="1"/>
          </p:nvPr>
        </p:nvPicPr>
        <p:blipFill>
          <a:blip r:embed="rId3"/>
          <a:stretch>
            <a:fillRect/>
          </a:stretch>
        </p:blipFill>
        <p:spPr>
          <a:xfrm>
            <a:off x="421998" y="381000"/>
            <a:ext cx="8341002" cy="5697007"/>
          </a:xfrm>
        </p:spPr>
      </p:pic>
      <p:sp>
        <p:nvSpPr>
          <p:cNvPr id="7" name="TextBox 6">
            <a:extLst>
              <a:ext uri="{FF2B5EF4-FFF2-40B4-BE49-F238E27FC236}">
                <a16:creationId xmlns:a16="http://schemas.microsoft.com/office/drawing/2014/main" id="{B59C55F6-FD26-56BA-4C74-06D1E9757472}"/>
              </a:ext>
            </a:extLst>
          </p:cNvPr>
          <p:cNvSpPr txBox="1"/>
          <p:nvPr/>
        </p:nvSpPr>
        <p:spPr>
          <a:xfrm>
            <a:off x="228600" y="6336268"/>
            <a:ext cx="7372350" cy="369332"/>
          </a:xfrm>
          <a:prstGeom prst="rect">
            <a:avLst/>
          </a:prstGeom>
          <a:noFill/>
        </p:spPr>
        <p:txBody>
          <a:bodyPr wrap="square">
            <a:spAutoFit/>
          </a:bodyPr>
          <a:lstStyle/>
          <a:p>
            <a:r>
              <a:rPr lang="en-US" dirty="0"/>
              <a:t>https://www.niehs.nih.gov/health/topics/agents/lead/index.cfm</a:t>
            </a:r>
          </a:p>
        </p:txBody>
      </p:sp>
    </p:spTree>
    <p:extLst>
      <p:ext uri="{BB962C8B-B14F-4D97-AF65-F5344CB8AC3E}">
        <p14:creationId xmlns:p14="http://schemas.microsoft.com/office/powerpoint/2010/main" val="37701276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solidFill>
                  <a:srgbClr val="FFFF00"/>
                </a:solidFill>
              </a:rPr>
              <a:t>Cognitive Effects at Low Lead Levels</a:t>
            </a:r>
          </a:p>
        </p:txBody>
      </p:sp>
      <p:sp>
        <p:nvSpPr>
          <p:cNvPr id="2" name="Content Placeholder 1"/>
          <p:cNvSpPr>
            <a:spLocks noGrp="1"/>
          </p:cNvSpPr>
          <p:nvPr>
            <p:ph idx="1"/>
          </p:nvPr>
        </p:nvSpPr>
        <p:spPr>
          <a:xfrm>
            <a:off x="628650" y="1905000"/>
            <a:ext cx="7408333" cy="4587874"/>
          </a:xfrm>
        </p:spPr>
        <p:txBody>
          <a:bodyPr>
            <a:normAutofit fontScale="62500" lnSpcReduction="20000"/>
          </a:bodyPr>
          <a:lstStyle/>
          <a:p>
            <a:endParaRPr lang="en-US" dirty="0"/>
          </a:p>
          <a:p>
            <a:pPr marL="0" indent="0">
              <a:buNone/>
            </a:pPr>
            <a:r>
              <a:rPr lang="en-US" sz="3800" b="1" dirty="0"/>
              <a:t>Problems at Low Lead Levels</a:t>
            </a:r>
          </a:p>
          <a:p>
            <a:pPr marL="0" indent="0">
              <a:buNone/>
            </a:pPr>
            <a:endParaRPr lang="en-US" sz="3200" dirty="0"/>
          </a:p>
          <a:p>
            <a:pPr lvl="1"/>
            <a:r>
              <a:rPr lang="en-US" sz="3800" dirty="0"/>
              <a:t>Canfield et al. 2003 studied BLLs from children (n=172) at 6,12,18,24,36,48,60 months</a:t>
            </a:r>
          </a:p>
          <a:p>
            <a:pPr lvl="1"/>
            <a:endParaRPr lang="en-US" sz="3200" dirty="0"/>
          </a:p>
          <a:p>
            <a:pPr lvl="1"/>
            <a:r>
              <a:rPr lang="en-US" sz="3800" dirty="0"/>
              <a:t>Stanford-Binet IQ test at age 3 and 5 years</a:t>
            </a:r>
          </a:p>
          <a:p>
            <a:pPr lvl="1"/>
            <a:endParaRPr lang="en-US" sz="3800" dirty="0"/>
          </a:p>
          <a:p>
            <a:pPr lvl="1"/>
            <a:r>
              <a:rPr lang="en-US" sz="3800" dirty="0"/>
              <a:t>Each BLL increase of 10 </a:t>
            </a:r>
            <a:r>
              <a:rPr lang="en-US" sz="3800" dirty="0" err="1"/>
              <a:t>μg</a:t>
            </a:r>
            <a:r>
              <a:rPr lang="en-US" sz="3800" dirty="0"/>
              <a:t>/</a:t>
            </a:r>
            <a:r>
              <a:rPr lang="en-US" sz="3800" dirty="0" err="1"/>
              <a:t>dL</a:t>
            </a:r>
            <a:r>
              <a:rPr lang="en-US" sz="3800" dirty="0"/>
              <a:t> associated with 4.6 decrease in IQ. </a:t>
            </a:r>
          </a:p>
          <a:p>
            <a:pPr lvl="2"/>
            <a:r>
              <a:rPr lang="en-US" sz="3800" u="sng" dirty="0"/>
              <a:t>Relationship was non-linear decrease in IQ in those with BLL of 1-10 </a:t>
            </a:r>
            <a:r>
              <a:rPr lang="en-US" sz="3800" u="sng" dirty="0" err="1"/>
              <a:t>μg</a:t>
            </a:r>
            <a:r>
              <a:rPr lang="en-US" sz="3800" u="sng" dirty="0"/>
              <a:t>/dL </a:t>
            </a:r>
          </a:p>
          <a:p>
            <a:pPr lvl="2"/>
            <a:endParaRPr lang="en-US" u="sng" dirty="0"/>
          </a:p>
          <a:p>
            <a:pPr lvl="2"/>
            <a:endParaRPr lang="en-US" u="sng" dirty="0"/>
          </a:p>
          <a:p>
            <a:endParaRPr lang="en-US" u="sng" dirty="0"/>
          </a:p>
          <a:p>
            <a:pPr marL="0" indent="0">
              <a:buNone/>
            </a:pPr>
            <a:r>
              <a:rPr lang="en-US" dirty="0"/>
              <a:t>Canfield RL, Henderson </a:t>
            </a:r>
            <a:r>
              <a:rPr lang="en-US" dirty="0" err="1"/>
              <a:t>CR,Jr</a:t>
            </a:r>
            <a:r>
              <a:rPr lang="en-US" dirty="0"/>
              <a:t>, Cory-</a:t>
            </a:r>
            <a:r>
              <a:rPr lang="en-US" dirty="0" err="1"/>
              <a:t>Slechta</a:t>
            </a:r>
            <a:r>
              <a:rPr lang="en-US" dirty="0"/>
              <a:t> DA, et al. Intellectual impairment in children with blood lead concentrations below 10 </a:t>
            </a:r>
            <a:r>
              <a:rPr lang="en-US" dirty="0" err="1"/>
              <a:t>microg</a:t>
            </a:r>
            <a:r>
              <a:rPr lang="en-US" dirty="0"/>
              <a:t> per deciliter. N </a:t>
            </a:r>
            <a:r>
              <a:rPr lang="en-US" dirty="0" err="1"/>
              <a:t>Engl</a:t>
            </a:r>
            <a:r>
              <a:rPr lang="en-US" dirty="0"/>
              <a:t> J Med. 2003 </a:t>
            </a:r>
          </a:p>
        </p:txBody>
      </p:sp>
    </p:spTree>
    <p:extLst>
      <p:ext uri="{BB962C8B-B14F-4D97-AF65-F5344CB8AC3E}">
        <p14:creationId xmlns:p14="http://schemas.microsoft.com/office/powerpoint/2010/main" val="42365960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5234" name="Object 2">
            <a:extLst>
              <a:ext uri="{FF2B5EF4-FFF2-40B4-BE49-F238E27FC236}">
                <a16:creationId xmlns:a16="http://schemas.microsoft.com/office/drawing/2014/main" id="{6EB8BDD0-94AC-4F2C-885C-8D2AA1BD9B25}"/>
              </a:ext>
            </a:extLst>
          </p:cNvPr>
          <p:cNvGraphicFramePr>
            <a:graphicFrameLocks noChangeAspect="1"/>
          </p:cNvGraphicFramePr>
          <p:nvPr/>
        </p:nvGraphicFramePr>
        <p:xfrm>
          <a:off x="0" y="0"/>
          <a:ext cx="9448800" cy="6858000"/>
        </p:xfrm>
        <a:graphic>
          <a:graphicData uri="http://schemas.openxmlformats.org/presentationml/2006/ole">
            <mc:AlternateContent xmlns:mc="http://schemas.openxmlformats.org/markup-compatibility/2006">
              <mc:Choice xmlns:v="urn:schemas-microsoft-com:vml" Requires="v">
                <p:oleObj name="Image" r:id="rId2" imgW="7498730" imgH="4320914" progId="PhotoDeluxeBusiness.Image.1">
                  <p:embed/>
                </p:oleObj>
              </mc:Choice>
              <mc:Fallback>
                <p:oleObj name="Image" r:id="rId2" imgW="7498730" imgH="4320914" progId="PhotoDeluxeBusiness.Image.1">
                  <p:embed/>
                  <p:pic>
                    <p:nvPicPr>
                      <p:cNvPr id="95234" name="Object 2">
                        <a:extLst>
                          <a:ext uri="{FF2B5EF4-FFF2-40B4-BE49-F238E27FC236}">
                            <a16:creationId xmlns:a16="http://schemas.microsoft.com/office/drawing/2014/main" id="{6EB8BDD0-94AC-4F2C-885C-8D2AA1BD9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488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Case  2: North Carolina </a:t>
            </a:r>
          </a:p>
        </p:txBody>
      </p:sp>
      <p:sp>
        <p:nvSpPr>
          <p:cNvPr id="2" name="Content Placeholder 1"/>
          <p:cNvSpPr>
            <a:spLocks noGrp="1"/>
          </p:cNvSpPr>
          <p:nvPr>
            <p:ph idx="1"/>
          </p:nvPr>
        </p:nvSpPr>
        <p:spPr/>
        <p:txBody>
          <a:bodyPr>
            <a:normAutofit/>
          </a:bodyPr>
          <a:lstStyle/>
          <a:p>
            <a:r>
              <a:rPr lang="en-US" b="1" dirty="0"/>
              <a:t>2 year old boy with a capillary BLL of 18</a:t>
            </a:r>
          </a:p>
          <a:p>
            <a:r>
              <a:rPr lang="en-US" b="1" dirty="0"/>
              <a:t>Venous BLLs 12 </a:t>
            </a:r>
            <a:r>
              <a:rPr lang="en-US" b="1" dirty="0">
                <a:sym typeface="Wingdings" panose="05000000000000000000" pitchFamily="2" charset="2"/>
              </a:rPr>
              <a:t> 13 12 12 7</a:t>
            </a:r>
          </a:p>
          <a:p>
            <a:r>
              <a:rPr lang="en-US" b="1" dirty="0">
                <a:sym typeface="Wingdings" panose="05000000000000000000" pitchFamily="2" charset="2"/>
              </a:rPr>
              <a:t>Symptoms: constipation, developmental delay, behavioral problems</a:t>
            </a:r>
          </a:p>
          <a:p>
            <a:r>
              <a:rPr lang="en-US" b="1" dirty="0">
                <a:sym typeface="Wingdings" panose="05000000000000000000" pitchFamily="2" charset="2"/>
              </a:rPr>
              <a:t>Risk assessment: child bites his nails, licks furniture and chews toys</a:t>
            </a:r>
          </a:p>
          <a:p>
            <a:r>
              <a:rPr lang="en-US" b="1" dirty="0">
                <a:sym typeface="Wingdings" panose="05000000000000000000" pitchFamily="2" charset="2"/>
              </a:rPr>
              <a:t>Father works in a plant that produces lead; BLL dropped to 7 after father changed jobs</a:t>
            </a:r>
          </a:p>
          <a:p>
            <a:r>
              <a:rPr lang="en-US" b="1" dirty="0">
                <a:sym typeface="Wingdings" panose="05000000000000000000" pitchFamily="2" charset="2"/>
              </a:rPr>
              <a:t>Sibling tested and had an elevated blood lead level</a:t>
            </a:r>
          </a:p>
          <a:p>
            <a:endParaRPr lang="en-US" dirty="0"/>
          </a:p>
        </p:txBody>
      </p:sp>
    </p:spTree>
    <p:extLst>
      <p:ext uri="{BB962C8B-B14F-4D97-AF65-F5344CB8AC3E}">
        <p14:creationId xmlns:p14="http://schemas.microsoft.com/office/powerpoint/2010/main" val="2932264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Case 3: North Carolina, 2018</a:t>
            </a:r>
          </a:p>
        </p:txBody>
      </p:sp>
      <p:sp>
        <p:nvSpPr>
          <p:cNvPr id="2" name="Content Placeholder 1"/>
          <p:cNvSpPr>
            <a:spLocks noGrp="1"/>
          </p:cNvSpPr>
          <p:nvPr>
            <p:ph idx="1"/>
          </p:nvPr>
        </p:nvSpPr>
        <p:spPr/>
        <p:txBody>
          <a:bodyPr/>
          <a:lstStyle/>
          <a:p>
            <a:r>
              <a:rPr lang="en-US" dirty="0"/>
              <a:t>12 month-old girl taken for routine screening</a:t>
            </a:r>
          </a:p>
          <a:p>
            <a:r>
              <a:rPr lang="en-US" dirty="0"/>
              <a:t>No symptoms of concern, but history of constipation</a:t>
            </a:r>
          </a:p>
          <a:p>
            <a:r>
              <a:rPr lang="en-US" dirty="0"/>
              <a:t>Confirmed </a:t>
            </a:r>
            <a:r>
              <a:rPr lang="en-US" dirty="0">
                <a:solidFill>
                  <a:srgbClr val="FFFF00"/>
                </a:solidFill>
              </a:rPr>
              <a:t>BLL of 65.9 µg/</a:t>
            </a:r>
            <a:r>
              <a:rPr lang="en-US" dirty="0" err="1">
                <a:solidFill>
                  <a:srgbClr val="FFFF00"/>
                </a:solidFill>
              </a:rPr>
              <a:t>dL</a:t>
            </a:r>
            <a:endParaRPr lang="en-US" dirty="0">
              <a:solidFill>
                <a:srgbClr val="FFFF00"/>
              </a:solidFill>
            </a:endParaRPr>
          </a:p>
          <a:p>
            <a:r>
              <a:rPr lang="en-US" dirty="0"/>
              <a:t>Referred for hospital admission</a:t>
            </a:r>
          </a:p>
          <a:p>
            <a:r>
              <a:rPr lang="en-US" dirty="0"/>
              <a:t>Abdominal </a:t>
            </a:r>
            <a:r>
              <a:rPr lang="en-US" dirty="0" err="1"/>
              <a:t>xray</a:t>
            </a:r>
            <a:r>
              <a:rPr lang="en-US" dirty="0"/>
              <a:t>: no foreign body </a:t>
            </a:r>
          </a:p>
          <a:p>
            <a:r>
              <a:rPr lang="en-US" dirty="0"/>
              <a:t>Labs: mildly </a:t>
            </a:r>
            <a:r>
              <a:rPr lang="en-US" dirty="0">
                <a:solidFill>
                  <a:schemeClr val="tx1"/>
                </a:solidFill>
              </a:rPr>
              <a:t>decreased hemoglobin=anemia</a:t>
            </a:r>
          </a:p>
          <a:p>
            <a:r>
              <a:rPr lang="en-US" dirty="0"/>
              <a:t>Admitted for chelation with DMSA (</a:t>
            </a:r>
            <a:r>
              <a:rPr lang="en-US" dirty="0" err="1"/>
              <a:t>succimer</a:t>
            </a:r>
            <a:r>
              <a:rPr lang="en-US" dirty="0"/>
              <a:t>)</a:t>
            </a:r>
          </a:p>
        </p:txBody>
      </p:sp>
    </p:spTree>
    <p:extLst>
      <p:ext uri="{BB962C8B-B14F-4D97-AF65-F5344CB8AC3E}">
        <p14:creationId xmlns:p14="http://schemas.microsoft.com/office/powerpoint/2010/main" val="3373726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49672" y="681037"/>
            <a:ext cx="7886700" cy="1325563"/>
          </a:xfrm>
        </p:spPr>
        <p:txBody>
          <a:bodyPr/>
          <a:lstStyle/>
          <a:p>
            <a:r>
              <a:rPr lang="en-US" dirty="0">
                <a:solidFill>
                  <a:srgbClr val="FFFF00"/>
                </a:solidFill>
              </a:rPr>
              <a:t>Case 3:  source of exposure</a:t>
            </a:r>
          </a:p>
        </p:txBody>
      </p:sp>
      <p:sp>
        <p:nvSpPr>
          <p:cNvPr id="2" name="Content Placeholder 1"/>
          <p:cNvSpPr>
            <a:spLocks noGrp="1"/>
          </p:cNvSpPr>
          <p:nvPr>
            <p:ph idx="1"/>
          </p:nvPr>
        </p:nvSpPr>
        <p:spPr>
          <a:xfrm>
            <a:off x="840000" y="1825625"/>
            <a:ext cx="7886700" cy="4351338"/>
          </a:xfrm>
        </p:spPr>
        <p:txBody>
          <a:bodyPr anchor="ctr">
            <a:normAutofit/>
          </a:bodyPr>
          <a:lstStyle/>
          <a:p>
            <a:pPr>
              <a:spcAft>
                <a:spcPts val="600"/>
              </a:spcAft>
            </a:pPr>
            <a:r>
              <a:rPr lang="en-US" dirty="0"/>
              <a:t>History of spending increasing amounts of time in a </a:t>
            </a:r>
            <a:r>
              <a:rPr lang="en-US" u="sng" dirty="0"/>
              <a:t>shooting range </a:t>
            </a:r>
            <a:r>
              <a:rPr lang="en-US" dirty="0"/>
              <a:t>owned by a family member</a:t>
            </a:r>
          </a:p>
          <a:p>
            <a:pPr marL="0">
              <a:spcAft>
                <a:spcPts val="600"/>
              </a:spcAft>
            </a:pPr>
            <a:r>
              <a:rPr lang="en-US" dirty="0"/>
              <a:t>Older sibling also confirmed to have lead poisoning</a:t>
            </a:r>
          </a:p>
          <a:p>
            <a:r>
              <a:rPr lang="en-US" dirty="0"/>
              <a:t>Case patient BLLs:	January = 66 </a:t>
            </a:r>
            <a:r>
              <a:rPr lang="en-US" dirty="0">
                <a:sym typeface="Wingdings" panose="05000000000000000000" pitchFamily="2" charset="2"/>
              </a:rPr>
              <a:t> chelation</a:t>
            </a:r>
            <a:endParaRPr lang="en-US" dirty="0"/>
          </a:p>
          <a:p>
            <a:pPr marL="2514600" lvl="8" indent="0">
              <a:buNone/>
            </a:pPr>
            <a:r>
              <a:rPr lang="en-US" sz="2400" dirty="0"/>
              <a:t>	June = 47</a:t>
            </a:r>
          </a:p>
          <a:p>
            <a:pPr marL="2514600" lvl="8" indent="0">
              <a:buNone/>
            </a:pPr>
            <a:r>
              <a:rPr lang="en-US" sz="2400" dirty="0"/>
              <a:t>	August = 42 </a:t>
            </a:r>
          </a:p>
          <a:p>
            <a:pPr marL="2514600" lvl="8" indent="0">
              <a:buNone/>
            </a:pPr>
            <a:endParaRPr lang="en-US" sz="2400" dirty="0">
              <a:solidFill>
                <a:schemeClr val="bg2">
                  <a:lumMod val="10000"/>
                </a:schemeClr>
              </a:solidFill>
            </a:endParaRPr>
          </a:p>
          <a:p>
            <a:pPr marL="114300" lvl="1" indent="0">
              <a:buNone/>
            </a:pPr>
            <a:r>
              <a:rPr lang="en-US" sz="2400" dirty="0">
                <a:solidFill>
                  <a:schemeClr val="bg2">
                    <a:lumMod val="10000"/>
                  </a:schemeClr>
                </a:solidFill>
              </a:rPr>
              <a:t>???  Why isn’t the blood lead level dropping more quickly  ???</a:t>
            </a:r>
            <a:endParaRPr lang="en-US" sz="2400" dirty="0"/>
          </a:p>
        </p:txBody>
      </p:sp>
    </p:spTree>
    <p:extLst>
      <p:ext uri="{BB962C8B-B14F-4D97-AF65-F5344CB8AC3E}">
        <p14:creationId xmlns:p14="http://schemas.microsoft.com/office/powerpoint/2010/main" val="4950724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B9EC5-05F8-40EE-859D-5F49E588ABFF}"/>
              </a:ext>
            </a:extLst>
          </p:cNvPr>
          <p:cNvSpPr>
            <a:spLocks noGrp="1"/>
          </p:cNvSpPr>
          <p:nvPr>
            <p:ph type="title"/>
          </p:nvPr>
        </p:nvSpPr>
        <p:spPr/>
        <p:txBody>
          <a:bodyPr/>
          <a:lstStyle/>
          <a:p>
            <a:r>
              <a:rPr kumimoji="0" lang="en-US" sz="4400" b="1" i="0" u="none" strike="noStrike" kern="1200" cap="none" spc="0" normalizeH="0" baseline="0" noProof="0" dirty="0">
                <a:ln>
                  <a:noFill/>
                </a:ln>
                <a:solidFill>
                  <a:schemeClr val="tx1"/>
                </a:solidFill>
                <a:effectLst/>
                <a:uLnTx/>
                <a:uFillTx/>
                <a:latin typeface="Calibri" pitchFamily="34" charset="0"/>
                <a:ea typeface="+mj-ea"/>
                <a:cs typeface="+mj-cs"/>
              </a:rPr>
              <a:t>Lead is a toxic (poisonous) metal.</a:t>
            </a:r>
            <a:endParaRPr lang="en-US" dirty="0">
              <a:solidFill>
                <a:schemeClr val="tx1"/>
              </a:solidFill>
            </a:endParaRPr>
          </a:p>
        </p:txBody>
      </p:sp>
      <p:sp>
        <p:nvSpPr>
          <p:cNvPr id="4" name="Content Placeholder 2">
            <a:extLst>
              <a:ext uri="{FF2B5EF4-FFF2-40B4-BE49-F238E27FC236}">
                <a16:creationId xmlns:a16="http://schemas.microsoft.com/office/drawing/2014/main" id="{66406C80-FC15-4981-A3CE-6319433C96C0}"/>
              </a:ext>
            </a:extLst>
          </p:cNvPr>
          <p:cNvSpPr>
            <a:spLocks noGrp="1"/>
          </p:cNvSpPr>
          <p:nvPr>
            <p:ph idx="1"/>
          </p:nvPr>
        </p:nvSpPr>
        <p:spPr>
          <a:xfrm>
            <a:off x="839788" y="1825625"/>
            <a:ext cx="7675562" cy="3203575"/>
          </a:xfrm>
        </p:spPr>
        <p:txBody>
          <a:bodyPr>
            <a:normAutofit fontScale="92500"/>
          </a:bodyPr>
          <a:lstStyle/>
          <a:p>
            <a:r>
              <a:rPr lang="en-US" sz="4000" dirty="0">
                <a:solidFill>
                  <a:schemeClr val="tx1"/>
                </a:solidFill>
              </a:rPr>
              <a:t>Lead exposure: </a:t>
            </a:r>
            <a:r>
              <a:rPr lang="en-US" sz="4000" b="0" dirty="0">
                <a:solidFill>
                  <a:schemeClr val="tx1"/>
                </a:solidFill>
              </a:rPr>
              <a:t>When a person comes in contact with lead by </a:t>
            </a:r>
            <a:r>
              <a:rPr lang="en-US" sz="4000" b="1" dirty="0">
                <a:solidFill>
                  <a:schemeClr val="tx1"/>
                </a:solidFill>
              </a:rPr>
              <a:t>swallowing</a:t>
            </a:r>
            <a:r>
              <a:rPr lang="en-US" sz="4000" b="0" dirty="0">
                <a:solidFill>
                  <a:schemeClr val="tx1"/>
                </a:solidFill>
              </a:rPr>
              <a:t> or </a:t>
            </a:r>
            <a:r>
              <a:rPr lang="en-US" sz="4000" b="1" dirty="0">
                <a:solidFill>
                  <a:schemeClr val="tx1"/>
                </a:solidFill>
              </a:rPr>
              <a:t>breathing</a:t>
            </a:r>
            <a:r>
              <a:rPr lang="en-US" sz="4000" b="0" dirty="0">
                <a:solidFill>
                  <a:schemeClr val="tx1"/>
                </a:solidFill>
              </a:rPr>
              <a:t> </a:t>
            </a:r>
            <a:r>
              <a:rPr lang="en-US" sz="4000" b="1" dirty="0">
                <a:solidFill>
                  <a:schemeClr val="tx1"/>
                </a:solidFill>
              </a:rPr>
              <a:t>in</a:t>
            </a:r>
            <a:r>
              <a:rPr lang="en-US" sz="4000" b="0" dirty="0">
                <a:solidFill>
                  <a:schemeClr val="tx1"/>
                </a:solidFill>
              </a:rPr>
              <a:t> lead or lead dust. </a:t>
            </a:r>
          </a:p>
          <a:p>
            <a:r>
              <a:rPr lang="en-US" sz="4000" b="0" dirty="0">
                <a:solidFill>
                  <a:schemeClr val="tx1"/>
                </a:solidFill>
              </a:rPr>
              <a:t>Even low levels of lead can adversely affect the health of children. </a:t>
            </a:r>
          </a:p>
          <a:p>
            <a:endParaRPr lang="en-US" sz="4000" dirty="0">
              <a:solidFill>
                <a:srgbClr val="005DAA"/>
              </a:solidFill>
            </a:endParaRPr>
          </a:p>
          <a:p>
            <a:endParaRPr lang="en-US" sz="4000" b="0" dirty="0">
              <a:solidFill>
                <a:srgbClr val="005DAA"/>
              </a:solidFill>
            </a:endParaRPr>
          </a:p>
          <a:p>
            <a:endParaRPr lang="en-US" sz="4000" b="0" dirty="0">
              <a:solidFill>
                <a:srgbClr val="005DAA"/>
              </a:solidFill>
            </a:endParaRPr>
          </a:p>
          <a:p>
            <a:endParaRPr lang="en-US" b="0" dirty="0">
              <a:solidFill>
                <a:srgbClr val="005DAA"/>
              </a:solidFill>
            </a:endParaRPr>
          </a:p>
        </p:txBody>
      </p:sp>
      <p:pic>
        <p:nvPicPr>
          <p:cNvPr id="5" name="Picture 4">
            <a:extLst>
              <a:ext uri="{FF2B5EF4-FFF2-40B4-BE49-F238E27FC236}">
                <a16:creationId xmlns:a16="http://schemas.microsoft.com/office/drawing/2014/main" id="{75246F6D-1A9D-47EC-80E6-F697B612ED4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01000" y="5985982"/>
            <a:ext cx="702244" cy="506892"/>
          </a:xfrm>
          <a:prstGeom prst="rect">
            <a:avLst/>
          </a:prstGeom>
        </p:spPr>
      </p:pic>
    </p:spTree>
    <p:extLst>
      <p:ext uri="{BB962C8B-B14F-4D97-AF65-F5344CB8AC3E}">
        <p14:creationId xmlns:p14="http://schemas.microsoft.com/office/powerpoint/2010/main" val="3906130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52401" y="338328"/>
            <a:ext cx="8805860" cy="1252728"/>
          </a:xfrm>
        </p:spPr>
        <p:txBody>
          <a:bodyPr>
            <a:noAutofit/>
          </a:bodyPr>
          <a:lstStyle/>
          <a:p>
            <a:pPr algn="l"/>
            <a:r>
              <a:rPr lang="en-US" altLang="en-US" dirty="0">
                <a:solidFill>
                  <a:srgbClr val="FFFF00"/>
                </a:solidFill>
              </a:rPr>
              <a:t>Most absorbed lead is stored in bone</a:t>
            </a:r>
          </a:p>
        </p:txBody>
      </p:sp>
      <p:sp>
        <p:nvSpPr>
          <p:cNvPr id="35843" name="Rectangle 3"/>
          <p:cNvSpPr>
            <a:spLocks noGrp="1" noChangeArrowheads="1"/>
          </p:cNvSpPr>
          <p:nvPr>
            <p:ph idx="1"/>
          </p:nvPr>
        </p:nvSpPr>
        <p:spPr>
          <a:xfrm>
            <a:off x="914400" y="2636454"/>
            <a:ext cx="7408333" cy="3450696"/>
          </a:xfrm>
        </p:spPr>
        <p:txBody>
          <a:bodyPr/>
          <a:lstStyle/>
          <a:p>
            <a:pPr>
              <a:buFont typeface="Monotype Sorts" pitchFamily="2" charset="2"/>
              <a:buNone/>
            </a:pPr>
            <a:endParaRPr lang="en-US" altLang="en-US" sz="2400" dirty="0"/>
          </a:p>
          <a:p>
            <a:pPr>
              <a:buFont typeface="Monotype Sorts" pitchFamily="2" charset="2"/>
              <a:buNone/>
            </a:pPr>
            <a:endParaRPr lang="en-US" altLang="en-US" sz="2400" dirty="0"/>
          </a:p>
        </p:txBody>
      </p:sp>
      <p:sp>
        <p:nvSpPr>
          <p:cNvPr id="35844" name="Rectangle 4"/>
          <p:cNvSpPr>
            <a:spLocks noChangeArrowheads="1"/>
          </p:cNvSpPr>
          <p:nvPr/>
        </p:nvSpPr>
        <p:spPr bwMode="auto">
          <a:xfrm>
            <a:off x="457200" y="2115200"/>
            <a:ext cx="2390775" cy="4452937"/>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65000"/>
              <a:buFont typeface="Monotype Sorts" pitchFamily="2" charset="2"/>
              <a:buChar char="n"/>
              <a:defRPr kumimoji="1" sz="2800">
                <a:solidFill>
                  <a:schemeClr val="tx1"/>
                </a:solidFill>
                <a:latin typeface="Arial" pitchFamily="34" charset="0"/>
              </a:defRPr>
            </a:lvl1pPr>
            <a:lvl2pPr marL="742950" indent="-285750">
              <a:spcBef>
                <a:spcPct val="20000"/>
              </a:spcBef>
              <a:buClr>
                <a:schemeClr val="tx2"/>
              </a:buClr>
              <a:buChar char="–"/>
              <a:defRPr kumimoji="1" sz="2400">
                <a:solidFill>
                  <a:schemeClr val="tx1"/>
                </a:solidFill>
                <a:latin typeface="Arial" pitchFamily="34" charset="0"/>
              </a:defRPr>
            </a:lvl2pPr>
            <a:lvl3pPr marL="1143000" indent="-228600">
              <a:spcBef>
                <a:spcPct val="20000"/>
              </a:spcBef>
              <a:buClr>
                <a:schemeClr val="tx2"/>
              </a:buClr>
              <a:buSzPct val="75000"/>
              <a:buFont typeface="Monotype Sorts" pitchFamily="2" charset="2"/>
              <a:buChar char="&lt;"/>
              <a:defRPr kumimoji="1" sz="2000">
                <a:solidFill>
                  <a:schemeClr val="tx1"/>
                </a:solidFill>
                <a:latin typeface="Arial" pitchFamily="34" charset="0"/>
              </a:defRPr>
            </a:lvl3pPr>
            <a:lvl4pPr marL="1600200" indent="-228600">
              <a:spcBef>
                <a:spcPct val="20000"/>
              </a:spcBef>
              <a:buClr>
                <a:schemeClr val="tx2"/>
              </a:buClr>
              <a:buChar char="–"/>
              <a:defRPr kumimoji="1">
                <a:solidFill>
                  <a:schemeClr val="tx1"/>
                </a:solidFill>
                <a:latin typeface="Arial" pitchFamily="34" charset="0"/>
              </a:defRPr>
            </a:lvl4pPr>
            <a:lvl5pPr marL="2057400" indent="-228600">
              <a:spcBef>
                <a:spcPct val="20000"/>
              </a:spcBef>
              <a:buClr>
                <a:schemeClr val="tx2"/>
              </a:buClr>
              <a:buChar char="–"/>
              <a:defRPr kumimoji="1" sz="16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9pPr>
          </a:lstStyle>
          <a:p>
            <a:pPr algn="ctr">
              <a:spcBef>
                <a:spcPct val="0"/>
              </a:spcBef>
              <a:buClrTx/>
              <a:buSzTx/>
              <a:buFontTx/>
              <a:buNone/>
            </a:pPr>
            <a:r>
              <a:rPr kumimoji="0" lang="en-US" altLang="en-US" sz="3200" b="1" dirty="0">
                <a:latin typeface="Book Antiqua" pitchFamily="18" charset="0"/>
              </a:rPr>
              <a:t>Bone</a:t>
            </a:r>
          </a:p>
          <a:p>
            <a:pPr algn="ctr">
              <a:spcBef>
                <a:spcPct val="0"/>
              </a:spcBef>
              <a:buClrTx/>
              <a:buSzTx/>
              <a:buFontTx/>
              <a:buNone/>
            </a:pPr>
            <a:r>
              <a:rPr kumimoji="0" lang="en-US" altLang="en-US" sz="2400" b="1" dirty="0">
                <a:latin typeface="Book Antiqua" pitchFamily="18" charset="0"/>
              </a:rPr>
              <a:t>[3 months-</a:t>
            </a:r>
          </a:p>
          <a:p>
            <a:pPr algn="ctr">
              <a:spcBef>
                <a:spcPct val="0"/>
              </a:spcBef>
              <a:buClrTx/>
              <a:buSzTx/>
              <a:buFontTx/>
              <a:buNone/>
            </a:pPr>
            <a:r>
              <a:rPr kumimoji="0" lang="en-US" altLang="en-US" sz="2400" b="1" dirty="0">
                <a:latin typeface="Book Antiqua" pitchFamily="18" charset="0"/>
              </a:rPr>
              <a:t>20 years]</a:t>
            </a:r>
          </a:p>
        </p:txBody>
      </p:sp>
      <p:sp>
        <p:nvSpPr>
          <p:cNvPr id="35845" name="Rectangle 5"/>
          <p:cNvSpPr>
            <a:spLocks noChangeArrowheads="1"/>
          </p:cNvSpPr>
          <p:nvPr/>
        </p:nvSpPr>
        <p:spPr bwMode="auto">
          <a:xfrm>
            <a:off x="3796795" y="3567113"/>
            <a:ext cx="2151495" cy="922193"/>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65000"/>
              <a:buFont typeface="Monotype Sorts" pitchFamily="2" charset="2"/>
              <a:buChar char="n"/>
              <a:defRPr kumimoji="1" sz="2800">
                <a:solidFill>
                  <a:schemeClr val="tx1"/>
                </a:solidFill>
                <a:latin typeface="Arial" pitchFamily="34" charset="0"/>
              </a:defRPr>
            </a:lvl1pPr>
            <a:lvl2pPr marL="742950" indent="-285750">
              <a:spcBef>
                <a:spcPct val="20000"/>
              </a:spcBef>
              <a:buClr>
                <a:schemeClr val="tx2"/>
              </a:buClr>
              <a:buChar char="–"/>
              <a:defRPr kumimoji="1" sz="2400">
                <a:solidFill>
                  <a:schemeClr val="tx1"/>
                </a:solidFill>
                <a:latin typeface="Arial" pitchFamily="34" charset="0"/>
              </a:defRPr>
            </a:lvl2pPr>
            <a:lvl3pPr marL="1143000" indent="-228600">
              <a:spcBef>
                <a:spcPct val="20000"/>
              </a:spcBef>
              <a:buClr>
                <a:schemeClr val="tx2"/>
              </a:buClr>
              <a:buSzPct val="75000"/>
              <a:buFont typeface="Monotype Sorts" pitchFamily="2" charset="2"/>
              <a:buChar char="&lt;"/>
              <a:defRPr kumimoji="1" sz="2000">
                <a:solidFill>
                  <a:schemeClr val="tx1"/>
                </a:solidFill>
                <a:latin typeface="Arial" pitchFamily="34" charset="0"/>
              </a:defRPr>
            </a:lvl3pPr>
            <a:lvl4pPr marL="1600200" indent="-228600">
              <a:spcBef>
                <a:spcPct val="20000"/>
              </a:spcBef>
              <a:buClr>
                <a:schemeClr val="tx2"/>
              </a:buClr>
              <a:buChar char="–"/>
              <a:defRPr kumimoji="1">
                <a:solidFill>
                  <a:schemeClr val="tx1"/>
                </a:solidFill>
                <a:latin typeface="Arial" pitchFamily="34" charset="0"/>
              </a:defRPr>
            </a:lvl4pPr>
            <a:lvl5pPr marL="2057400" indent="-228600">
              <a:spcBef>
                <a:spcPct val="20000"/>
              </a:spcBef>
              <a:buClr>
                <a:schemeClr val="tx2"/>
              </a:buClr>
              <a:buChar char="–"/>
              <a:defRPr kumimoji="1" sz="16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9pPr>
          </a:lstStyle>
          <a:p>
            <a:pPr algn="ctr">
              <a:spcBef>
                <a:spcPct val="0"/>
              </a:spcBef>
              <a:buClrTx/>
              <a:buSzTx/>
              <a:buFontTx/>
              <a:buNone/>
            </a:pPr>
            <a:r>
              <a:rPr kumimoji="0" lang="en-US" altLang="en-US" b="1" dirty="0">
                <a:latin typeface="Book Antiqua" pitchFamily="18" charset="0"/>
              </a:rPr>
              <a:t>Blood</a:t>
            </a:r>
          </a:p>
          <a:p>
            <a:pPr algn="ctr">
              <a:spcBef>
                <a:spcPct val="0"/>
              </a:spcBef>
              <a:buClrTx/>
              <a:buSzTx/>
              <a:buFontTx/>
              <a:buNone/>
            </a:pPr>
            <a:r>
              <a:rPr kumimoji="0" lang="en-US" altLang="en-US" sz="2400" b="1" dirty="0">
                <a:latin typeface="Book Antiqua" pitchFamily="18" charset="0"/>
              </a:rPr>
              <a:t>[10 months]</a:t>
            </a:r>
          </a:p>
        </p:txBody>
      </p:sp>
      <p:sp>
        <p:nvSpPr>
          <p:cNvPr id="35846" name="Rectangle 6"/>
          <p:cNvSpPr>
            <a:spLocks noChangeArrowheads="1"/>
          </p:cNvSpPr>
          <p:nvPr/>
        </p:nvSpPr>
        <p:spPr bwMode="auto">
          <a:xfrm>
            <a:off x="6781800" y="3316899"/>
            <a:ext cx="2362200" cy="1528944"/>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65000"/>
              <a:buFont typeface="Monotype Sorts" pitchFamily="2" charset="2"/>
              <a:buChar char="n"/>
              <a:defRPr kumimoji="1" sz="2800">
                <a:solidFill>
                  <a:schemeClr val="tx1"/>
                </a:solidFill>
                <a:latin typeface="Arial" pitchFamily="34" charset="0"/>
              </a:defRPr>
            </a:lvl1pPr>
            <a:lvl2pPr marL="742950" indent="-285750">
              <a:spcBef>
                <a:spcPct val="20000"/>
              </a:spcBef>
              <a:buClr>
                <a:schemeClr val="tx2"/>
              </a:buClr>
              <a:buChar char="–"/>
              <a:defRPr kumimoji="1" sz="2400">
                <a:solidFill>
                  <a:schemeClr val="tx1"/>
                </a:solidFill>
                <a:latin typeface="Arial" pitchFamily="34" charset="0"/>
              </a:defRPr>
            </a:lvl2pPr>
            <a:lvl3pPr marL="1143000" indent="-228600">
              <a:spcBef>
                <a:spcPct val="20000"/>
              </a:spcBef>
              <a:buClr>
                <a:schemeClr val="tx2"/>
              </a:buClr>
              <a:buSzPct val="75000"/>
              <a:buFont typeface="Monotype Sorts" pitchFamily="2" charset="2"/>
              <a:buChar char="&lt;"/>
              <a:defRPr kumimoji="1" sz="2000">
                <a:solidFill>
                  <a:schemeClr val="tx1"/>
                </a:solidFill>
                <a:latin typeface="Arial" pitchFamily="34" charset="0"/>
              </a:defRPr>
            </a:lvl3pPr>
            <a:lvl4pPr marL="1600200" indent="-228600">
              <a:spcBef>
                <a:spcPct val="20000"/>
              </a:spcBef>
              <a:buClr>
                <a:schemeClr val="tx2"/>
              </a:buClr>
              <a:buChar char="–"/>
              <a:defRPr kumimoji="1">
                <a:solidFill>
                  <a:schemeClr val="tx1"/>
                </a:solidFill>
                <a:latin typeface="Arial" pitchFamily="34" charset="0"/>
              </a:defRPr>
            </a:lvl4pPr>
            <a:lvl5pPr marL="2057400" indent="-228600">
              <a:spcBef>
                <a:spcPct val="20000"/>
              </a:spcBef>
              <a:buClr>
                <a:schemeClr val="tx2"/>
              </a:buClr>
              <a:buChar char="–"/>
              <a:defRPr kumimoji="1" sz="16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9pPr>
          </a:lstStyle>
          <a:p>
            <a:pPr algn="ctr">
              <a:spcBef>
                <a:spcPct val="0"/>
              </a:spcBef>
              <a:buClrTx/>
              <a:buSzTx/>
              <a:buFontTx/>
              <a:buNone/>
            </a:pPr>
            <a:r>
              <a:rPr kumimoji="0" lang="en-US" altLang="en-US" b="1" dirty="0">
                <a:latin typeface="Book Antiqua" pitchFamily="18" charset="0"/>
              </a:rPr>
              <a:t>Soft tissues</a:t>
            </a:r>
          </a:p>
          <a:p>
            <a:pPr algn="ctr">
              <a:spcBef>
                <a:spcPct val="0"/>
              </a:spcBef>
              <a:buClrTx/>
              <a:buSzTx/>
              <a:buFontTx/>
              <a:buNone/>
            </a:pPr>
            <a:r>
              <a:rPr kumimoji="0" lang="en-US" altLang="en-US" sz="2000" b="1" dirty="0">
                <a:latin typeface="Book Antiqua" pitchFamily="18" charset="0"/>
              </a:rPr>
              <a:t>(kidney, liver, brain)</a:t>
            </a:r>
          </a:p>
          <a:p>
            <a:pPr algn="ctr">
              <a:spcBef>
                <a:spcPct val="0"/>
              </a:spcBef>
              <a:buClrTx/>
              <a:buSzTx/>
              <a:buFontTx/>
              <a:buNone/>
            </a:pPr>
            <a:r>
              <a:rPr kumimoji="0" lang="en-US" altLang="en-US" sz="2400" b="1" dirty="0">
                <a:latin typeface="Book Antiqua" pitchFamily="18" charset="0"/>
              </a:rPr>
              <a:t>[40 days]</a:t>
            </a:r>
          </a:p>
        </p:txBody>
      </p:sp>
      <p:sp>
        <p:nvSpPr>
          <p:cNvPr id="35847" name="Rectangle 7"/>
          <p:cNvSpPr>
            <a:spLocks noChangeArrowheads="1"/>
          </p:cNvSpPr>
          <p:nvPr/>
        </p:nvSpPr>
        <p:spPr bwMode="auto">
          <a:xfrm>
            <a:off x="4054475" y="2184475"/>
            <a:ext cx="2041525" cy="62800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tx2"/>
              </a:buClr>
              <a:buSzPct val="65000"/>
              <a:buFont typeface="Monotype Sorts" pitchFamily="2" charset="2"/>
              <a:buChar char="n"/>
              <a:defRPr kumimoji="1" sz="2800">
                <a:solidFill>
                  <a:schemeClr val="tx1"/>
                </a:solidFill>
                <a:latin typeface="Arial" pitchFamily="34" charset="0"/>
              </a:defRPr>
            </a:lvl1pPr>
            <a:lvl2pPr marL="742950" indent="-285750">
              <a:spcBef>
                <a:spcPct val="20000"/>
              </a:spcBef>
              <a:buClr>
                <a:schemeClr val="tx2"/>
              </a:buClr>
              <a:buChar char="–"/>
              <a:defRPr kumimoji="1" sz="2400">
                <a:solidFill>
                  <a:schemeClr val="tx1"/>
                </a:solidFill>
                <a:latin typeface="Arial" pitchFamily="34" charset="0"/>
              </a:defRPr>
            </a:lvl2pPr>
            <a:lvl3pPr marL="1143000" indent="-228600">
              <a:spcBef>
                <a:spcPct val="20000"/>
              </a:spcBef>
              <a:buClr>
                <a:schemeClr val="tx2"/>
              </a:buClr>
              <a:buSzPct val="75000"/>
              <a:buFont typeface="Monotype Sorts" pitchFamily="2" charset="2"/>
              <a:buChar char="&lt;"/>
              <a:defRPr kumimoji="1" sz="2000">
                <a:solidFill>
                  <a:schemeClr val="tx1"/>
                </a:solidFill>
                <a:latin typeface="Arial" pitchFamily="34" charset="0"/>
              </a:defRPr>
            </a:lvl3pPr>
            <a:lvl4pPr marL="1600200" indent="-228600">
              <a:spcBef>
                <a:spcPct val="20000"/>
              </a:spcBef>
              <a:buClr>
                <a:schemeClr val="tx2"/>
              </a:buClr>
              <a:buChar char="–"/>
              <a:defRPr kumimoji="1">
                <a:solidFill>
                  <a:schemeClr val="tx1"/>
                </a:solidFill>
                <a:latin typeface="Arial" pitchFamily="34" charset="0"/>
              </a:defRPr>
            </a:lvl4pPr>
            <a:lvl5pPr marL="2057400" indent="-228600">
              <a:spcBef>
                <a:spcPct val="20000"/>
              </a:spcBef>
              <a:buClr>
                <a:schemeClr val="tx2"/>
              </a:buClr>
              <a:buChar char="–"/>
              <a:defRPr kumimoji="1" sz="16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9pPr>
          </a:lstStyle>
          <a:p>
            <a:pPr algn="ctr">
              <a:spcBef>
                <a:spcPct val="0"/>
              </a:spcBef>
              <a:buClrTx/>
              <a:buSzTx/>
              <a:buFontTx/>
              <a:buNone/>
            </a:pPr>
            <a:r>
              <a:rPr kumimoji="0" lang="en-US" altLang="en-US" sz="2400" b="1" dirty="0">
                <a:solidFill>
                  <a:srgbClr val="000000"/>
                </a:solidFill>
                <a:latin typeface="Book Antiqua" pitchFamily="18" charset="0"/>
              </a:rPr>
              <a:t>Placenta</a:t>
            </a:r>
          </a:p>
        </p:txBody>
      </p:sp>
      <p:sp>
        <p:nvSpPr>
          <p:cNvPr id="35848" name="Rectangle 8"/>
          <p:cNvSpPr>
            <a:spLocks noChangeArrowheads="1"/>
          </p:cNvSpPr>
          <p:nvPr/>
        </p:nvSpPr>
        <p:spPr bwMode="auto">
          <a:xfrm>
            <a:off x="3782941" y="5220061"/>
            <a:ext cx="2165350" cy="1093787"/>
          </a:xfrm>
          <a:prstGeom prst="rect">
            <a:avLst/>
          </a:prstGeom>
          <a:solidFill>
            <a:schemeClr val="bg2"/>
          </a:solidFill>
          <a:ln w="12700">
            <a:solidFill>
              <a:schemeClr val="tx1"/>
            </a:solidFill>
            <a:miter lim="800000"/>
            <a:headEnd/>
            <a:tailEnd/>
          </a:ln>
          <a:effectLst/>
        </p:spPr>
        <p:txBody>
          <a:bodyPr wrap="none" anchor="ctr"/>
          <a:lstStyle>
            <a:lvl1pPr>
              <a:spcBef>
                <a:spcPct val="20000"/>
              </a:spcBef>
              <a:buClr>
                <a:schemeClr val="tx2"/>
              </a:buClr>
              <a:buSzPct val="65000"/>
              <a:buFont typeface="Monotype Sorts" pitchFamily="2" charset="2"/>
              <a:buChar char="n"/>
              <a:defRPr kumimoji="1" sz="2800">
                <a:solidFill>
                  <a:schemeClr val="tx1"/>
                </a:solidFill>
                <a:latin typeface="Arial" pitchFamily="34" charset="0"/>
              </a:defRPr>
            </a:lvl1pPr>
            <a:lvl2pPr marL="742950" indent="-285750">
              <a:spcBef>
                <a:spcPct val="20000"/>
              </a:spcBef>
              <a:buClr>
                <a:schemeClr val="tx2"/>
              </a:buClr>
              <a:buChar char="–"/>
              <a:defRPr kumimoji="1" sz="2400">
                <a:solidFill>
                  <a:schemeClr val="tx1"/>
                </a:solidFill>
                <a:latin typeface="Arial" pitchFamily="34" charset="0"/>
              </a:defRPr>
            </a:lvl2pPr>
            <a:lvl3pPr marL="1143000" indent="-228600">
              <a:spcBef>
                <a:spcPct val="20000"/>
              </a:spcBef>
              <a:buClr>
                <a:schemeClr val="tx2"/>
              </a:buClr>
              <a:buSzPct val="75000"/>
              <a:buFont typeface="Monotype Sorts" pitchFamily="2" charset="2"/>
              <a:buChar char="&lt;"/>
              <a:defRPr kumimoji="1" sz="2000">
                <a:solidFill>
                  <a:schemeClr val="tx1"/>
                </a:solidFill>
                <a:latin typeface="Arial" pitchFamily="34" charset="0"/>
              </a:defRPr>
            </a:lvl3pPr>
            <a:lvl4pPr marL="1600200" indent="-228600">
              <a:spcBef>
                <a:spcPct val="20000"/>
              </a:spcBef>
              <a:buClr>
                <a:schemeClr val="tx2"/>
              </a:buClr>
              <a:buChar char="–"/>
              <a:defRPr kumimoji="1">
                <a:solidFill>
                  <a:schemeClr val="tx1"/>
                </a:solidFill>
                <a:latin typeface="Arial" pitchFamily="34" charset="0"/>
              </a:defRPr>
            </a:lvl4pPr>
            <a:lvl5pPr marL="2057400" indent="-228600">
              <a:spcBef>
                <a:spcPct val="20000"/>
              </a:spcBef>
              <a:buClr>
                <a:schemeClr val="tx2"/>
              </a:buClr>
              <a:buChar char="–"/>
              <a:defRPr kumimoji="1" sz="16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9pPr>
          </a:lstStyle>
          <a:p>
            <a:pPr algn="ctr">
              <a:spcBef>
                <a:spcPct val="0"/>
              </a:spcBef>
              <a:buClrTx/>
              <a:buSzTx/>
              <a:buFontTx/>
              <a:buNone/>
            </a:pPr>
            <a:endParaRPr kumimoji="0" lang="en-US" altLang="en-US" sz="2400" b="1" dirty="0">
              <a:solidFill>
                <a:srgbClr val="000000"/>
              </a:solidFill>
              <a:latin typeface="Book Antiqua" pitchFamily="18" charset="0"/>
            </a:endParaRPr>
          </a:p>
          <a:p>
            <a:pPr algn="ctr">
              <a:spcBef>
                <a:spcPct val="0"/>
              </a:spcBef>
              <a:buClrTx/>
              <a:buSzTx/>
              <a:buFontTx/>
              <a:buNone/>
            </a:pPr>
            <a:r>
              <a:rPr kumimoji="0" lang="en-US" altLang="en-US" sz="2400" b="1" dirty="0">
                <a:solidFill>
                  <a:srgbClr val="000000"/>
                </a:solidFill>
                <a:latin typeface="Book Antiqua" pitchFamily="18" charset="0"/>
              </a:rPr>
              <a:t>Urine </a:t>
            </a:r>
          </a:p>
          <a:p>
            <a:pPr algn="ctr">
              <a:spcBef>
                <a:spcPct val="0"/>
              </a:spcBef>
              <a:buClrTx/>
              <a:buSzTx/>
              <a:buFontTx/>
              <a:buNone/>
            </a:pPr>
            <a:r>
              <a:rPr kumimoji="0" lang="en-US" altLang="en-US" sz="2400" b="1" dirty="0">
                <a:solidFill>
                  <a:srgbClr val="000000"/>
                </a:solidFill>
                <a:latin typeface="Book Antiqua" pitchFamily="18" charset="0"/>
              </a:rPr>
              <a:t>(65%)</a:t>
            </a:r>
          </a:p>
          <a:p>
            <a:pPr algn="ctr">
              <a:spcBef>
                <a:spcPct val="0"/>
              </a:spcBef>
              <a:buClrTx/>
              <a:buSzTx/>
              <a:buFontTx/>
              <a:buNone/>
            </a:pPr>
            <a:endParaRPr kumimoji="0" lang="en-US" altLang="en-US" sz="2400" b="1" dirty="0">
              <a:solidFill>
                <a:srgbClr val="000000"/>
              </a:solidFill>
              <a:latin typeface="Book Antiqua" pitchFamily="18" charset="0"/>
            </a:endParaRPr>
          </a:p>
        </p:txBody>
      </p:sp>
      <p:sp>
        <p:nvSpPr>
          <p:cNvPr id="35849" name="Line 9"/>
          <p:cNvSpPr>
            <a:spLocks noChangeShapeType="1"/>
          </p:cNvSpPr>
          <p:nvPr/>
        </p:nvSpPr>
        <p:spPr bwMode="auto">
          <a:xfrm>
            <a:off x="4865832" y="4548549"/>
            <a:ext cx="0" cy="671512"/>
          </a:xfrm>
          <a:prstGeom prst="line">
            <a:avLst/>
          </a:prstGeom>
          <a:noFill/>
          <a:ln w="762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0" name="Line 10"/>
          <p:cNvSpPr>
            <a:spLocks noChangeShapeType="1"/>
          </p:cNvSpPr>
          <p:nvPr/>
        </p:nvSpPr>
        <p:spPr bwMode="auto">
          <a:xfrm>
            <a:off x="3048000" y="4074319"/>
            <a:ext cx="598488"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1" name="Line 11"/>
          <p:cNvSpPr>
            <a:spLocks noChangeShapeType="1"/>
          </p:cNvSpPr>
          <p:nvPr/>
        </p:nvSpPr>
        <p:spPr bwMode="auto">
          <a:xfrm>
            <a:off x="5948291" y="4081371"/>
            <a:ext cx="747713" cy="0"/>
          </a:xfrm>
          <a:prstGeom prst="line">
            <a:avLst/>
          </a:prstGeom>
          <a:noFill/>
          <a:ln w="3810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5852" name="Line 12"/>
          <p:cNvSpPr>
            <a:spLocks noChangeShapeType="1"/>
          </p:cNvSpPr>
          <p:nvPr/>
        </p:nvSpPr>
        <p:spPr bwMode="auto">
          <a:xfrm>
            <a:off x="5076968" y="2895600"/>
            <a:ext cx="0" cy="67151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2"/>
          <p:cNvSpPr>
            <a:spLocks noChangeShapeType="1"/>
          </p:cNvSpPr>
          <p:nvPr/>
        </p:nvSpPr>
        <p:spPr bwMode="auto">
          <a:xfrm>
            <a:off x="7722394" y="4998243"/>
            <a:ext cx="0" cy="335757"/>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Rectangle 6"/>
          <p:cNvSpPr>
            <a:spLocks noChangeArrowheads="1"/>
          </p:cNvSpPr>
          <p:nvPr/>
        </p:nvSpPr>
        <p:spPr bwMode="auto">
          <a:xfrm>
            <a:off x="6781800" y="5334000"/>
            <a:ext cx="2176462" cy="838200"/>
          </a:xfrm>
          <a:prstGeom prst="rect">
            <a:avLst/>
          </a:prstGeom>
          <a:solidFill>
            <a:schemeClr val="bg2"/>
          </a:solidFill>
          <a:ln w="12700">
            <a:solidFill>
              <a:schemeClr val="tx1"/>
            </a:solidFill>
            <a:miter lim="800000"/>
            <a:headEnd/>
            <a:tailEnd/>
          </a:ln>
          <a:effectLst/>
        </p:spPr>
        <p:txBody>
          <a:bodyPr wrap="none" anchor="ctr"/>
          <a:lstStyle>
            <a:lvl1pPr>
              <a:spcBef>
                <a:spcPct val="20000"/>
              </a:spcBef>
              <a:buClr>
                <a:schemeClr val="tx2"/>
              </a:buClr>
              <a:buSzPct val="65000"/>
              <a:buFont typeface="Monotype Sorts" pitchFamily="2" charset="2"/>
              <a:buChar char="n"/>
              <a:defRPr kumimoji="1" sz="2800">
                <a:solidFill>
                  <a:schemeClr val="tx1"/>
                </a:solidFill>
                <a:latin typeface="Arial" pitchFamily="34" charset="0"/>
              </a:defRPr>
            </a:lvl1pPr>
            <a:lvl2pPr marL="742950" indent="-285750">
              <a:spcBef>
                <a:spcPct val="20000"/>
              </a:spcBef>
              <a:buClr>
                <a:schemeClr val="tx2"/>
              </a:buClr>
              <a:buChar char="–"/>
              <a:defRPr kumimoji="1" sz="2400">
                <a:solidFill>
                  <a:schemeClr val="tx1"/>
                </a:solidFill>
                <a:latin typeface="Arial" pitchFamily="34" charset="0"/>
              </a:defRPr>
            </a:lvl2pPr>
            <a:lvl3pPr marL="1143000" indent="-228600">
              <a:spcBef>
                <a:spcPct val="20000"/>
              </a:spcBef>
              <a:buClr>
                <a:schemeClr val="tx2"/>
              </a:buClr>
              <a:buSzPct val="75000"/>
              <a:buFont typeface="Monotype Sorts" pitchFamily="2" charset="2"/>
              <a:buChar char="&lt;"/>
              <a:defRPr kumimoji="1" sz="2000">
                <a:solidFill>
                  <a:schemeClr val="tx1"/>
                </a:solidFill>
                <a:latin typeface="Arial" pitchFamily="34" charset="0"/>
              </a:defRPr>
            </a:lvl3pPr>
            <a:lvl4pPr marL="1600200" indent="-228600">
              <a:spcBef>
                <a:spcPct val="20000"/>
              </a:spcBef>
              <a:buClr>
                <a:schemeClr val="tx2"/>
              </a:buClr>
              <a:buChar char="–"/>
              <a:defRPr kumimoji="1">
                <a:solidFill>
                  <a:schemeClr val="tx1"/>
                </a:solidFill>
                <a:latin typeface="Arial" pitchFamily="34" charset="0"/>
              </a:defRPr>
            </a:lvl4pPr>
            <a:lvl5pPr marL="2057400" indent="-228600">
              <a:spcBef>
                <a:spcPct val="20000"/>
              </a:spcBef>
              <a:buClr>
                <a:schemeClr val="tx2"/>
              </a:buClr>
              <a:buChar char="–"/>
              <a:defRPr kumimoji="1" sz="1600">
                <a:solidFill>
                  <a:schemeClr val="tx1"/>
                </a:solidFill>
                <a:latin typeface="Arial" pitchFamily="34" charset="0"/>
              </a:defRPr>
            </a:lvl5pPr>
            <a:lvl6pPr marL="25146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6pPr>
            <a:lvl7pPr marL="29718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7pPr>
            <a:lvl8pPr marL="34290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8pPr>
            <a:lvl9pPr marL="3886200" indent="-228600" eaLnBrk="0" fontAlgn="base" hangingPunct="0">
              <a:spcBef>
                <a:spcPct val="20000"/>
              </a:spcBef>
              <a:spcAft>
                <a:spcPct val="0"/>
              </a:spcAft>
              <a:buClr>
                <a:schemeClr val="tx2"/>
              </a:buClr>
              <a:buChar char="–"/>
              <a:defRPr kumimoji="1" sz="1600">
                <a:solidFill>
                  <a:schemeClr val="tx1"/>
                </a:solidFill>
                <a:latin typeface="Arial" pitchFamily="34" charset="0"/>
              </a:defRPr>
            </a:lvl9pPr>
          </a:lstStyle>
          <a:p>
            <a:pPr algn="ctr">
              <a:spcBef>
                <a:spcPct val="0"/>
              </a:spcBef>
              <a:buClrTx/>
              <a:buSzTx/>
              <a:buFontTx/>
              <a:buNone/>
            </a:pPr>
            <a:r>
              <a:rPr kumimoji="0" lang="en-US" altLang="en-US" sz="2400" b="1" dirty="0">
                <a:latin typeface="Book Antiqua" pitchFamily="18" charset="0"/>
              </a:rPr>
              <a:t>Bile (35%)</a:t>
            </a:r>
          </a:p>
        </p:txBody>
      </p:sp>
    </p:spTree>
    <p:extLst>
      <p:ext uri="{BB962C8B-B14F-4D97-AF65-F5344CB8AC3E}">
        <p14:creationId xmlns:p14="http://schemas.microsoft.com/office/powerpoint/2010/main" val="2769820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title"/>
          </p:nvPr>
        </p:nvSpPr>
        <p:spPr/>
        <p:txBody>
          <a:bodyPr/>
          <a:lstStyle/>
          <a:p>
            <a:endParaRPr lang="en-US" altLang="en-US"/>
          </a:p>
        </p:txBody>
      </p:sp>
      <p:graphicFrame>
        <p:nvGraphicFramePr>
          <p:cNvPr id="77827" name="Object 4"/>
          <p:cNvGraphicFramePr>
            <a:graphicFrameLocks noGrp="1" noChangeAspect="1"/>
          </p:cNvGraphicFramePr>
          <p:nvPr>
            <p:ph idx="1"/>
            <p:extLst>
              <p:ext uri="{D42A27DB-BD31-4B8C-83A1-F6EECF244321}">
                <p14:modId xmlns:p14="http://schemas.microsoft.com/office/powerpoint/2010/main" val="3915726659"/>
              </p:ext>
            </p:extLst>
          </p:nvPr>
        </p:nvGraphicFramePr>
        <p:xfrm>
          <a:off x="1897063" y="-36513"/>
          <a:ext cx="6713537" cy="6858001"/>
        </p:xfrm>
        <a:graphic>
          <a:graphicData uri="http://schemas.openxmlformats.org/presentationml/2006/ole">
            <mc:AlternateContent xmlns:mc="http://schemas.openxmlformats.org/markup-compatibility/2006">
              <mc:Choice xmlns:v="urn:schemas-microsoft-com:vml" Requires="v">
                <p:oleObj name="Image" r:id="rId3" imgW="5662151" imgH="5784081" progId="PhotoDeluxeBusiness.Image.1">
                  <p:embed/>
                </p:oleObj>
              </mc:Choice>
              <mc:Fallback>
                <p:oleObj name="Image" r:id="rId3" imgW="5662151" imgH="5784081" progId="PhotoDeluxeBusiness.Image.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7063" y="-36513"/>
                        <a:ext cx="6713537"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ight Arrow 1"/>
          <p:cNvSpPr/>
          <p:nvPr/>
        </p:nvSpPr>
        <p:spPr>
          <a:xfrm>
            <a:off x="838200" y="2667000"/>
            <a:ext cx="1828800" cy="152400"/>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3" name="TextBox 2"/>
          <p:cNvSpPr txBox="1"/>
          <p:nvPr/>
        </p:nvSpPr>
        <p:spPr>
          <a:xfrm>
            <a:off x="-152400" y="2209800"/>
            <a:ext cx="2133600" cy="584775"/>
          </a:xfrm>
          <a:prstGeom prst="rect">
            <a:avLst/>
          </a:prstGeom>
          <a:noFill/>
        </p:spPr>
        <p:txBody>
          <a:bodyPr wrap="square" rtlCol="0">
            <a:spAutoFit/>
          </a:bodyPr>
          <a:lstStyle/>
          <a:p>
            <a:pPr algn="ctr"/>
            <a:r>
              <a:rPr lang="en-US" sz="3200" b="1" dirty="0"/>
              <a:t>Anemia</a:t>
            </a:r>
          </a:p>
        </p:txBody>
      </p:sp>
    </p:spTree>
    <p:extLst>
      <p:ext uri="{BB962C8B-B14F-4D97-AF65-F5344CB8AC3E}">
        <p14:creationId xmlns:p14="http://schemas.microsoft.com/office/powerpoint/2010/main" val="423093689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FFFF00"/>
                </a:solidFill>
              </a:rPr>
              <a:t>How lead causes anemia (low hemoglobin)</a:t>
            </a:r>
          </a:p>
        </p:txBody>
      </p:sp>
      <p:sp>
        <p:nvSpPr>
          <p:cNvPr id="3" name="Content Placeholder 2"/>
          <p:cNvSpPr>
            <a:spLocks noGrp="1"/>
          </p:cNvSpPr>
          <p:nvPr>
            <p:ph sz="quarter" idx="13"/>
          </p:nvPr>
        </p:nvSpPr>
        <p:spPr>
          <a:xfrm>
            <a:off x="676655" y="2679192"/>
            <a:ext cx="3822192" cy="3797808"/>
          </a:xfrm>
        </p:spPr>
        <p:txBody>
          <a:bodyPr>
            <a:normAutofit/>
          </a:bodyPr>
          <a:lstStyle/>
          <a:p>
            <a:pPr>
              <a:buClrTx/>
            </a:pPr>
            <a:r>
              <a:rPr lang="en-US" b="1" dirty="0"/>
              <a:t>Inhibits enzymes required for red blood cell (</a:t>
            </a:r>
            <a:r>
              <a:rPr lang="en-US" b="1" dirty="0" err="1"/>
              <a:t>rbc</a:t>
            </a:r>
            <a:r>
              <a:rPr lang="en-US" b="1" dirty="0"/>
              <a:t>) formation</a:t>
            </a:r>
          </a:p>
          <a:p>
            <a:pPr>
              <a:buClrTx/>
            </a:pPr>
            <a:endParaRPr lang="en-US" sz="900" dirty="0"/>
          </a:p>
          <a:p>
            <a:pPr>
              <a:buClrTx/>
            </a:pPr>
            <a:r>
              <a:rPr lang="en-US" b="1" dirty="0"/>
              <a:t>Decreases erythropoietin production in the kidney</a:t>
            </a:r>
          </a:p>
          <a:p>
            <a:pPr>
              <a:buClrTx/>
            </a:pPr>
            <a:r>
              <a:rPr lang="en-US" sz="900" dirty="0"/>
              <a:t> </a:t>
            </a:r>
          </a:p>
          <a:p>
            <a:pPr>
              <a:buClrTx/>
            </a:pPr>
            <a:r>
              <a:rPr lang="en-US" b="1" dirty="0"/>
              <a:t>Decreases the life span of a </a:t>
            </a:r>
            <a:r>
              <a:rPr lang="en-US" b="1" dirty="0" err="1"/>
              <a:t>rbc</a:t>
            </a:r>
            <a:r>
              <a:rPr lang="en-US" b="1" dirty="0"/>
              <a:t> by making the cell membrane more fragile</a:t>
            </a:r>
          </a:p>
          <a:p>
            <a:pPr>
              <a:buClrTx/>
            </a:pPr>
            <a:endParaRPr lang="en-US" b="1" dirty="0"/>
          </a:p>
          <a:p>
            <a:endParaRPr lang="en-US" dirty="0"/>
          </a:p>
          <a:p>
            <a:endParaRPr lang="en-US" dirty="0"/>
          </a:p>
        </p:txBody>
      </p:sp>
      <p:pic>
        <p:nvPicPr>
          <p:cNvPr id="5" name="Content Placeholder 4"/>
          <p:cNvPicPr>
            <a:picLocks noGrp="1" noChangeAspect="1"/>
          </p:cNvPicPr>
          <p:nvPr>
            <p:ph sz="quarter" idx="14"/>
          </p:nvPr>
        </p:nvPicPr>
        <p:blipFill>
          <a:blip r:embed="rId2">
            <a:extLst>
              <a:ext uri="{28A0092B-C50C-407E-A947-70E740481C1C}">
                <a14:useLocalDpi xmlns:a14="http://schemas.microsoft.com/office/drawing/2010/main" val="0"/>
              </a:ext>
            </a:extLst>
          </a:blip>
          <a:stretch>
            <a:fillRect/>
          </a:stretch>
        </p:blipFill>
        <p:spPr>
          <a:xfrm>
            <a:off x="4724400" y="2743200"/>
            <a:ext cx="3822700" cy="3048000"/>
          </a:xfrm>
        </p:spPr>
      </p:pic>
      <p:sp>
        <p:nvSpPr>
          <p:cNvPr id="6" name="TextBox 5">
            <a:extLst>
              <a:ext uri="{FF2B5EF4-FFF2-40B4-BE49-F238E27FC236}">
                <a16:creationId xmlns:a16="http://schemas.microsoft.com/office/drawing/2014/main" id="{45FBD2AB-6428-EBBB-1CE4-8C84FCF328B0}"/>
              </a:ext>
            </a:extLst>
          </p:cNvPr>
          <p:cNvSpPr txBox="1"/>
          <p:nvPr/>
        </p:nvSpPr>
        <p:spPr>
          <a:xfrm>
            <a:off x="4724400" y="5791200"/>
            <a:ext cx="4197350" cy="646331"/>
          </a:xfrm>
          <a:prstGeom prst="rect">
            <a:avLst/>
          </a:prstGeom>
          <a:noFill/>
        </p:spPr>
        <p:txBody>
          <a:bodyPr wrap="square">
            <a:spAutoFit/>
          </a:bodyPr>
          <a:lstStyle/>
          <a:p>
            <a:pPr>
              <a:buClrTx/>
            </a:pPr>
            <a:r>
              <a:rPr lang="en-US" b="1" dirty="0"/>
              <a:t>Pale, small </a:t>
            </a:r>
            <a:r>
              <a:rPr lang="en-US" b="1" dirty="0" err="1"/>
              <a:t>rbcs</a:t>
            </a:r>
            <a:r>
              <a:rPr lang="en-US" b="1" dirty="0"/>
              <a:t> </a:t>
            </a:r>
            <a:r>
              <a:rPr lang="en-US" sz="1800" b="1" dirty="0"/>
              <a:t>(“microcytosis, hypochromia”</a:t>
            </a:r>
            <a:r>
              <a:rPr lang="en-US" b="1" dirty="0"/>
              <a:t>)</a:t>
            </a:r>
          </a:p>
        </p:txBody>
      </p:sp>
    </p:spTree>
    <p:extLst>
      <p:ext uri="{BB962C8B-B14F-4D97-AF65-F5344CB8AC3E}">
        <p14:creationId xmlns:p14="http://schemas.microsoft.com/office/powerpoint/2010/main" val="2411165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Case 4: New Hampshire, 2000</a:t>
            </a:r>
          </a:p>
        </p:txBody>
      </p:sp>
      <p:sp>
        <p:nvSpPr>
          <p:cNvPr id="2" name="Content Placeholder 1"/>
          <p:cNvSpPr>
            <a:spLocks noGrp="1"/>
          </p:cNvSpPr>
          <p:nvPr>
            <p:ph idx="1"/>
          </p:nvPr>
        </p:nvSpPr>
        <p:spPr>
          <a:xfrm>
            <a:off x="838200" y="2438400"/>
            <a:ext cx="7408333" cy="3450696"/>
          </a:xfrm>
        </p:spPr>
        <p:txBody>
          <a:bodyPr>
            <a:normAutofit/>
          </a:bodyPr>
          <a:lstStyle/>
          <a:p>
            <a:r>
              <a:rPr lang="en-US" b="1" dirty="0"/>
              <a:t>2 </a:t>
            </a:r>
            <a:r>
              <a:rPr lang="en-US" b="1" dirty="0" err="1"/>
              <a:t>y.o</a:t>
            </a:r>
            <a:r>
              <a:rPr lang="en-US" b="1" dirty="0"/>
              <a:t>. girl presented to a community hospital ED with c/o low grade fever and vomiting x 1 day</a:t>
            </a:r>
          </a:p>
          <a:p>
            <a:endParaRPr lang="en-US" sz="900" b="1" dirty="0"/>
          </a:p>
          <a:p>
            <a:r>
              <a:rPr lang="en-US" b="1" dirty="0"/>
              <a:t>Lab findings: </a:t>
            </a:r>
          </a:p>
          <a:p>
            <a:pPr lvl="1"/>
            <a:r>
              <a:rPr lang="en-US" b="1" dirty="0"/>
              <a:t>microcytic anemia – hemoglobin </a:t>
            </a:r>
            <a:r>
              <a:rPr lang="en-US" b="1" dirty="0">
                <a:solidFill>
                  <a:srgbClr val="FF0000"/>
                </a:solidFill>
              </a:rPr>
              <a:t>7.6g/</a:t>
            </a:r>
            <a:r>
              <a:rPr lang="en-US" b="1" dirty="0" err="1">
                <a:solidFill>
                  <a:srgbClr val="FF0000"/>
                </a:solidFill>
              </a:rPr>
              <a:t>dL</a:t>
            </a:r>
            <a:r>
              <a:rPr lang="en-US" b="1" dirty="0"/>
              <a:t> (normal &gt;11.4)</a:t>
            </a:r>
          </a:p>
          <a:p>
            <a:pPr lvl="1"/>
            <a:r>
              <a:rPr lang="en-US" sz="2000" b="1" dirty="0"/>
              <a:t>Basophilic stippling of red blood cells</a:t>
            </a:r>
          </a:p>
          <a:p>
            <a:pPr lvl="1"/>
            <a:r>
              <a:rPr lang="en-US" sz="2000" b="1" dirty="0"/>
              <a:t>Throat swab rapid strep test – </a:t>
            </a:r>
            <a:r>
              <a:rPr lang="en-US" sz="2000" b="1" dirty="0">
                <a:solidFill>
                  <a:srgbClr val="FF0000"/>
                </a:solidFill>
              </a:rPr>
              <a:t>Positive</a:t>
            </a:r>
          </a:p>
          <a:p>
            <a:pPr lvl="1"/>
            <a:endParaRPr lang="en-US" sz="900" b="1" dirty="0">
              <a:solidFill>
                <a:srgbClr val="FF0000"/>
              </a:solidFill>
            </a:endParaRPr>
          </a:p>
          <a:p>
            <a:r>
              <a:rPr lang="en-US" b="1" dirty="0"/>
              <a:t>Discharged home, </a:t>
            </a:r>
            <a:r>
              <a:rPr lang="en-US" b="1" dirty="0" err="1"/>
              <a:t>rx’d</a:t>
            </a:r>
            <a:r>
              <a:rPr lang="en-US" b="1" dirty="0"/>
              <a:t> antibiotic for strep throat and medication for nausea/vomiting</a:t>
            </a:r>
          </a:p>
          <a:p>
            <a:pPr marL="914400" lvl="3" indent="0">
              <a:buNone/>
            </a:pPr>
            <a:endParaRPr lang="en-US" sz="2000" dirty="0"/>
          </a:p>
          <a:p>
            <a:pPr marL="914400" lvl="3" indent="0">
              <a:buNone/>
            </a:pPr>
            <a:endParaRPr lang="en-US" sz="2000" dirty="0"/>
          </a:p>
        </p:txBody>
      </p:sp>
      <p:sp>
        <p:nvSpPr>
          <p:cNvPr id="4" name="TextBox 3"/>
          <p:cNvSpPr txBox="1"/>
          <p:nvPr/>
        </p:nvSpPr>
        <p:spPr>
          <a:xfrm>
            <a:off x="457200" y="6327577"/>
            <a:ext cx="5181600" cy="307777"/>
          </a:xfrm>
          <a:prstGeom prst="rect">
            <a:avLst/>
          </a:prstGeom>
          <a:noFill/>
        </p:spPr>
        <p:txBody>
          <a:bodyPr wrap="square" rtlCol="0">
            <a:spAutoFit/>
          </a:bodyPr>
          <a:lstStyle/>
          <a:p>
            <a:r>
              <a:rPr lang="en-US" sz="1400" dirty="0"/>
              <a:t>https://www.cdc.gov/mmwr/preview/mmwrhtml/mm5022a1.htm</a:t>
            </a:r>
          </a:p>
        </p:txBody>
      </p:sp>
    </p:spTree>
    <p:extLst>
      <p:ext uri="{BB962C8B-B14F-4D97-AF65-F5344CB8AC3E}">
        <p14:creationId xmlns:p14="http://schemas.microsoft.com/office/powerpoint/2010/main" val="12186259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Case 4: New Hampshire, 2000</a:t>
            </a:r>
            <a:endParaRPr lang="en-US" dirty="0"/>
          </a:p>
        </p:txBody>
      </p:sp>
      <p:sp>
        <p:nvSpPr>
          <p:cNvPr id="2" name="Content Placeholder 1"/>
          <p:cNvSpPr>
            <a:spLocks noGrp="1"/>
          </p:cNvSpPr>
          <p:nvPr>
            <p:ph idx="1"/>
          </p:nvPr>
        </p:nvSpPr>
        <p:spPr>
          <a:xfrm>
            <a:off x="838200" y="2362200"/>
            <a:ext cx="7408333" cy="3450696"/>
          </a:xfrm>
        </p:spPr>
        <p:txBody>
          <a:bodyPr>
            <a:normAutofit fontScale="92500" lnSpcReduction="10000"/>
          </a:bodyPr>
          <a:lstStyle/>
          <a:p>
            <a:r>
              <a:rPr lang="en-US" sz="2600" b="1" dirty="0"/>
              <a:t>19 days later, admitted to same hospital for worsening vomiting</a:t>
            </a:r>
          </a:p>
          <a:p>
            <a:endParaRPr lang="en-US" sz="900" b="1" dirty="0"/>
          </a:p>
          <a:p>
            <a:r>
              <a:rPr lang="en-US" sz="2600" b="1" dirty="0"/>
              <a:t>Transferred the next day to a tertiary care hospital</a:t>
            </a:r>
          </a:p>
          <a:p>
            <a:endParaRPr lang="en-US" sz="1000" b="1" dirty="0"/>
          </a:p>
          <a:p>
            <a:r>
              <a:rPr lang="en-US" sz="2600" b="1" dirty="0"/>
              <a:t>Later that day she developed hypotension, difficulty breathing and became unresponsive, so was intubated and started on mechanical ventilation</a:t>
            </a:r>
          </a:p>
          <a:p>
            <a:endParaRPr lang="en-US" sz="1000" b="1" dirty="0"/>
          </a:p>
          <a:p>
            <a:r>
              <a:rPr lang="en-US" sz="2600" b="1" dirty="0"/>
              <a:t>CT scan showed diffuse cerebral edema (brain swelling)</a:t>
            </a:r>
          </a:p>
        </p:txBody>
      </p:sp>
    </p:spTree>
    <p:extLst>
      <p:ext uri="{BB962C8B-B14F-4D97-AF65-F5344CB8AC3E}">
        <p14:creationId xmlns:p14="http://schemas.microsoft.com/office/powerpoint/2010/main" val="308855481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Case 4: New Hampshire, 2000</a:t>
            </a:r>
            <a:endParaRPr lang="en-US" dirty="0"/>
          </a:p>
        </p:txBody>
      </p:sp>
      <p:sp>
        <p:nvSpPr>
          <p:cNvPr id="2" name="Content Placeholder 1"/>
          <p:cNvSpPr>
            <a:spLocks noGrp="1"/>
          </p:cNvSpPr>
          <p:nvPr>
            <p:ph idx="1"/>
          </p:nvPr>
        </p:nvSpPr>
        <p:spPr>
          <a:xfrm>
            <a:off x="872067" y="2438400"/>
            <a:ext cx="7967133" cy="4190999"/>
          </a:xfrm>
        </p:spPr>
        <p:txBody>
          <a:bodyPr>
            <a:normAutofit fontScale="92500"/>
          </a:bodyPr>
          <a:lstStyle/>
          <a:p>
            <a:r>
              <a:rPr lang="en-US" sz="2800" b="1" dirty="0"/>
              <a:t>A BLL drawn 1 day earlier = 391 µg/</a:t>
            </a:r>
            <a:r>
              <a:rPr lang="en-US" sz="2800" b="1" dirty="0" err="1"/>
              <a:t>dL</a:t>
            </a:r>
            <a:endParaRPr lang="en-US" sz="2800" b="1" dirty="0"/>
          </a:p>
          <a:p>
            <a:endParaRPr lang="en-US" sz="1200" b="1" dirty="0"/>
          </a:p>
          <a:p>
            <a:r>
              <a:rPr lang="en-US" sz="2800" b="1" dirty="0"/>
              <a:t>Chelation therapy started with </a:t>
            </a:r>
            <a:r>
              <a:rPr lang="en-US" sz="2800" b="1" dirty="0" err="1"/>
              <a:t>british</a:t>
            </a:r>
            <a:r>
              <a:rPr lang="en-US" sz="2800" b="1" dirty="0"/>
              <a:t> antilewisite (BAL) and calcium ethylenediaminetetraacetic acid (CaN</a:t>
            </a:r>
            <a:r>
              <a:rPr lang="en-US" sz="2800" b="1" baseline="-25000" dirty="0"/>
              <a:t>2</a:t>
            </a:r>
            <a:r>
              <a:rPr lang="en-US" sz="2800" b="1" dirty="0"/>
              <a:t>EDTA)&gt;&gt; BLL decreased to 72 µg/dL</a:t>
            </a:r>
          </a:p>
          <a:p>
            <a:endParaRPr lang="en-US" sz="1200" b="1" dirty="0"/>
          </a:p>
          <a:p>
            <a:r>
              <a:rPr lang="en-US" sz="2800" b="1" dirty="0"/>
              <a:t>Surgical treatment of increased intracranial pressure</a:t>
            </a:r>
          </a:p>
          <a:p>
            <a:endParaRPr lang="en-US" sz="1200" b="1" dirty="0"/>
          </a:p>
          <a:p>
            <a:r>
              <a:rPr lang="en-US" sz="2800" b="1" dirty="0"/>
              <a:t>However, coma persisted. Patient removed from life support 2 days after transfer</a:t>
            </a:r>
          </a:p>
          <a:p>
            <a:pPr marL="0" indent="0">
              <a:buNone/>
            </a:pPr>
            <a:endParaRPr lang="en-US" sz="2800" b="1" dirty="0"/>
          </a:p>
        </p:txBody>
      </p:sp>
    </p:spTree>
    <p:extLst>
      <p:ext uri="{BB962C8B-B14F-4D97-AF65-F5344CB8AC3E}">
        <p14:creationId xmlns:p14="http://schemas.microsoft.com/office/powerpoint/2010/main" val="26108512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5"/>
          <p:cNvSpPr>
            <a:spLocks noGrp="1" noChangeArrowheads="1"/>
          </p:cNvSpPr>
          <p:nvPr>
            <p:ph type="title"/>
          </p:nvPr>
        </p:nvSpPr>
        <p:spPr/>
        <p:txBody>
          <a:bodyPr/>
          <a:lstStyle/>
          <a:p>
            <a:endParaRPr lang="en-US" altLang="en-US"/>
          </a:p>
        </p:txBody>
      </p:sp>
      <p:graphicFrame>
        <p:nvGraphicFramePr>
          <p:cNvPr id="77827" name="Object 4"/>
          <p:cNvGraphicFramePr>
            <a:graphicFrameLocks noGrp="1" noChangeAspect="1"/>
          </p:cNvGraphicFramePr>
          <p:nvPr>
            <p:ph idx="1"/>
            <p:extLst>
              <p:ext uri="{D42A27DB-BD31-4B8C-83A1-F6EECF244321}">
                <p14:modId xmlns:p14="http://schemas.microsoft.com/office/powerpoint/2010/main" val="872333054"/>
              </p:ext>
            </p:extLst>
          </p:nvPr>
        </p:nvGraphicFramePr>
        <p:xfrm>
          <a:off x="1973263" y="-36513"/>
          <a:ext cx="6713537" cy="6858001"/>
        </p:xfrm>
        <a:graphic>
          <a:graphicData uri="http://schemas.openxmlformats.org/presentationml/2006/ole">
            <mc:AlternateContent xmlns:mc="http://schemas.openxmlformats.org/markup-compatibility/2006">
              <mc:Choice xmlns:v="urn:schemas-microsoft-com:vml" Requires="v">
                <p:oleObj name="Image" r:id="rId3" imgW="5662151" imgH="5784081" progId="PhotoDeluxeBusiness.Image.1">
                  <p:embed/>
                </p:oleObj>
              </mc:Choice>
              <mc:Fallback>
                <p:oleObj name="Image" r:id="rId3" imgW="5662151" imgH="5784081" progId="PhotoDeluxeBusiness.Image.1">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3263" y="-36513"/>
                        <a:ext cx="6713537" cy="6858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 name="Right Arrow 1"/>
          <p:cNvSpPr/>
          <p:nvPr/>
        </p:nvSpPr>
        <p:spPr>
          <a:xfrm>
            <a:off x="533400" y="1847222"/>
            <a:ext cx="2743200" cy="45719"/>
          </a:xfrm>
          <a:prstGeom prst="righ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dirty="0">
              <a:solidFill>
                <a:srgbClr val="C00000"/>
              </a:solidFill>
            </a:endParaRPr>
          </a:p>
        </p:txBody>
      </p:sp>
    </p:spTree>
    <p:extLst>
      <p:ext uri="{BB962C8B-B14F-4D97-AF65-F5344CB8AC3E}">
        <p14:creationId xmlns:p14="http://schemas.microsoft.com/office/powerpoint/2010/main" val="213220770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4849" y="731837"/>
            <a:ext cx="7886700" cy="1325563"/>
          </a:xfrm>
        </p:spPr>
        <p:txBody>
          <a:bodyPr/>
          <a:lstStyle/>
          <a:p>
            <a:r>
              <a:rPr lang="en-US" dirty="0">
                <a:solidFill>
                  <a:srgbClr val="FFFF00"/>
                </a:solidFill>
              </a:rPr>
              <a:t>Demographic information</a:t>
            </a:r>
          </a:p>
        </p:txBody>
      </p:sp>
      <p:sp>
        <p:nvSpPr>
          <p:cNvPr id="2" name="Content Placeholder 1"/>
          <p:cNvSpPr>
            <a:spLocks noGrp="1"/>
          </p:cNvSpPr>
          <p:nvPr>
            <p:ph idx="1"/>
          </p:nvPr>
        </p:nvSpPr>
        <p:spPr>
          <a:xfrm>
            <a:off x="152400" y="2675467"/>
            <a:ext cx="8991599" cy="3450696"/>
          </a:xfrm>
        </p:spPr>
        <p:txBody>
          <a:bodyPr>
            <a:normAutofit/>
          </a:bodyPr>
          <a:lstStyle/>
          <a:p>
            <a:r>
              <a:rPr lang="en-US" sz="2800" b="1" dirty="0"/>
              <a:t>Family Sudanese and had been living in Egypt 18 months</a:t>
            </a:r>
          </a:p>
          <a:p>
            <a:endParaRPr lang="en-US" sz="1000" dirty="0"/>
          </a:p>
          <a:p>
            <a:r>
              <a:rPr lang="en-US" sz="2800" b="1" dirty="0"/>
              <a:t>Arrived in NH as refugees 3 weeks before illness onset</a:t>
            </a:r>
          </a:p>
          <a:p>
            <a:endParaRPr lang="en-US" sz="1000" dirty="0"/>
          </a:p>
          <a:p>
            <a:r>
              <a:rPr lang="en-US" sz="2800" b="1" dirty="0"/>
              <a:t>Living in an apartment built prior to 1920</a:t>
            </a:r>
          </a:p>
          <a:p>
            <a:endParaRPr lang="en-US" sz="1000" dirty="0"/>
          </a:p>
          <a:p>
            <a:r>
              <a:rPr lang="en-US" sz="2800" b="1" dirty="0"/>
              <a:t>The patient had been seen eating paint and plaster from holes in a wall</a:t>
            </a:r>
          </a:p>
          <a:p>
            <a:endParaRPr lang="en-US" sz="1000" dirty="0"/>
          </a:p>
          <a:p>
            <a:endParaRPr lang="en-US" dirty="0"/>
          </a:p>
        </p:txBody>
      </p:sp>
    </p:spTree>
    <p:extLst>
      <p:ext uri="{BB962C8B-B14F-4D97-AF65-F5344CB8AC3E}">
        <p14:creationId xmlns:p14="http://schemas.microsoft.com/office/powerpoint/2010/main" val="694919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731837"/>
            <a:ext cx="7886700" cy="1325563"/>
          </a:xfrm>
        </p:spPr>
        <p:txBody>
          <a:bodyPr/>
          <a:lstStyle/>
          <a:p>
            <a:r>
              <a:rPr lang="en-US" dirty="0">
                <a:solidFill>
                  <a:srgbClr val="FFFF00"/>
                </a:solidFill>
              </a:rPr>
              <a:t>Environmental Investigation</a:t>
            </a:r>
          </a:p>
        </p:txBody>
      </p:sp>
      <p:sp>
        <p:nvSpPr>
          <p:cNvPr id="2" name="Content Placeholder 1"/>
          <p:cNvSpPr>
            <a:spLocks noGrp="1"/>
          </p:cNvSpPr>
          <p:nvPr>
            <p:ph idx="1"/>
          </p:nvPr>
        </p:nvSpPr>
        <p:spPr>
          <a:xfrm>
            <a:off x="304801" y="2675467"/>
            <a:ext cx="8763000" cy="3450696"/>
          </a:xfrm>
        </p:spPr>
        <p:txBody>
          <a:bodyPr/>
          <a:lstStyle/>
          <a:p>
            <a:r>
              <a:rPr lang="en-US" sz="2800" b="1" dirty="0"/>
              <a:t>BLLs in the mother and 3 siblings (ages 5-15): 4-12 </a:t>
            </a:r>
            <a:r>
              <a:rPr lang="en-US" b="1" dirty="0"/>
              <a:t>µg/</a:t>
            </a:r>
            <a:r>
              <a:rPr lang="en-US" b="1" dirty="0" err="1"/>
              <a:t>dL</a:t>
            </a:r>
            <a:endParaRPr lang="en-US" b="1" dirty="0"/>
          </a:p>
          <a:p>
            <a:endParaRPr lang="en-US" sz="1000" b="1" dirty="0"/>
          </a:p>
          <a:p>
            <a:r>
              <a:rPr lang="en-US" sz="2800" b="1" dirty="0"/>
              <a:t>Lead isotope composition from the porch paint (35% lead) and window well dust (6732µg/ft</a:t>
            </a:r>
            <a:r>
              <a:rPr lang="en-US" sz="2800" b="1" baseline="30000" dirty="0"/>
              <a:t>2</a:t>
            </a:r>
            <a:r>
              <a:rPr lang="en-US" sz="2800" b="1" dirty="0"/>
              <a:t>) most closely matched the patient’s blood lead composition</a:t>
            </a:r>
          </a:p>
          <a:p>
            <a:endParaRPr lang="en-US" b="1" dirty="0"/>
          </a:p>
          <a:p>
            <a:endParaRPr lang="en-US" dirty="0"/>
          </a:p>
        </p:txBody>
      </p:sp>
    </p:spTree>
    <p:extLst>
      <p:ext uri="{BB962C8B-B14F-4D97-AF65-F5344CB8AC3E}">
        <p14:creationId xmlns:p14="http://schemas.microsoft.com/office/powerpoint/2010/main" val="649545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Acute lead encephalopathy</a:t>
            </a:r>
          </a:p>
        </p:txBody>
      </p:sp>
      <p:sp>
        <p:nvSpPr>
          <p:cNvPr id="2" name="Content Placeholder 1"/>
          <p:cNvSpPr>
            <a:spLocks noGrp="1"/>
          </p:cNvSpPr>
          <p:nvPr>
            <p:ph idx="1"/>
          </p:nvPr>
        </p:nvSpPr>
        <p:spPr>
          <a:xfrm>
            <a:off x="914400" y="1828800"/>
            <a:ext cx="7408333" cy="4876800"/>
          </a:xfrm>
        </p:spPr>
        <p:txBody>
          <a:bodyPr>
            <a:noAutofit/>
          </a:bodyPr>
          <a:lstStyle/>
          <a:p>
            <a:pPr>
              <a:buClrTx/>
              <a:buFont typeface="Wingdings" panose="05000000000000000000" pitchFamily="2" charset="2"/>
              <a:buChar char="§"/>
            </a:pPr>
            <a:r>
              <a:rPr lang="en-US" sz="2800" dirty="0"/>
              <a:t>Typical BLL &gt;70-100 µg/</a:t>
            </a:r>
            <a:r>
              <a:rPr lang="en-US" sz="2800" dirty="0" err="1"/>
              <a:t>dL</a:t>
            </a:r>
            <a:endParaRPr lang="en-US" sz="2800" dirty="0"/>
          </a:p>
          <a:p>
            <a:pPr>
              <a:buClrTx/>
              <a:buFont typeface="Wingdings" panose="05000000000000000000" pitchFamily="2" charset="2"/>
              <a:buChar char="§"/>
            </a:pPr>
            <a:r>
              <a:rPr lang="en-US" sz="2800" dirty="0"/>
              <a:t>Nerve palsies (cranial nerves)</a:t>
            </a:r>
          </a:p>
          <a:p>
            <a:pPr>
              <a:buClrTx/>
              <a:buFont typeface="Wingdings" panose="05000000000000000000" pitchFamily="2" charset="2"/>
              <a:buChar char="§"/>
            </a:pPr>
            <a:r>
              <a:rPr lang="en-US" sz="2800" dirty="0"/>
              <a:t>Seizures</a:t>
            </a:r>
          </a:p>
          <a:p>
            <a:pPr>
              <a:buClrTx/>
              <a:buFont typeface="Wingdings" panose="05000000000000000000" pitchFamily="2" charset="2"/>
              <a:buChar char="§"/>
            </a:pPr>
            <a:r>
              <a:rPr lang="en-US" sz="2800" dirty="0"/>
              <a:t>Bizarre behavior</a:t>
            </a:r>
          </a:p>
          <a:p>
            <a:pPr>
              <a:buClrTx/>
              <a:buFont typeface="Wingdings" panose="05000000000000000000" pitchFamily="2" charset="2"/>
              <a:buChar char="§"/>
            </a:pPr>
            <a:r>
              <a:rPr lang="en-US" sz="2800" dirty="0"/>
              <a:t>Ataxia (imbalance)</a:t>
            </a:r>
          </a:p>
          <a:p>
            <a:pPr>
              <a:buClrTx/>
              <a:buFont typeface="Wingdings" panose="05000000000000000000" pitchFamily="2" charset="2"/>
              <a:buChar char="§"/>
            </a:pPr>
            <a:r>
              <a:rPr lang="en-US" sz="2800" dirty="0"/>
              <a:t>Loss of developmental skills</a:t>
            </a:r>
          </a:p>
          <a:p>
            <a:pPr>
              <a:buClrTx/>
              <a:buFont typeface="Wingdings" panose="05000000000000000000" pitchFamily="2" charset="2"/>
              <a:buChar char="§"/>
            </a:pPr>
            <a:r>
              <a:rPr lang="en-US" sz="2800" dirty="0"/>
              <a:t>Cerebral edema/increased intracranial pressure </a:t>
            </a:r>
            <a:r>
              <a:rPr lang="en-US" dirty="0"/>
              <a:t>(persistent vomiting, headache)</a:t>
            </a:r>
          </a:p>
          <a:p>
            <a:pPr>
              <a:buClrTx/>
              <a:buFont typeface="Wingdings" panose="05000000000000000000" pitchFamily="2" charset="2"/>
              <a:buChar char="§"/>
            </a:pPr>
            <a:r>
              <a:rPr lang="en-US" sz="2800" dirty="0"/>
              <a:t>Coma</a:t>
            </a:r>
          </a:p>
        </p:txBody>
      </p:sp>
    </p:spTree>
    <p:extLst>
      <p:ext uri="{BB962C8B-B14F-4D97-AF65-F5344CB8AC3E}">
        <p14:creationId xmlns:p14="http://schemas.microsoft.com/office/powerpoint/2010/main" val="4027083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082AB-CF45-4536-B905-1D70F7914AE0}"/>
              </a:ext>
            </a:extLst>
          </p:cNvPr>
          <p:cNvSpPr>
            <a:spLocks noGrp="1"/>
          </p:cNvSpPr>
          <p:nvPr>
            <p:ph type="title"/>
          </p:nvPr>
        </p:nvSpPr>
        <p:spPr>
          <a:xfrm>
            <a:off x="629841" y="365125"/>
            <a:ext cx="7886700" cy="2003476"/>
          </a:xfrm>
        </p:spPr>
        <p:txBody>
          <a:bodyPr/>
          <a:lstStyle/>
          <a:p>
            <a:r>
              <a:rPr lang="en-US" sz="3200" dirty="0"/>
              <a:t>No safe blood lead level (BLL) has been identified</a:t>
            </a:r>
            <a:r>
              <a:rPr lang="en-US" dirty="0"/>
              <a:t>. </a:t>
            </a:r>
          </a:p>
        </p:txBody>
      </p:sp>
      <p:sp>
        <p:nvSpPr>
          <p:cNvPr id="3" name="Text Placeholder 2">
            <a:extLst>
              <a:ext uri="{FF2B5EF4-FFF2-40B4-BE49-F238E27FC236}">
                <a16:creationId xmlns:a16="http://schemas.microsoft.com/office/drawing/2014/main" id="{8C7CFFC8-F740-4BE8-A8D2-B07169F8FBDB}"/>
              </a:ext>
            </a:extLst>
          </p:cNvPr>
          <p:cNvSpPr>
            <a:spLocks noGrp="1"/>
          </p:cNvSpPr>
          <p:nvPr>
            <p:ph type="body" sz="half" idx="2"/>
          </p:nvPr>
        </p:nvSpPr>
        <p:spPr>
          <a:xfrm>
            <a:off x="629841" y="1828800"/>
            <a:ext cx="7885509" cy="4162425"/>
          </a:xfrm>
        </p:spPr>
        <p:txBody>
          <a:bodyPr/>
          <a:lstStyle/>
          <a:p>
            <a:pPr lvl="0"/>
            <a:r>
              <a:rPr lang="en-US" sz="2400" b="0" dirty="0">
                <a:solidFill>
                  <a:srgbClr val="005DAA"/>
                </a:solidFill>
                <a:highlight>
                  <a:srgbClr val="C0C0C0"/>
                </a:highlight>
              </a:rPr>
              <a:t>The amount of lead in blood is </a:t>
            </a:r>
            <a:r>
              <a:rPr lang="en-US" sz="2400" dirty="0">
                <a:solidFill>
                  <a:srgbClr val="005DAA"/>
                </a:solidFill>
                <a:highlight>
                  <a:srgbClr val="C0C0C0"/>
                </a:highlight>
              </a:rPr>
              <a:t>the</a:t>
            </a:r>
            <a:r>
              <a:rPr lang="en-US" sz="2400" b="0" dirty="0">
                <a:solidFill>
                  <a:srgbClr val="005DAA"/>
                </a:solidFill>
                <a:highlight>
                  <a:srgbClr val="C0C0C0"/>
                </a:highlight>
              </a:rPr>
              <a:t> </a:t>
            </a:r>
            <a:r>
              <a:rPr lang="en-US" sz="2400" b="1" u="sng" dirty="0">
                <a:solidFill>
                  <a:srgbClr val="005DAA"/>
                </a:solidFill>
                <a:highlight>
                  <a:srgbClr val="C0C0C0"/>
                </a:highlight>
              </a:rPr>
              <a:t>blood lead level (BLL)</a:t>
            </a:r>
            <a:r>
              <a:rPr lang="en-US" sz="2400" dirty="0">
                <a:solidFill>
                  <a:srgbClr val="005DAA"/>
                </a:solidFill>
                <a:highlight>
                  <a:srgbClr val="C0C0C0"/>
                </a:highlight>
              </a:rPr>
              <a:t>,</a:t>
            </a:r>
            <a:r>
              <a:rPr lang="en-US" sz="2400" b="1" u="sng" dirty="0">
                <a:solidFill>
                  <a:srgbClr val="005DAA"/>
                </a:solidFill>
                <a:highlight>
                  <a:srgbClr val="C0C0C0"/>
                </a:highlight>
              </a:rPr>
              <a:t> </a:t>
            </a:r>
            <a:r>
              <a:rPr lang="en-US" sz="2400" b="0" dirty="0">
                <a:solidFill>
                  <a:srgbClr val="005DAA"/>
                </a:solidFill>
                <a:highlight>
                  <a:srgbClr val="C0C0C0"/>
                </a:highlight>
              </a:rPr>
              <a:t>measured in micrograms of lead per deciliter of blood (</a:t>
            </a:r>
            <a:r>
              <a:rPr lang="en-US" sz="2400" b="0" dirty="0" err="1">
                <a:solidFill>
                  <a:srgbClr val="005DAA"/>
                </a:solidFill>
                <a:highlight>
                  <a:srgbClr val="C0C0C0"/>
                </a:highlight>
              </a:rPr>
              <a:t>μg</a:t>
            </a:r>
            <a:r>
              <a:rPr lang="en-US" sz="2400" b="0" dirty="0">
                <a:solidFill>
                  <a:srgbClr val="005DAA"/>
                </a:solidFill>
                <a:highlight>
                  <a:srgbClr val="C0C0C0"/>
                </a:highlight>
              </a:rPr>
              <a:t>/dL). </a:t>
            </a:r>
          </a:p>
          <a:p>
            <a:pPr lvl="0"/>
            <a:r>
              <a:rPr lang="en-US" sz="2400" b="0" dirty="0">
                <a:solidFill>
                  <a:srgbClr val="005DAA"/>
                </a:solidFill>
                <a:highlight>
                  <a:srgbClr val="C0C0C0"/>
                </a:highlight>
              </a:rPr>
              <a:t>CDC uses a </a:t>
            </a:r>
            <a:r>
              <a:rPr lang="en-US" sz="2400" b="1" u="sng" dirty="0">
                <a:solidFill>
                  <a:srgbClr val="005DAA"/>
                </a:solidFill>
                <a:highlight>
                  <a:srgbClr val="C0C0C0"/>
                </a:highlight>
              </a:rPr>
              <a:t>blood lead reference value (BLRV) </a:t>
            </a:r>
            <a:r>
              <a:rPr lang="en-US" sz="2400" b="0" dirty="0">
                <a:solidFill>
                  <a:srgbClr val="005DAA"/>
                </a:solidFill>
                <a:highlight>
                  <a:srgbClr val="C0C0C0"/>
                </a:highlight>
              </a:rPr>
              <a:t>to identify children who should be referred for follow up. </a:t>
            </a:r>
          </a:p>
          <a:p>
            <a:pPr lvl="1"/>
            <a:r>
              <a:rPr lang="en-US" sz="2400" dirty="0">
                <a:solidFill>
                  <a:srgbClr val="005DAA"/>
                </a:solidFill>
                <a:highlight>
                  <a:srgbClr val="C0C0C0"/>
                </a:highlight>
              </a:rPr>
              <a:t>The BLRV is based on the U.S. population of children ages 1-5 years who are in the highest 2.5% of children when tested for lead in their blood in the National Health and Nutrition Environmental Survey (NHANES). </a:t>
            </a:r>
          </a:p>
          <a:p>
            <a:endParaRPr lang="en-US" dirty="0"/>
          </a:p>
        </p:txBody>
      </p:sp>
      <p:pic>
        <p:nvPicPr>
          <p:cNvPr id="4" name="Picture 3">
            <a:extLst>
              <a:ext uri="{FF2B5EF4-FFF2-40B4-BE49-F238E27FC236}">
                <a16:creationId xmlns:a16="http://schemas.microsoft.com/office/drawing/2014/main" id="{5FE6F0CE-A636-4AA0-BE4F-D005193949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20000" y="5867400"/>
            <a:ext cx="702244" cy="506892"/>
          </a:xfrm>
          <a:prstGeom prst="rect">
            <a:avLst/>
          </a:prstGeom>
        </p:spPr>
      </p:pic>
      <p:sp>
        <p:nvSpPr>
          <p:cNvPr id="6" name="TextBox 5">
            <a:extLst>
              <a:ext uri="{FF2B5EF4-FFF2-40B4-BE49-F238E27FC236}">
                <a16:creationId xmlns:a16="http://schemas.microsoft.com/office/drawing/2014/main" id="{FC4F8BF8-3B84-FB03-AA79-97C616F63983}"/>
              </a:ext>
            </a:extLst>
          </p:cNvPr>
          <p:cNvSpPr txBox="1"/>
          <p:nvPr/>
        </p:nvSpPr>
        <p:spPr>
          <a:xfrm>
            <a:off x="40706" y="6412468"/>
            <a:ext cx="7426894" cy="369332"/>
          </a:xfrm>
          <a:prstGeom prst="rect">
            <a:avLst/>
          </a:prstGeom>
          <a:noFill/>
        </p:spPr>
        <p:txBody>
          <a:bodyPr wrap="square">
            <a:spAutoFit/>
          </a:bodyPr>
          <a:lstStyle/>
          <a:p>
            <a:r>
              <a:rPr lang="en-US" dirty="0"/>
              <a:t>https://www.cdc.gov/nceh/lead/data/blood-lead-reference-value.htm</a:t>
            </a:r>
          </a:p>
        </p:txBody>
      </p:sp>
    </p:spTree>
    <p:extLst>
      <p:ext uri="{BB962C8B-B14F-4D97-AF65-F5344CB8AC3E}">
        <p14:creationId xmlns:p14="http://schemas.microsoft.com/office/powerpoint/2010/main" val="3573353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447800" y="609600"/>
            <a:ext cx="6324600" cy="1104900"/>
          </a:xfrm>
        </p:spPr>
        <p:txBody>
          <a:bodyPr>
            <a:normAutofit/>
          </a:bodyPr>
          <a:lstStyle/>
          <a:p>
            <a:r>
              <a:rPr lang="en-US" altLang="en-US" dirty="0">
                <a:solidFill>
                  <a:srgbClr val="FFFF00"/>
                </a:solidFill>
              </a:rPr>
              <a:t>Lead Effects on the Brain </a:t>
            </a:r>
          </a:p>
        </p:txBody>
      </p:sp>
      <p:sp>
        <p:nvSpPr>
          <p:cNvPr id="61443" name="Rectangle 3"/>
          <p:cNvSpPr>
            <a:spLocks noGrp="1" noChangeArrowheads="1"/>
          </p:cNvSpPr>
          <p:nvPr>
            <p:ph idx="1"/>
          </p:nvPr>
        </p:nvSpPr>
        <p:spPr>
          <a:xfrm>
            <a:off x="762000" y="2209800"/>
            <a:ext cx="7408333" cy="4038600"/>
          </a:xfrm>
        </p:spPr>
        <p:txBody>
          <a:bodyPr>
            <a:noAutofit/>
          </a:bodyPr>
          <a:lstStyle/>
          <a:p>
            <a:pPr>
              <a:buClrTx/>
            </a:pPr>
            <a:r>
              <a:rPr lang="en-US" altLang="en-US" sz="2800" dirty="0"/>
              <a:t>Affects the function of neurotransmitters</a:t>
            </a:r>
          </a:p>
          <a:p>
            <a:pPr marL="0" indent="0">
              <a:buClrTx/>
              <a:buNone/>
            </a:pPr>
            <a:endParaRPr lang="en-US" altLang="en-US" sz="1000" dirty="0"/>
          </a:p>
          <a:p>
            <a:pPr>
              <a:buClrTx/>
            </a:pPr>
            <a:r>
              <a:rPr lang="en-US" altLang="en-US" sz="2800" dirty="0"/>
              <a:t>Increases permeability of blood vessels in the brain – bleeding and swelling may occur</a:t>
            </a:r>
          </a:p>
          <a:p>
            <a:pPr marL="0" indent="0">
              <a:buClrTx/>
              <a:buNone/>
            </a:pPr>
            <a:endParaRPr lang="en-US" altLang="en-US" sz="1000" dirty="0"/>
          </a:p>
          <a:p>
            <a:pPr>
              <a:buClrTx/>
            </a:pPr>
            <a:r>
              <a:rPr lang="en-US" altLang="en-US" sz="2800" dirty="0"/>
              <a:t>Increased intracranial pressure may cause death </a:t>
            </a:r>
          </a:p>
          <a:p>
            <a:pPr marL="0" indent="0">
              <a:buClrTx/>
              <a:buNone/>
            </a:pPr>
            <a:endParaRPr lang="en-US" altLang="en-US" sz="1000" dirty="0"/>
          </a:p>
          <a:p>
            <a:pPr>
              <a:buClrTx/>
            </a:pPr>
            <a:r>
              <a:rPr lang="en-US" altLang="en-US" sz="2800" dirty="0"/>
              <a:t>Early symptoms are non-specific: Irritability, poor attention span, developmental regression, lethargy and mood changes</a:t>
            </a:r>
          </a:p>
        </p:txBody>
      </p:sp>
    </p:spTree>
    <p:extLst>
      <p:ext uri="{BB962C8B-B14F-4D97-AF65-F5344CB8AC3E}">
        <p14:creationId xmlns:p14="http://schemas.microsoft.com/office/powerpoint/2010/main" val="20847338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Steps in treatment</a:t>
            </a:r>
          </a:p>
        </p:txBody>
      </p:sp>
      <p:sp>
        <p:nvSpPr>
          <p:cNvPr id="2" name="Content Placeholder 1"/>
          <p:cNvSpPr>
            <a:spLocks noGrp="1"/>
          </p:cNvSpPr>
          <p:nvPr>
            <p:ph idx="1"/>
          </p:nvPr>
        </p:nvSpPr>
        <p:spPr>
          <a:xfrm>
            <a:off x="872067" y="2286000"/>
            <a:ext cx="7586133" cy="4190999"/>
          </a:xfrm>
        </p:spPr>
        <p:txBody>
          <a:bodyPr>
            <a:normAutofit/>
          </a:bodyPr>
          <a:lstStyle/>
          <a:p>
            <a:pPr marL="0" indent="0">
              <a:buNone/>
            </a:pPr>
            <a:r>
              <a:rPr lang="en-US" dirty="0"/>
              <a:t>#1. REMOVAL FROM FURTHER EXPOSURE</a:t>
            </a:r>
          </a:p>
          <a:p>
            <a:pPr lvl="2">
              <a:buFont typeface="Arial" panose="020B0604020202020204" pitchFamily="34" charset="0"/>
              <a:buChar char="•"/>
            </a:pPr>
            <a:r>
              <a:rPr lang="en-US" dirty="0"/>
              <a:t>Must be in a lead-free environment during chelation</a:t>
            </a:r>
          </a:p>
          <a:p>
            <a:pPr lvl="2">
              <a:buFont typeface="Arial" panose="020B0604020202020204" pitchFamily="34" charset="0"/>
              <a:buChar char="•"/>
            </a:pPr>
            <a:r>
              <a:rPr lang="en-US" dirty="0"/>
              <a:t>Admit to hospital if BLL &gt;70 or if &gt;45 with symptoms</a:t>
            </a:r>
          </a:p>
          <a:p>
            <a:pPr marL="627063" lvl="2" indent="0">
              <a:buNone/>
            </a:pPr>
            <a:endParaRPr lang="en-US" sz="800" dirty="0"/>
          </a:p>
          <a:p>
            <a:pPr marL="0" indent="0">
              <a:buNone/>
            </a:pPr>
            <a:r>
              <a:rPr lang="en-US" dirty="0"/>
              <a:t>#2. Optimize nutrition: iron, calcium, zinc</a:t>
            </a:r>
          </a:p>
          <a:p>
            <a:pPr marL="0" indent="0">
              <a:buNone/>
            </a:pPr>
            <a:endParaRPr lang="en-US" sz="800" dirty="0"/>
          </a:p>
          <a:p>
            <a:pPr marL="0" indent="0">
              <a:buNone/>
            </a:pPr>
            <a:r>
              <a:rPr lang="en-US" dirty="0"/>
              <a:t>#3. Chelation: using a medication to remove lead from the body when BLLs are very high (&gt;70, or consider if &gt;45)</a:t>
            </a:r>
          </a:p>
          <a:p>
            <a:pPr lvl="2">
              <a:buFont typeface="Arial" panose="020B0604020202020204" pitchFamily="34" charset="0"/>
              <a:buChar char="•"/>
            </a:pPr>
            <a:r>
              <a:rPr lang="en-US" dirty="0"/>
              <a:t>Multiple treatments may be required</a:t>
            </a:r>
          </a:p>
          <a:p>
            <a:pPr lvl="2">
              <a:buFont typeface="Arial" panose="020B0604020202020204" pitchFamily="34" charset="0"/>
              <a:buChar char="•"/>
            </a:pPr>
            <a:r>
              <a:rPr lang="en-US" dirty="0"/>
              <a:t>Total body content of heavy metal decreased by 1-2%</a:t>
            </a:r>
          </a:p>
          <a:p>
            <a:pPr lvl="2">
              <a:buFont typeface="Arial" panose="020B0604020202020204" pitchFamily="34" charset="0"/>
              <a:buChar char="•"/>
            </a:pPr>
            <a:r>
              <a:rPr lang="en-US" dirty="0"/>
              <a:t>BLL decreased by ~75% after 48-72 hours of BAL/CaNa</a:t>
            </a:r>
            <a:r>
              <a:rPr lang="en-US" baseline="-25000" dirty="0"/>
              <a:t>2</a:t>
            </a:r>
            <a:r>
              <a:rPr lang="en-US" dirty="0"/>
              <a:t>EDTA</a:t>
            </a:r>
          </a:p>
          <a:p>
            <a:pPr lvl="2">
              <a:buFont typeface="Arial" panose="020B0604020202020204" pitchFamily="34" charset="0"/>
              <a:buChar char="•"/>
            </a:pPr>
            <a:r>
              <a:rPr lang="en-US" dirty="0"/>
              <a:t>+/- GI decontamination e.g., whole bowel irrigation</a:t>
            </a:r>
          </a:p>
          <a:p>
            <a:pPr marL="627063" lvl="2" indent="0">
              <a:buNone/>
            </a:pPr>
            <a:endParaRPr lang="en-US" dirty="0"/>
          </a:p>
          <a:p>
            <a:pPr marL="627063" lvl="2" indent="0">
              <a:buNone/>
            </a:pPr>
            <a:endParaRPr lang="en-US" dirty="0"/>
          </a:p>
          <a:p>
            <a:pPr marL="627063" lvl="2" indent="0">
              <a:buNone/>
            </a:pPr>
            <a:endParaRPr lang="en-US" dirty="0"/>
          </a:p>
        </p:txBody>
      </p:sp>
    </p:spTree>
    <p:extLst>
      <p:ext uri="{BB962C8B-B14F-4D97-AF65-F5344CB8AC3E}">
        <p14:creationId xmlns:p14="http://schemas.microsoft.com/office/powerpoint/2010/main" val="4004910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solidFill>
                  <a:srgbClr val="FFFF00"/>
                </a:solidFill>
              </a:rPr>
              <a:t>Why not use chelation for all levels of lead poisoning?</a:t>
            </a:r>
          </a:p>
        </p:txBody>
      </p:sp>
      <p:sp>
        <p:nvSpPr>
          <p:cNvPr id="2" name="Content Placeholder 1"/>
          <p:cNvSpPr>
            <a:spLocks noGrp="1"/>
          </p:cNvSpPr>
          <p:nvPr>
            <p:ph idx="1"/>
          </p:nvPr>
        </p:nvSpPr>
        <p:spPr>
          <a:xfrm>
            <a:off x="628651" y="1600200"/>
            <a:ext cx="7651750" cy="4520625"/>
          </a:xfrm>
        </p:spPr>
        <p:txBody>
          <a:bodyPr>
            <a:normAutofit fontScale="92500"/>
          </a:bodyPr>
          <a:lstStyle/>
          <a:p>
            <a:pPr marL="0" indent="0">
              <a:lnSpc>
                <a:spcPct val="160000"/>
              </a:lnSpc>
              <a:buNone/>
            </a:pPr>
            <a:r>
              <a:rPr lang="en-US" sz="1900" dirty="0"/>
              <a:t>2001 double-blinded, RCT of </a:t>
            </a:r>
            <a:r>
              <a:rPr lang="en-US" sz="1900" dirty="0" err="1"/>
              <a:t>Succimer</a:t>
            </a:r>
            <a:r>
              <a:rPr lang="en-US" sz="1900" dirty="0"/>
              <a:t> (up to three courses) vs. placebo. All received standard environmental investigation and attempts at remediation/prevention and ending exposure.</a:t>
            </a:r>
          </a:p>
          <a:p>
            <a:pPr>
              <a:lnSpc>
                <a:spcPct val="150000"/>
              </a:lnSpc>
            </a:pPr>
            <a:r>
              <a:rPr lang="en-US" sz="1800" u="sng" dirty="0"/>
              <a:t>780 Children, ages 12-33 months, Initial BLL’s 20-44 </a:t>
            </a:r>
            <a:r>
              <a:rPr lang="el-GR" sz="1800" u="sng" dirty="0"/>
              <a:t>μ</a:t>
            </a:r>
            <a:r>
              <a:rPr lang="en-US" sz="1800" u="sng" dirty="0"/>
              <a:t>g/dL</a:t>
            </a:r>
          </a:p>
          <a:p>
            <a:pPr>
              <a:lnSpc>
                <a:spcPct val="170000"/>
              </a:lnSpc>
            </a:pPr>
            <a:r>
              <a:rPr lang="en-US" sz="1800" dirty="0"/>
              <a:t>Children followed over 36 months with serial BLL’s and neurocognitive, psychological, behavioral testing</a:t>
            </a:r>
          </a:p>
          <a:p>
            <a:pPr>
              <a:lnSpc>
                <a:spcPct val="170000"/>
              </a:lnSpc>
            </a:pPr>
            <a:r>
              <a:rPr lang="en-US" sz="1800" dirty="0"/>
              <a:t>BLL’s decreased more quickly with </a:t>
            </a:r>
            <a:r>
              <a:rPr lang="en-US" sz="1800" dirty="0" err="1"/>
              <a:t>succimer</a:t>
            </a:r>
            <a:r>
              <a:rPr lang="en-US" sz="1800" dirty="0"/>
              <a:t>, but same in both groups after 1 year</a:t>
            </a:r>
          </a:p>
          <a:p>
            <a:pPr>
              <a:lnSpc>
                <a:spcPct val="170000"/>
              </a:lnSpc>
            </a:pPr>
            <a:r>
              <a:rPr lang="en-US" sz="1800" dirty="0"/>
              <a:t>No improvement in any testing with </a:t>
            </a:r>
            <a:r>
              <a:rPr lang="en-US" sz="1800" dirty="0" err="1"/>
              <a:t>succimer</a:t>
            </a:r>
            <a:endParaRPr lang="en-US" sz="1800" dirty="0"/>
          </a:p>
          <a:p>
            <a:pPr>
              <a:lnSpc>
                <a:spcPct val="170000"/>
              </a:lnSpc>
            </a:pPr>
            <a:r>
              <a:rPr lang="en-US" sz="1800" u="sng" dirty="0"/>
              <a:t>Authors recommended no chelation in children with BLL &lt;45 </a:t>
            </a:r>
            <a:r>
              <a:rPr lang="en-US" sz="1800" u="sng" dirty="0" err="1"/>
              <a:t>μg</a:t>
            </a:r>
            <a:r>
              <a:rPr lang="en-US" sz="1800" u="sng" dirty="0"/>
              <a:t>/dL </a:t>
            </a:r>
          </a:p>
          <a:p>
            <a:pPr>
              <a:lnSpc>
                <a:spcPct val="150000"/>
              </a:lnSpc>
            </a:pPr>
            <a:endParaRPr lang="en-US" sz="1800" u="sng" dirty="0"/>
          </a:p>
          <a:p>
            <a:pPr marL="0" indent="0">
              <a:buNone/>
            </a:pPr>
            <a:endParaRPr lang="en-US" u="sng" dirty="0"/>
          </a:p>
        </p:txBody>
      </p:sp>
      <p:sp>
        <p:nvSpPr>
          <p:cNvPr id="5" name="TextBox 4">
            <a:extLst>
              <a:ext uri="{FF2B5EF4-FFF2-40B4-BE49-F238E27FC236}">
                <a16:creationId xmlns:a16="http://schemas.microsoft.com/office/drawing/2014/main" id="{B4276A2C-898C-5519-2CEA-961217DD476F}"/>
              </a:ext>
            </a:extLst>
          </p:cNvPr>
          <p:cNvSpPr txBox="1"/>
          <p:nvPr/>
        </p:nvSpPr>
        <p:spPr>
          <a:xfrm>
            <a:off x="0" y="6197025"/>
            <a:ext cx="9144000" cy="584775"/>
          </a:xfrm>
          <a:prstGeom prst="rect">
            <a:avLst/>
          </a:prstGeom>
          <a:noFill/>
        </p:spPr>
        <p:txBody>
          <a:bodyPr wrap="square">
            <a:spAutoFit/>
          </a:bodyPr>
          <a:lstStyle/>
          <a:p>
            <a:r>
              <a:rPr lang="en-US" sz="1600" dirty="0"/>
              <a:t>Rogan WJ, Dietrich KN, Ware JH, et al. The effect of chelation therapy with </a:t>
            </a:r>
            <a:r>
              <a:rPr lang="en-US" sz="1600" dirty="0" err="1"/>
              <a:t>succimer</a:t>
            </a:r>
            <a:r>
              <a:rPr lang="en-US" sz="1600" dirty="0"/>
              <a:t> on neuropsychological development in children exposed to lead. N </a:t>
            </a:r>
            <a:r>
              <a:rPr lang="en-US" sz="1600" dirty="0" err="1"/>
              <a:t>Engl</a:t>
            </a:r>
            <a:r>
              <a:rPr lang="en-US" sz="1600" dirty="0"/>
              <a:t> J Med. 2001 May 10;344(19):1421-6. </a:t>
            </a:r>
          </a:p>
        </p:txBody>
      </p:sp>
    </p:spTree>
    <p:extLst>
      <p:ext uri="{BB962C8B-B14F-4D97-AF65-F5344CB8AC3E}">
        <p14:creationId xmlns:p14="http://schemas.microsoft.com/office/powerpoint/2010/main" val="3272674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a:xfrm>
            <a:off x="152400" y="381000"/>
            <a:ext cx="8534400" cy="1325563"/>
          </a:xfrm>
        </p:spPr>
        <p:txBody>
          <a:bodyPr>
            <a:normAutofit/>
          </a:bodyPr>
          <a:lstStyle/>
          <a:p>
            <a:r>
              <a:rPr lang="en-US" altLang="en-US" dirty="0">
                <a:solidFill>
                  <a:srgbClr val="FFFF00"/>
                </a:solidFill>
              </a:rPr>
              <a:t>Key points on health effects of lead</a:t>
            </a:r>
          </a:p>
        </p:txBody>
      </p:sp>
      <p:sp>
        <p:nvSpPr>
          <p:cNvPr id="78851" name="Rectangle 3"/>
          <p:cNvSpPr>
            <a:spLocks noGrp="1" noChangeArrowheads="1"/>
          </p:cNvSpPr>
          <p:nvPr>
            <p:ph idx="1"/>
          </p:nvPr>
        </p:nvSpPr>
        <p:spPr>
          <a:xfrm>
            <a:off x="152400" y="1676400"/>
            <a:ext cx="8991600" cy="4419600"/>
          </a:xfrm>
        </p:spPr>
        <p:txBody>
          <a:bodyPr>
            <a:normAutofit fontScale="85000" lnSpcReduction="20000"/>
          </a:bodyPr>
          <a:lstStyle/>
          <a:p>
            <a:pPr>
              <a:lnSpc>
                <a:spcPct val="150000"/>
              </a:lnSpc>
            </a:pPr>
            <a:r>
              <a:rPr lang="en-US" altLang="en-US" sz="2600" b="1" dirty="0"/>
              <a:t>Children can develop health effects </a:t>
            </a:r>
            <a:r>
              <a:rPr lang="en-US" altLang="en-US" sz="2600" b="1" i="1" dirty="0"/>
              <a:t>without</a:t>
            </a:r>
            <a:r>
              <a:rPr lang="en-US" altLang="en-US" sz="2600" b="1" dirty="0"/>
              <a:t> apparent symptoms</a:t>
            </a:r>
          </a:p>
          <a:p>
            <a:pPr>
              <a:lnSpc>
                <a:spcPct val="150000"/>
              </a:lnSpc>
            </a:pPr>
            <a:r>
              <a:rPr lang="en-US" altLang="en-US" sz="2600" b="1" dirty="0"/>
              <a:t>Symptoms can be vague and non-specific(e.g. fatigue, irritability)</a:t>
            </a:r>
          </a:p>
          <a:p>
            <a:pPr marL="0" indent="0">
              <a:lnSpc>
                <a:spcPct val="150000"/>
              </a:lnSpc>
              <a:buNone/>
            </a:pPr>
            <a:r>
              <a:rPr lang="en-US" altLang="en-US" sz="2600" b="1" dirty="0"/>
              <a:t>         &gt;&gt;hence, lead poisoning is </a:t>
            </a:r>
            <a:r>
              <a:rPr lang="en-US" altLang="en-US" sz="2600" b="1" i="1" dirty="0"/>
              <a:t>diagnosed</a:t>
            </a:r>
            <a:r>
              <a:rPr lang="en-US" altLang="en-US" sz="2600" b="1" dirty="0"/>
              <a:t> by the blood lead level  (BLL)</a:t>
            </a:r>
          </a:p>
          <a:p>
            <a:pPr>
              <a:lnSpc>
                <a:spcPct val="150000"/>
              </a:lnSpc>
            </a:pPr>
            <a:r>
              <a:rPr lang="en-US" altLang="en-US" sz="2600" b="1" dirty="0"/>
              <a:t>Children are more susceptible to lead poisoning than adults</a:t>
            </a:r>
          </a:p>
          <a:p>
            <a:pPr>
              <a:lnSpc>
                <a:spcPct val="150000"/>
              </a:lnSpc>
            </a:pPr>
            <a:r>
              <a:rPr lang="en-US" altLang="en-US" sz="2600" b="1" dirty="0"/>
              <a:t>Lead is absorbed through ingestion and inhalation</a:t>
            </a:r>
          </a:p>
          <a:p>
            <a:pPr>
              <a:lnSpc>
                <a:spcPct val="150000"/>
              </a:lnSpc>
            </a:pPr>
            <a:r>
              <a:rPr lang="en-US" altLang="en-US" sz="2600" b="1" dirty="0"/>
              <a:t>BLL </a:t>
            </a:r>
            <a:r>
              <a:rPr lang="en-US" altLang="en-US" sz="2600" b="1" u="sng" dirty="0"/>
              <a:t>may not reflect </a:t>
            </a:r>
            <a:r>
              <a:rPr lang="en-US" altLang="en-US" sz="2600" b="1" dirty="0"/>
              <a:t>the total body lead burden</a:t>
            </a:r>
          </a:p>
          <a:p>
            <a:pPr>
              <a:lnSpc>
                <a:spcPct val="150000"/>
              </a:lnSpc>
            </a:pPr>
            <a:r>
              <a:rPr lang="en-US" altLang="en-US" sz="2600" b="1" dirty="0"/>
              <a:t>It can take years for a child’s elevated BLL to decrease below the reference level</a:t>
            </a:r>
          </a:p>
          <a:p>
            <a:endParaRPr lang="en-US" altLang="en-US" b="1" dirty="0"/>
          </a:p>
          <a:p>
            <a:endParaRPr lang="en-US" altLang="en-US" b="1" dirty="0"/>
          </a:p>
          <a:p>
            <a:endParaRPr lang="en-US" altLang="en-US" dirty="0"/>
          </a:p>
        </p:txBody>
      </p:sp>
      <p:sp>
        <p:nvSpPr>
          <p:cNvPr id="3" name="TextBox 2">
            <a:extLst>
              <a:ext uri="{FF2B5EF4-FFF2-40B4-BE49-F238E27FC236}">
                <a16:creationId xmlns:a16="http://schemas.microsoft.com/office/drawing/2014/main" id="{3DEBA0E7-6020-9F32-B229-4955DDBC3018}"/>
              </a:ext>
            </a:extLst>
          </p:cNvPr>
          <p:cNvSpPr txBox="1"/>
          <p:nvPr/>
        </p:nvSpPr>
        <p:spPr>
          <a:xfrm>
            <a:off x="990600" y="6044625"/>
            <a:ext cx="7162800" cy="584775"/>
          </a:xfrm>
          <a:prstGeom prst="rect">
            <a:avLst/>
          </a:prstGeom>
          <a:noFill/>
        </p:spPr>
        <p:txBody>
          <a:bodyPr wrap="square">
            <a:spAutoFit/>
          </a:bodyPr>
          <a:lstStyle/>
          <a:p>
            <a:r>
              <a:rPr lang="en-US" altLang="en-US" sz="3200" b="1" dirty="0">
                <a:solidFill>
                  <a:srgbClr val="FFFF00"/>
                </a:solidFill>
              </a:rPr>
              <a:t>THE BEST MEDICINE = PREVENTION</a:t>
            </a:r>
            <a:endParaRPr lang="en-US" sz="3200" dirty="0"/>
          </a:p>
        </p:txBody>
      </p:sp>
    </p:spTree>
    <p:extLst>
      <p:ext uri="{BB962C8B-B14F-4D97-AF65-F5344CB8AC3E}">
        <p14:creationId xmlns:p14="http://schemas.microsoft.com/office/powerpoint/2010/main" val="11180056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BB4FD3-890E-75F9-6029-8C3A7635E38D}"/>
              </a:ext>
            </a:extLst>
          </p:cNvPr>
          <p:cNvPicPr>
            <a:picLocks noChangeAspect="1"/>
          </p:cNvPicPr>
          <p:nvPr/>
        </p:nvPicPr>
        <p:blipFill rotWithShape="1">
          <a:blip r:embed="rId3">
            <a:extLst>
              <a:ext uri="{28A0092B-C50C-407E-A947-70E740481C1C}">
                <a14:useLocalDpi xmlns:a14="http://schemas.microsoft.com/office/drawing/2010/main" val="0"/>
              </a:ext>
            </a:extLst>
          </a:blip>
          <a:srcRect t="7383" b="13219"/>
          <a:stretch/>
        </p:blipFill>
        <p:spPr>
          <a:xfrm>
            <a:off x="123825" y="956887"/>
            <a:ext cx="8896350" cy="4605713"/>
          </a:xfrm>
          <a:prstGeom prst="rect">
            <a:avLst/>
          </a:prstGeom>
        </p:spPr>
      </p:pic>
      <p:sp>
        <p:nvSpPr>
          <p:cNvPr id="7" name="Heart 6">
            <a:extLst>
              <a:ext uri="{FF2B5EF4-FFF2-40B4-BE49-F238E27FC236}">
                <a16:creationId xmlns:a16="http://schemas.microsoft.com/office/drawing/2014/main" id="{A3A12973-8E95-DF57-1070-10D6E718C54C}"/>
              </a:ext>
            </a:extLst>
          </p:cNvPr>
          <p:cNvSpPr/>
          <p:nvPr/>
        </p:nvSpPr>
        <p:spPr>
          <a:xfrm>
            <a:off x="990600" y="2895600"/>
            <a:ext cx="1752600" cy="1447800"/>
          </a:xfrm>
          <a:prstGeom prst="hear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0795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66800" y="365126"/>
            <a:ext cx="7315200" cy="657338"/>
          </a:xfrm>
        </p:spPr>
        <p:txBody>
          <a:bodyPr>
            <a:normAutofit fontScale="90000"/>
          </a:bodyPr>
          <a:lstStyle/>
          <a:p>
            <a:r>
              <a:rPr lang="en-US" sz="4300" dirty="0">
                <a:solidFill>
                  <a:srgbClr val="FFFF00"/>
                </a:solidFill>
              </a:rPr>
              <a:t>What is a “high” blood lead level?</a:t>
            </a:r>
          </a:p>
        </p:txBody>
      </p:sp>
      <p:pic>
        <p:nvPicPr>
          <p:cNvPr id="17" name="Picture 16">
            <a:extLst>
              <a:ext uri="{FF2B5EF4-FFF2-40B4-BE49-F238E27FC236}">
                <a16:creationId xmlns:a16="http://schemas.microsoft.com/office/drawing/2014/main" id="{A495641A-5B36-6664-C113-D3ADFCD68F12}"/>
              </a:ext>
            </a:extLst>
          </p:cNvPr>
          <p:cNvPicPr>
            <a:picLocks noChangeAspect="1"/>
          </p:cNvPicPr>
          <p:nvPr/>
        </p:nvPicPr>
        <p:blipFill rotWithShape="1">
          <a:blip r:embed="rId3"/>
          <a:srcRect t="14699"/>
          <a:stretch/>
        </p:blipFill>
        <p:spPr>
          <a:xfrm>
            <a:off x="1427432" y="1022464"/>
            <a:ext cx="6192568" cy="5606936"/>
          </a:xfrm>
          <a:prstGeom prst="rect">
            <a:avLst/>
          </a:prstGeom>
        </p:spPr>
      </p:pic>
    </p:spTree>
    <p:extLst>
      <p:ext uri="{BB962C8B-B14F-4D97-AF65-F5344CB8AC3E}">
        <p14:creationId xmlns:p14="http://schemas.microsoft.com/office/powerpoint/2010/main" val="35835694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AEE1B-92FC-420B-B28B-52F0A2A92F15}"/>
              </a:ext>
            </a:extLst>
          </p:cNvPr>
          <p:cNvSpPr>
            <a:spLocks noGrp="1"/>
          </p:cNvSpPr>
          <p:nvPr>
            <p:ph type="title"/>
          </p:nvPr>
        </p:nvSpPr>
        <p:spPr>
          <a:xfrm>
            <a:off x="629841" y="228600"/>
            <a:ext cx="7886700" cy="1638351"/>
          </a:xfrm>
        </p:spPr>
        <p:txBody>
          <a:bodyPr/>
          <a:lstStyle/>
          <a:p>
            <a:r>
              <a:rPr lang="en-US" dirty="0"/>
              <a:t>Blood lead levels in U.S. children have declined. </a:t>
            </a:r>
          </a:p>
        </p:txBody>
      </p:sp>
      <p:sp>
        <p:nvSpPr>
          <p:cNvPr id="3" name="Text Placeholder 2">
            <a:extLst>
              <a:ext uri="{FF2B5EF4-FFF2-40B4-BE49-F238E27FC236}">
                <a16:creationId xmlns:a16="http://schemas.microsoft.com/office/drawing/2014/main" id="{112F2138-6113-4C3E-9790-0EEF3A7C638B}"/>
              </a:ext>
            </a:extLst>
          </p:cNvPr>
          <p:cNvSpPr>
            <a:spLocks noGrp="1"/>
          </p:cNvSpPr>
          <p:nvPr>
            <p:ph type="body" sz="half" idx="2"/>
          </p:nvPr>
        </p:nvSpPr>
        <p:spPr>
          <a:xfrm>
            <a:off x="291844" y="1447800"/>
            <a:ext cx="8471156" cy="4419600"/>
          </a:xfrm>
        </p:spPr>
        <p:txBody>
          <a:bodyPr/>
          <a:lstStyle/>
          <a:p>
            <a:endParaRPr lang="en-US" dirty="0"/>
          </a:p>
        </p:txBody>
      </p:sp>
      <p:graphicFrame>
        <p:nvGraphicFramePr>
          <p:cNvPr id="4" name="Chart 3" descr="A line graph showing the decline in blood lead levels for U.S. children from 1976 to 2016">
            <a:extLst>
              <a:ext uri="{FF2B5EF4-FFF2-40B4-BE49-F238E27FC236}">
                <a16:creationId xmlns:a16="http://schemas.microsoft.com/office/drawing/2014/main" id="{2ECB8709-AEA2-4D60-894A-A576B38E1955}"/>
              </a:ext>
            </a:extLst>
          </p:cNvPr>
          <p:cNvGraphicFramePr/>
          <p:nvPr>
            <p:extLst>
              <p:ext uri="{D42A27DB-BD31-4B8C-83A1-F6EECF244321}">
                <p14:modId xmlns:p14="http://schemas.microsoft.com/office/powerpoint/2010/main" val="139554778"/>
              </p:ext>
            </p:extLst>
          </p:nvPr>
        </p:nvGraphicFramePr>
        <p:xfrm>
          <a:off x="966647" y="1752600"/>
          <a:ext cx="7210706" cy="3429000"/>
        </p:xfrm>
        <a:graphic>
          <a:graphicData uri="http://schemas.openxmlformats.org/drawingml/2006/chart">
            <c:chart xmlns:c="http://schemas.openxmlformats.org/drawingml/2006/chart" xmlns:r="http://schemas.openxmlformats.org/officeDocument/2006/relationships" r:id="rId2"/>
          </a:graphicData>
        </a:graphic>
      </p:graphicFrame>
      <p:pic>
        <p:nvPicPr>
          <p:cNvPr id="5" name="Picture 4">
            <a:extLst>
              <a:ext uri="{FF2B5EF4-FFF2-40B4-BE49-F238E27FC236}">
                <a16:creationId xmlns:a16="http://schemas.microsoft.com/office/drawing/2014/main" id="{0E2DBC41-B45D-4901-A040-EC431D4057E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20000" y="5956854"/>
            <a:ext cx="702244" cy="506892"/>
          </a:xfrm>
          <a:prstGeom prst="rect">
            <a:avLst/>
          </a:prstGeom>
        </p:spPr>
      </p:pic>
    </p:spTree>
    <p:extLst>
      <p:ext uri="{BB962C8B-B14F-4D97-AF65-F5344CB8AC3E}">
        <p14:creationId xmlns:p14="http://schemas.microsoft.com/office/powerpoint/2010/main" val="17824639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B701EB84-0310-46B7-A105-15FC6EBEB34F}"/>
              </a:ext>
            </a:extLst>
          </p:cNvPr>
          <p:cNvSpPr>
            <a:spLocks noGrp="1" noChangeArrowheads="1"/>
          </p:cNvSpPr>
          <p:nvPr>
            <p:ph type="title"/>
          </p:nvPr>
        </p:nvSpPr>
        <p:spPr/>
        <p:txBody>
          <a:bodyPr/>
          <a:lstStyle/>
          <a:p>
            <a:r>
              <a:rPr lang="en-US" altLang="en-US" dirty="0"/>
              <a:t>Current lead levels in children</a:t>
            </a:r>
          </a:p>
        </p:txBody>
      </p:sp>
      <p:sp>
        <p:nvSpPr>
          <p:cNvPr id="13315" name="Rectangle 3">
            <a:extLst>
              <a:ext uri="{FF2B5EF4-FFF2-40B4-BE49-F238E27FC236}">
                <a16:creationId xmlns:a16="http://schemas.microsoft.com/office/drawing/2014/main" id="{DC100E76-701C-4747-BD46-BF8C8FEB67FA}"/>
              </a:ext>
            </a:extLst>
          </p:cNvPr>
          <p:cNvSpPr>
            <a:spLocks noGrp="1" noChangeArrowheads="1"/>
          </p:cNvSpPr>
          <p:nvPr>
            <p:ph type="body" idx="1"/>
          </p:nvPr>
        </p:nvSpPr>
        <p:spPr/>
        <p:txBody>
          <a:bodyPr>
            <a:normAutofit/>
          </a:bodyPr>
          <a:lstStyle/>
          <a:p>
            <a:r>
              <a:rPr lang="en-US" altLang="en-US" sz="3600" dirty="0"/>
              <a:t>~1/2 million children have blood lead levels &gt; the reference value of 3.5 ug/dl (the level where action should be initiated)</a:t>
            </a:r>
          </a:p>
          <a:p>
            <a:r>
              <a:rPr lang="en-US" altLang="en-US" sz="3600" dirty="0"/>
              <a:t>Healthy People 2030 goal: reduce BLL in children 1 to 5 years old; target 1.18 ug/dl</a:t>
            </a:r>
          </a:p>
        </p:txBody>
      </p:sp>
      <p:sp>
        <p:nvSpPr>
          <p:cNvPr id="3" name="TextBox 2">
            <a:extLst>
              <a:ext uri="{FF2B5EF4-FFF2-40B4-BE49-F238E27FC236}">
                <a16:creationId xmlns:a16="http://schemas.microsoft.com/office/drawing/2014/main" id="{68330C55-27BC-31BD-F4B6-1F00FEE1FC90}"/>
              </a:ext>
            </a:extLst>
          </p:cNvPr>
          <p:cNvSpPr txBox="1"/>
          <p:nvPr/>
        </p:nvSpPr>
        <p:spPr>
          <a:xfrm>
            <a:off x="76200" y="6400800"/>
            <a:ext cx="4572000" cy="369332"/>
          </a:xfrm>
          <a:prstGeom prst="rect">
            <a:avLst/>
          </a:prstGeom>
          <a:noFill/>
        </p:spPr>
        <p:txBody>
          <a:bodyPr wrap="square">
            <a:spAutoFit/>
          </a:bodyPr>
          <a:lstStyle/>
          <a:p>
            <a:r>
              <a:rPr lang="en-US" dirty="0"/>
              <a:t>https://www.cdc.gov/nceh/lead/overview.html</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C4735-162E-4383-A22C-F5740153B013}"/>
              </a:ext>
            </a:extLst>
          </p:cNvPr>
          <p:cNvSpPr>
            <a:spLocks noGrp="1"/>
          </p:cNvSpPr>
          <p:nvPr>
            <p:ph type="title"/>
          </p:nvPr>
        </p:nvSpPr>
        <p:spPr>
          <a:xfrm>
            <a:off x="629841" y="365125"/>
            <a:ext cx="7886700" cy="1501826"/>
          </a:xfrm>
        </p:spPr>
        <p:txBody>
          <a:bodyPr>
            <a:normAutofit/>
          </a:bodyPr>
          <a:lstStyle/>
          <a:p>
            <a:r>
              <a:rPr lang="en-US" sz="4000" dirty="0"/>
              <a:t>Children can be exposed to lead by swallowing or inhaling it</a:t>
            </a:r>
            <a:r>
              <a:rPr lang="en-US" sz="4000" baseline="30000" dirty="0"/>
              <a:t>*</a:t>
            </a:r>
            <a:r>
              <a:rPr lang="en-US" sz="4000" dirty="0"/>
              <a:t>:</a:t>
            </a:r>
          </a:p>
        </p:txBody>
      </p:sp>
      <p:sp>
        <p:nvSpPr>
          <p:cNvPr id="3" name="Text Placeholder 2">
            <a:extLst>
              <a:ext uri="{FF2B5EF4-FFF2-40B4-BE49-F238E27FC236}">
                <a16:creationId xmlns:a16="http://schemas.microsoft.com/office/drawing/2014/main" id="{C75F521A-528D-4C99-B85B-3D5415625883}"/>
              </a:ext>
            </a:extLst>
          </p:cNvPr>
          <p:cNvSpPr>
            <a:spLocks noGrp="1"/>
          </p:cNvSpPr>
          <p:nvPr>
            <p:ph type="body" sz="half" idx="2"/>
          </p:nvPr>
        </p:nvSpPr>
        <p:spPr>
          <a:xfrm>
            <a:off x="629841" y="1866951"/>
            <a:ext cx="7885509" cy="4124274"/>
          </a:xfrm>
        </p:spPr>
        <p:txBody>
          <a:bodyPr>
            <a:normAutofit fontScale="92500" lnSpcReduction="20000"/>
          </a:bodyPr>
          <a:lstStyle/>
          <a:p>
            <a:r>
              <a:rPr lang="en-US" sz="3600" b="1" dirty="0">
                <a:solidFill>
                  <a:schemeClr val="tx1"/>
                </a:solidFill>
              </a:rPr>
              <a:t>Lead-based </a:t>
            </a:r>
            <a:r>
              <a:rPr lang="en-US" sz="3600" b="1" u="sng" dirty="0">
                <a:solidFill>
                  <a:schemeClr val="tx1"/>
                </a:solidFill>
              </a:rPr>
              <a:t>paint</a:t>
            </a:r>
            <a:r>
              <a:rPr lang="en-US" sz="3600" b="1" dirty="0">
                <a:solidFill>
                  <a:schemeClr val="tx1"/>
                </a:solidFill>
              </a:rPr>
              <a:t> </a:t>
            </a:r>
            <a:r>
              <a:rPr lang="en-US" sz="3600" b="0" dirty="0">
                <a:solidFill>
                  <a:schemeClr val="tx1"/>
                </a:solidFill>
              </a:rPr>
              <a:t>in homes and buildings built before 1978 (currently 2.6 million households in th</a:t>
            </a:r>
            <a:r>
              <a:rPr lang="en-US" sz="3600" dirty="0">
                <a:solidFill>
                  <a:schemeClr val="tx1"/>
                </a:solidFill>
              </a:rPr>
              <a:t>e US </a:t>
            </a:r>
            <a:r>
              <a:rPr lang="en-US" sz="3600" b="0" dirty="0">
                <a:solidFill>
                  <a:schemeClr val="tx1"/>
                </a:solidFill>
              </a:rPr>
              <a:t>where young children exposed to lead)</a:t>
            </a:r>
          </a:p>
          <a:p>
            <a:r>
              <a:rPr lang="en-US" sz="3600" dirty="0">
                <a:solidFill>
                  <a:schemeClr val="tx1"/>
                </a:solidFill>
              </a:rPr>
              <a:t>Contaminated</a:t>
            </a:r>
            <a:r>
              <a:rPr lang="en-US" sz="3600" b="1" dirty="0">
                <a:solidFill>
                  <a:schemeClr val="tx1"/>
                </a:solidFill>
              </a:rPr>
              <a:t> </a:t>
            </a:r>
            <a:r>
              <a:rPr lang="en-US" sz="3600" b="1" u="sng" dirty="0">
                <a:solidFill>
                  <a:schemeClr val="tx1"/>
                </a:solidFill>
              </a:rPr>
              <a:t>soil</a:t>
            </a:r>
            <a:r>
              <a:rPr lang="en-US" sz="3600" b="1" dirty="0">
                <a:solidFill>
                  <a:schemeClr val="tx1"/>
                </a:solidFill>
              </a:rPr>
              <a:t> </a:t>
            </a:r>
            <a:r>
              <a:rPr lang="en-US" sz="3600" dirty="0">
                <a:solidFill>
                  <a:schemeClr val="tx1"/>
                </a:solidFill>
              </a:rPr>
              <a:t>f</a:t>
            </a:r>
            <a:r>
              <a:rPr lang="en-US" sz="3600" b="0" dirty="0">
                <a:solidFill>
                  <a:schemeClr val="tx1"/>
                </a:solidFill>
              </a:rPr>
              <a:t>rom exterior lead-based paint, car exhaust, and factories that use lead</a:t>
            </a:r>
          </a:p>
          <a:p>
            <a:r>
              <a:rPr lang="en-US" sz="3600" dirty="0">
                <a:solidFill>
                  <a:schemeClr val="tx1"/>
                </a:solidFill>
              </a:rPr>
              <a:t>Contaminated </a:t>
            </a:r>
            <a:r>
              <a:rPr lang="en-US" sz="3600" b="1" u="sng" dirty="0">
                <a:solidFill>
                  <a:schemeClr val="tx1"/>
                </a:solidFill>
              </a:rPr>
              <a:t>drinking water </a:t>
            </a:r>
            <a:r>
              <a:rPr lang="en-US" sz="3600" b="0" dirty="0">
                <a:solidFill>
                  <a:schemeClr val="tx1"/>
                </a:solidFill>
              </a:rPr>
              <a:t>delivered through lead plumbing materials</a:t>
            </a:r>
          </a:p>
          <a:p>
            <a:r>
              <a:rPr lang="en-US" sz="1500" dirty="0"/>
              <a:t>*absorption through the skin is not a significant exposure route for inorganic lead</a:t>
            </a:r>
          </a:p>
        </p:txBody>
      </p:sp>
      <p:pic>
        <p:nvPicPr>
          <p:cNvPr id="4" name="Picture 3">
            <a:extLst>
              <a:ext uri="{FF2B5EF4-FFF2-40B4-BE49-F238E27FC236}">
                <a16:creationId xmlns:a16="http://schemas.microsoft.com/office/drawing/2014/main" id="{781257B3-31EF-401A-8CA2-9F197FC427F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001000" y="5985982"/>
            <a:ext cx="702244" cy="506892"/>
          </a:xfrm>
          <a:prstGeom prst="rect">
            <a:avLst/>
          </a:prstGeom>
        </p:spPr>
      </p:pic>
      <p:sp>
        <p:nvSpPr>
          <p:cNvPr id="6" name="TextBox 5">
            <a:extLst>
              <a:ext uri="{FF2B5EF4-FFF2-40B4-BE49-F238E27FC236}">
                <a16:creationId xmlns:a16="http://schemas.microsoft.com/office/drawing/2014/main" id="{14065A6D-0CD2-680D-067D-AA8AD42BB840}"/>
              </a:ext>
            </a:extLst>
          </p:cNvPr>
          <p:cNvSpPr txBox="1"/>
          <p:nvPr/>
        </p:nvSpPr>
        <p:spPr>
          <a:xfrm>
            <a:off x="76200" y="6336268"/>
            <a:ext cx="5791200" cy="369332"/>
          </a:xfrm>
          <a:prstGeom prst="rect">
            <a:avLst/>
          </a:prstGeom>
          <a:noFill/>
        </p:spPr>
        <p:txBody>
          <a:bodyPr wrap="square">
            <a:spAutoFit/>
          </a:bodyPr>
          <a:lstStyle/>
          <a:p>
            <a:r>
              <a:rPr lang="en-US" dirty="0"/>
              <a:t>https://www.cdc.gov/nceh/lead/prevention/sources.htm</a:t>
            </a:r>
          </a:p>
        </p:txBody>
      </p:sp>
    </p:spTree>
    <p:extLst>
      <p:ext uri="{BB962C8B-B14F-4D97-AF65-F5344CB8AC3E}">
        <p14:creationId xmlns:p14="http://schemas.microsoft.com/office/powerpoint/2010/main" val="267989544"/>
      </p:ext>
    </p:extLst>
  </p:cSld>
  <p:clrMapOvr>
    <a:masterClrMapping/>
  </p:clrMapOvr>
</p:sld>
</file>

<file path=ppt/theme/theme1.xml><?xml version="1.0" encoding="utf-8"?>
<a:theme xmlns:a="http://schemas.openxmlformats.org/drawingml/2006/main" name="Depth">
  <a:themeElements>
    <a:clrScheme name="Depth">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Depth">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981</TotalTime>
  <Words>2980</Words>
  <Application>Microsoft Office PowerPoint</Application>
  <PresentationFormat>On-screen Show (4:3)</PresentationFormat>
  <Paragraphs>343</Paragraphs>
  <Slides>54</Slides>
  <Notes>26</Notes>
  <HiddenSlides>0</HiddenSlides>
  <MMClips>0</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4" baseType="lpstr">
      <vt:lpstr>AGaramond-Regular</vt:lpstr>
      <vt:lpstr>Arial</vt:lpstr>
      <vt:lpstr>Book Antiqua</vt:lpstr>
      <vt:lpstr>Calibri</vt:lpstr>
      <vt:lpstr>Corbel</vt:lpstr>
      <vt:lpstr>Monotype Sorts</vt:lpstr>
      <vt:lpstr>Times New Roman</vt:lpstr>
      <vt:lpstr>Wingdings</vt:lpstr>
      <vt:lpstr>Depth</vt:lpstr>
      <vt:lpstr>Image</vt:lpstr>
      <vt:lpstr>Lead: health effects of exposures</vt:lpstr>
      <vt:lpstr>Objectives</vt:lpstr>
      <vt:lpstr>Your work makes a difference!</vt:lpstr>
      <vt:lpstr>Lead is a toxic (poisonous) metal.</vt:lpstr>
      <vt:lpstr>No safe blood lead level (BLL) has been identified. </vt:lpstr>
      <vt:lpstr>What is a “high” blood lead level?</vt:lpstr>
      <vt:lpstr>Blood lead levels in U.S. children have declined. </vt:lpstr>
      <vt:lpstr>Current lead levels in children</vt:lpstr>
      <vt:lpstr>Children can be exposed to lead by swallowing or inhaling it*:</vt:lpstr>
      <vt:lpstr>Lead Poisoning: many sources</vt:lpstr>
      <vt:lpstr>Recreation</vt:lpstr>
      <vt:lpstr>Food</vt:lpstr>
      <vt:lpstr>Sources from hobbies</vt:lpstr>
      <vt:lpstr>PowerPoint Presentation</vt:lpstr>
      <vt:lpstr>   Adult Lead Exposure Sources</vt:lpstr>
      <vt:lpstr>PowerPoint Presentation</vt:lpstr>
      <vt:lpstr>PowerPoint Presentation</vt:lpstr>
      <vt:lpstr>Why are young children more susceptible to lead poisoning?</vt:lpstr>
      <vt:lpstr>PowerPoint Presentation</vt:lpstr>
      <vt:lpstr>Distribution, Persistence and Excretion of Absorbed Lead</vt:lpstr>
      <vt:lpstr>PowerPoint Presentation</vt:lpstr>
      <vt:lpstr>Bone-to-Blood Lead Transfer</vt:lpstr>
      <vt:lpstr>Lead and Reproductive Health</vt:lpstr>
      <vt:lpstr>PowerPoint Presentation</vt:lpstr>
      <vt:lpstr>PowerPoint Presentation</vt:lpstr>
      <vt:lpstr>Symptoms of Acute Lead Poisoning</vt:lpstr>
      <vt:lpstr>Findings Associated with Chronic Lead Poisoning</vt:lpstr>
      <vt:lpstr>Findings Associated with Chronic Lead Poisoning</vt:lpstr>
      <vt:lpstr>Let’s look at some real cases… Case 1: North Carolina, 2017</vt:lpstr>
      <vt:lpstr>Balguti kesaria</vt:lpstr>
      <vt:lpstr>PowerPoint Presentation</vt:lpstr>
      <vt:lpstr>PowerPoint Presentation</vt:lpstr>
      <vt:lpstr>Health Effects at Low Levels of Exposure</vt:lpstr>
      <vt:lpstr>PowerPoint Presentation</vt:lpstr>
      <vt:lpstr>Cognitive Effects at Low Lead Levels</vt:lpstr>
      <vt:lpstr>PowerPoint Presentation</vt:lpstr>
      <vt:lpstr>Case  2: North Carolina </vt:lpstr>
      <vt:lpstr>Case 3: North Carolina, 2018</vt:lpstr>
      <vt:lpstr>Case 3:  source of exposure</vt:lpstr>
      <vt:lpstr>Most absorbed lead is stored in bone</vt:lpstr>
      <vt:lpstr>PowerPoint Presentation</vt:lpstr>
      <vt:lpstr>How lead causes anemia (low hemoglobin)</vt:lpstr>
      <vt:lpstr>Case 4: New Hampshire, 2000</vt:lpstr>
      <vt:lpstr>Case 4: New Hampshire, 2000</vt:lpstr>
      <vt:lpstr>Case 4: New Hampshire, 2000</vt:lpstr>
      <vt:lpstr>PowerPoint Presentation</vt:lpstr>
      <vt:lpstr>Demographic information</vt:lpstr>
      <vt:lpstr>Environmental Investigation</vt:lpstr>
      <vt:lpstr>Acute lead encephalopathy</vt:lpstr>
      <vt:lpstr>Lead Effects on the Brain </vt:lpstr>
      <vt:lpstr>Steps in treatment</vt:lpstr>
      <vt:lpstr>Why not use chelation for all levels of lead poisoning?</vt:lpstr>
      <vt:lpstr>Key points on health effects of lead</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 exposure: health effects for children</dc:title>
  <dc:creator>Chelminski, Ann N</dc:creator>
  <cp:lastModifiedBy>Blount, Kimly</cp:lastModifiedBy>
  <cp:revision>33</cp:revision>
  <dcterms:created xsi:type="dcterms:W3CDTF">2019-10-04T19:07:43Z</dcterms:created>
  <dcterms:modified xsi:type="dcterms:W3CDTF">2022-10-18T04:55:10Z</dcterms:modified>
</cp:coreProperties>
</file>