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84" r:id="rId2"/>
    <p:sldMasterId id="2147483696" r:id="rId3"/>
  </p:sldMasterIdLst>
  <p:notesMasterIdLst>
    <p:notesMasterId r:id="rId49"/>
  </p:notesMasterIdLst>
  <p:handoutMasterIdLst>
    <p:handoutMasterId r:id="rId50"/>
  </p:handoutMasterIdLst>
  <p:sldIdLst>
    <p:sldId id="256" r:id="rId4"/>
    <p:sldId id="280" r:id="rId5"/>
    <p:sldId id="281" r:id="rId6"/>
    <p:sldId id="317" r:id="rId7"/>
    <p:sldId id="291" r:id="rId8"/>
    <p:sldId id="292" r:id="rId9"/>
    <p:sldId id="321" r:id="rId10"/>
    <p:sldId id="327" r:id="rId11"/>
    <p:sldId id="326" r:id="rId12"/>
    <p:sldId id="272" r:id="rId13"/>
    <p:sldId id="282" r:id="rId14"/>
    <p:sldId id="328" r:id="rId15"/>
    <p:sldId id="271" r:id="rId16"/>
    <p:sldId id="297" r:id="rId17"/>
    <p:sldId id="323" r:id="rId18"/>
    <p:sldId id="298" r:id="rId19"/>
    <p:sldId id="299" r:id="rId20"/>
    <p:sldId id="324" r:id="rId21"/>
    <p:sldId id="325" r:id="rId22"/>
    <p:sldId id="300" r:id="rId23"/>
    <p:sldId id="295" r:id="rId24"/>
    <p:sldId id="275" r:id="rId25"/>
    <p:sldId id="318" r:id="rId26"/>
    <p:sldId id="320" r:id="rId27"/>
    <p:sldId id="285" r:id="rId28"/>
    <p:sldId id="312" r:id="rId29"/>
    <p:sldId id="313" r:id="rId30"/>
    <p:sldId id="314" r:id="rId31"/>
    <p:sldId id="315" r:id="rId32"/>
    <p:sldId id="277" r:id="rId33"/>
    <p:sldId id="278" r:id="rId34"/>
    <p:sldId id="322" r:id="rId35"/>
    <p:sldId id="258" r:id="rId36"/>
    <p:sldId id="259" r:id="rId37"/>
    <p:sldId id="260" r:id="rId38"/>
    <p:sldId id="261" r:id="rId39"/>
    <p:sldId id="262" r:id="rId40"/>
    <p:sldId id="263" r:id="rId41"/>
    <p:sldId id="264" r:id="rId42"/>
    <p:sldId id="265" r:id="rId43"/>
    <p:sldId id="266" r:id="rId44"/>
    <p:sldId id="267" r:id="rId45"/>
    <p:sldId id="268" r:id="rId46"/>
    <p:sldId id="290" r:id="rId47"/>
    <p:sldId id="301"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2ED0020-09CA-4AF4-9432-BA83BCE9C84D}">
          <p14:sldIdLst>
            <p14:sldId id="256"/>
            <p14:sldId id="280"/>
            <p14:sldId id="281"/>
            <p14:sldId id="317"/>
            <p14:sldId id="291"/>
            <p14:sldId id="292"/>
            <p14:sldId id="321"/>
            <p14:sldId id="327"/>
            <p14:sldId id="326"/>
            <p14:sldId id="272"/>
            <p14:sldId id="282"/>
            <p14:sldId id="328"/>
            <p14:sldId id="271"/>
            <p14:sldId id="297"/>
            <p14:sldId id="323"/>
            <p14:sldId id="298"/>
            <p14:sldId id="299"/>
            <p14:sldId id="324"/>
            <p14:sldId id="325"/>
            <p14:sldId id="300"/>
            <p14:sldId id="295"/>
            <p14:sldId id="275"/>
            <p14:sldId id="318"/>
            <p14:sldId id="320"/>
            <p14:sldId id="285"/>
            <p14:sldId id="312"/>
            <p14:sldId id="313"/>
            <p14:sldId id="314"/>
            <p14:sldId id="315"/>
            <p14:sldId id="277"/>
            <p14:sldId id="278"/>
          </p14:sldIdLst>
        </p14:section>
        <p14:section name="Leadpardy" id="{07083410-0F0E-4C1F-A312-7A701D22391E}">
          <p14:sldIdLst>
            <p14:sldId id="322"/>
            <p14:sldId id="258"/>
            <p14:sldId id="259"/>
            <p14:sldId id="260"/>
            <p14:sldId id="261"/>
            <p14:sldId id="262"/>
            <p14:sldId id="263"/>
            <p14:sldId id="264"/>
            <p14:sldId id="265"/>
            <p14:sldId id="266"/>
            <p14:sldId id="267"/>
            <p14:sldId id="268"/>
            <p14:sldId id="290"/>
            <p14:sldId id="301"/>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E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65" autoAdjust="0"/>
    <p:restoredTop sz="69211" autoAdjust="0"/>
  </p:normalViewPr>
  <p:slideViewPr>
    <p:cSldViewPr>
      <p:cViewPr varScale="1">
        <p:scale>
          <a:sx n="56" d="100"/>
          <a:sy n="56" d="100"/>
        </p:scale>
        <p:origin x="1096" y="40"/>
      </p:cViewPr>
      <p:guideLst>
        <p:guide orient="horz" pos="2160"/>
        <p:guide pos="2880"/>
      </p:guideLst>
    </p:cSldViewPr>
  </p:slideViewPr>
  <p:notesTextViewPr>
    <p:cViewPr>
      <p:scale>
        <a:sx n="3" d="2"/>
        <a:sy n="3" d="2"/>
      </p:scale>
      <p:origin x="0" y="0"/>
    </p:cViewPr>
  </p:notesTextViewPr>
  <p:sorterViewPr>
    <p:cViewPr>
      <p:scale>
        <a:sx n="125" d="100"/>
        <a:sy n="125" d="100"/>
      </p:scale>
      <p:origin x="0" y="-13626"/>
    </p:cViewPr>
  </p:sorterViewPr>
  <p:notesViewPr>
    <p:cSldViewPr>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92BF75-1955-4CC7-9B4C-CFE5EC143583}" type="doc">
      <dgm:prSet loTypeId="urn:microsoft.com/office/officeart/2005/8/layout/target2" loCatId="relationship" qsTypeId="urn:microsoft.com/office/officeart/2005/8/quickstyle/simple1" qsCatId="simple" csTypeId="urn:microsoft.com/office/officeart/2005/8/colors/colorful2" csCatId="colorful" phldr="1"/>
      <dgm:spPr/>
      <dgm:t>
        <a:bodyPr/>
        <a:lstStyle/>
        <a:p>
          <a:endParaRPr lang="en-US"/>
        </a:p>
      </dgm:t>
    </dgm:pt>
    <dgm:pt modelId="{D36ED63A-DA17-4E1D-8A30-F580BC6BCEE1}">
      <dgm:prSet phldrT="[Text]" custT="1"/>
      <dgm:spPr/>
      <dgm:t>
        <a:bodyPr/>
        <a:lstStyle/>
        <a:p>
          <a:r>
            <a:rPr lang="en-US" sz="2400" dirty="0"/>
            <a:t>State Childhood Lead Surveillance Team and Regional EHS</a:t>
          </a:r>
          <a:r>
            <a:rPr lang="en-US" sz="2800" dirty="0"/>
            <a:t>	</a:t>
          </a:r>
        </a:p>
      </dgm:t>
    </dgm:pt>
    <dgm:pt modelId="{56F93495-FF53-412C-8CF8-EA4B9EE3E85B}" type="parTrans" cxnId="{2028518F-BFB1-49C9-A101-D50A158FEF28}">
      <dgm:prSet/>
      <dgm:spPr/>
      <dgm:t>
        <a:bodyPr/>
        <a:lstStyle/>
        <a:p>
          <a:endParaRPr lang="en-US"/>
        </a:p>
      </dgm:t>
    </dgm:pt>
    <dgm:pt modelId="{5A03993C-3648-45AE-BB5D-9023B5BDF6C8}" type="sibTrans" cxnId="{2028518F-BFB1-49C9-A101-D50A158FEF28}">
      <dgm:prSet/>
      <dgm:spPr/>
      <dgm:t>
        <a:bodyPr/>
        <a:lstStyle/>
        <a:p>
          <a:endParaRPr lang="en-US"/>
        </a:p>
      </dgm:t>
    </dgm:pt>
    <dgm:pt modelId="{9B7B6556-EB55-4AD5-A951-BA962DFE886E}">
      <dgm:prSet phldrT="[Text]" custT="1"/>
      <dgm:spPr/>
      <dgm:t>
        <a:bodyPr/>
        <a:lstStyle/>
        <a:p>
          <a:r>
            <a:rPr lang="en-US" sz="1400" dirty="0"/>
            <a:t>Data management</a:t>
          </a:r>
        </a:p>
      </dgm:t>
    </dgm:pt>
    <dgm:pt modelId="{3485A797-5103-418F-BF17-806A8B2864C0}" type="parTrans" cxnId="{877B0419-3F93-4FB3-BF35-831A548B701A}">
      <dgm:prSet/>
      <dgm:spPr/>
      <dgm:t>
        <a:bodyPr/>
        <a:lstStyle/>
        <a:p>
          <a:endParaRPr lang="en-US"/>
        </a:p>
      </dgm:t>
    </dgm:pt>
    <dgm:pt modelId="{F7DE2BA8-CCA8-4749-A8EB-3F3E27640DB3}" type="sibTrans" cxnId="{877B0419-3F93-4FB3-BF35-831A548B701A}">
      <dgm:prSet/>
      <dgm:spPr/>
      <dgm:t>
        <a:bodyPr/>
        <a:lstStyle/>
        <a:p>
          <a:endParaRPr lang="en-US"/>
        </a:p>
      </dgm:t>
    </dgm:pt>
    <dgm:pt modelId="{BACB4C49-5D58-4AF5-81F4-282A65BE0361}">
      <dgm:prSet phldrT="[Text]" custT="1"/>
      <dgm:spPr>
        <a:solidFill>
          <a:prstClr val="white">
            <a:alpha val="90000"/>
            <a:hueOff val="0"/>
            <a:satOff val="0"/>
            <a:lumOff val="0"/>
            <a:alphaOff val="0"/>
          </a:prstClr>
        </a:solidFill>
        <a:ln w="25400" cap="flat" cmpd="sng" algn="ctr">
          <a:solidFill>
            <a:srgbClr val="C0504D">
              <a:hueOff val="0"/>
              <a:satOff val="0"/>
              <a:lumOff val="0"/>
              <a:alphaOff val="0"/>
            </a:srgbClr>
          </a:solidFill>
          <a:prstDash val="solid"/>
        </a:ln>
        <a:effectLst/>
      </dgm:spPr>
      <dgm:t>
        <a:bodyPr spcFirstLastPara="0" vert="horz" wrap="square" lIns="53340" tIns="53340" rIns="53340" bIns="53340" numCol="1" spcCol="1270" anchor="ctr" anchorCtr="0"/>
        <a:lstStyle/>
        <a:p>
          <a:r>
            <a:rPr lang="en-US" sz="1400" kern="1200" dirty="0">
              <a:solidFill>
                <a:prstClr val="black">
                  <a:hueOff val="0"/>
                  <a:satOff val="0"/>
                  <a:lumOff val="0"/>
                  <a:alphaOff val="0"/>
                </a:prstClr>
              </a:solidFill>
              <a:latin typeface="Calibri"/>
              <a:ea typeface="+mn-ea"/>
              <a:cs typeface="+mn-cs"/>
            </a:rPr>
            <a:t>Environmental</a:t>
          </a:r>
          <a:r>
            <a:rPr lang="en-US" sz="1400" kern="1200" dirty="0"/>
            <a:t> investigation and sampling</a:t>
          </a:r>
        </a:p>
      </dgm:t>
    </dgm:pt>
    <dgm:pt modelId="{6CFC35CA-D6BE-458D-90FA-A3E941547A80}" type="parTrans" cxnId="{5DE22671-A186-40D8-8A73-7CD18E3EAE62}">
      <dgm:prSet/>
      <dgm:spPr/>
      <dgm:t>
        <a:bodyPr/>
        <a:lstStyle/>
        <a:p>
          <a:endParaRPr lang="en-US"/>
        </a:p>
      </dgm:t>
    </dgm:pt>
    <dgm:pt modelId="{E7E326F0-BC69-4502-B43B-13213269B2FF}" type="sibTrans" cxnId="{5DE22671-A186-40D8-8A73-7CD18E3EAE62}">
      <dgm:prSet/>
      <dgm:spPr/>
      <dgm:t>
        <a:bodyPr/>
        <a:lstStyle/>
        <a:p>
          <a:endParaRPr lang="en-US"/>
        </a:p>
      </dgm:t>
    </dgm:pt>
    <dgm:pt modelId="{6F0E0CBB-00E0-4304-8D59-1550DC6819C6}">
      <dgm:prSet phldrT="[Text]" custT="1"/>
      <dgm:spPr/>
      <dgm:t>
        <a:bodyPr/>
        <a:lstStyle/>
        <a:p>
          <a:r>
            <a:rPr lang="en-US" sz="2400" dirty="0"/>
            <a:t>Local/County EHS          County Lead Nurses</a:t>
          </a:r>
        </a:p>
      </dgm:t>
    </dgm:pt>
    <dgm:pt modelId="{F75F78CD-2BD8-4512-99F5-5FF61EBA0B9C}" type="parTrans" cxnId="{CCA7D430-6D79-4FE2-8601-CBD29843FA8D}">
      <dgm:prSet/>
      <dgm:spPr/>
      <dgm:t>
        <a:bodyPr/>
        <a:lstStyle/>
        <a:p>
          <a:endParaRPr lang="en-US"/>
        </a:p>
      </dgm:t>
    </dgm:pt>
    <dgm:pt modelId="{675688E2-7DB5-4E57-A863-9632161298CF}" type="sibTrans" cxnId="{CCA7D430-6D79-4FE2-8601-CBD29843FA8D}">
      <dgm:prSet/>
      <dgm:spPr/>
      <dgm:t>
        <a:bodyPr/>
        <a:lstStyle/>
        <a:p>
          <a:endParaRPr lang="en-US"/>
        </a:p>
      </dgm:t>
    </dgm:pt>
    <dgm:pt modelId="{4300A6DD-59E8-4980-9192-5EACBDB3597A}">
      <dgm:prSet phldrT="[Text]" custT="1"/>
      <dgm:spPr/>
      <dgm:t>
        <a:bodyPr/>
        <a:lstStyle/>
        <a:p>
          <a:r>
            <a:rPr lang="en-US" sz="1400" dirty="0"/>
            <a:t>Blood lead testing</a:t>
          </a:r>
        </a:p>
      </dgm:t>
    </dgm:pt>
    <dgm:pt modelId="{0497CA02-C242-4CCC-B117-C4BC10767EF4}" type="parTrans" cxnId="{5A78FD43-0CFD-4A11-A5CA-6E35C0FD47EC}">
      <dgm:prSet/>
      <dgm:spPr/>
      <dgm:t>
        <a:bodyPr/>
        <a:lstStyle/>
        <a:p>
          <a:endParaRPr lang="en-US"/>
        </a:p>
      </dgm:t>
    </dgm:pt>
    <dgm:pt modelId="{A20D112C-6594-43AF-8A56-DD2B8049D03E}" type="sibTrans" cxnId="{5A78FD43-0CFD-4A11-A5CA-6E35C0FD47EC}">
      <dgm:prSet/>
      <dgm:spPr/>
      <dgm:t>
        <a:bodyPr/>
        <a:lstStyle/>
        <a:p>
          <a:endParaRPr lang="en-US"/>
        </a:p>
      </dgm:t>
    </dgm:pt>
    <dgm:pt modelId="{7A24A6CF-B079-46A1-9BE8-3CB02208E443}">
      <dgm:prSet phldrT="[Text]" custT="1"/>
      <dgm:spPr/>
      <dgm:t>
        <a:bodyPr/>
        <a:lstStyle/>
        <a:p>
          <a:r>
            <a:rPr lang="en-US" sz="1400" dirty="0"/>
            <a:t>Environmental investigation and sampling</a:t>
          </a:r>
        </a:p>
      </dgm:t>
    </dgm:pt>
    <dgm:pt modelId="{D612631A-ACE0-4D6B-B420-9F5934FAABEC}" type="parTrans" cxnId="{5E4E7DFA-F4E4-4BF0-9896-981C06291164}">
      <dgm:prSet/>
      <dgm:spPr/>
      <dgm:t>
        <a:bodyPr/>
        <a:lstStyle/>
        <a:p>
          <a:endParaRPr lang="en-US"/>
        </a:p>
      </dgm:t>
    </dgm:pt>
    <dgm:pt modelId="{66C52EDF-C7A8-4095-BFF0-B87BCB50862F}" type="sibTrans" cxnId="{5E4E7DFA-F4E4-4BF0-9896-981C06291164}">
      <dgm:prSet/>
      <dgm:spPr/>
      <dgm:t>
        <a:bodyPr/>
        <a:lstStyle/>
        <a:p>
          <a:endParaRPr lang="en-US"/>
        </a:p>
      </dgm:t>
    </dgm:pt>
    <dgm:pt modelId="{5ED676FB-7215-4CAA-AA02-EB6630FA88E8}">
      <dgm:prSet phldrT="[Text]" custT="1"/>
      <dgm:spPr/>
      <dgm:t>
        <a:bodyPr/>
        <a:lstStyle/>
        <a:p>
          <a:r>
            <a:rPr lang="en-US" sz="2400" dirty="0"/>
            <a:t>Primary Care Providers</a:t>
          </a:r>
        </a:p>
      </dgm:t>
    </dgm:pt>
    <dgm:pt modelId="{FAA01834-0685-44DF-9669-ABEBE344337C}" type="parTrans" cxnId="{19308625-1267-4F55-8E83-9A604FCE8B4E}">
      <dgm:prSet/>
      <dgm:spPr/>
      <dgm:t>
        <a:bodyPr/>
        <a:lstStyle/>
        <a:p>
          <a:endParaRPr lang="en-US"/>
        </a:p>
      </dgm:t>
    </dgm:pt>
    <dgm:pt modelId="{042EBEB1-54DD-4C8A-863D-4196D4F9EB49}" type="sibTrans" cxnId="{19308625-1267-4F55-8E83-9A604FCE8B4E}">
      <dgm:prSet/>
      <dgm:spPr/>
      <dgm:t>
        <a:bodyPr/>
        <a:lstStyle/>
        <a:p>
          <a:endParaRPr lang="en-US"/>
        </a:p>
      </dgm:t>
    </dgm:pt>
    <dgm:pt modelId="{26F26180-8DFA-4F95-8BDC-E216B0B274F1}">
      <dgm:prSet phldrT="[Text]" custT="1"/>
      <dgm:spPr/>
      <dgm:t>
        <a:bodyPr/>
        <a:lstStyle/>
        <a:p>
          <a:r>
            <a:rPr lang="en-US" sz="1400" dirty="0"/>
            <a:t>Blood lead testing</a:t>
          </a:r>
        </a:p>
      </dgm:t>
    </dgm:pt>
    <dgm:pt modelId="{52E585DB-5B94-4758-B421-DB6AF509F721}" type="parTrans" cxnId="{78DEED04-CED7-44C3-8833-5D7188910F66}">
      <dgm:prSet/>
      <dgm:spPr/>
      <dgm:t>
        <a:bodyPr/>
        <a:lstStyle/>
        <a:p>
          <a:endParaRPr lang="en-US"/>
        </a:p>
      </dgm:t>
    </dgm:pt>
    <dgm:pt modelId="{B4CCB663-831A-4E4B-8EC9-7632716F5BD0}" type="sibTrans" cxnId="{78DEED04-CED7-44C3-8833-5D7188910F66}">
      <dgm:prSet/>
      <dgm:spPr/>
      <dgm:t>
        <a:bodyPr/>
        <a:lstStyle/>
        <a:p>
          <a:endParaRPr lang="en-US"/>
        </a:p>
      </dgm:t>
    </dgm:pt>
    <dgm:pt modelId="{F23CCE65-DEE3-4C67-8BC1-9519B03D06A8}">
      <dgm:prSet phldrT="[Text]" custT="1"/>
      <dgm:spPr/>
      <dgm:t>
        <a:bodyPr/>
        <a:lstStyle/>
        <a:p>
          <a:r>
            <a:rPr lang="en-US" sz="1400" dirty="0"/>
            <a:t>Clinical evaluation and interventions</a:t>
          </a:r>
        </a:p>
      </dgm:t>
    </dgm:pt>
    <dgm:pt modelId="{0AAF5EF1-651C-4D2C-9D29-DB7CBA5E439C}" type="parTrans" cxnId="{F44280E9-17D0-42E9-8810-E9347FB524CE}">
      <dgm:prSet/>
      <dgm:spPr/>
      <dgm:t>
        <a:bodyPr/>
        <a:lstStyle/>
        <a:p>
          <a:endParaRPr lang="en-US"/>
        </a:p>
      </dgm:t>
    </dgm:pt>
    <dgm:pt modelId="{7BC6A09F-FC1B-461F-A6D2-CB7040EE1B79}" type="sibTrans" cxnId="{F44280E9-17D0-42E9-8810-E9347FB524CE}">
      <dgm:prSet/>
      <dgm:spPr/>
      <dgm:t>
        <a:bodyPr/>
        <a:lstStyle/>
        <a:p>
          <a:endParaRPr lang="en-US"/>
        </a:p>
      </dgm:t>
    </dgm:pt>
    <dgm:pt modelId="{05241669-1743-4684-A6B5-925B7A72AEDE}">
      <dgm:prSet custT="1"/>
      <dgm:spPr>
        <a:solidFill>
          <a:prstClr val="white">
            <a:alpha val="90000"/>
            <a:hueOff val="0"/>
            <a:satOff val="0"/>
            <a:lumOff val="0"/>
            <a:alphaOff val="0"/>
          </a:prstClr>
        </a:solidFill>
        <a:ln w="25400" cap="flat" cmpd="sng" algn="ctr">
          <a:solidFill>
            <a:srgbClr val="C0504D">
              <a:hueOff val="0"/>
              <a:satOff val="0"/>
              <a:lumOff val="0"/>
              <a:alphaOff val="0"/>
            </a:srgbClr>
          </a:solidFill>
          <a:prstDash val="solid"/>
        </a:ln>
        <a:effectLst/>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US" sz="1400" kern="1200" dirty="0">
              <a:solidFill>
                <a:prstClr val="black">
                  <a:hueOff val="0"/>
                  <a:satOff val="0"/>
                  <a:lumOff val="0"/>
                  <a:alphaOff val="0"/>
                </a:prstClr>
              </a:solidFill>
              <a:latin typeface="Calibri"/>
              <a:ea typeface="+mn-ea"/>
              <a:cs typeface="+mn-cs"/>
            </a:rPr>
            <a:t>Coordinate training and response</a:t>
          </a:r>
        </a:p>
      </dgm:t>
    </dgm:pt>
    <dgm:pt modelId="{995EA8C2-E4CC-40F4-A734-F24B3ACBB01C}" type="parTrans" cxnId="{4452296D-DE7A-42AA-814F-96ED5A95A486}">
      <dgm:prSet/>
      <dgm:spPr/>
      <dgm:t>
        <a:bodyPr/>
        <a:lstStyle/>
        <a:p>
          <a:endParaRPr lang="en-US"/>
        </a:p>
      </dgm:t>
    </dgm:pt>
    <dgm:pt modelId="{CC954C41-980F-48BF-AFFD-A44728AE3924}" type="sibTrans" cxnId="{4452296D-DE7A-42AA-814F-96ED5A95A486}">
      <dgm:prSet/>
      <dgm:spPr/>
      <dgm:t>
        <a:bodyPr/>
        <a:lstStyle/>
        <a:p>
          <a:endParaRPr lang="en-US"/>
        </a:p>
      </dgm:t>
    </dgm:pt>
    <dgm:pt modelId="{AAAB6062-4133-4DF3-B564-721D3E7982CA}">
      <dgm:prSet custT="1"/>
      <dgm:spPr/>
      <dgm:t>
        <a:bodyPr/>
        <a:lstStyle/>
        <a:p>
          <a:r>
            <a:rPr lang="en-US" sz="1400" dirty="0"/>
            <a:t>Lead risk screening</a:t>
          </a:r>
        </a:p>
      </dgm:t>
    </dgm:pt>
    <dgm:pt modelId="{6C1963CD-AE83-4C8A-B15F-869B05BAA47D}" type="parTrans" cxnId="{762416E2-4458-4D6F-924C-D85667F2D210}">
      <dgm:prSet/>
      <dgm:spPr/>
      <dgm:t>
        <a:bodyPr/>
        <a:lstStyle/>
        <a:p>
          <a:endParaRPr lang="en-US"/>
        </a:p>
      </dgm:t>
    </dgm:pt>
    <dgm:pt modelId="{0AF47C85-A7AB-42B9-8168-29A66CDC1166}" type="sibTrans" cxnId="{762416E2-4458-4D6F-924C-D85667F2D210}">
      <dgm:prSet/>
      <dgm:spPr/>
      <dgm:t>
        <a:bodyPr/>
        <a:lstStyle/>
        <a:p>
          <a:endParaRPr lang="en-US"/>
        </a:p>
      </dgm:t>
    </dgm:pt>
    <dgm:pt modelId="{88D59C3E-8683-40BF-B03C-26BFA3DA8324}">
      <dgm:prSet custT="1"/>
      <dgm:spPr/>
      <dgm:t>
        <a:bodyPr/>
        <a:lstStyle/>
        <a:p>
          <a:r>
            <a:rPr lang="en-US" sz="1400" dirty="0"/>
            <a:t>Clinical case management</a:t>
          </a:r>
        </a:p>
      </dgm:t>
    </dgm:pt>
    <dgm:pt modelId="{6FD8305F-5327-4BB2-8101-EFCDD15531DD}" type="parTrans" cxnId="{4515B55F-EBC8-45E0-8B56-7E586F90937E}">
      <dgm:prSet/>
      <dgm:spPr/>
      <dgm:t>
        <a:bodyPr/>
        <a:lstStyle/>
        <a:p>
          <a:endParaRPr lang="en-US"/>
        </a:p>
      </dgm:t>
    </dgm:pt>
    <dgm:pt modelId="{B46A880C-83F8-4D6A-813D-E463C97D3917}" type="sibTrans" cxnId="{4515B55F-EBC8-45E0-8B56-7E586F90937E}">
      <dgm:prSet/>
      <dgm:spPr/>
      <dgm:t>
        <a:bodyPr/>
        <a:lstStyle/>
        <a:p>
          <a:endParaRPr lang="en-US"/>
        </a:p>
      </dgm:t>
    </dgm:pt>
    <dgm:pt modelId="{F6D77F92-1C71-4E93-9CB7-F5903FF5C1B7}">
      <dgm:prSet custT="1"/>
      <dgm:spPr/>
      <dgm:t>
        <a:bodyPr/>
        <a:lstStyle/>
        <a:p>
          <a:r>
            <a:rPr lang="en-US" sz="1400" dirty="0"/>
            <a:t>Education</a:t>
          </a:r>
        </a:p>
      </dgm:t>
    </dgm:pt>
    <dgm:pt modelId="{E06658DB-6269-42C3-8707-EDB9D4B5B5EB}" type="parTrans" cxnId="{FC927432-7840-4A57-B7CB-6AC57F08C404}">
      <dgm:prSet/>
      <dgm:spPr/>
      <dgm:t>
        <a:bodyPr/>
        <a:lstStyle/>
        <a:p>
          <a:endParaRPr lang="en-US"/>
        </a:p>
      </dgm:t>
    </dgm:pt>
    <dgm:pt modelId="{299BFBD5-05D3-48A9-8971-9F36D38CEED6}" type="sibTrans" cxnId="{FC927432-7840-4A57-B7CB-6AC57F08C404}">
      <dgm:prSet/>
      <dgm:spPr/>
      <dgm:t>
        <a:bodyPr/>
        <a:lstStyle/>
        <a:p>
          <a:endParaRPr lang="en-US"/>
        </a:p>
      </dgm:t>
    </dgm:pt>
    <dgm:pt modelId="{7DCD97E0-9F7D-4524-83D3-80EDBCA15D99}">
      <dgm:prSet custT="1"/>
      <dgm:spPr/>
      <dgm:t>
        <a:bodyPr/>
        <a:lstStyle/>
        <a:p>
          <a:r>
            <a:rPr lang="en-US" sz="1400" dirty="0"/>
            <a:t>Education</a:t>
          </a:r>
        </a:p>
      </dgm:t>
    </dgm:pt>
    <dgm:pt modelId="{EAEA448E-AA07-4EA8-8996-A28BC780AE3D}" type="parTrans" cxnId="{97FDA2E8-260D-44C1-BC00-FA8A2EF84C52}">
      <dgm:prSet/>
      <dgm:spPr/>
      <dgm:t>
        <a:bodyPr/>
        <a:lstStyle/>
        <a:p>
          <a:endParaRPr lang="en-US"/>
        </a:p>
      </dgm:t>
    </dgm:pt>
    <dgm:pt modelId="{0D9456D6-EA47-42A9-881C-5A6963798267}" type="sibTrans" cxnId="{97FDA2E8-260D-44C1-BC00-FA8A2EF84C52}">
      <dgm:prSet/>
      <dgm:spPr/>
      <dgm:t>
        <a:bodyPr/>
        <a:lstStyle/>
        <a:p>
          <a:endParaRPr lang="en-US"/>
        </a:p>
      </dgm:t>
    </dgm:pt>
    <dgm:pt modelId="{06D2E25A-986C-4CE4-89BB-1857E146671C}">
      <dgm:prSet phldrT="[Text]" custT="1"/>
      <dgm:spPr>
        <a:solidFill>
          <a:prstClr val="white">
            <a:alpha val="90000"/>
            <a:hueOff val="0"/>
            <a:satOff val="0"/>
            <a:lumOff val="0"/>
            <a:alphaOff val="0"/>
          </a:prstClr>
        </a:solidFill>
        <a:ln w="25400" cap="flat" cmpd="sng" algn="ctr">
          <a:solidFill>
            <a:srgbClr val="C0504D">
              <a:hueOff val="0"/>
              <a:satOff val="0"/>
              <a:lumOff val="0"/>
              <a:alphaOff val="0"/>
            </a:srgbClr>
          </a:solidFill>
          <a:prstDash val="solid"/>
        </a:ln>
        <a:effectLst/>
      </dgm:spPr>
      <dgm:t>
        <a:bodyPr spcFirstLastPara="0" vert="horz" wrap="square" lIns="53340" tIns="53340" rIns="53340" bIns="53340" numCol="1" spcCol="1270" anchor="ctr" anchorCtr="0"/>
        <a:lstStyle/>
        <a:p>
          <a:r>
            <a:rPr lang="en-US" sz="1400" kern="1200" dirty="0"/>
            <a:t>Education</a:t>
          </a:r>
        </a:p>
      </dgm:t>
    </dgm:pt>
    <dgm:pt modelId="{B743EA9C-E889-4D48-9C00-24751AA769E9}" type="parTrans" cxnId="{5EF13884-13DC-4015-BFAC-BB5BFDEC8859}">
      <dgm:prSet/>
      <dgm:spPr/>
      <dgm:t>
        <a:bodyPr/>
        <a:lstStyle/>
        <a:p>
          <a:endParaRPr lang="en-US"/>
        </a:p>
      </dgm:t>
    </dgm:pt>
    <dgm:pt modelId="{62C9C8E1-2A48-40D9-B7D8-4C44A9D7D9BC}" type="sibTrans" cxnId="{5EF13884-13DC-4015-BFAC-BB5BFDEC8859}">
      <dgm:prSet/>
      <dgm:spPr/>
      <dgm:t>
        <a:bodyPr/>
        <a:lstStyle/>
        <a:p>
          <a:endParaRPr lang="en-US"/>
        </a:p>
      </dgm:t>
    </dgm:pt>
    <dgm:pt modelId="{775EB6C7-3B1C-4691-9CB2-BDEC743B3299}">
      <dgm:prSet phldrT="[Text]" custT="1"/>
      <dgm:spPr/>
      <dgm:t>
        <a:bodyPr/>
        <a:lstStyle/>
        <a:p>
          <a:r>
            <a:rPr lang="en-US" sz="1400" dirty="0"/>
            <a:t>Education</a:t>
          </a:r>
        </a:p>
      </dgm:t>
    </dgm:pt>
    <dgm:pt modelId="{F5C95856-8491-4BFB-95E9-8B90020DB0CE}" type="sibTrans" cxnId="{052AC761-F28F-4359-9CCB-3DBA84C37131}">
      <dgm:prSet/>
      <dgm:spPr/>
      <dgm:t>
        <a:bodyPr/>
        <a:lstStyle/>
        <a:p>
          <a:endParaRPr lang="en-US"/>
        </a:p>
      </dgm:t>
    </dgm:pt>
    <dgm:pt modelId="{D9D03712-9E09-48AC-B7C9-0F54CCE06C4E}" type="parTrans" cxnId="{052AC761-F28F-4359-9CCB-3DBA84C37131}">
      <dgm:prSet/>
      <dgm:spPr/>
      <dgm:t>
        <a:bodyPr/>
        <a:lstStyle/>
        <a:p>
          <a:endParaRPr lang="en-US"/>
        </a:p>
      </dgm:t>
    </dgm:pt>
    <dgm:pt modelId="{6BF5A9EE-FDD1-41CB-B6DB-D0635F8A9B9F}" type="pres">
      <dgm:prSet presAssocID="{5692BF75-1955-4CC7-9B4C-CFE5EC143583}" presName="Name0" presStyleCnt="0">
        <dgm:presLayoutVars>
          <dgm:chMax val="3"/>
          <dgm:chPref val="1"/>
          <dgm:dir/>
          <dgm:animLvl val="lvl"/>
          <dgm:resizeHandles/>
        </dgm:presLayoutVars>
      </dgm:prSet>
      <dgm:spPr/>
    </dgm:pt>
    <dgm:pt modelId="{46BDA165-C2C3-4742-A377-359938E9ACF1}" type="pres">
      <dgm:prSet presAssocID="{5692BF75-1955-4CC7-9B4C-CFE5EC143583}" presName="outerBox" presStyleCnt="0"/>
      <dgm:spPr/>
    </dgm:pt>
    <dgm:pt modelId="{F61995DA-E320-48B9-800A-46CC000EB794}" type="pres">
      <dgm:prSet presAssocID="{5692BF75-1955-4CC7-9B4C-CFE5EC143583}" presName="outerBoxParent" presStyleLbl="node1" presStyleIdx="0" presStyleCnt="3"/>
      <dgm:spPr/>
    </dgm:pt>
    <dgm:pt modelId="{52608BF9-72F7-42FC-842E-7ED44E149126}" type="pres">
      <dgm:prSet presAssocID="{5692BF75-1955-4CC7-9B4C-CFE5EC143583}" presName="outerBoxChildren" presStyleCnt="0"/>
      <dgm:spPr/>
    </dgm:pt>
    <dgm:pt modelId="{0673180C-397F-4C3F-A2E5-E6FED0B2C741}" type="pres">
      <dgm:prSet presAssocID="{9B7B6556-EB55-4AD5-A951-BA962DFE886E}" presName="oChild" presStyleLbl="fgAcc1" presStyleIdx="0" presStyleCnt="13" custScaleY="50633">
        <dgm:presLayoutVars>
          <dgm:bulletEnabled val="1"/>
        </dgm:presLayoutVars>
      </dgm:prSet>
      <dgm:spPr/>
    </dgm:pt>
    <dgm:pt modelId="{B3518606-C30A-453D-BE6B-D4475F41920D}" type="pres">
      <dgm:prSet presAssocID="{F7DE2BA8-CCA8-4749-A8EB-3F3E27640DB3}" presName="outerSibTrans" presStyleCnt="0"/>
      <dgm:spPr/>
    </dgm:pt>
    <dgm:pt modelId="{29C59F4E-E000-44C2-A02C-71AD0B63C293}" type="pres">
      <dgm:prSet presAssocID="{05241669-1743-4684-A6B5-925B7A72AEDE}" presName="oChild" presStyleLbl="fgAcc1" presStyleIdx="1" presStyleCnt="13">
        <dgm:presLayoutVars>
          <dgm:bulletEnabled val="1"/>
        </dgm:presLayoutVars>
      </dgm:prSet>
      <dgm:spPr>
        <a:xfrm>
          <a:off x="213360" y="2480156"/>
          <a:ext cx="1280160" cy="1162176"/>
        </a:xfrm>
        <a:prstGeom prst="roundRect">
          <a:avLst>
            <a:gd name="adj" fmla="val 10500"/>
          </a:avLst>
        </a:prstGeom>
      </dgm:spPr>
    </dgm:pt>
    <dgm:pt modelId="{192DC07A-C40C-46C5-AE6D-D74485554B06}" type="pres">
      <dgm:prSet presAssocID="{CC954C41-980F-48BF-AFFD-A44728AE3924}" presName="outerSibTrans" presStyleCnt="0"/>
      <dgm:spPr/>
    </dgm:pt>
    <dgm:pt modelId="{5925F033-2CCD-4D7E-85D2-B7CACBD980E8}" type="pres">
      <dgm:prSet presAssocID="{BACB4C49-5D58-4AF5-81F4-282A65BE0361}" presName="oChild" presStyleLbl="fgAcc1" presStyleIdx="2" presStyleCnt="13">
        <dgm:presLayoutVars>
          <dgm:bulletEnabled val="1"/>
        </dgm:presLayoutVars>
      </dgm:prSet>
      <dgm:spPr>
        <a:xfrm>
          <a:off x="213360" y="3683963"/>
          <a:ext cx="1280160" cy="1162176"/>
        </a:xfrm>
        <a:prstGeom prst="roundRect">
          <a:avLst>
            <a:gd name="adj" fmla="val 10500"/>
          </a:avLst>
        </a:prstGeom>
      </dgm:spPr>
    </dgm:pt>
    <dgm:pt modelId="{82F8739E-0A43-4AD0-8928-2532FD471C87}" type="pres">
      <dgm:prSet presAssocID="{E7E326F0-BC69-4502-B43B-13213269B2FF}" presName="outerSibTrans" presStyleCnt="0"/>
      <dgm:spPr/>
    </dgm:pt>
    <dgm:pt modelId="{15418992-BFCB-4474-9914-EA9EEEC70646}" type="pres">
      <dgm:prSet presAssocID="{06D2E25A-986C-4CE4-89BB-1857E146671C}" presName="oChild" presStyleLbl="fgAcc1" presStyleIdx="3" presStyleCnt="13" custScaleY="45610">
        <dgm:presLayoutVars>
          <dgm:bulletEnabled val="1"/>
        </dgm:presLayoutVars>
      </dgm:prSet>
      <dgm:spPr/>
    </dgm:pt>
    <dgm:pt modelId="{4B9AA13D-74CC-48F4-B523-07C5D177921F}" type="pres">
      <dgm:prSet presAssocID="{5692BF75-1955-4CC7-9B4C-CFE5EC143583}" presName="middleBox" presStyleCnt="0"/>
      <dgm:spPr/>
    </dgm:pt>
    <dgm:pt modelId="{0CA0A22A-2284-4375-9542-F0F401A4D41F}" type="pres">
      <dgm:prSet presAssocID="{5692BF75-1955-4CC7-9B4C-CFE5EC143583}" presName="middleBoxParent" presStyleLbl="node1" presStyleIdx="1" presStyleCnt="3"/>
      <dgm:spPr/>
    </dgm:pt>
    <dgm:pt modelId="{FC526BD3-9BA4-4DA1-A801-3D096154BED0}" type="pres">
      <dgm:prSet presAssocID="{5692BF75-1955-4CC7-9B4C-CFE5EC143583}" presName="middleBoxChildren" presStyleCnt="0"/>
      <dgm:spPr/>
    </dgm:pt>
    <dgm:pt modelId="{7C473D14-3F21-42DF-AA1C-3382BD51414D}" type="pres">
      <dgm:prSet presAssocID="{7A24A6CF-B079-46A1-9BE8-3CB02208E443}" presName="mChild" presStyleLbl="fgAcc1" presStyleIdx="4" presStyleCnt="13" custScaleX="129609" custScaleY="227460" custLinFactY="-223888" custLinFactNeighborX="5761" custLinFactNeighborY="-300000">
        <dgm:presLayoutVars>
          <dgm:bulletEnabled val="1"/>
        </dgm:presLayoutVars>
      </dgm:prSet>
      <dgm:spPr/>
    </dgm:pt>
    <dgm:pt modelId="{DE725C7C-E217-4B95-8C7D-BF3AC0F7582E}" type="pres">
      <dgm:prSet presAssocID="{66C52EDF-C7A8-4095-BFF0-B87BCB50862F}" presName="middleSibTrans" presStyleCnt="0"/>
      <dgm:spPr/>
    </dgm:pt>
    <dgm:pt modelId="{287BAA82-B38B-41ED-B3A4-4F27468E6D31}" type="pres">
      <dgm:prSet presAssocID="{4300A6DD-59E8-4980-9192-5EACBDB3597A}" presName="mChild" presStyleLbl="fgAcc1" presStyleIdx="5" presStyleCnt="13" custScaleX="127261" custScaleY="134678" custLinFactX="100000" custLinFactY="-339283" custLinFactNeighborX="110787" custLinFactNeighborY="-400000">
        <dgm:presLayoutVars>
          <dgm:bulletEnabled val="1"/>
        </dgm:presLayoutVars>
      </dgm:prSet>
      <dgm:spPr/>
    </dgm:pt>
    <dgm:pt modelId="{652EC6E8-749A-4589-9D86-18EE04156634}" type="pres">
      <dgm:prSet presAssocID="{A20D112C-6594-43AF-8A56-DD2B8049D03E}" presName="middleSibTrans" presStyleCnt="0"/>
      <dgm:spPr/>
    </dgm:pt>
    <dgm:pt modelId="{2DA068CA-2ED9-4D30-856B-8831B623FF16}" type="pres">
      <dgm:prSet presAssocID="{88D59C3E-8683-40BF-B03C-26BFA3DA8324}" presName="mChild" presStyleLbl="fgAcc1" presStyleIdx="6" presStyleCnt="13" custScaleX="129609" custScaleY="142756" custLinFactX="157143" custLinFactY="-481150" custLinFactNeighborX="200000" custLinFactNeighborY="-500000">
        <dgm:presLayoutVars>
          <dgm:bulletEnabled val="1"/>
        </dgm:presLayoutVars>
      </dgm:prSet>
      <dgm:spPr/>
    </dgm:pt>
    <dgm:pt modelId="{BF2FDE29-C50C-472A-8B6C-A284744E4C1A}" type="pres">
      <dgm:prSet presAssocID="{B46A880C-83F8-4D6A-813D-E463C97D3917}" presName="middleSibTrans" presStyleCnt="0"/>
      <dgm:spPr/>
    </dgm:pt>
    <dgm:pt modelId="{6A4A1D55-A6A8-4F4F-85CB-3EFB14D79D6F}" type="pres">
      <dgm:prSet presAssocID="{F6D77F92-1C71-4E93-9CB7-F5903FF5C1B7}" presName="mChild" presStyleLbl="fgAcc1" presStyleIdx="7" presStyleCnt="13" custScaleX="71363" custScaleY="120348" custLinFactX="187757" custLinFactY="-357473" custLinFactNeighborX="200000" custLinFactNeighborY="-400000">
        <dgm:presLayoutVars>
          <dgm:bulletEnabled val="1"/>
        </dgm:presLayoutVars>
      </dgm:prSet>
      <dgm:spPr/>
    </dgm:pt>
    <dgm:pt modelId="{081BFFB2-4344-4AA9-B06D-D66C4309CC45}" type="pres">
      <dgm:prSet presAssocID="{299BFBD5-05D3-48A9-8971-9F36D38CEED6}" presName="middleSibTrans" presStyleCnt="0"/>
      <dgm:spPr/>
    </dgm:pt>
    <dgm:pt modelId="{A5A6E8EF-6C55-487D-A0C8-E987C787C80E}" type="pres">
      <dgm:prSet presAssocID="{7DCD97E0-9F7D-4524-83D3-80EDBCA15D99}" presName="mChild" presStyleLbl="fgAcc1" presStyleIdx="8" presStyleCnt="13" custScaleX="76106" custScaleY="151119" custLinFactY="-466196" custLinFactNeighborX="-22057" custLinFactNeighborY="-500000">
        <dgm:presLayoutVars>
          <dgm:bulletEnabled val="1"/>
        </dgm:presLayoutVars>
      </dgm:prSet>
      <dgm:spPr/>
    </dgm:pt>
    <dgm:pt modelId="{AED42943-F7CE-4C06-A485-00F843D96433}" type="pres">
      <dgm:prSet presAssocID="{5692BF75-1955-4CC7-9B4C-CFE5EC143583}" presName="centerBox" presStyleCnt="0"/>
      <dgm:spPr/>
    </dgm:pt>
    <dgm:pt modelId="{2C7D5462-1976-491D-871D-B49893246880}" type="pres">
      <dgm:prSet presAssocID="{5692BF75-1955-4CC7-9B4C-CFE5EC143583}" presName="centerBoxParent" presStyleLbl="node1" presStyleIdx="2" presStyleCnt="3" custScaleX="91120" custScaleY="90299" custLinFactNeighborX="-16581" custLinFactNeighborY="2068"/>
      <dgm:spPr/>
    </dgm:pt>
    <dgm:pt modelId="{E6137320-DF82-4C48-9EEB-244F7A618036}" type="pres">
      <dgm:prSet presAssocID="{5692BF75-1955-4CC7-9B4C-CFE5EC143583}" presName="centerBoxChildren" presStyleCnt="0"/>
      <dgm:spPr/>
    </dgm:pt>
    <dgm:pt modelId="{AB0B4FD2-444F-4DFD-A685-593E0EBB9847}" type="pres">
      <dgm:prSet presAssocID="{AAAB6062-4133-4DF3-B564-721D3E7982CA}" presName="cChild" presStyleLbl="fgAcc1" presStyleIdx="9" presStyleCnt="13" custScaleX="265885" custScaleY="57884" custLinFactX="-17819" custLinFactNeighborX="-100000" custLinFactNeighborY="-48282">
        <dgm:presLayoutVars>
          <dgm:bulletEnabled val="1"/>
        </dgm:presLayoutVars>
      </dgm:prSet>
      <dgm:spPr/>
    </dgm:pt>
    <dgm:pt modelId="{A3E3A014-B8F1-42F5-8C4C-078684375E7E}" type="pres">
      <dgm:prSet presAssocID="{0AF47C85-A7AB-42B9-8168-29A66CDC1166}" presName="centerSibTrans" presStyleCnt="0"/>
      <dgm:spPr/>
    </dgm:pt>
    <dgm:pt modelId="{146D1ED0-1D7F-4EE6-839D-B478F465D70F}" type="pres">
      <dgm:prSet presAssocID="{26F26180-8DFA-4F95-8BDC-E216B0B274F1}" presName="cChild" presStyleLbl="fgAcc1" presStyleIdx="10" presStyleCnt="13" custScaleX="197832" custScaleY="73318" custLinFactX="-350415" custLinFactNeighborX="-400000" custLinFactNeighborY="25035">
        <dgm:presLayoutVars>
          <dgm:bulletEnabled val="1"/>
        </dgm:presLayoutVars>
      </dgm:prSet>
      <dgm:spPr/>
    </dgm:pt>
    <dgm:pt modelId="{90CF94F5-874A-476A-97AE-C474EE669284}" type="pres">
      <dgm:prSet presAssocID="{B4CCB663-831A-4E4B-8EC9-7632716F5BD0}" presName="centerSibTrans" presStyleCnt="0"/>
      <dgm:spPr/>
    </dgm:pt>
    <dgm:pt modelId="{20613FC5-CEA8-4891-A388-3A3749F84FD6}" type="pres">
      <dgm:prSet presAssocID="{F23CCE65-DEE3-4C67-8BC1-9519B03D06A8}" presName="cChild" presStyleLbl="fgAcc1" presStyleIdx="11" presStyleCnt="13" custScaleX="416621" custScaleY="90683" custLinFactX="-194988" custLinFactNeighborX="-200000" custLinFactNeighborY="17318">
        <dgm:presLayoutVars>
          <dgm:bulletEnabled val="1"/>
        </dgm:presLayoutVars>
      </dgm:prSet>
      <dgm:spPr/>
    </dgm:pt>
    <dgm:pt modelId="{23023D05-072F-497A-8EAB-C93895262C20}" type="pres">
      <dgm:prSet presAssocID="{7BC6A09F-FC1B-461F-A6D2-CB7040EE1B79}" presName="centerSibTrans" presStyleCnt="0"/>
      <dgm:spPr/>
    </dgm:pt>
    <dgm:pt modelId="{A10F65ED-2798-4CB4-AD38-98339F88AADC}" type="pres">
      <dgm:prSet presAssocID="{775EB6C7-3B1C-4691-9CB2-BDEC743B3299}" presName="cChild" presStyleLbl="fgAcc1" presStyleIdx="12" presStyleCnt="13" custScaleX="216499" custScaleY="42354" custLinFactX="-375787" custLinFactNeighborX="-400000" custLinFactNeighborY="-56047">
        <dgm:presLayoutVars>
          <dgm:bulletEnabled val="1"/>
        </dgm:presLayoutVars>
      </dgm:prSet>
      <dgm:spPr/>
    </dgm:pt>
  </dgm:ptLst>
  <dgm:cxnLst>
    <dgm:cxn modelId="{78DEED04-CED7-44C3-8833-5D7188910F66}" srcId="{5ED676FB-7215-4CAA-AA02-EB6630FA88E8}" destId="{26F26180-8DFA-4F95-8BDC-E216B0B274F1}" srcOrd="1" destOrd="0" parTransId="{52E585DB-5B94-4758-B421-DB6AF509F721}" sibTransId="{B4CCB663-831A-4E4B-8EC9-7632716F5BD0}"/>
    <dgm:cxn modelId="{BC8FA918-ACE7-4DD2-8541-82896C64C400}" type="presOf" srcId="{D36ED63A-DA17-4E1D-8A30-F580BC6BCEE1}" destId="{F61995DA-E320-48B9-800A-46CC000EB794}" srcOrd="0" destOrd="0" presId="urn:microsoft.com/office/officeart/2005/8/layout/target2"/>
    <dgm:cxn modelId="{877B0419-3F93-4FB3-BF35-831A548B701A}" srcId="{D36ED63A-DA17-4E1D-8A30-F580BC6BCEE1}" destId="{9B7B6556-EB55-4AD5-A951-BA962DFE886E}" srcOrd="0" destOrd="0" parTransId="{3485A797-5103-418F-BF17-806A8B2864C0}" sibTransId="{F7DE2BA8-CCA8-4749-A8EB-3F3E27640DB3}"/>
    <dgm:cxn modelId="{DFF8F41D-2E95-450D-BCD1-354EAE8EF484}" type="presOf" srcId="{9B7B6556-EB55-4AD5-A951-BA962DFE886E}" destId="{0673180C-397F-4C3F-A2E5-E6FED0B2C741}" srcOrd="0" destOrd="0" presId="urn:microsoft.com/office/officeart/2005/8/layout/target2"/>
    <dgm:cxn modelId="{AF5C211E-2CB6-4B57-8918-744D82296EAF}" type="presOf" srcId="{7A24A6CF-B079-46A1-9BE8-3CB02208E443}" destId="{7C473D14-3F21-42DF-AA1C-3382BD51414D}" srcOrd="0" destOrd="0" presId="urn:microsoft.com/office/officeart/2005/8/layout/target2"/>
    <dgm:cxn modelId="{AD03321F-617D-485E-9D41-C790AF441FDD}" type="presOf" srcId="{06D2E25A-986C-4CE4-89BB-1857E146671C}" destId="{15418992-BFCB-4474-9914-EA9EEEC70646}" srcOrd="0" destOrd="0" presId="urn:microsoft.com/office/officeart/2005/8/layout/target2"/>
    <dgm:cxn modelId="{087E5A20-CAE3-432E-BB17-A76E5DAC8EF2}" type="presOf" srcId="{5ED676FB-7215-4CAA-AA02-EB6630FA88E8}" destId="{2C7D5462-1976-491D-871D-B49893246880}" srcOrd="0" destOrd="0" presId="urn:microsoft.com/office/officeart/2005/8/layout/target2"/>
    <dgm:cxn modelId="{19308625-1267-4F55-8E83-9A604FCE8B4E}" srcId="{5692BF75-1955-4CC7-9B4C-CFE5EC143583}" destId="{5ED676FB-7215-4CAA-AA02-EB6630FA88E8}" srcOrd="2" destOrd="0" parTransId="{FAA01834-0685-44DF-9669-ABEBE344337C}" sibTransId="{042EBEB1-54DD-4C8A-863D-4196D4F9EB49}"/>
    <dgm:cxn modelId="{CCA7D430-6D79-4FE2-8601-CBD29843FA8D}" srcId="{5692BF75-1955-4CC7-9B4C-CFE5EC143583}" destId="{6F0E0CBB-00E0-4304-8D59-1550DC6819C6}" srcOrd="1" destOrd="0" parTransId="{F75F78CD-2BD8-4512-99F5-5FF61EBA0B9C}" sibTransId="{675688E2-7DB5-4E57-A863-9632161298CF}"/>
    <dgm:cxn modelId="{FC927432-7840-4A57-B7CB-6AC57F08C404}" srcId="{6F0E0CBB-00E0-4304-8D59-1550DC6819C6}" destId="{F6D77F92-1C71-4E93-9CB7-F5903FF5C1B7}" srcOrd="3" destOrd="0" parTransId="{E06658DB-6269-42C3-8707-EDB9D4B5B5EB}" sibTransId="{299BFBD5-05D3-48A9-8971-9F36D38CEED6}"/>
    <dgm:cxn modelId="{373A305D-EBD0-49AD-812F-599EEDC899AA}" type="presOf" srcId="{F6D77F92-1C71-4E93-9CB7-F5903FF5C1B7}" destId="{6A4A1D55-A6A8-4F4F-85CB-3EFB14D79D6F}" srcOrd="0" destOrd="0" presId="urn:microsoft.com/office/officeart/2005/8/layout/target2"/>
    <dgm:cxn modelId="{4515B55F-EBC8-45E0-8B56-7E586F90937E}" srcId="{6F0E0CBB-00E0-4304-8D59-1550DC6819C6}" destId="{88D59C3E-8683-40BF-B03C-26BFA3DA8324}" srcOrd="2" destOrd="0" parTransId="{6FD8305F-5327-4BB2-8101-EFCDD15531DD}" sibTransId="{B46A880C-83F8-4D6A-813D-E463C97D3917}"/>
    <dgm:cxn modelId="{201A5B41-03DE-4067-BA59-16AC86B79AE8}" type="presOf" srcId="{6F0E0CBB-00E0-4304-8D59-1550DC6819C6}" destId="{0CA0A22A-2284-4375-9542-F0F401A4D41F}" srcOrd="0" destOrd="0" presId="urn:microsoft.com/office/officeart/2005/8/layout/target2"/>
    <dgm:cxn modelId="{052AC761-F28F-4359-9CCB-3DBA84C37131}" srcId="{5ED676FB-7215-4CAA-AA02-EB6630FA88E8}" destId="{775EB6C7-3B1C-4691-9CB2-BDEC743B3299}" srcOrd="3" destOrd="0" parTransId="{D9D03712-9E09-48AC-B7C9-0F54CCE06C4E}" sibTransId="{F5C95856-8491-4BFB-95E9-8B90020DB0CE}"/>
    <dgm:cxn modelId="{5A78FD43-0CFD-4A11-A5CA-6E35C0FD47EC}" srcId="{6F0E0CBB-00E0-4304-8D59-1550DC6819C6}" destId="{4300A6DD-59E8-4980-9192-5EACBDB3597A}" srcOrd="1" destOrd="0" parTransId="{0497CA02-C242-4CCC-B117-C4BC10767EF4}" sibTransId="{A20D112C-6594-43AF-8A56-DD2B8049D03E}"/>
    <dgm:cxn modelId="{F3B03E45-B6E4-4A32-821F-766B79B93AD6}" type="presOf" srcId="{BACB4C49-5D58-4AF5-81F4-282A65BE0361}" destId="{5925F033-2CCD-4D7E-85D2-B7CACBD980E8}" srcOrd="0" destOrd="0" presId="urn:microsoft.com/office/officeart/2005/8/layout/target2"/>
    <dgm:cxn modelId="{DF539A6C-E8B4-4F31-A0FB-E6009C9DDF11}" type="presOf" srcId="{26F26180-8DFA-4F95-8BDC-E216B0B274F1}" destId="{146D1ED0-1D7F-4EE6-839D-B478F465D70F}" srcOrd="0" destOrd="0" presId="urn:microsoft.com/office/officeart/2005/8/layout/target2"/>
    <dgm:cxn modelId="{4452296D-DE7A-42AA-814F-96ED5A95A486}" srcId="{D36ED63A-DA17-4E1D-8A30-F580BC6BCEE1}" destId="{05241669-1743-4684-A6B5-925B7A72AEDE}" srcOrd="1" destOrd="0" parTransId="{995EA8C2-E4CC-40F4-A734-F24B3ACBB01C}" sibTransId="{CC954C41-980F-48BF-AFFD-A44728AE3924}"/>
    <dgm:cxn modelId="{5DE22671-A186-40D8-8A73-7CD18E3EAE62}" srcId="{D36ED63A-DA17-4E1D-8A30-F580BC6BCEE1}" destId="{BACB4C49-5D58-4AF5-81F4-282A65BE0361}" srcOrd="2" destOrd="0" parTransId="{6CFC35CA-D6BE-458D-90FA-A3E941547A80}" sibTransId="{E7E326F0-BC69-4502-B43B-13213269B2FF}"/>
    <dgm:cxn modelId="{DA35687D-0B30-46A7-925E-9363741F7A6E}" type="presOf" srcId="{775EB6C7-3B1C-4691-9CB2-BDEC743B3299}" destId="{A10F65ED-2798-4CB4-AD38-98339F88AADC}" srcOrd="0" destOrd="0" presId="urn:microsoft.com/office/officeart/2005/8/layout/target2"/>
    <dgm:cxn modelId="{5EF13884-13DC-4015-BFAC-BB5BFDEC8859}" srcId="{D36ED63A-DA17-4E1D-8A30-F580BC6BCEE1}" destId="{06D2E25A-986C-4CE4-89BB-1857E146671C}" srcOrd="3" destOrd="0" parTransId="{B743EA9C-E889-4D48-9C00-24751AA769E9}" sibTransId="{62C9C8E1-2A48-40D9-B7D8-4C44A9D7D9BC}"/>
    <dgm:cxn modelId="{2028518F-BFB1-49C9-A101-D50A158FEF28}" srcId="{5692BF75-1955-4CC7-9B4C-CFE5EC143583}" destId="{D36ED63A-DA17-4E1D-8A30-F580BC6BCEE1}" srcOrd="0" destOrd="0" parTransId="{56F93495-FF53-412C-8CF8-EA4B9EE3E85B}" sibTransId="{5A03993C-3648-45AE-BB5D-9023B5BDF6C8}"/>
    <dgm:cxn modelId="{6195ACB4-BC0E-493B-B25F-BACBD4D282E6}" type="presOf" srcId="{05241669-1743-4684-A6B5-925B7A72AEDE}" destId="{29C59F4E-E000-44C2-A02C-71AD0B63C293}" srcOrd="0" destOrd="0" presId="urn:microsoft.com/office/officeart/2005/8/layout/target2"/>
    <dgm:cxn modelId="{C5FAF6D5-4605-47DC-9B8E-AB5EFA70DC0F}" type="presOf" srcId="{5692BF75-1955-4CC7-9B4C-CFE5EC143583}" destId="{6BF5A9EE-FDD1-41CB-B6DB-D0635F8A9B9F}" srcOrd="0" destOrd="0" presId="urn:microsoft.com/office/officeart/2005/8/layout/target2"/>
    <dgm:cxn modelId="{C71D64D8-16F2-46F1-8090-0B40C3DA51D1}" type="presOf" srcId="{88D59C3E-8683-40BF-B03C-26BFA3DA8324}" destId="{2DA068CA-2ED9-4D30-856B-8831B623FF16}" srcOrd="0" destOrd="0" presId="urn:microsoft.com/office/officeart/2005/8/layout/target2"/>
    <dgm:cxn modelId="{AA44C6DA-A058-48DB-9585-E789C92A9286}" type="presOf" srcId="{7DCD97E0-9F7D-4524-83D3-80EDBCA15D99}" destId="{A5A6E8EF-6C55-487D-A0C8-E987C787C80E}" srcOrd="0" destOrd="0" presId="urn:microsoft.com/office/officeart/2005/8/layout/target2"/>
    <dgm:cxn modelId="{762416E2-4458-4D6F-924C-D85667F2D210}" srcId="{5ED676FB-7215-4CAA-AA02-EB6630FA88E8}" destId="{AAAB6062-4133-4DF3-B564-721D3E7982CA}" srcOrd="0" destOrd="0" parTransId="{6C1963CD-AE83-4C8A-B15F-869B05BAA47D}" sibTransId="{0AF47C85-A7AB-42B9-8168-29A66CDC1166}"/>
    <dgm:cxn modelId="{97FDA2E8-260D-44C1-BC00-FA8A2EF84C52}" srcId="{6F0E0CBB-00E0-4304-8D59-1550DC6819C6}" destId="{7DCD97E0-9F7D-4524-83D3-80EDBCA15D99}" srcOrd="4" destOrd="0" parTransId="{EAEA448E-AA07-4EA8-8996-A28BC780AE3D}" sibTransId="{0D9456D6-EA47-42A9-881C-5A6963798267}"/>
    <dgm:cxn modelId="{F44280E9-17D0-42E9-8810-E9347FB524CE}" srcId="{5ED676FB-7215-4CAA-AA02-EB6630FA88E8}" destId="{F23CCE65-DEE3-4C67-8BC1-9519B03D06A8}" srcOrd="2" destOrd="0" parTransId="{0AAF5EF1-651C-4D2C-9D29-DB7CBA5E439C}" sibTransId="{7BC6A09F-FC1B-461F-A6D2-CB7040EE1B79}"/>
    <dgm:cxn modelId="{1262A0EF-411D-4365-97D2-F21CF8B4EA24}" type="presOf" srcId="{F23CCE65-DEE3-4C67-8BC1-9519B03D06A8}" destId="{20613FC5-CEA8-4891-A388-3A3749F84FD6}" srcOrd="0" destOrd="0" presId="urn:microsoft.com/office/officeart/2005/8/layout/target2"/>
    <dgm:cxn modelId="{762227F1-7E4D-49E9-B466-1B775702B39E}" type="presOf" srcId="{AAAB6062-4133-4DF3-B564-721D3E7982CA}" destId="{AB0B4FD2-444F-4DFD-A685-593E0EBB9847}" srcOrd="0" destOrd="0" presId="urn:microsoft.com/office/officeart/2005/8/layout/target2"/>
    <dgm:cxn modelId="{33C409F3-9BF7-4CA1-B39A-1B8234456D25}" type="presOf" srcId="{4300A6DD-59E8-4980-9192-5EACBDB3597A}" destId="{287BAA82-B38B-41ED-B3A4-4F27468E6D31}" srcOrd="0" destOrd="0" presId="urn:microsoft.com/office/officeart/2005/8/layout/target2"/>
    <dgm:cxn modelId="{5E4E7DFA-F4E4-4BF0-9896-981C06291164}" srcId="{6F0E0CBB-00E0-4304-8D59-1550DC6819C6}" destId="{7A24A6CF-B079-46A1-9BE8-3CB02208E443}" srcOrd="0" destOrd="0" parTransId="{D612631A-ACE0-4D6B-B420-9F5934FAABEC}" sibTransId="{66C52EDF-C7A8-4095-BFF0-B87BCB50862F}"/>
    <dgm:cxn modelId="{D2F38D66-1B47-4259-8E67-BB3E3AA86670}" type="presParOf" srcId="{6BF5A9EE-FDD1-41CB-B6DB-D0635F8A9B9F}" destId="{46BDA165-C2C3-4742-A377-359938E9ACF1}" srcOrd="0" destOrd="0" presId="urn:microsoft.com/office/officeart/2005/8/layout/target2"/>
    <dgm:cxn modelId="{607FD452-8816-4A5E-94E5-765014DEC9EF}" type="presParOf" srcId="{46BDA165-C2C3-4742-A377-359938E9ACF1}" destId="{F61995DA-E320-48B9-800A-46CC000EB794}" srcOrd="0" destOrd="0" presId="urn:microsoft.com/office/officeart/2005/8/layout/target2"/>
    <dgm:cxn modelId="{86C7DF92-875A-431E-B81B-653FDC898E28}" type="presParOf" srcId="{46BDA165-C2C3-4742-A377-359938E9ACF1}" destId="{52608BF9-72F7-42FC-842E-7ED44E149126}" srcOrd="1" destOrd="0" presId="urn:microsoft.com/office/officeart/2005/8/layout/target2"/>
    <dgm:cxn modelId="{74B559EF-661C-4F4F-B47F-94D3F2CB041B}" type="presParOf" srcId="{52608BF9-72F7-42FC-842E-7ED44E149126}" destId="{0673180C-397F-4C3F-A2E5-E6FED0B2C741}" srcOrd="0" destOrd="0" presId="urn:microsoft.com/office/officeart/2005/8/layout/target2"/>
    <dgm:cxn modelId="{26E7A9A0-001B-49BE-9E66-FF1346DFC18B}" type="presParOf" srcId="{52608BF9-72F7-42FC-842E-7ED44E149126}" destId="{B3518606-C30A-453D-BE6B-D4475F41920D}" srcOrd="1" destOrd="0" presId="urn:microsoft.com/office/officeart/2005/8/layout/target2"/>
    <dgm:cxn modelId="{0B4AB5C3-6E8E-41A9-BB09-8C34B54F894B}" type="presParOf" srcId="{52608BF9-72F7-42FC-842E-7ED44E149126}" destId="{29C59F4E-E000-44C2-A02C-71AD0B63C293}" srcOrd="2" destOrd="0" presId="urn:microsoft.com/office/officeart/2005/8/layout/target2"/>
    <dgm:cxn modelId="{71583892-088A-4AA0-9853-7B9E3B207F32}" type="presParOf" srcId="{52608BF9-72F7-42FC-842E-7ED44E149126}" destId="{192DC07A-C40C-46C5-AE6D-D74485554B06}" srcOrd="3" destOrd="0" presId="urn:microsoft.com/office/officeart/2005/8/layout/target2"/>
    <dgm:cxn modelId="{E94474B5-3BDB-4132-AB0B-0264359B467C}" type="presParOf" srcId="{52608BF9-72F7-42FC-842E-7ED44E149126}" destId="{5925F033-2CCD-4D7E-85D2-B7CACBD980E8}" srcOrd="4" destOrd="0" presId="urn:microsoft.com/office/officeart/2005/8/layout/target2"/>
    <dgm:cxn modelId="{F7D2456C-1639-46D0-A976-3D2135D2A702}" type="presParOf" srcId="{52608BF9-72F7-42FC-842E-7ED44E149126}" destId="{82F8739E-0A43-4AD0-8928-2532FD471C87}" srcOrd="5" destOrd="0" presId="urn:microsoft.com/office/officeart/2005/8/layout/target2"/>
    <dgm:cxn modelId="{DF31DC77-53D1-4F89-A6A7-E4AF757D12B7}" type="presParOf" srcId="{52608BF9-72F7-42FC-842E-7ED44E149126}" destId="{15418992-BFCB-4474-9914-EA9EEEC70646}" srcOrd="6" destOrd="0" presId="urn:microsoft.com/office/officeart/2005/8/layout/target2"/>
    <dgm:cxn modelId="{CEC67A3C-E9C0-4C27-BD20-59C6867FA435}" type="presParOf" srcId="{6BF5A9EE-FDD1-41CB-B6DB-D0635F8A9B9F}" destId="{4B9AA13D-74CC-48F4-B523-07C5D177921F}" srcOrd="1" destOrd="0" presId="urn:microsoft.com/office/officeart/2005/8/layout/target2"/>
    <dgm:cxn modelId="{B2356E97-DBE8-41CD-B350-985B85A940B5}" type="presParOf" srcId="{4B9AA13D-74CC-48F4-B523-07C5D177921F}" destId="{0CA0A22A-2284-4375-9542-F0F401A4D41F}" srcOrd="0" destOrd="0" presId="urn:microsoft.com/office/officeart/2005/8/layout/target2"/>
    <dgm:cxn modelId="{E8FD25F6-3766-4C19-A0EC-2E512FEFC365}" type="presParOf" srcId="{4B9AA13D-74CC-48F4-B523-07C5D177921F}" destId="{FC526BD3-9BA4-4DA1-A801-3D096154BED0}" srcOrd="1" destOrd="0" presId="urn:microsoft.com/office/officeart/2005/8/layout/target2"/>
    <dgm:cxn modelId="{E9DFB58B-1FFC-445C-B777-418DAF8F5143}" type="presParOf" srcId="{FC526BD3-9BA4-4DA1-A801-3D096154BED0}" destId="{7C473D14-3F21-42DF-AA1C-3382BD51414D}" srcOrd="0" destOrd="0" presId="urn:microsoft.com/office/officeart/2005/8/layout/target2"/>
    <dgm:cxn modelId="{95B9AF69-F60C-4A05-93CB-D829987E7B90}" type="presParOf" srcId="{FC526BD3-9BA4-4DA1-A801-3D096154BED0}" destId="{DE725C7C-E217-4B95-8C7D-BF3AC0F7582E}" srcOrd="1" destOrd="0" presId="urn:microsoft.com/office/officeart/2005/8/layout/target2"/>
    <dgm:cxn modelId="{8CE93A00-D080-475C-AC6D-DB7B740AC099}" type="presParOf" srcId="{FC526BD3-9BA4-4DA1-A801-3D096154BED0}" destId="{287BAA82-B38B-41ED-B3A4-4F27468E6D31}" srcOrd="2" destOrd="0" presId="urn:microsoft.com/office/officeart/2005/8/layout/target2"/>
    <dgm:cxn modelId="{4C60E5D6-D9BB-4A49-AAE9-EADB903657A0}" type="presParOf" srcId="{FC526BD3-9BA4-4DA1-A801-3D096154BED0}" destId="{652EC6E8-749A-4589-9D86-18EE04156634}" srcOrd="3" destOrd="0" presId="urn:microsoft.com/office/officeart/2005/8/layout/target2"/>
    <dgm:cxn modelId="{B03A760A-8F41-47FF-9E8D-A5DB919F5401}" type="presParOf" srcId="{FC526BD3-9BA4-4DA1-A801-3D096154BED0}" destId="{2DA068CA-2ED9-4D30-856B-8831B623FF16}" srcOrd="4" destOrd="0" presId="urn:microsoft.com/office/officeart/2005/8/layout/target2"/>
    <dgm:cxn modelId="{5094F750-9C89-43D7-83FA-3DCD0EFAEEB3}" type="presParOf" srcId="{FC526BD3-9BA4-4DA1-A801-3D096154BED0}" destId="{BF2FDE29-C50C-472A-8B6C-A284744E4C1A}" srcOrd="5" destOrd="0" presId="urn:microsoft.com/office/officeart/2005/8/layout/target2"/>
    <dgm:cxn modelId="{D78F1C7F-DA06-4571-AD9C-D27F1EDBD271}" type="presParOf" srcId="{FC526BD3-9BA4-4DA1-A801-3D096154BED0}" destId="{6A4A1D55-A6A8-4F4F-85CB-3EFB14D79D6F}" srcOrd="6" destOrd="0" presId="urn:microsoft.com/office/officeart/2005/8/layout/target2"/>
    <dgm:cxn modelId="{07788181-2FAD-4A83-B703-0C9883D3D5AC}" type="presParOf" srcId="{FC526BD3-9BA4-4DA1-A801-3D096154BED0}" destId="{081BFFB2-4344-4AA9-B06D-D66C4309CC45}" srcOrd="7" destOrd="0" presId="urn:microsoft.com/office/officeart/2005/8/layout/target2"/>
    <dgm:cxn modelId="{0D2A496B-31CE-468C-8BF7-EB784ED9E267}" type="presParOf" srcId="{FC526BD3-9BA4-4DA1-A801-3D096154BED0}" destId="{A5A6E8EF-6C55-487D-A0C8-E987C787C80E}" srcOrd="8" destOrd="0" presId="urn:microsoft.com/office/officeart/2005/8/layout/target2"/>
    <dgm:cxn modelId="{2BE7AD0B-53B8-4055-81F3-88A59FC62453}" type="presParOf" srcId="{6BF5A9EE-FDD1-41CB-B6DB-D0635F8A9B9F}" destId="{AED42943-F7CE-4C06-A485-00F843D96433}" srcOrd="2" destOrd="0" presId="urn:microsoft.com/office/officeart/2005/8/layout/target2"/>
    <dgm:cxn modelId="{6728BBE1-65D7-4FFB-BD30-D3352DB10D20}" type="presParOf" srcId="{AED42943-F7CE-4C06-A485-00F843D96433}" destId="{2C7D5462-1976-491D-871D-B49893246880}" srcOrd="0" destOrd="0" presId="urn:microsoft.com/office/officeart/2005/8/layout/target2"/>
    <dgm:cxn modelId="{5A0BEC2D-7D99-44C8-B200-24D905807995}" type="presParOf" srcId="{AED42943-F7CE-4C06-A485-00F843D96433}" destId="{E6137320-DF82-4C48-9EEB-244F7A618036}" srcOrd="1" destOrd="0" presId="urn:microsoft.com/office/officeart/2005/8/layout/target2"/>
    <dgm:cxn modelId="{7F744B65-2462-4F6A-8F4E-2BC8F7C39EDF}" type="presParOf" srcId="{E6137320-DF82-4C48-9EEB-244F7A618036}" destId="{AB0B4FD2-444F-4DFD-A685-593E0EBB9847}" srcOrd="0" destOrd="0" presId="urn:microsoft.com/office/officeart/2005/8/layout/target2"/>
    <dgm:cxn modelId="{A41EFFD8-AD28-4D6E-9179-615057E7983E}" type="presParOf" srcId="{E6137320-DF82-4C48-9EEB-244F7A618036}" destId="{A3E3A014-B8F1-42F5-8C4C-078684375E7E}" srcOrd="1" destOrd="0" presId="urn:microsoft.com/office/officeart/2005/8/layout/target2"/>
    <dgm:cxn modelId="{2A38DC91-01D8-4248-8685-5BF3337F7077}" type="presParOf" srcId="{E6137320-DF82-4C48-9EEB-244F7A618036}" destId="{146D1ED0-1D7F-4EE6-839D-B478F465D70F}" srcOrd="2" destOrd="0" presId="urn:microsoft.com/office/officeart/2005/8/layout/target2"/>
    <dgm:cxn modelId="{65D8EA32-CF2C-4AFE-ADFA-D99F3FA01A7B}" type="presParOf" srcId="{E6137320-DF82-4C48-9EEB-244F7A618036}" destId="{90CF94F5-874A-476A-97AE-C474EE669284}" srcOrd="3" destOrd="0" presId="urn:microsoft.com/office/officeart/2005/8/layout/target2"/>
    <dgm:cxn modelId="{385B54EC-D6FD-4259-BE72-3B7DF706C3FA}" type="presParOf" srcId="{E6137320-DF82-4C48-9EEB-244F7A618036}" destId="{20613FC5-CEA8-4891-A388-3A3749F84FD6}" srcOrd="4" destOrd="0" presId="urn:microsoft.com/office/officeart/2005/8/layout/target2"/>
    <dgm:cxn modelId="{D787DB6C-80AA-4D3E-85FE-822F0B33525C}" type="presParOf" srcId="{E6137320-DF82-4C48-9EEB-244F7A618036}" destId="{23023D05-072F-497A-8EAB-C93895262C20}" srcOrd="5" destOrd="0" presId="urn:microsoft.com/office/officeart/2005/8/layout/target2"/>
    <dgm:cxn modelId="{A8395995-391E-46D5-8229-288259934DD0}" type="presParOf" srcId="{E6137320-DF82-4C48-9EEB-244F7A618036}" destId="{A10F65ED-2798-4CB4-AD38-98339F88AADC}" srcOrd="6"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A15720-E7FA-478E-9A55-A6B38DC581D1}" type="doc">
      <dgm:prSet loTypeId="urn:microsoft.com/office/officeart/2018/2/layout/IconCircleList" loCatId="icon" qsTypeId="urn:microsoft.com/office/officeart/2005/8/quickstyle/simple4" qsCatId="simple" csTypeId="urn:microsoft.com/office/officeart/2018/5/colors/Iconchunking_neutralbg_colorful1" csCatId="colorful" phldr="1"/>
      <dgm:spPr/>
      <dgm:t>
        <a:bodyPr/>
        <a:lstStyle/>
        <a:p>
          <a:endParaRPr lang="en-US"/>
        </a:p>
      </dgm:t>
    </dgm:pt>
    <dgm:pt modelId="{0899B31D-FF81-438C-A1C2-FB3FC3DBBCC0}">
      <dgm:prSet custT="1"/>
      <dgm:spPr/>
      <dgm:t>
        <a:bodyPr/>
        <a:lstStyle/>
        <a:p>
          <a:pPr>
            <a:lnSpc>
              <a:spcPct val="100000"/>
            </a:lnSpc>
          </a:pPr>
          <a:r>
            <a:rPr lang="en-US" sz="1800" dirty="0"/>
            <a:t>Diet</a:t>
          </a:r>
        </a:p>
      </dgm:t>
    </dgm:pt>
    <dgm:pt modelId="{B852B19C-B73E-472E-BD89-F87EA615FA31}" type="parTrans" cxnId="{648E108C-0067-4F1A-8002-0A8C2C7AED80}">
      <dgm:prSet/>
      <dgm:spPr/>
      <dgm:t>
        <a:bodyPr/>
        <a:lstStyle/>
        <a:p>
          <a:endParaRPr lang="en-US" sz="2000"/>
        </a:p>
      </dgm:t>
    </dgm:pt>
    <dgm:pt modelId="{6D6C4F54-F26E-4B5E-AC2D-01A18FD5C991}" type="sibTrans" cxnId="{648E108C-0067-4F1A-8002-0A8C2C7AED80}">
      <dgm:prSet/>
      <dgm:spPr/>
      <dgm:t>
        <a:bodyPr/>
        <a:lstStyle/>
        <a:p>
          <a:pPr>
            <a:lnSpc>
              <a:spcPct val="100000"/>
            </a:lnSpc>
          </a:pPr>
          <a:endParaRPr lang="en-US" sz="2000"/>
        </a:p>
      </dgm:t>
    </dgm:pt>
    <dgm:pt modelId="{8AA18A08-37D5-46D3-8DB3-7B511396AE7F}">
      <dgm:prSet custT="1"/>
      <dgm:spPr/>
      <dgm:t>
        <a:bodyPr/>
        <a:lstStyle/>
        <a:p>
          <a:pPr>
            <a:lnSpc>
              <a:spcPct val="100000"/>
            </a:lnSpc>
          </a:pPr>
          <a:r>
            <a:rPr lang="en-US" sz="1800" dirty="0"/>
            <a:t>Water </a:t>
          </a:r>
        </a:p>
      </dgm:t>
    </dgm:pt>
    <dgm:pt modelId="{02692341-47CE-494F-B9E3-533CB2B4B7B4}" type="parTrans" cxnId="{21096976-8277-452D-BF0E-C886D71C7E81}">
      <dgm:prSet/>
      <dgm:spPr/>
      <dgm:t>
        <a:bodyPr/>
        <a:lstStyle/>
        <a:p>
          <a:endParaRPr lang="en-US" sz="2000"/>
        </a:p>
      </dgm:t>
    </dgm:pt>
    <dgm:pt modelId="{6DCB1D97-9FBC-4499-9689-E1382ADF15B2}" type="sibTrans" cxnId="{21096976-8277-452D-BF0E-C886D71C7E81}">
      <dgm:prSet/>
      <dgm:spPr/>
      <dgm:t>
        <a:bodyPr/>
        <a:lstStyle/>
        <a:p>
          <a:pPr>
            <a:lnSpc>
              <a:spcPct val="100000"/>
            </a:lnSpc>
          </a:pPr>
          <a:endParaRPr lang="en-US" sz="2000"/>
        </a:p>
      </dgm:t>
    </dgm:pt>
    <dgm:pt modelId="{A51E9C4B-FE29-4720-BE8E-367D0FF428B9}">
      <dgm:prSet custT="1"/>
      <dgm:spPr/>
      <dgm:t>
        <a:bodyPr/>
        <a:lstStyle/>
        <a:p>
          <a:pPr>
            <a:lnSpc>
              <a:spcPct val="100000"/>
            </a:lnSpc>
          </a:pPr>
          <a:r>
            <a:rPr lang="en-US" sz="1800" dirty="0"/>
            <a:t>Vitamin and mineral deficiencies</a:t>
          </a:r>
        </a:p>
      </dgm:t>
    </dgm:pt>
    <dgm:pt modelId="{41AADBB0-EF08-47BF-872D-83ECF0E9089F}" type="parTrans" cxnId="{2CB31F4C-2505-4E38-9DB1-43E63C31EE95}">
      <dgm:prSet/>
      <dgm:spPr/>
      <dgm:t>
        <a:bodyPr/>
        <a:lstStyle/>
        <a:p>
          <a:endParaRPr lang="en-US" sz="2000"/>
        </a:p>
      </dgm:t>
    </dgm:pt>
    <dgm:pt modelId="{8D385D0A-1263-4E07-A994-38411EA1A0FB}" type="sibTrans" cxnId="{2CB31F4C-2505-4E38-9DB1-43E63C31EE95}">
      <dgm:prSet/>
      <dgm:spPr/>
      <dgm:t>
        <a:bodyPr/>
        <a:lstStyle/>
        <a:p>
          <a:pPr>
            <a:lnSpc>
              <a:spcPct val="100000"/>
            </a:lnSpc>
          </a:pPr>
          <a:endParaRPr lang="en-US" sz="2000"/>
        </a:p>
      </dgm:t>
    </dgm:pt>
    <dgm:pt modelId="{568CDC9F-88B3-4608-9DF3-869A2D0DEEBA}">
      <dgm:prSet custT="1"/>
      <dgm:spPr/>
      <dgm:t>
        <a:bodyPr/>
        <a:lstStyle/>
        <a:p>
          <a:pPr>
            <a:lnSpc>
              <a:spcPct val="100000"/>
            </a:lnSpc>
          </a:pPr>
          <a:r>
            <a:rPr lang="en-US" sz="1800" dirty="0"/>
            <a:t>Food insecurity</a:t>
          </a:r>
        </a:p>
      </dgm:t>
    </dgm:pt>
    <dgm:pt modelId="{7DAE4F86-540F-4145-A792-CFC949B5CA50}" type="parTrans" cxnId="{0139456B-942E-44BB-994F-09D3EE2FF4FD}">
      <dgm:prSet/>
      <dgm:spPr/>
      <dgm:t>
        <a:bodyPr/>
        <a:lstStyle/>
        <a:p>
          <a:endParaRPr lang="en-US" sz="2000"/>
        </a:p>
      </dgm:t>
    </dgm:pt>
    <dgm:pt modelId="{1FF5C4BF-830D-4D5A-9853-BAC7A3BA0AA8}" type="sibTrans" cxnId="{0139456B-942E-44BB-994F-09D3EE2FF4FD}">
      <dgm:prSet/>
      <dgm:spPr/>
      <dgm:t>
        <a:bodyPr/>
        <a:lstStyle/>
        <a:p>
          <a:endParaRPr lang="en-US" sz="2000"/>
        </a:p>
      </dgm:t>
    </dgm:pt>
    <dgm:pt modelId="{0F0EC597-6564-4891-96C6-617875943B10}">
      <dgm:prSet/>
      <dgm:spPr/>
      <dgm:t>
        <a:bodyPr/>
        <a:lstStyle/>
        <a:p>
          <a:endParaRPr lang="en-US" sz="2000"/>
        </a:p>
      </dgm:t>
    </dgm:pt>
    <dgm:pt modelId="{5A7C19F4-FB03-4D51-9037-F25238B8D2C1}" type="sibTrans" cxnId="{4E1EA853-CF01-43B8-AF66-22A4600CFF16}">
      <dgm:prSet/>
      <dgm:spPr/>
      <dgm:t>
        <a:bodyPr/>
        <a:lstStyle/>
        <a:p>
          <a:endParaRPr lang="en-US" sz="2000"/>
        </a:p>
      </dgm:t>
    </dgm:pt>
    <dgm:pt modelId="{D2B20419-6E17-4134-A9A2-98E5185DB538}" type="parTrans" cxnId="{4E1EA853-CF01-43B8-AF66-22A4600CFF16}">
      <dgm:prSet/>
      <dgm:spPr/>
      <dgm:t>
        <a:bodyPr/>
        <a:lstStyle/>
        <a:p>
          <a:endParaRPr lang="en-US" sz="2000"/>
        </a:p>
      </dgm:t>
    </dgm:pt>
    <dgm:pt modelId="{F681E154-E1C9-45FD-9D56-351561181F60}" type="pres">
      <dgm:prSet presAssocID="{19A15720-E7FA-478E-9A55-A6B38DC581D1}" presName="root" presStyleCnt="0">
        <dgm:presLayoutVars>
          <dgm:dir/>
          <dgm:resizeHandles val="exact"/>
        </dgm:presLayoutVars>
      </dgm:prSet>
      <dgm:spPr/>
    </dgm:pt>
    <dgm:pt modelId="{0CCDB6F7-DD81-4CDC-98B8-74F008E86BDB}" type="pres">
      <dgm:prSet presAssocID="{19A15720-E7FA-478E-9A55-A6B38DC581D1}" presName="container" presStyleCnt="0">
        <dgm:presLayoutVars>
          <dgm:dir/>
          <dgm:resizeHandles val="exact"/>
        </dgm:presLayoutVars>
      </dgm:prSet>
      <dgm:spPr/>
    </dgm:pt>
    <dgm:pt modelId="{1A21A0C4-4191-431B-8615-934615E2B855}" type="pres">
      <dgm:prSet presAssocID="{0899B31D-FF81-438C-A1C2-FB3FC3DBBCC0}" presName="compNode" presStyleCnt="0"/>
      <dgm:spPr/>
    </dgm:pt>
    <dgm:pt modelId="{29BB6F75-B159-48DB-9FB2-BE9C13B305E0}" type="pres">
      <dgm:prSet presAssocID="{0899B31D-FF81-438C-A1C2-FB3FC3DBBCC0}" presName="iconBgRect" presStyleLbl="bgShp" presStyleIdx="0" presStyleCnt="4"/>
      <dgm:spPr/>
    </dgm:pt>
    <dgm:pt modelId="{0DE84236-EA94-4D18-878B-649DF862308E}" type="pres">
      <dgm:prSet presAssocID="{0899B31D-FF81-438C-A1C2-FB3FC3DBBCC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pple"/>
        </a:ext>
      </dgm:extLst>
    </dgm:pt>
    <dgm:pt modelId="{758D720C-BD72-4FDB-94C7-2FFE3D68A9FD}" type="pres">
      <dgm:prSet presAssocID="{0899B31D-FF81-438C-A1C2-FB3FC3DBBCC0}" presName="spaceRect" presStyleCnt="0"/>
      <dgm:spPr/>
    </dgm:pt>
    <dgm:pt modelId="{E1D36739-7959-4271-B45E-C08336231A42}" type="pres">
      <dgm:prSet presAssocID="{0899B31D-FF81-438C-A1C2-FB3FC3DBBCC0}" presName="textRect" presStyleLbl="revTx" presStyleIdx="0" presStyleCnt="4">
        <dgm:presLayoutVars>
          <dgm:chMax val="1"/>
          <dgm:chPref val="1"/>
        </dgm:presLayoutVars>
      </dgm:prSet>
      <dgm:spPr/>
    </dgm:pt>
    <dgm:pt modelId="{7F3C4920-08DD-42B3-BA3B-60A13F4F3F3D}" type="pres">
      <dgm:prSet presAssocID="{6D6C4F54-F26E-4B5E-AC2D-01A18FD5C991}" presName="sibTrans" presStyleLbl="sibTrans2D1" presStyleIdx="0" presStyleCnt="0"/>
      <dgm:spPr/>
    </dgm:pt>
    <dgm:pt modelId="{B6D0902F-5497-4E63-BDCF-0DE7D9A47A95}" type="pres">
      <dgm:prSet presAssocID="{8AA18A08-37D5-46D3-8DB3-7B511396AE7F}" presName="compNode" presStyleCnt="0"/>
      <dgm:spPr/>
    </dgm:pt>
    <dgm:pt modelId="{2C92F9F6-CDC4-4D24-9756-5CDEEA2CC1B7}" type="pres">
      <dgm:prSet presAssocID="{8AA18A08-37D5-46D3-8DB3-7B511396AE7F}" presName="iconBgRect" presStyleLbl="bgShp" presStyleIdx="1" presStyleCnt="4"/>
      <dgm:spPr/>
    </dgm:pt>
    <dgm:pt modelId="{7787BD54-1358-42A2-9918-294B127589FC}" type="pres">
      <dgm:prSet presAssocID="{8AA18A08-37D5-46D3-8DB3-7B511396AE7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in"/>
        </a:ext>
      </dgm:extLst>
    </dgm:pt>
    <dgm:pt modelId="{624B866E-F87B-4C9C-A303-65DB32D48650}" type="pres">
      <dgm:prSet presAssocID="{8AA18A08-37D5-46D3-8DB3-7B511396AE7F}" presName="spaceRect" presStyleCnt="0"/>
      <dgm:spPr/>
    </dgm:pt>
    <dgm:pt modelId="{1858072F-1284-4A21-9FD1-72986F8D830C}" type="pres">
      <dgm:prSet presAssocID="{8AA18A08-37D5-46D3-8DB3-7B511396AE7F}" presName="textRect" presStyleLbl="revTx" presStyleIdx="1" presStyleCnt="4">
        <dgm:presLayoutVars>
          <dgm:chMax val="1"/>
          <dgm:chPref val="1"/>
        </dgm:presLayoutVars>
      </dgm:prSet>
      <dgm:spPr/>
    </dgm:pt>
    <dgm:pt modelId="{2A05807B-E198-4D8C-A1DB-16A26EAADF76}" type="pres">
      <dgm:prSet presAssocID="{6DCB1D97-9FBC-4499-9689-E1382ADF15B2}" presName="sibTrans" presStyleLbl="sibTrans2D1" presStyleIdx="0" presStyleCnt="0"/>
      <dgm:spPr/>
    </dgm:pt>
    <dgm:pt modelId="{4B18486A-4C4E-49DB-9ABA-3642BAFD56CF}" type="pres">
      <dgm:prSet presAssocID="{A51E9C4B-FE29-4720-BE8E-367D0FF428B9}" presName="compNode" presStyleCnt="0"/>
      <dgm:spPr/>
    </dgm:pt>
    <dgm:pt modelId="{C70C0013-2CF1-47DB-A61B-D227091E660C}" type="pres">
      <dgm:prSet presAssocID="{A51E9C4B-FE29-4720-BE8E-367D0FF428B9}" presName="iconBgRect" presStyleLbl="bgShp" presStyleIdx="2" presStyleCnt="4"/>
      <dgm:spPr/>
    </dgm:pt>
    <dgm:pt modelId="{784804FF-B262-4719-8EE3-0F1C77E1C15B}" type="pres">
      <dgm:prSet presAssocID="{A51E9C4B-FE29-4720-BE8E-367D0FF428B9}"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edicine"/>
        </a:ext>
      </dgm:extLst>
    </dgm:pt>
    <dgm:pt modelId="{C6B53B59-248F-47F1-B3AE-D9BF17FDD97A}" type="pres">
      <dgm:prSet presAssocID="{A51E9C4B-FE29-4720-BE8E-367D0FF428B9}" presName="spaceRect" presStyleCnt="0"/>
      <dgm:spPr/>
    </dgm:pt>
    <dgm:pt modelId="{486FF280-0FEB-48A8-B4C0-8E2BF3B935E3}" type="pres">
      <dgm:prSet presAssocID="{A51E9C4B-FE29-4720-BE8E-367D0FF428B9}" presName="textRect" presStyleLbl="revTx" presStyleIdx="2" presStyleCnt="4">
        <dgm:presLayoutVars>
          <dgm:chMax val="1"/>
          <dgm:chPref val="1"/>
        </dgm:presLayoutVars>
      </dgm:prSet>
      <dgm:spPr/>
    </dgm:pt>
    <dgm:pt modelId="{50C54A42-4CAA-4B7F-891B-83B05035B0A0}" type="pres">
      <dgm:prSet presAssocID="{8D385D0A-1263-4E07-A994-38411EA1A0FB}" presName="sibTrans" presStyleLbl="sibTrans2D1" presStyleIdx="0" presStyleCnt="0"/>
      <dgm:spPr/>
    </dgm:pt>
    <dgm:pt modelId="{D34CF333-B4DC-400A-944C-54AC5A0B2E47}" type="pres">
      <dgm:prSet presAssocID="{568CDC9F-88B3-4608-9DF3-869A2D0DEEBA}" presName="compNode" presStyleCnt="0"/>
      <dgm:spPr/>
    </dgm:pt>
    <dgm:pt modelId="{4BB72AF5-A498-48F1-A325-EC2F2A7FAE80}" type="pres">
      <dgm:prSet presAssocID="{568CDC9F-88B3-4608-9DF3-869A2D0DEEBA}" presName="iconBgRect" presStyleLbl="bgShp" presStyleIdx="3" presStyleCnt="4"/>
      <dgm:spPr/>
    </dgm:pt>
    <dgm:pt modelId="{AB26F87E-882A-4757-9BBC-54554CF3856F}" type="pres">
      <dgm:prSet presAssocID="{568CDC9F-88B3-4608-9DF3-869A2D0DEEB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able Setting"/>
        </a:ext>
      </dgm:extLst>
    </dgm:pt>
    <dgm:pt modelId="{BC5A4E79-6B38-4223-A8CC-5A3D37828505}" type="pres">
      <dgm:prSet presAssocID="{568CDC9F-88B3-4608-9DF3-869A2D0DEEBA}" presName="spaceRect" presStyleCnt="0"/>
      <dgm:spPr/>
    </dgm:pt>
    <dgm:pt modelId="{02A3C8A4-C394-495F-A24F-F33B3CCC393E}" type="pres">
      <dgm:prSet presAssocID="{568CDC9F-88B3-4608-9DF3-869A2D0DEEBA}" presName="textRect" presStyleLbl="revTx" presStyleIdx="3" presStyleCnt="4">
        <dgm:presLayoutVars>
          <dgm:chMax val="1"/>
          <dgm:chPref val="1"/>
        </dgm:presLayoutVars>
      </dgm:prSet>
      <dgm:spPr/>
    </dgm:pt>
  </dgm:ptLst>
  <dgm:cxnLst>
    <dgm:cxn modelId="{E1DE5C2D-5773-4ED3-B460-09DC52D8B870}" type="presOf" srcId="{19A15720-E7FA-478E-9A55-A6B38DC581D1}" destId="{F681E154-E1C9-45FD-9D56-351561181F60}" srcOrd="0" destOrd="0" presId="urn:microsoft.com/office/officeart/2018/2/layout/IconCircleList"/>
    <dgm:cxn modelId="{BA00095D-60D2-40D0-BE61-8F3B7BCBFCBD}" type="presOf" srcId="{A51E9C4B-FE29-4720-BE8E-367D0FF428B9}" destId="{486FF280-0FEB-48A8-B4C0-8E2BF3B935E3}" srcOrd="0" destOrd="0" presId="urn:microsoft.com/office/officeart/2018/2/layout/IconCircleList"/>
    <dgm:cxn modelId="{0139456B-942E-44BB-994F-09D3EE2FF4FD}" srcId="{19A15720-E7FA-478E-9A55-A6B38DC581D1}" destId="{568CDC9F-88B3-4608-9DF3-869A2D0DEEBA}" srcOrd="3" destOrd="0" parTransId="{7DAE4F86-540F-4145-A792-CFC949B5CA50}" sibTransId="{1FF5C4BF-830D-4D5A-9853-BAC7A3BA0AA8}"/>
    <dgm:cxn modelId="{2CB31F4C-2505-4E38-9DB1-43E63C31EE95}" srcId="{19A15720-E7FA-478E-9A55-A6B38DC581D1}" destId="{A51E9C4B-FE29-4720-BE8E-367D0FF428B9}" srcOrd="2" destOrd="0" parTransId="{41AADBB0-EF08-47BF-872D-83ECF0E9089F}" sibTransId="{8D385D0A-1263-4E07-A994-38411EA1A0FB}"/>
    <dgm:cxn modelId="{5EE0426D-32A9-482D-8A5C-1AE0FE3D491D}" type="presOf" srcId="{568CDC9F-88B3-4608-9DF3-869A2D0DEEBA}" destId="{02A3C8A4-C394-495F-A24F-F33B3CCC393E}" srcOrd="0" destOrd="0" presId="urn:microsoft.com/office/officeart/2018/2/layout/IconCircleList"/>
    <dgm:cxn modelId="{B215F44E-9BFD-454A-9079-D03EA20E83A7}" type="presOf" srcId="{0899B31D-FF81-438C-A1C2-FB3FC3DBBCC0}" destId="{E1D36739-7959-4271-B45E-C08336231A42}" srcOrd="0" destOrd="0" presId="urn:microsoft.com/office/officeart/2018/2/layout/IconCircleList"/>
    <dgm:cxn modelId="{4E1EA853-CF01-43B8-AF66-22A4600CFF16}" srcId="{A51E9C4B-FE29-4720-BE8E-367D0FF428B9}" destId="{0F0EC597-6564-4891-96C6-617875943B10}" srcOrd="0" destOrd="0" parTransId="{D2B20419-6E17-4134-A9A2-98E5185DB538}" sibTransId="{5A7C19F4-FB03-4D51-9037-F25238B8D2C1}"/>
    <dgm:cxn modelId="{21096976-8277-452D-BF0E-C886D71C7E81}" srcId="{19A15720-E7FA-478E-9A55-A6B38DC581D1}" destId="{8AA18A08-37D5-46D3-8DB3-7B511396AE7F}" srcOrd="1" destOrd="0" parTransId="{02692341-47CE-494F-B9E3-533CB2B4B7B4}" sibTransId="{6DCB1D97-9FBC-4499-9689-E1382ADF15B2}"/>
    <dgm:cxn modelId="{648E108C-0067-4F1A-8002-0A8C2C7AED80}" srcId="{19A15720-E7FA-478E-9A55-A6B38DC581D1}" destId="{0899B31D-FF81-438C-A1C2-FB3FC3DBBCC0}" srcOrd="0" destOrd="0" parTransId="{B852B19C-B73E-472E-BD89-F87EA615FA31}" sibTransId="{6D6C4F54-F26E-4B5E-AC2D-01A18FD5C991}"/>
    <dgm:cxn modelId="{828FAB95-811C-457D-B0D8-F491B3F705A9}" type="presOf" srcId="{8AA18A08-37D5-46D3-8DB3-7B511396AE7F}" destId="{1858072F-1284-4A21-9FD1-72986F8D830C}" srcOrd="0" destOrd="0" presId="urn:microsoft.com/office/officeart/2018/2/layout/IconCircleList"/>
    <dgm:cxn modelId="{8C83739B-8D2C-4D41-8321-552AAB07EC92}" type="presOf" srcId="{8D385D0A-1263-4E07-A994-38411EA1A0FB}" destId="{50C54A42-4CAA-4B7F-891B-83B05035B0A0}" srcOrd="0" destOrd="0" presId="urn:microsoft.com/office/officeart/2018/2/layout/IconCircleList"/>
    <dgm:cxn modelId="{461D79A4-A1C7-40FD-824A-B530D929FC59}" type="presOf" srcId="{6DCB1D97-9FBC-4499-9689-E1382ADF15B2}" destId="{2A05807B-E198-4D8C-A1DB-16A26EAADF76}" srcOrd="0" destOrd="0" presId="urn:microsoft.com/office/officeart/2018/2/layout/IconCircleList"/>
    <dgm:cxn modelId="{1692CED4-6449-446B-BB7E-3F2766AF5CE1}" type="presOf" srcId="{6D6C4F54-F26E-4B5E-AC2D-01A18FD5C991}" destId="{7F3C4920-08DD-42B3-BA3B-60A13F4F3F3D}" srcOrd="0" destOrd="0" presId="urn:microsoft.com/office/officeart/2018/2/layout/IconCircleList"/>
    <dgm:cxn modelId="{8B2E3C55-92FD-4B2E-80BF-5F390C49ACA0}" type="presParOf" srcId="{F681E154-E1C9-45FD-9D56-351561181F60}" destId="{0CCDB6F7-DD81-4CDC-98B8-74F008E86BDB}" srcOrd="0" destOrd="0" presId="urn:microsoft.com/office/officeart/2018/2/layout/IconCircleList"/>
    <dgm:cxn modelId="{350D1F42-2EF8-42CA-8D5C-18A13EC40C7A}" type="presParOf" srcId="{0CCDB6F7-DD81-4CDC-98B8-74F008E86BDB}" destId="{1A21A0C4-4191-431B-8615-934615E2B855}" srcOrd="0" destOrd="0" presId="urn:microsoft.com/office/officeart/2018/2/layout/IconCircleList"/>
    <dgm:cxn modelId="{FA1F3E7F-F372-4DA2-A53C-27DDF8C049C8}" type="presParOf" srcId="{1A21A0C4-4191-431B-8615-934615E2B855}" destId="{29BB6F75-B159-48DB-9FB2-BE9C13B305E0}" srcOrd="0" destOrd="0" presId="urn:microsoft.com/office/officeart/2018/2/layout/IconCircleList"/>
    <dgm:cxn modelId="{D004AC80-06A8-41F0-9317-8BC7650CBF8B}" type="presParOf" srcId="{1A21A0C4-4191-431B-8615-934615E2B855}" destId="{0DE84236-EA94-4D18-878B-649DF862308E}" srcOrd="1" destOrd="0" presId="urn:microsoft.com/office/officeart/2018/2/layout/IconCircleList"/>
    <dgm:cxn modelId="{F8BC629C-C2EB-4D9C-B436-0540793992F8}" type="presParOf" srcId="{1A21A0C4-4191-431B-8615-934615E2B855}" destId="{758D720C-BD72-4FDB-94C7-2FFE3D68A9FD}" srcOrd="2" destOrd="0" presId="urn:microsoft.com/office/officeart/2018/2/layout/IconCircleList"/>
    <dgm:cxn modelId="{33BCE84A-CAE5-4FE3-8F07-A557F07683BA}" type="presParOf" srcId="{1A21A0C4-4191-431B-8615-934615E2B855}" destId="{E1D36739-7959-4271-B45E-C08336231A42}" srcOrd="3" destOrd="0" presId="urn:microsoft.com/office/officeart/2018/2/layout/IconCircleList"/>
    <dgm:cxn modelId="{7339646B-BF36-44B0-A41C-3D84E1D70F23}" type="presParOf" srcId="{0CCDB6F7-DD81-4CDC-98B8-74F008E86BDB}" destId="{7F3C4920-08DD-42B3-BA3B-60A13F4F3F3D}" srcOrd="1" destOrd="0" presId="urn:microsoft.com/office/officeart/2018/2/layout/IconCircleList"/>
    <dgm:cxn modelId="{50D19CCC-1183-4528-9DB1-CBE5828A896F}" type="presParOf" srcId="{0CCDB6F7-DD81-4CDC-98B8-74F008E86BDB}" destId="{B6D0902F-5497-4E63-BDCF-0DE7D9A47A95}" srcOrd="2" destOrd="0" presId="urn:microsoft.com/office/officeart/2018/2/layout/IconCircleList"/>
    <dgm:cxn modelId="{B930730C-CA24-40D9-82D3-6C5B0069851B}" type="presParOf" srcId="{B6D0902F-5497-4E63-BDCF-0DE7D9A47A95}" destId="{2C92F9F6-CDC4-4D24-9756-5CDEEA2CC1B7}" srcOrd="0" destOrd="0" presId="urn:microsoft.com/office/officeart/2018/2/layout/IconCircleList"/>
    <dgm:cxn modelId="{F6797731-2807-4326-8E60-AC6C1F19423D}" type="presParOf" srcId="{B6D0902F-5497-4E63-BDCF-0DE7D9A47A95}" destId="{7787BD54-1358-42A2-9918-294B127589FC}" srcOrd="1" destOrd="0" presId="urn:microsoft.com/office/officeart/2018/2/layout/IconCircleList"/>
    <dgm:cxn modelId="{7FD1C4CB-8DD4-4219-A1A5-A7EDEFB5A3B9}" type="presParOf" srcId="{B6D0902F-5497-4E63-BDCF-0DE7D9A47A95}" destId="{624B866E-F87B-4C9C-A303-65DB32D48650}" srcOrd="2" destOrd="0" presId="urn:microsoft.com/office/officeart/2018/2/layout/IconCircleList"/>
    <dgm:cxn modelId="{4CF9677B-E8A6-49A2-91E6-1EAFBF3AF9BE}" type="presParOf" srcId="{B6D0902F-5497-4E63-BDCF-0DE7D9A47A95}" destId="{1858072F-1284-4A21-9FD1-72986F8D830C}" srcOrd="3" destOrd="0" presId="urn:microsoft.com/office/officeart/2018/2/layout/IconCircleList"/>
    <dgm:cxn modelId="{A8D6E1B6-BF64-4274-AF9A-BA2850BA89F0}" type="presParOf" srcId="{0CCDB6F7-DD81-4CDC-98B8-74F008E86BDB}" destId="{2A05807B-E198-4D8C-A1DB-16A26EAADF76}" srcOrd="3" destOrd="0" presId="urn:microsoft.com/office/officeart/2018/2/layout/IconCircleList"/>
    <dgm:cxn modelId="{66EDA9AE-54E2-434C-BC95-7890EB25EAF5}" type="presParOf" srcId="{0CCDB6F7-DD81-4CDC-98B8-74F008E86BDB}" destId="{4B18486A-4C4E-49DB-9ABA-3642BAFD56CF}" srcOrd="4" destOrd="0" presId="urn:microsoft.com/office/officeart/2018/2/layout/IconCircleList"/>
    <dgm:cxn modelId="{CCBF0F5B-EE76-4E92-8E70-258257F8D2EE}" type="presParOf" srcId="{4B18486A-4C4E-49DB-9ABA-3642BAFD56CF}" destId="{C70C0013-2CF1-47DB-A61B-D227091E660C}" srcOrd="0" destOrd="0" presId="urn:microsoft.com/office/officeart/2018/2/layout/IconCircleList"/>
    <dgm:cxn modelId="{6C9BF571-B707-4528-899E-C815C4B8FD9D}" type="presParOf" srcId="{4B18486A-4C4E-49DB-9ABA-3642BAFD56CF}" destId="{784804FF-B262-4719-8EE3-0F1C77E1C15B}" srcOrd="1" destOrd="0" presId="urn:microsoft.com/office/officeart/2018/2/layout/IconCircleList"/>
    <dgm:cxn modelId="{A46C5111-B015-434B-BA75-E5A9E40BA65E}" type="presParOf" srcId="{4B18486A-4C4E-49DB-9ABA-3642BAFD56CF}" destId="{C6B53B59-248F-47F1-B3AE-D9BF17FDD97A}" srcOrd="2" destOrd="0" presId="urn:microsoft.com/office/officeart/2018/2/layout/IconCircleList"/>
    <dgm:cxn modelId="{375B09B7-DC81-464F-B7F3-0CDB83D36546}" type="presParOf" srcId="{4B18486A-4C4E-49DB-9ABA-3642BAFD56CF}" destId="{486FF280-0FEB-48A8-B4C0-8E2BF3B935E3}" srcOrd="3" destOrd="0" presId="urn:microsoft.com/office/officeart/2018/2/layout/IconCircleList"/>
    <dgm:cxn modelId="{0106DFD6-FC66-446A-B94C-790A747927CE}" type="presParOf" srcId="{0CCDB6F7-DD81-4CDC-98B8-74F008E86BDB}" destId="{50C54A42-4CAA-4B7F-891B-83B05035B0A0}" srcOrd="5" destOrd="0" presId="urn:microsoft.com/office/officeart/2018/2/layout/IconCircleList"/>
    <dgm:cxn modelId="{E887CCB0-9CFF-470A-B853-37ECA0B76024}" type="presParOf" srcId="{0CCDB6F7-DD81-4CDC-98B8-74F008E86BDB}" destId="{D34CF333-B4DC-400A-944C-54AC5A0B2E47}" srcOrd="6" destOrd="0" presId="urn:microsoft.com/office/officeart/2018/2/layout/IconCircleList"/>
    <dgm:cxn modelId="{F99D9AA7-CFA0-4CF1-A3C0-58C571CD266F}" type="presParOf" srcId="{D34CF333-B4DC-400A-944C-54AC5A0B2E47}" destId="{4BB72AF5-A498-48F1-A325-EC2F2A7FAE80}" srcOrd="0" destOrd="0" presId="urn:microsoft.com/office/officeart/2018/2/layout/IconCircleList"/>
    <dgm:cxn modelId="{C3133E7B-4A13-49C3-8358-94A5C332FDC4}" type="presParOf" srcId="{D34CF333-B4DC-400A-944C-54AC5A0B2E47}" destId="{AB26F87E-882A-4757-9BBC-54554CF3856F}" srcOrd="1" destOrd="0" presId="urn:microsoft.com/office/officeart/2018/2/layout/IconCircleList"/>
    <dgm:cxn modelId="{FCB7DB43-06F7-45B8-8800-59F0FEB530DA}" type="presParOf" srcId="{D34CF333-B4DC-400A-944C-54AC5A0B2E47}" destId="{BC5A4E79-6B38-4223-A8CC-5A3D37828505}" srcOrd="2" destOrd="0" presId="urn:microsoft.com/office/officeart/2018/2/layout/IconCircleList"/>
    <dgm:cxn modelId="{A8078E36-9C22-4E65-AE2A-85BD1C3D8595}" type="presParOf" srcId="{D34CF333-B4DC-400A-944C-54AC5A0B2E47}" destId="{02A3C8A4-C394-495F-A24F-F33B3CCC393E}"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9664C9-E12B-49E2-AEEC-5A539787E6DB}" type="doc">
      <dgm:prSet loTypeId="urn:microsoft.com/office/officeart/2005/8/layout/vList5" loCatId="list" qsTypeId="urn:microsoft.com/office/officeart/2005/8/quickstyle/simple2" qsCatId="simple" csTypeId="urn:microsoft.com/office/officeart/2005/8/colors/colorful5" csCatId="colorful" phldr="1"/>
      <dgm:spPr/>
      <dgm:t>
        <a:bodyPr/>
        <a:lstStyle/>
        <a:p>
          <a:endParaRPr lang="en-US"/>
        </a:p>
      </dgm:t>
    </dgm:pt>
    <dgm:pt modelId="{30EAF79B-A6F3-4B52-BF8D-A93724EA52A3}">
      <dgm:prSet custT="1"/>
      <dgm:spPr/>
      <dgm:t>
        <a:bodyPr/>
        <a:lstStyle/>
        <a:p>
          <a:r>
            <a:rPr lang="en-US" sz="2400" dirty="0"/>
            <a:t>Look</a:t>
          </a:r>
        </a:p>
      </dgm:t>
    </dgm:pt>
    <dgm:pt modelId="{E7520C52-FB8E-4440-8AE0-2658150C2BC1}" type="parTrans" cxnId="{F28FBBE8-6DBD-4090-B76C-8CBEAF044C08}">
      <dgm:prSet/>
      <dgm:spPr/>
      <dgm:t>
        <a:bodyPr/>
        <a:lstStyle/>
        <a:p>
          <a:endParaRPr lang="en-US" sz="1800"/>
        </a:p>
      </dgm:t>
    </dgm:pt>
    <dgm:pt modelId="{891D4252-AB50-4B57-8541-EFB5BD083C07}" type="sibTrans" cxnId="{F28FBBE8-6DBD-4090-B76C-8CBEAF044C08}">
      <dgm:prSet/>
      <dgm:spPr/>
      <dgm:t>
        <a:bodyPr/>
        <a:lstStyle/>
        <a:p>
          <a:endParaRPr lang="en-US" sz="1800"/>
        </a:p>
      </dgm:t>
    </dgm:pt>
    <dgm:pt modelId="{A37AA327-74F2-4E91-A612-4B7829EB7253}">
      <dgm:prSet custT="1"/>
      <dgm:spPr/>
      <dgm:t>
        <a:bodyPr/>
        <a:lstStyle/>
        <a:p>
          <a:r>
            <a:rPr lang="en-US" sz="2000" dirty="0"/>
            <a:t>Look for every opportunity to educate!</a:t>
          </a:r>
        </a:p>
      </dgm:t>
    </dgm:pt>
    <dgm:pt modelId="{ACFD7ADF-C028-419C-B7F0-35B3FDC92F3E}" type="parTrans" cxnId="{14E99DEA-4985-480C-8D74-00DA8B00F218}">
      <dgm:prSet/>
      <dgm:spPr/>
      <dgm:t>
        <a:bodyPr/>
        <a:lstStyle/>
        <a:p>
          <a:endParaRPr lang="en-US" sz="1800"/>
        </a:p>
      </dgm:t>
    </dgm:pt>
    <dgm:pt modelId="{105169D0-EC4F-4EB8-9D8D-79A038827467}" type="sibTrans" cxnId="{14E99DEA-4985-480C-8D74-00DA8B00F218}">
      <dgm:prSet/>
      <dgm:spPr/>
      <dgm:t>
        <a:bodyPr/>
        <a:lstStyle/>
        <a:p>
          <a:endParaRPr lang="en-US" sz="1800"/>
        </a:p>
      </dgm:t>
    </dgm:pt>
    <dgm:pt modelId="{83C2C6B5-0D85-480B-A6E3-846D1DF1FA7C}">
      <dgm:prSet custT="1"/>
      <dgm:spPr/>
      <dgm:t>
        <a:bodyPr/>
        <a:lstStyle/>
        <a:p>
          <a:r>
            <a:rPr lang="en-US" sz="2400" dirty="0"/>
            <a:t>Provide</a:t>
          </a:r>
        </a:p>
      </dgm:t>
    </dgm:pt>
    <dgm:pt modelId="{D722E94A-8FE7-48CC-838A-09F459CBF336}" type="parTrans" cxnId="{88E71AFD-873B-439B-A7A3-EC0B9212A3A0}">
      <dgm:prSet/>
      <dgm:spPr/>
      <dgm:t>
        <a:bodyPr/>
        <a:lstStyle/>
        <a:p>
          <a:endParaRPr lang="en-US" sz="1800"/>
        </a:p>
      </dgm:t>
    </dgm:pt>
    <dgm:pt modelId="{F5ECB11E-7CE5-421C-8E5A-895B2E44E85B}" type="sibTrans" cxnId="{88E71AFD-873B-439B-A7A3-EC0B9212A3A0}">
      <dgm:prSet/>
      <dgm:spPr/>
      <dgm:t>
        <a:bodyPr/>
        <a:lstStyle/>
        <a:p>
          <a:endParaRPr lang="en-US" sz="1800"/>
        </a:p>
      </dgm:t>
    </dgm:pt>
    <dgm:pt modelId="{1B1F8CCC-2BC2-4C9C-BAFD-7A1734B66C1E}">
      <dgm:prSet custT="1"/>
      <dgm:spPr/>
      <dgm:t>
        <a:bodyPr/>
        <a:lstStyle/>
        <a:p>
          <a:r>
            <a:rPr lang="en-US" sz="2000" dirty="0"/>
            <a:t>Provide information to parents, guardians, caregivers, and community members</a:t>
          </a:r>
        </a:p>
      </dgm:t>
    </dgm:pt>
    <dgm:pt modelId="{BFBDBF47-F621-4D2A-9EC9-BACE9AF2F13C}" type="parTrans" cxnId="{3DC57CDB-5683-43D3-ACFB-24ACF7230377}">
      <dgm:prSet/>
      <dgm:spPr/>
      <dgm:t>
        <a:bodyPr/>
        <a:lstStyle/>
        <a:p>
          <a:endParaRPr lang="en-US" sz="1800"/>
        </a:p>
      </dgm:t>
    </dgm:pt>
    <dgm:pt modelId="{2B092FC5-0D5B-49F2-8421-C9A797D9EAC9}" type="sibTrans" cxnId="{3DC57CDB-5683-43D3-ACFB-24ACF7230377}">
      <dgm:prSet/>
      <dgm:spPr/>
      <dgm:t>
        <a:bodyPr/>
        <a:lstStyle/>
        <a:p>
          <a:endParaRPr lang="en-US" sz="1800"/>
        </a:p>
      </dgm:t>
    </dgm:pt>
    <dgm:pt modelId="{2EC16005-B2B1-4BF1-B39D-BABFD2F58F8E}">
      <dgm:prSet custT="1"/>
      <dgm:spPr/>
      <dgm:t>
        <a:bodyPr/>
        <a:lstStyle/>
        <a:p>
          <a:r>
            <a:rPr lang="en-US" sz="2400" dirty="0"/>
            <a:t>Listen</a:t>
          </a:r>
        </a:p>
      </dgm:t>
    </dgm:pt>
    <dgm:pt modelId="{23D17780-4158-4F35-8369-7E186CD08B28}" type="parTrans" cxnId="{8290456B-AD62-499E-AF63-601F7EC73E71}">
      <dgm:prSet/>
      <dgm:spPr/>
      <dgm:t>
        <a:bodyPr/>
        <a:lstStyle/>
        <a:p>
          <a:endParaRPr lang="en-US" sz="1800"/>
        </a:p>
      </dgm:t>
    </dgm:pt>
    <dgm:pt modelId="{73829D91-DBFC-44E3-8FCE-04653A7BC0F7}" type="sibTrans" cxnId="{8290456B-AD62-499E-AF63-601F7EC73E71}">
      <dgm:prSet/>
      <dgm:spPr/>
      <dgm:t>
        <a:bodyPr/>
        <a:lstStyle/>
        <a:p>
          <a:endParaRPr lang="en-US" sz="1800"/>
        </a:p>
      </dgm:t>
    </dgm:pt>
    <dgm:pt modelId="{189846F4-2621-4747-B791-8A040229AA2D}">
      <dgm:prSet custT="1"/>
      <dgm:spPr/>
      <dgm:t>
        <a:bodyPr/>
        <a:lstStyle/>
        <a:p>
          <a:r>
            <a:rPr lang="en-US" sz="2000" dirty="0"/>
            <a:t>Listen non-judgmentally</a:t>
          </a:r>
        </a:p>
      </dgm:t>
    </dgm:pt>
    <dgm:pt modelId="{43EC26A0-4C79-4E3E-9F12-A5BFDDED76B3}" type="parTrans" cxnId="{FB68746A-AB5E-4C69-B572-B2663FAC369D}">
      <dgm:prSet/>
      <dgm:spPr/>
      <dgm:t>
        <a:bodyPr/>
        <a:lstStyle/>
        <a:p>
          <a:endParaRPr lang="en-US" sz="1800"/>
        </a:p>
      </dgm:t>
    </dgm:pt>
    <dgm:pt modelId="{3103BD60-61BB-4E25-B39A-8FDAC34DFEE1}" type="sibTrans" cxnId="{FB68746A-AB5E-4C69-B572-B2663FAC369D}">
      <dgm:prSet/>
      <dgm:spPr/>
      <dgm:t>
        <a:bodyPr/>
        <a:lstStyle/>
        <a:p>
          <a:endParaRPr lang="en-US" sz="1800"/>
        </a:p>
      </dgm:t>
    </dgm:pt>
    <dgm:pt modelId="{8A22BB9C-5959-4AB4-9646-0C03B98F6BC7}">
      <dgm:prSet custT="1"/>
      <dgm:spPr/>
      <dgm:t>
        <a:bodyPr/>
        <a:lstStyle/>
        <a:p>
          <a:r>
            <a:rPr lang="en-US" sz="2400" dirty="0"/>
            <a:t>Encourage</a:t>
          </a:r>
        </a:p>
      </dgm:t>
    </dgm:pt>
    <dgm:pt modelId="{86DA716B-B3A7-49D7-A715-B99242F6DAF0}" type="parTrans" cxnId="{F0028582-47BB-49C1-AF2E-6672B29FCF41}">
      <dgm:prSet/>
      <dgm:spPr/>
      <dgm:t>
        <a:bodyPr/>
        <a:lstStyle/>
        <a:p>
          <a:endParaRPr lang="en-US" sz="1800"/>
        </a:p>
      </dgm:t>
    </dgm:pt>
    <dgm:pt modelId="{F31CCF9E-8A9D-4371-B84C-1B59920D9E08}" type="sibTrans" cxnId="{F0028582-47BB-49C1-AF2E-6672B29FCF41}">
      <dgm:prSet/>
      <dgm:spPr/>
      <dgm:t>
        <a:bodyPr/>
        <a:lstStyle/>
        <a:p>
          <a:endParaRPr lang="en-US" sz="1800"/>
        </a:p>
      </dgm:t>
    </dgm:pt>
    <dgm:pt modelId="{D443A59B-7469-44EA-9B53-775CB9E76A86}">
      <dgm:prSet custT="1"/>
      <dgm:spPr/>
      <dgm:t>
        <a:bodyPr/>
        <a:lstStyle/>
        <a:p>
          <a:r>
            <a:rPr lang="en-US" sz="2000" dirty="0"/>
            <a:t>Encourage questions	</a:t>
          </a:r>
        </a:p>
      </dgm:t>
    </dgm:pt>
    <dgm:pt modelId="{AD739BED-497B-4507-9CAA-1F01AF240E8F}" type="parTrans" cxnId="{C2756795-5EAB-45DA-B189-0FEFF326FB72}">
      <dgm:prSet/>
      <dgm:spPr/>
      <dgm:t>
        <a:bodyPr/>
        <a:lstStyle/>
        <a:p>
          <a:endParaRPr lang="en-US" sz="1800"/>
        </a:p>
      </dgm:t>
    </dgm:pt>
    <dgm:pt modelId="{720EF8A5-0F8A-4C6C-B1E1-7D57FD8F71DF}" type="sibTrans" cxnId="{C2756795-5EAB-45DA-B189-0FEFF326FB72}">
      <dgm:prSet/>
      <dgm:spPr/>
      <dgm:t>
        <a:bodyPr/>
        <a:lstStyle/>
        <a:p>
          <a:endParaRPr lang="en-US" sz="1800"/>
        </a:p>
      </dgm:t>
    </dgm:pt>
    <dgm:pt modelId="{52BB03F7-2D0A-4ED6-A17F-3C9F70B974E9}">
      <dgm:prSet custT="1"/>
      <dgm:spPr/>
      <dgm:t>
        <a:bodyPr/>
        <a:lstStyle/>
        <a:p>
          <a:r>
            <a:rPr lang="en-US" sz="2400" dirty="0"/>
            <a:t>Explain</a:t>
          </a:r>
        </a:p>
      </dgm:t>
    </dgm:pt>
    <dgm:pt modelId="{851A53C6-C98C-4A2E-94BE-16572F6B3CEB}" type="parTrans" cxnId="{FA92B7C9-32AB-461A-AEE6-3577C00E2D1A}">
      <dgm:prSet/>
      <dgm:spPr/>
      <dgm:t>
        <a:bodyPr/>
        <a:lstStyle/>
        <a:p>
          <a:endParaRPr lang="en-US" sz="1800"/>
        </a:p>
      </dgm:t>
    </dgm:pt>
    <dgm:pt modelId="{56952487-4EE0-408F-AE7E-D29F6D5F5B39}" type="sibTrans" cxnId="{FA92B7C9-32AB-461A-AEE6-3577C00E2D1A}">
      <dgm:prSet/>
      <dgm:spPr/>
      <dgm:t>
        <a:bodyPr/>
        <a:lstStyle/>
        <a:p>
          <a:endParaRPr lang="en-US" sz="1800"/>
        </a:p>
      </dgm:t>
    </dgm:pt>
    <dgm:pt modelId="{251402E7-3F3F-4512-94F0-6C6FA41DF7A9}">
      <dgm:prSet custT="1"/>
      <dgm:spPr/>
      <dgm:t>
        <a:bodyPr/>
        <a:lstStyle/>
        <a:p>
          <a:r>
            <a:rPr lang="en-US" sz="2000" dirty="0"/>
            <a:t>Explain lead poisoning prevention messages using appropriate language level and native language</a:t>
          </a:r>
        </a:p>
      </dgm:t>
    </dgm:pt>
    <dgm:pt modelId="{DD7D8743-6A06-43EC-83F3-E243D4CD337D}" type="parTrans" cxnId="{D341218F-4F56-4281-A272-966B33841720}">
      <dgm:prSet/>
      <dgm:spPr/>
      <dgm:t>
        <a:bodyPr/>
        <a:lstStyle/>
        <a:p>
          <a:endParaRPr lang="en-US" sz="1800"/>
        </a:p>
      </dgm:t>
    </dgm:pt>
    <dgm:pt modelId="{0C6D161D-2B41-464A-97B0-61C0C3CB939C}" type="sibTrans" cxnId="{D341218F-4F56-4281-A272-966B33841720}">
      <dgm:prSet/>
      <dgm:spPr/>
      <dgm:t>
        <a:bodyPr/>
        <a:lstStyle/>
        <a:p>
          <a:endParaRPr lang="en-US" sz="1800"/>
        </a:p>
      </dgm:t>
    </dgm:pt>
    <dgm:pt modelId="{9DD05883-A00F-466C-B9D6-95D7C4E66E3B}">
      <dgm:prSet custT="1"/>
      <dgm:spPr/>
      <dgm:t>
        <a:bodyPr/>
        <a:lstStyle/>
        <a:p>
          <a:r>
            <a:rPr lang="en-US" sz="2400" dirty="0"/>
            <a:t>Inform</a:t>
          </a:r>
        </a:p>
      </dgm:t>
    </dgm:pt>
    <dgm:pt modelId="{3A64ED0D-463F-43EA-AC63-2FAA8DBA3229}" type="parTrans" cxnId="{50D778FC-BF09-46AF-BAE2-23485A55A83B}">
      <dgm:prSet/>
      <dgm:spPr/>
      <dgm:t>
        <a:bodyPr/>
        <a:lstStyle/>
        <a:p>
          <a:endParaRPr lang="en-US" sz="1800"/>
        </a:p>
      </dgm:t>
    </dgm:pt>
    <dgm:pt modelId="{3635D573-6CF6-48E2-B1CE-49543B6275D7}" type="sibTrans" cxnId="{50D778FC-BF09-46AF-BAE2-23485A55A83B}">
      <dgm:prSet/>
      <dgm:spPr/>
      <dgm:t>
        <a:bodyPr/>
        <a:lstStyle/>
        <a:p>
          <a:endParaRPr lang="en-US" sz="1800"/>
        </a:p>
      </dgm:t>
    </dgm:pt>
    <dgm:pt modelId="{23FC5052-AB55-4B78-9F5E-3CA9A48D1CD2}">
      <dgm:prSet custT="1"/>
      <dgm:spPr/>
      <dgm:t>
        <a:bodyPr/>
        <a:lstStyle/>
        <a:p>
          <a:r>
            <a:rPr lang="en-US" sz="2000" dirty="0"/>
            <a:t>ALWAYS inform further follow-up may be needed</a:t>
          </a:r>
        </a:p>
      </dgm:t>
    </dgm:pt>
    <dgm:pt modelId="{AA583A7B-FC28-4E7D-BE34-D7A5DEF3B9D8}" type="parTrans" cxnId="{AA580060-DCAD-4DC2-B45B-31E0E8B02A10}">
      <dgm:prSet/>
      <dgm:spPr/>
      <dgm:t>
        <a:bodyPr/>
        <a:lstStyle/>
        <a:p>
          <a:endParaRPr lang="en-US" sz="1800"/>
        </a:p>
      </dgm:t>
    </dgm:pt>
    <dgm:pt modelId="{50B9E6BF-EEEE-4A6E-9ABD-F9B3242C514B}" type="sibTrans" cxnId="{AA580060-DCAD-4DC2-B45B-31E0E8B02A10}">
      <dgm:prSet/>
      <dgm:spPr/>
      <dgm:t>
        <a:bodyPr/>
        <a:lstStyle/>
        <a:p>
          <a:endParaRPr lang="en-US" sz="1800"/>
        </a:p>
      </dgm:t>
    </dgm:pt>
    <dgm:pt modelId="{BD5A8430-ED71-45F6-8236-6F8C78076B3E}" type="pres">
      <dgm:prSet presAssocID="{969664C9-E12B-49E2-AEEC-5A539787E6DB}" presName="Name0" presStyleCnt="0">
        <dgm:presLayoutVars>
          <dgm:dir/>
          <dgm:animLvl val="lvl"/>
          <dgm:resizeHandles val="exact"/>
        </dgm:presLayoutVars>
      </dgm:prSet>
      <dgm:spPr/>
    </dgm:pt>
    <dgm:pt modelId="{DEEE3C2F-6A82-4FFD-8924-79B2C087BD20}" type="pres">
      <dgm:prSet presAssocID="{30EAF79B-A6F3-4B52-BF8D-A93724EA52A3}" presName="linNode" presStyleCnt="0"/>
      <dgm:spPr/>
    </dgm:pt>
    <dgm:pt modelId="{99B567D7-9896-47F1-85ED-647EDACE3F1C}" type="pres">
      <dgm:prSet presAssocID="{30EAF79B-A6F3-4B52-BF8D-A93724EA52A3}" presName="parentText" presStyleLbl="node1" presStyleIdx="0" presStyleCnt="6" custScaleX="76439" custLinFactNeighborX="-6395">
        <dgm:presLayoutVars>
          <dgm:chMax val="1"/>
          <dgm:bulletEnabled val="1"/>
        </dgm:presLayoutVars>
      </dgm:prSet>
      <dgm:spPr/>
    </dgm:pt>
    <dgm:pt modelId="{FD193B72-EDBA-4820-A643-1E23E5D2EFF6}" type="pres">
      <dgm:prSet presAssocID="{30EAF79B-A6F3-4B52-BF8D-A93724EA52A3}" presName="descendantText" presStyleLbl="alignAccFollowNode1" presStyleIdx="0" presStyleCnt="6" custScaleX="135146" custScaleY="103878">
        <dgm:presLayoutVars>
          <dgm:bulletEnabled val="1"/>
        </dgm:presLayoutVars>
      </dgm:prSet>
      <dgm:spPr/>
    </dgm:pt>
    <dgm:pt modelId="{8510478B-C5AC-4F22-BAB5-C1C556D173FE}" type="pres">
      <dgm:prSet presAssocID="{891D4252-AB50-4B57-8541-EFB5BD083C07}" presName="sp" presStyleCnt="0"/>
      <dgm:spPr/>
    </dgm:pt>
    <dgm:pt modelId="{83D70FAA-B7D3-48C0-9247-4510664A11F6}" type="pres">
      <dgm:prSet presAssocID="{83C2C6B5-0D85-480B-A6E3-846D1DF1FA7C}" presName="linNode" presStyleCnt="0"/>
      <dgm:spPr/>
    </dgm:pt>
    <dgm:pt modelId="{458EC970-D9BA-49AF-A204-F9F64470533F}" type="pres">
      <dgm:prSet presAssocID="{83C2C6B5-0D85-480B-A6E3-846D1DF1FA7C}" presName="parentText" presStyleLbl="node1" presStyleIdx="1" presStyleCnt="6" custScaleX="76439" custLinFactNeighborX="-6395">
        <dgm:presLayoutVars>
          <dgm:chMax val="1"/>
          <dgm:bulletEnabled val="1"/>
        </dgm:presLayoutVars>
      </dgm:prSet>
      <dgm:spPr/>
    </dgm:pt>
    <dgm:pt modelId="{5EB81C89-3387-4FFE-A337-88DD8DA4408B}" type="pres">
      <dgm:prSet presAssocID="{83C2C6B5-0D85-480B-A6E3-846D1DF1FA7C}" presName="descendantText" presStyleLbl="alignAccFollowNode1" presStyleIdx="1" presStyleCnt="6" custScaleX="135146" custScaleY="100020">
        <dgm:presLayoutVars>
          <dgm:bulletEnabled val="1"/>
        </dgm:presLayoutVars>
      </dgm:prSet>
      <dgm:spPr/>
    </dgm:pt>
    <dgm:pt modelId="{D4454D0D-4C5C-41BD-B267-8B4A8E018B5D}" type="pres">
      <dgm:prSet presAssocID="{F5ECB11E-7CE5-421C-8E5A-895B2E44E85B}" presName="sp" presStyleCnt="0"/>
      <dgm:spPr/>
    </dgm:pt>
    <dgm:pt modelId="{737840AD-94F4-4445-83F3-C6BD917B9798}" type="pres">
      <dgm:prSet presAssocID="{2EC16005-B2B1-4BF1-B39D-BABFD2F58F8E}" presName="linNode" presStyleCnt="0"/>
      <dgm:spPr/>
    </dgm:pt>
    <dgm:pt modelId="{2A8B6DFD-CAEF-492F-8BEF-FA0AE228A8EA}" type="pres">
      <dgm:prSet presAssocID="{2EC16005-B2B1-4BF1-B39D-BABFD2F58F8E}" presName="parentText" presStyleLbl="node1" presStyleIdx="2" presStyleCnt="6" custScaleX="76439" custLinFactNeighborX="-6395">
        <dgm:presLayoutVars>
          <dgm:chMax val="1"/>
          <dgm:bulletEnabled val="1"/>
        </dgm:presLayoutVars>
      </dgm:prSet>
      <dgm:spPr/>
    </dgm:pt>
    <dgm:pt modelId="{0A970A71-E4B7-4BBB-B1E6-D002077C6B16}" type="pres">
      <dgm:prSet presAssocID="{2EC16005-B2B1-4BF1-B39D-BABFD2F58F8E}" presName="descendantText" presStyleLbl="alignAccFollowNode1" presStyleIdx="2" presStyleCnt="6" custScaleX="135146" custScaleY="100020">
        <dgm:presLayoutVars>
          <dgm:bulletEnabled val="1"/>
        </dgm:presLayoutVars>
      </dgm:prSet>
      <dgm:spPr/>
    </dgm:pt>
    <dgm:pt modelId="{0AC80E83-78C2-4BDA-A6E5-C2C500C01591}" type="pres">
      <dgm:prSet presAssocID="{73829D91-DBFC-44E3-8FCE-04653A7BC0F7}" presName="sp" presStyleCnt="0"/>
      <dgm:spPr/>
    </dgm:pt>
    <dgm:pt modelId="{6E24AA64-1A0F-4B68-8A4D-378A5F293B59}" type="pres">
      <dgm:prSet presAssocID="{8A22BB9C-5959-4AB4-9646-0C03B98F6BC7}" presName="linNode" presStyleCnt="0"/>
      <dgm:spPr/>
    </dgm:pt>
    <dgm:pt modelId="{E49AEAD1-8E87-43DA-9849-C6912F56FAF6}" type="pres">
      <dgm:prSet presAssocID="{8A22BB9C-5959-4AB4-9646-0C03B98F6BC7}" presName="parentText" presStyleLbl="node1" presStyleIdx="3" presStyleCnt="6" custScaleX="76439" custLinFactNeighborX="-6395">
        <dgm:presLayoutVars>
          <dgm:chMax val="1"/>
          <dgm:bulletEnabled val="1"/>
        </dgm:presLayoutVars>
      </dgm:prSet>
      <dgm:spPr/>
    </dgm:pt>
    <dgm:pt modelId="{B3EEAB4A-BA1F-489A-94B6-348CA9F6A133}" type="pres">
      <dgm:prSet presAssocID="{8A22BB9C-5959-4AB4-9646-0C03B98F6BC7}" presName="descendantText" presStyleLbl="alignAccFollowNode1" presStyleIdx="3" presStyleCnt="6" custScaleX="135146" custScaleY="100020">
        <dgm:presLayoutVars>
          <dgm:bulletEnabled val="1"/>
        </dgm:presLayoutVars>
      </dgm:prSet>
      <dgm:spPr/>
    </dgm:pt>
    <dgm:pt modelId="{4F9A0FEC-08F8-4C46-8E5E-5E88244A2180}" type="pres">
      <dgm:prSet presAssocID="{F31CCF9E-8A9D-4371-B84C-1B59920D9E08}" presName="sp" presStyleCnt="0"/>
      <dgm:spPr/>
    </dgm:pt>
    <dgm:pt modelId="{C1CFA7F2-2EAC-4BD9-A773-945E6391026D}" type="pres">
      <dgm:prSet presAssocID="{52BB03F7-2D0A-4ED6-A17F-3C9F70B974E9}" presName="linNode" presStyleCnt="0"/>
      <dgm:spPr/>
    </dgm:pt>
    <dgm:pt modelId="{9C7CF3BB-B2AE-4CE0-A41B-93FFD1F87B98}" type="pres">
      <dgm:prSet presAssocID="{52BB03F7-2D0A-4ED6-A17F-3C9F70B974E9}" presName="parentText" presStyleLbl="node1" presStyleIdx="4" presStyleCnt="6" custScaleX="76439" custLinFactNeighborX="-6395">
        <dgm:presLayoutVars>
          <dgm:chMax val="1"/>
          <dgm:bulletEnabled val="1"/>
        </dgm:presLayoutVars>
      </dgm:prSet>
      <dgm:spPr/>
    </dgm:pt>
    <dgm:pt modelId="{A800A0AF-42A5-4ED4-83E4-1E333B040FF5}" type="pres">
      <dgm:prSet presAssocID="{52BB03F7-2D0A-4ED6-A17F-3C9F70B974E9}" presName="descendantText" presStyleLbl="alignAccFollowNode1" presStyleIdx="4" presStyleCnt="6" custScaleX="135146" custScaleY="100020">
        <dgm:presLayoutVars>
          <dgm:bulletEnabled val="1"/>
        </dgm:presLayoutVars>
      </dgm:prSet>
      <dgm:spPr/>
    </dgm:pt>
    <dgm:pt modelId="{4FDF1699-A3CA-4A8A-AC8C-84ADE2314A65}" type="pres">
      <dgm:prSet presAssocID="{56952487-4EE0-408F-AE7E-D29F6D5F5B39}" presName="sp" presStyleCnt="0"/>
      <dgm:spPr/>
    </dgm:pt>
    <dgm:pt modelId="{DCF40AA6-AEF9-4E48-837C-BC510A10D6E0}" type="pres">
      <dgm:prSet presAssocID="{9DD05883-A00F-466C-B9D6-95D7C4E66E3B}" presName="linNode" presStyleCnt="0"/>
      <dgm:spPr/>
    </dgm:pt>
    <dgm:pt modelId="{7EC21B06-3113-43F2-B91C-2F256F1281CD}" type="pres">
      <dgm:prSet presAssocID="{9DD05883-A00F-466C-B9D6-95D7C4E66E3B}" presName="parentText" presStyleLbl="node1" presStyleIdx="5" presStyleCnt="6" custScaleX="76439" custLinFactNeighborX="-6395">
        <dgm:presLayoutVars>
          <dgm:chMax val="1"/>
          <dgm:bulletEnabled val="1"/>
        </dgm:presLayoutVars>
      </dgm:prSet>
      <dgm:spPr/>
    </dgm:pt>
    <dgm:pt modelId="{9EEA91C2-28DD-4C78-90A4-9DD943A839DD}" type="pres">
      <dgm:prSet presAssocID="{9DD05883-A00F-466C-B9D6-95D7C4E66E3B}" presName="descendantText" presStyleLbl="alignAccFollowNode1" presStyleIdx="5" presStyleCnt="6" custScaleX="135146" custScaleY="100020">
        <dgm:presLayoutVars>
          <dgm:bulletEnabled val="1"/>
        </dgm:presLayoutVars>
      </dgm:prSet>
      <dgm:spPr/>
    </dgm:pt>
  </dgm:ptLst>
  <dgm:cxnLst>
    <dgm:cxn modelId="{A52D570B-6B36-4F5D-91B0-FF3155CD0651}" type="presOf" srcId="{83C2C6B5-0D85-480B-A6E3-846D1DF1FA7C}" destId="{458EC970-D9BA-49AF-A204-F9F64470533F}" srcOrd="0" destOrd="0" presId="urn:microsoft.com/office/officeart/2005/8/layout/vList5"/>
    <dgm:cxn modelId="{D4487410-D115-4F3C-AF3E-FCB50B158ED2}" type="presOf" srcId="{2EC16005-B2B1-4BF1-B39D-BABFD2F58F8E}" destId="{2A8B6DFD-CAEF-492F-8BEF-FA0AE228A8EA}" srcOrd="0" destOrd="0" presId="urn:microsoft.com/office/officeart/2005/8/layout/vList5"/>
    <dgm:cxn modelId="{9ECE3818-197D-4F56-801A-3145BC6E2030}" type="presOf" srcId="{23FC5052-AB55-4B78-9F5E-3CA9A48D1CD2}" destId="{9EEA91C2-28DD-4C78-90A4-9DD943A839DD}" srcOrd="0" destOrd="0" presId="urn:microsoft.com/office/officeart/2005/8/layout/vList5"/>
    <dgm:cxn modelId="{948BE61B-FC7A-47E7-BDCB-9F7495637D03}" type="presOf" srcId="{189846F4-2621-4747-B791-8A040229AA2D}" destId="{0A970A71-E4B7-4BBB-B1E6-D002077C6B16}" srcOrd="0" destOrd="0" presId="urn:microsoft.com/office/officeart/2005/8/layout/vList5"/>
    <dgm:cxn modelId="{83BDA62E-E442-4F26-96CB-59DE9B482961}" type="presOf" srcId="{1B1F8CCC-2BC2-4C9C-BAFD-7A1734B66C1E}" destId="{5EB81C89-3387-4FFE-A337-88DD8DA4408B}" srcOrd="0" destOrd="0" presId="urn:microsoft.com/office/officeart/2005/8/layout/vList5"/>
    <dgm:cxn modelId="{7B4ABF3F-0D98-4D53-9641-9A72923176E0}" type="presOf" srcId="{D443A59B-7469-44EA-9B53-775CB9E76A86}" destId="{B3EEAB4A-BA1F-489A-94B6-348CA9F6A133}" srcOrd="0" destOrd="0" presId="urn:microsoft.com/office/officeart/2005/8/layout/vList5"/>
    <dgm:cxn modelId="{4F88A95C-68F0-4EC6-A349-F016AACCB8B7}" type="presOf" srcId="{9DD05883-A00F-466C-B9D6-95D7C4E66E3B}" destId="{7EC21B06-3113-43F2-B91C-2F256F1281CD}" srcOrd="0" destOrd="0" presId="urn:microsoft.com/office/officeart/2005/8/layout/vList5"/>
    <dgm:cxn modelId="{AA580060-DCAD-4DC2-B45B-31E0E8B02A10}" srcId="{9DD05883-A00F-466C-B9D6-95D7C4E66E3B}" destId="{23FC5052-AB55-4B78-9F5E-3CA9A48D1CD2}" srcOrd="0" destOrd="0" parTransId="{AA583A7B-FC28-4E7D-BE34-D7A5DEF3B9D8}" sibTransId="{50B9E6BF-EEEE-4A6E-9ABD-F9B3242C514B}"/>
    <dgm:cxn modelId="{D113BA61-EF26-4766-89E5-D815D9FE2773}" type="presOf" srcId="{A37AA327-74F2-4E91-A612-4B7829EB7253}" destId="{FD193B72-EDBA-4820-A643-1E23E5D2EFF6}" srcOrd="0" destOrd="0" presId="urn:microsoft.com/office/officeart/2005/8/layout/vList5"/>
    <dgm:cxn modelId="{9112C068-BF6F-474C-B2D4-16506B46384E}" type="presOf" srcId="{8A22BB9C-5959-4AB4-9646-0C03B98F6BC7}" destId="{E49AEAD1-8E87-43DA-9849-C6912F56FAF6}" srcOrd="0" destOrd="0" presId="urn:microsoft.com/office/officeart/2005/8/layout/vList5"/>
    <dgm:cxn modelId="{FB68746A-AB5E-4C69-B572-B2663FAC369D}" srcId="{2EC16005-B2B1-4BF1-B39D-BABFD2F58F8E}" destId="{189846F4-2621-4747-B791-8A040229AA2D}" srcOrd="0" destOrd="0" parTransId="{43EC26A0-4C79-4E3E-9F12-A5BFDDED76B3}" sibTransId="{3103BD60-61BB-4E25-B39A-8FDAC34DFEE1}"/>
    <dgm:cxn modelId="{8290456B-AD62-499E-AF63-601F7EC73E71}" srcId="{969664C9-E12B-49E2-AEEC-5A539787E6DB}" destId="{2EC16005-B2B1-4BF1-B39D-BABFD2F58F8E}" srcOrd="2" destOrd="0" parTransId="{23D17780-4158-4F35-8369-7E186CD08B28}" sibTransId="{73829D91-DBFC-44E3-8FCE-04653A7BC0F7}"/>
    <dgm:cxn modelId="{F0028582-47BB-49C1-AF2E-6672B29FCF41}" srcId="{969664C9-E12B-49E2-AEEC-5A539787E6DB}" destId="{8A22BB9C-5959-4AB4-9646-0C03B98F6BC7}" srcOrd="3" destOrd="0" parTransId="{86DA716B-B3A7-49D7-A715-B99242F6DAF0}" sibTransId="{F31CCF9E-8A9D-4371-B84C-1B59920D9E08}"/>
    <dgm:cxn modelId="{F046AE8E-0EAD-4E8D-A610-EB3AC5A9CC38}" type="presOf" srcId="{969664C9-E12B-49E2-AEEC-5A539787E6DB}" destId="{BD5A8430-ED71-45F6-8236-6F8C78076B3E}" srcOrd="0" destOrd="0" presId="urn:microsoft.com/office/officeart/2005/8/layout/vList5"/>
    <dgm:cxn modelId="{D341218F-4F56-4281-A272-966B33841720}" srcId="{52BB03F7-2D0A-4ED6-A17F-3C9F70B974E9}" destId="{251402E7-3F3F-4512-94F0-6C6FA41DF7A9}" srcOrd="0" destOrd="0" parTransId="{DD7D8743-6A06-43EC-83F3-E243D4CD337D}" sibTransId="{0C6D161D-2B41-464A-97B0-61C0C3CB939C}"/>
    <dgm:cxn modelId="{C2756795-5EAB-45DA-B189-0FEFF326FB72}" srcId="{8A22BB9C-5959-4AB4-9646-0C03B98F6BC7}" destId="{D443A59B-7469-44EA-9B53-775CB9E76A86}" srcOrd="0" destOrd="0" parTransId="{AD739BED-497B-4507-9CAA-1F01AF240E8F}" sibTransId="{720EF8A5-0F8A-4C6C-B1E1-7D57FD8F71DF}"/>
    <dgm:cxn modelId="{FA92B7C9-32AB-461A-AEE6-3577C00E2D1A}" srcId="{969664C9-E12B-49E2-AEEC-5A539787E6DB}" destId="{52BB03F7-2D0A-4ED6-A17F-3C9F70B974E9}" srcOrd="4" destOrd="0" parTransId="{851A53C6-C98C-4A2E-94BE-16572F6B3CEB}" sibTransId="{56952487-4EE0-408F-AE7E-D29F6D5F5B39}"/>
    <dgm:cxn modelId="{71472ACE-F51F-4024-8BB2-DE835ED56917}" type="presOf" srcId="{251402E7-3F3F-4512-94F0-6C6FA41DF7A9}" destId="{A800A0AF-42A5-4ED4-83E4-1E333B040FF5}" srcOrd="0" destOrd="0" presId="urn:microsoft.com/office/officeart/2005/8/layout/vList5"/>
    <dgm:cxn modelId="{3DC57CDB-5683-43D3-ACFB-24ACF7230377}" srcId="{83C2C6B5-0D85-480B-A6E3-846D1DF1FA7C}" destId="{1B1F8CCC-2BC2-4C9C-BAFD-7A1734B66C1E}" srcOrd="0" destOrd="0" parTransId="{BFBDBF47-F621-4D2A-9EC9-BACE9AF2F13C}" sibTransId="{2B092FC5-0D5B-49F2-8421-C9A797D9EAC9}"/>
    <dgm:cxn modelId="{B917AADD-3E72-489E-857E-9263B5A562F0}" type="presOf" srcId="{52BB03F7-2D0A-4ED6-A17F-3C9F70B974E9}" destId="{9C7CF3BB-B2AE-4CE0-A41B-93FFD1F87B98}" srcOrd="0" destOrd="0" presId="urn:microsoft.com/office/officeart/2005/8/layout/vList5"/>
    <dgm:cxn modelId="{F28FBBE8-6DBD-4090-B76C-8CBEAF044C08}" srcId="{969664C9-E12B-49E2-AEEC-5A539787E6DB}" destId="{30EAF79B-A6F3-4B52-BF8D-A93724EA52A3}" srcOrd="0" destOrd="0" parTransId="{E7520C52-FB8E-4440-8AE0-2658150C2BC1}" sibTransId="{891D4252-AB50-4B57-8541-EFB5BD083C07}"/>
    <dgm:cxn modelId="{1A128BE9-950D-49A8-89CE-F120ED43EDC9}" type="presOf" srcId="{30EAF79B-A6F3-4B52-BF8D-A93724EA52A3}" destId="{99B567D7-9896-47F1-85ED-647EDACE3F1C}" srcOrd="0" destOrd="0" presId="urn:microsoft.com/office/officeart/2005/8/layout/vList5"/>
    <dgm:cxn modelId="{14E99DEA-4985-480C-8D74-00DA8B00F218}" srcId="{30EAF79B-A6F3-4B52-BF8D-A93724EA52A3}" destId="{A37AA327-74F2-4E91-A612-4B7829EB7253}" srcOrd="0" destOrd="0" parTransId="{ACFD7ADF-C028-419C-B7F0-35B3FDC92F3E}" sibTransId="{105169D0-EC4F-4EB8-9D8D-79A038827467}"/>
    <dgm:cxn modelId="{50D778FC-BF09-46AF-BAE2-23485A55A83B}" srcId="{969664C9-E12B-49E2-AEEC-5A539787E6DB}" destId="{9DD05883-A00F-466C-B9D6-95D7C4E66E3B}" srcOrd="5" destOrd="0" parTransId="{3A64ED0D-463F-43EA-AC63-2FAA8DBA3229}" sibTransId="{3635D573-6CF6-48E2-B1CE-49543B6275D7}"/>
    <dgm:cxn modelId="{88E71AFD-873B-439B-A7A3-EC0B9212A3A0}" srcId="{969664C9-E12B-49E2-AEEC-5A539787E6DB}" destId="{83C2C6B5-0D85-480B-A6E3-846D1DF1FA7C}" srcOrd="1" destOrd="0" parTransId="{D722E94A-8FE7-48CC-838A-09F459CBF336}" sibTransId="{F5ECB11E-7CE5-421C-8E5A-895B2E44E85B}"/>
    <dgm:cxn modelId="{8A4A5E97-2D1E-49A3-A8BC-63DC0A72DAE8}" type="presParOf" srcId="{BD5A8430-ED71-45F6-8236-6F8C78076B3E}" destId="{DEEE3C2F-6A82-4FFD-8924-79B2C087BD20}" srcOrd="0" destOrd="0" presId="urn:microsoft.com/office/officeart/2005/8/layout/vList5"/>
    <dgm:cxn modelId="{4871CF54-FA0C-4AC1-BAF7-CF8BAB88E552}" type="presParOf" srcId="{DEEE3C2F-6A82-4FFD-8924-79B2C087BD20}" destId="{99B567D7-9896-47F1-85ED-647EDACE3F1C}" srcOrd="0" destOrd="0" presId="urn:microsoft.com/office/officeart/2005/8/layout/vList5"/>
    <dgm:cxn modelId="{0521DA0E-166C-478E-9A66-5A1F80338431}" type="presParOf" srcId="{DEEE3C2F-6A82-4FFD-8924-79B2C087BD20}" destId="{FD193B72-EDBA-4820-A643-1E23E5D2EFF6}" srcOrd="1" destOrd="0" presId="urn:microsoft.com/office/officeart/2005/8/layout/vList5"/>
    <dgm:cxn modelId="{C1961CF7-0F1A-4F77-8905-E9787B2C185A}" type="presParOf" srcId="{BD5A8430-ED71-45F6-8236-6F8C78076B3E}" destId="{8510478B-C5AC-4F22-BAB5-C1C556D173FE}" srcOrd="1" destOrd="0" presId="urn:microsoft.com/office/officeart/2005/8/layout/vList5"/>
    <dgm:cxn modelId="{AA7BDA0E-254F-466F-9D38-E54F152C1F27}" type="presParOf" srcId="{BD5A8430-ED71-45F6-8236-6F8C78076B3E}" destId="{83D70FAA-B7D3-48C0-9247-4510664A11F6}" srcOrd="2" destOrd="0" presId="urn:microsoft.com/office/officeart/2005/8/layout/vList5"/>
    <dgm:cxn modelId="{E74108BF-62A6-4D81-B3A0-FAEC0795A9CB}" type="presParOf" srcId="{83D70FAA-B7D3-48C0-9247-4510664A11F6}" destId="{458EC970-D9BA-49AF-A204-F9F64470533F}" srcOrd="0" destOrd="0" presId="urn:microsoft.com/office/officeart/2005/8/layout/vList5"/>
    <dgm:cxn modelId="{721E2012-3E49-47AC-8598-C3D9783E75FC}" type="presParOf" srcId="{83D70FAA-B7D3-48C0-9247-4510664A11F6}" destId="{5EB81C89-3387-4FFE-A337-88DD8DA4408B}" srcOrd="1" destOrd="0" presId="urn:microsoft.com/office/officeart/2005/8/layout/vList5"/>
    <dgm:cxn modelId="{2A2A92A8-BE53-4F44-B28B-B33711195C1C}" type="presParOf" srcId="{BD5A8430-ED71-45F6-8236-6F8C78076B3E}" destId="{D4454D0D-4C5C-41BD-B267-8B4A8E018B5D}" srcOrd="3" destOrd="0" presId="urn:microsoft.com/office/officeart/2005/8/layout/vList5"/>
    <dgm:cxn modelId="{8BCC0242-9FDB-453D-A274-C19F1F6CF5D4}" type="presParOf" srcId="{BD5A8430-ED71-45F6-8236-6F8C78076B3E}" destId="{737840AD-94F4-4445-83F3-C6BD917B9798}" srcOrd="4" destOrd="0" presId="urn:microsoft.com/office/officeart/2005/8/layout/vList5"/>
    <dgm:cxn modelId="{5BAEDFB9-5EDC-4210-BD8D-EF563AF0FF1D}" type="presParOf" srcId="{737840AD-94F4-4445-83F3-C6BD917B9798}" destId="{2A8B6DFD-CAEF-492F-8BEF-FA0AE228A8EA}" srcOrd="0" destOrd="0" presId="urn:microsoft.com/office/officeart/2005/8/layout/vList5"/>
    <dgm:cxn modelId="{709A0B5E-D887-4D56-B9DC-B4407D72DC76}" type="presParOf" srcId="{737840AD-94F4-4445-83F3-C6BD917B9798}" destId="{0A970A71-E4B7-4BBB-B1E6-D002077C6B16}" srcOrd="1" destOrd="0" presId="urn:microsoft.com/office/officeart/2005/8/layout/vList5"/>
    <dgm:cxn modelId="{08B580A3-B5BA-4519-8F00-BE2BB369CCFE}" type="presParOf" srcId="{BD5A8430-ED71-45F6-8236-6F8C78076B3E}" destId="{0AC80E83-78C2-4BDA-A6E5-C2C500C01591}" srcOrd="5" destOrd="0" presId="urn:microsoft.com/office/officeart/2005/8/layout/vList5"/>
    <dgm:cxn modelId="{81F42A09-5614-4DB6-B154-D7C2A71DF9DA}" type="presParOf" srcId="{BD5A8430-ED71-45F6-8236-6F8C78076B3E}" destId="{6E24AA64-1A0F-4B68-8A4D-378A5F293B59}" srcOrd="6" destOrd="0" presId="urn:microsoft.com/office/officeart/2005/8/layout/vList5"/>
    <dgm:cxn modelId="{DABFA33C-A052-4CEC-810F-458E3B5891C0}" type="presParOf" srcId="{6E24AA64-1A0F-4B68-8A4D-378A5F293B59}" destId="{E49AEAD1-8E87-43DA-9849-C6912F56FAF6}" srcOrd="0" destOrd="0" presId="urn:microsoft.com/office/officeart/2005/8/layout/vList5"/>
    <dgm:cxn modelId="{0B11607B-7945-4792-A939-84DFC7AD351F}" type="presParOf" srcId="{6E24AA64-1A0F-4B68-8A4D-378A5F293B59}" destId="{B3EEAB4A-BA1F-489A-94B6-348CA9F6A133}" srcOrd="1" destOrd="0" presId="urn:microsoft.com/office/officeart/2005/8/layout/vList5"/>
    <dgm:cxn modelId="{74FA5131-6382-44C4-8267-ED8D472774B5}" type="presParOf" srcId="{BD5A8430-ED71-45F6-8236-6F8C78076B3E}" destId="{4F9A0FEC-08F8-4C46-8E5E-5E88244A2180}" srcOrd="7" destOrd="0" presId="urn:microsoft.com/office/officeart/2005/8/layout/vList5"/>
    <dgm:cxn modelId="{E3940889-07C2-4758-BDE5-3E3DDFE7423A}" type="presParOf" srcId="{BD5A8430-ED71-45F6-8236-6F8C78076B3E}" destId="{C1CFA7F2-2EAC-4BD9-A773-945E6391026D}" srcOrd="8" destOrd="0" presId="urn:microsoft.com/office/officeart/2005/8/layout/vList5"/>
    <dgm:cxn modelId="{C43C3514-732D-40CC-B8E6-47EA2265E208}" type="presParOf" srcId="{C1CFA7F2-2EAC-4BD9-A773-945E6391026D}" destId="{9C7CF3BB-B2AE-4CE0-A41B-93FFD1F87B98}" srcOrd="0" destOrd="0" presId="urn:microsoft.com/office/officeart/2005/8/layout/vList5"/>
    <dgm:cxn modelId="{F37CEF7F-3DB2-467F-8D74-FA6CC17F4BEA}" type="presParOf" srcId="{C1CFA7F2-2EAC-4BD9-A773-945E6391026D}" destId="{A800A0AF-42A5-4ED4-83E4-1E333B040FF5}" srcOrd="1" destOrd="0" presId="urn:microsoft.com/office/officeart/2005/8/layout/vList5"/>
    <dgm:cxn modelId="{7B5E3BD6-1C9A-4ED7-BD40-1A20996959F6}" type="presParOf" srcId="{BD5A8430-ED71-45F6-8236-6F8C78076B3E}" destId="{4FDF1699-A3CA-4A8A-AC8C-84ADE2314A65}" srcOrd="9" destOrd="0" presId="urn:microsoft.com/office/officeart/2005/8/layout/vList5"/>
    <dgm:cxn modelId="{BE5042D0-AC24-4A53-B353-8077CB218594}" type="presParOf" srcId="{BD5A8430-ED71-45F6-8236-6F8C78076B3E}" destId="{DCF40AA6-AEF9-4E48-837C-BC510A10D6E0}" srcOrd="10" destOrd="0" presId="urn:microsoft.com/office/officeart/2005/8/layout/vList5"/>
    <dgm:cxn modelId="{099F5F11-9698-4676-AB2E-9053A2A5AA36}" type="presParOf" srcId="{DCF40AA6-AEF9-4E48-837C-BC510A10D6E0}" destId="{7EC21B06-3113-43F2-B91C-2F256F1281CD}" srcOrd="0" destOrd="0" presId="urn:microsoft.com/office/officeart/2005/8/layout/vList5"/>
    <dgm:cxn modelId="{5E4FFB18-FF8F-42A8-A535-B30A58F04B59}" type="presParOf" srcId="{DCF40AA6-AEF9-4E48-837C-BC510A10D6E0}" destId="{9EEA91C2-28DD-4C78-90A4-9DD943A839D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D3F7CA-9CC3-4B39-BD02-CA5A26007C5C}" type="doc">
      <dgm:prSet loTypeId="urn:microsoft.com/office/officeart/2018/2/layout/IconLabelList" loCatId="icon" qsTypeId="urn:microsoft.com/office/officeart/2005/8/quickstyle/simple4" qsCatId="simple" csTypeId="urn:microsoft.com/office/officeart/2018/5/colors/Iconchunking_neutralbg_colorful5" csCatId="colorful" phldr="1"/>
      <dgm:spPr/>
      <dgm:t>
        <a:bodyPr/>
        <a:lstStyle/>
        <a:p>
          <a:endParaRPr lang="en-US"/>
        </a:p>
      </dgm:t>
    </dgm:pt>
    <dgm:pt modelId="{6E8B3183-7404-4EB5-94C6-966A520D36B4}">
      <dgm:prSet custT="1"/>
      <dgm:spPr/>
      <dgm:t>
        <a:bodyPr/>
        <a:lstStyle/>
        <a:p>
          <a:pPr>
            <a:lnSpc>
              <a:spcPct val="100000"/>
            </a:lnSpc>
          </a:pPr>
          <a:r>
            <a:rPr lang="en-US" sz="1800" dirty="0"/>
            <a:t>Check the NC LEAD Refugee Workflows</a:t>
          </a:r>
        </a:p>
      </dgm:t>
    </dgm:pt>
    <dgm:pt modelId="{7C3418B6-22CC-4ECF-9256-DB3E5ED9A123}" type="parTrans" cxnId="{5696DDA4-3E72-4B29-B2DA-BFCB444A4E64}">
      <dgm:prSet/>
      <dgm:spPr/>
      <dgm:t>
        <a:bodyPr/>
        <a:lstStyle/>
        <a:p>
          <a:endParaRPr lang="en-US" sz="1600"/>
        </a:p>
      </dgm:t>
    </dgm:pt>
    <dgm:pt modelId="{C32DCC60-A095-40DC-AB3F-C180B1C564D1}" type="sibTrans" cxnId="{5696DDA4-3E72-4B29-B2DA-BFCB444A4E64}">
      <dgm:prSet/>
      <dgm:spPr/>
      <dgm:t>
        <a:bodyPr/>
        <a:lstStyle/>
        <a:p>
          <a:endParaRPr lang="en-US" sz="1600"/>
        </a:p>
      </dgm:t>
    </dgm:pt>
    <dgm:pt modelId="{02CC8123-405E-4C34-8D0A-9B1C5A6B52EF}">
      <dgm:prSet custT="1"/>
      <dgm:spPr/>
      <dgm:t>
        <a:bodyPr/>
        <a:lstStyle/>
        <a:p>
          <a:pPr>
            <a:lnSpc>
              <a:spcPct val="100000"/>
            </a:lnSpc>
          </a:pPr>
          <a:r>
            <a:rPr lang="en-US" sz="1800" dirty="0"/>
            <a:t>Work with the Health Department Lead Nurse to manage cases for refugee children </a:t>
          </a:r>
        </a:p>
      </dgm:t>
    </dgm:pt>
    <dgm:pt modelId="{643C4448-FA5C-4F40-9CEB-A08F8D03F99F}" type="parTrans" cxnId="{D69A8BCA-065B-4750-8A28-3CC072B2876B}">
      <dgm:prSet/>
      <dgm:spPr/>
      <dgm:t>
        <a:bodyPr/>
        <a:lstStyle/>
        <a:p>
          <a:endParaRPr lang="en-US" sz="1600"/>
        </a:p>
      </dgm:t>
    </dgm:pt>
    <dgm:pt modelId="{6A9F15FF-461D-49D6-80C8-6FC3E2EFD4FE}" type="sibTrans" cxnId="{D69A8BCA-065B-4750-8A28-3CC072B2876B}">
      <dgm:prSet/>
      <dgm:spPr/>
      <dgm:t>
        <a:bodyPr/>
        <a:lstStyle/>
        <a:p>
          <a:endParaRPr lang="en-US" sz="1600"/>
        </a:p>
      </dgm:t>
    </dgm:pt>
    <dgm:pt modelId="{2FC093B1-F385-4C04-8757-B7D1C0CBB854}">
      <dgm:prSet custT="1"/>
      <dgm:spPr/>
      <dgm:t>
        <a:bodyPr/>
        <a:lstStyle/>
        <a:p>
          <a:pPr>
            <a:lnSpc>
              <a:spcPct val="100000"/>
            </a:lnSpc>
          </a:pPr>
          <a:r>
            <a:rPr lang="en-US" sz="1800" dirty="0"/>
            <a:t>Provide continuity of care by encouraging collaboration between Lead Nurse and Health Check Coordinator</a:t>
          </a:r>
        </a:p>
      </dgm:t>
    </dgm:pt>
    <dgm:pt modelId="{518917E2-0A84-4C70-BC55-E6ED012DFC4E}" type="parTrans" cxnId="{004EAF10-626D-4398-A654-8680BF91666E}">
      <dgm:prSet/>
      <dgm:spPr/>
      <dgm:t>
        <a:bodyPr/>
        <a:lstStyle/>
        <a:p>
          <a:endParaRPr lang="en-US" sz="1600"/>
        </a:p>
      </dgm:t>
    </dgm:pt>
    <dgm:pt modelId="{871DDA06-815B-4EE6-9559-62640636734F}" type="sibTrans" cxnId="{004EAF10-626D-4398-A654-8680BF91666E}">
      <dgm:prSet/>
      <dgm:spPr/>
      <dgm:t>
        <a:bodyPr/>
        <a:lstStyle/>
        <a:p>
          <a:endParaRPr lang="en-US" sz="1600"/>
        </a:p>
      </dgm:t>
    </dgm:pt>
    <dgm:pt modelId="{4F12F059-B162-41CC-8762-026EE0491CB2}" type="pres">
      <dgm:prSet presAssocID="{D2D3F7CA-9CC3-4B39-BD02-CA5A26007C5C}" presName="root" presStyleCnt="0">
        <dgm:presLayoutVars>
          <dgm:dir/>
          <dgm:resizeHandles val="exact"/>
        </dgm:presLayoutVars>
      </dgm:prSet>
      <dgm:spPr/>
    </dgm:pt>
    <dgm:pt modelId="{0F750EB0-F8A1-4502-B42A-168B53F54BDC}" type="pres">
      <dgm:prSet presAssocID="{6E8B3183-7404-4EB5-94C6-966A520D36B4}" presName="compNode" presStyleCnt="0"/>
      <dgm:spPr/>
    </dgm:pt>
    <dgm:pt modelId="{95607166-4239-423C-9F1D-93764DDD97B0}" type="pres">
      <dgm:prSet presAssocID="{6E8B3183-7404-4EB5-94C6-966A520D36B4}" presName="iconRect" presStyleLbl="node1" presStyleIdx="0" presStyleCnt="3" custLinFactX="-11703" custLinFactNeighborX="-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CD6D1976-2F56-400D-981C-7B874AF0EB92}" type="pres">
      <dgm:prSet presAssocID="{6E8B3183-7404-4EB5-94C6-966A520D36B4}" presName="spaceRect" presStyleCnt="0"/>
      <dgm:spPr/>
    </dgm:pt>
    <dgm:pt modelId="{E647F8E2-A336-4DAC-AD4B-7D8CF3F2E134}" type="pres">
      <dgm:prSet presAssocID="{6E8B3183-7404-4EB5-94C6-966A520D36B4}" presName="textRect" presStyleLbl="revTx" presStyleIdx="0" presStyleCnt="3" custScaleX="100000" custLinFactNeighborX="-50265">
        <dgm:presLayoutVars>
          <dgm:chMax val="1"/>
          <dgm:chPref val="1"/>
        </dgm:presLayoutVars>
      </dgm:prSet>
      <dgm:spPr/>
    </dgm:pt>
    <dgm:pt modelId="{00E465B0-6009-4C2F-A9D1-D4B5F80CB305}" type="pres">
      <dgm:prSet presAssocID="{C32DCC60-A095-40DC-AB3F-C180B1C564D1}" presName="sibTrans" presStyleCnt="0"/>
      <dgm:spPr/>
    </dgm:pt>
    <dgm:pt modelId="{C3FCBA67-B199-4B2F-BC83-F2FBB90AED5C}" type="pres">
      <dgm:prSet presAssocID="{02CC8123-405E-4C34-8D0A-9B1C5A6B52EF}" presName="compNode" presStyleCnt="0"/>
      <dgm:spPr/>
    </dgm:pt>
    <dgm:pt modelId="{9D6117A2-B162-42DE-8E96-5E6846597296}" type="pres">
      <dgm:prSet presAssocID="{02CC8123-405E-4C34-8D0A-9B1C5A6B52E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CBC747BA-B853-495B-8DFE-FB3A4AD84224}" type="pres">
      <dgm:prSet presAssocID="{02CC8123-405E-4C34-8D0A-9B1C5A6B52EF}" presName="spaceRect" presStyleCnt="0"/>
      <dgm:spPr/>
    </dgm:pt>
    <dgm:pt modelId="{BE63ACE9-4697-4F5B-8B9A-4DDA1EDF436B}" type="pres">
      <dgm:prSet presAssocID="{02CC8123-405E-4C34-8D0A-9B1C5A6B52EF}" presName="textRect" presStyleLbl="revTx" presStyleIdx="1" presStyleCnt="3" custScaleX="133625">
        <dgm:presLayoutVars>
          <dgm:chMax val="1"/>
          <dgm:chPref val="1"/>
        </dgm:presLayoutVars>
      </dgm:prSet>
      <dgm:spPr/>
    </dgm:pt>
    <dgm:pt modelId="{0065F919-C5D5-47DE-8BD8-4367ABF462F4}" type="pres">
      <dgm:prSet presAssocID="{6A9F15FF-461D-49D6-80C8-6FC3E2EFD4FE}" presName="sibTrans" presStyleCnt="0"/>
      <dgm:spPr/>
    </dgm:pt>
    <dgm:pt modelId="{CDFFB185-247C-4A77-AE66-67C990662EC5}" type="pres">
      <dgm:prSet presAssocID="{2FC093B1-F385-4C04-8757-B7D1C0CBB854}" presName="compNode" presStyleCnt="0"/>
      <dgm:spPr/>
    </dgm:pt>
    <dgm:pt modelId="{F4EB7144-5FD8-4DF3-AC21-DAAC905B791B}" type="pres">
      <dgm:prSet presAssocID="{2FC093B1-F385-4C04-8757-B7D1C0CBB854}" presName="iconRect" presStyleLbl="node1" presStyleIdx="2" presStyleCnt="3" custLinFactNeighborX="8911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AD6F1F56-BFDD-4397-A5F2-D56F9E1C2A3C}" type="pres">
      <dgm:prSet presAssocID="{2FC093B1-F385-4C04-8757-B7D1C0CBB854}" presName="spaceRect" presStyleCnt="0"/>
      <dgm:spPr/>
    </dgm:pt>
    <dgm:pt modelId="{76CD6737-C615-4C06-BDC4-77052E22A975}" type="pres">
      <dgm:prSet presAssocID="{2FC093B1-F385-4C04-8757-B7D1C0CBB854}" presName="textRect" presStyleLbl="revTx" presStyleIdx="2" presStyleCnt="3" custScaleX="115498" custLinFactNeighborX="40103">
        <dgm:presLayoutVars>
          <dgm:chMax val="1"/>
          <dgm:chPref val="1"/>
        </dgm:presLayoutVars>
      </dgm:prSet>
      <dgm:spPr/>
    </dgm:pt>
  </dgm:ptLst>
  <dgm:cxnLst>
    <dgm:cxn modelId="{004EAF10-626D-4398-A654-8680BF91666E}" srcId="{D2D3F7CA-9CC3-4B39-BD02-CA5A26007C5C}" destId="{2FC093B1-F385-4C04-8757-B7D1C0CBB854}" srcOrd="2" destOrd="0" parTransId="{518917E2-0A84-4C70-BC55-E6ED012DFC4E}" sibTransId="{871DDA06-815B-4EE6-9559-62640636734F}"/>
    <dgm:cxn modelId="{810C1432-E255-4D4F-855A-B029E80CF413}" type="presOf" srcId="{D2D3F7CA-9CC3-4B39-BD02-CA5A26007C5C}" destId="{4F12F059-B162-41CC-8762-026EE0491CB2}" srcOrd="0" destOrd="0" presId="urn:microsoft.com/office/officeart/2018/2/layout/IconLabelList"/>
    <dgm:cxn modelId="{9EEBDD45-8AC8-4544-A237-CA78BA5FCD82}" type="presOf" srcId="{02CC8123-405E-4C34-8D0A-9B1C5A6B52EF}" destId="{BE63ACE9-4697-4F5B-8B9A-4DDA1EDF436B}" srcOrd="0" destOrd="0" presId="urn:microsoft.com/office/officeart/2018/2/layout/IconLabelList"/>
    <dgm:cxn modelId="{5696DDA4-3E72-4B29-B2DA-BFCB444A4E64}" srcId="{D2D3F7CA-9CC3-4B39-BD02-CA5A26007C5C}" destId="{6E8B3183-7404-4EB5-94C6-966A520D36B4}" srcOrd="0" destOrd="0" parTransId="{7C3418B6-22CC-4ECF-9256-DB3E5ED9A123}" sibTransId="{C32DCC60-A095-40DC-AB3F-C180B1C564D1}"/>
    <dgm:cxn modelId="{D69A8BCA-065B-4750-8A28-3CC072B2876B}" srcId="{D2D3F7CA-9CC3-4B39-BD02-CA5A26007C5C}" destId="{02CC8123-405E-4C34-8D0A-9B1C5A6B52EF}" srcOrd="1" destOrd="0" parTransId="{643C4448-FA5C-4F40-9CEB-A08F8D03F99F}" sibTransId="{6A9F15FF-461D-49D6-80C8-6FC3E2EFD4FE}"/>
    <dgm:cxn modelId="{B1A70BD0-D940-48C4-B291-0D33E9747A08}" type="presOf" srcId="{2FC093B1-F385-4C04-8757-B7D1C0CBB854}" destId="{76CD6737-C615-4C06-BDC4-77052E22A975}" srcOrd="0" destOrd="0" presId="urn:microsoft.com/office/officeart/2018/2/layout/IconLabelList"/>
    <dgm:cxn modelId="{3A5493D2-A4B9-4415-B223-5DE7C3C0C2AB}" type="presOf" srcId="{6E8B3183-7404-4EB5-94C6-966A520D36B4}" destId="{E647F8E2-A336-4DAC-AD4B-7D8CF3F2E134}" srcOrd="0" destOrd="0" presId="urn:microsoft.com/office/officeart/2018/2/layout/IconLabelList"/>
    <dgm:cxn modelId="{CB46581E-7842-4E15-8085-F824A8E6A368}" type="presParOf" srcId="{4F12F059-B162-41CC-8762-026EE0491CB2}" destId="{0F750EB0-F8A1-4502-B42A-168B53F54BDC}" srcOrd="0" destOrd="0" presId="urn:microsoft.com/office/officeart/2018/2/layout/IconLabelList"/>
    <dgm:cxn modelId="{2FA3081E-2101-4BFB-BA3E-E1FEB5BB89A8}" type="presParOf" srcId="{0F750EB0-F8A1-4502-B42A-168B53F54BDC}" destId="{95607166-4239-423C-9F1D-93764DDD97B0}" srcOrd="0" destOrd="0" presId="urn:microsoft.com/office/officeart/2018/2/layout/IconLabelList"/>
    <dgm:cxn modelId="{D897E0DC-F16A-40E0-B2A8-FFB9FB6FCE61}" type="presParOf" srcId="{0F750EB0-F8A1-4502-B42A-168B53F54BDC}" destId="{CD6D1976-2F56-400D-981C-7B874AF0EB92}" srcOrd="1" destOrd="0" presId="urn:microsoft.com/office/officeart/2018/2/layout/IconLabelList"/>
    <dgm:cxn modelId="{317730EB-6D34-44F6-906F-07A30FDA33EE}" type="presParOf" srcId="{0F750EB0-F8A1-4502-B42A-168B53F54BDC}" destId="{E647F8E2-A336-4DAC-AD4B-7D8CF3F2E134}" srcOrd="2" destOrd="0" presId="urn:microsoft.com/office/officeart/2018/2/layout/IconLabelList"/>
    <dgm:cxn modelId="{C87B139D-2E1D-4A16-8DDF-E5AAD676B778}" type="presParOf" srcId="{4F12F059-B162-41CC-8762-026EE0491CB2}" destId="{00E465B0-6009-4C2F-A9D1-D4B5F80CB305}" srcOrd="1" destOrd="0" presId="urn:microsoft.com/office/officeart/2018/2/layout/IconLabelList"/>
    <dgm:cxn modelId="{89057E20-77A5-4505-8C4F-A4B439A98D80}" type="presParOf" srcId="{4F12F059-B162-41CC-8762-026EE0491CB2}" destId="{C3FCBA67-B199-4B2F-BC83-F2FBB90AED5C}" srcOrd="2" destOrd="0" presId="urn:microsoft.com/office/officeart/2018/2/layout/IconLabelList"/>
    <dgm:cxn modelId="{315FF6AE-69AE-4250-9E60-F93DD4A4D5A6}" type="presParOf" srcId="{C3FCBA67-B199-4B2F-BC83-F2FBB90AED5C}" destId="{9D6117A2-B162-42DE-8E96-5E6846597296}" srcOrd="0" destOrd="0" presId="urn:microsoft.com/office/officeart/2018/2/layout/IconLabelList"/>
    <dgm:cxn modelId="{ED2DA3D6-EA56-4D3C-B4E0-A3A5C2DC5D5F}" type="presParOf" srcId="{C3FCBA67-B199-4B2F-BC83-F2FBB90AED5C}" destId="{CBC747BA-B853-495B-8DFE-FB3A4AD84224}" srcOrd="1" destOrd="0" presId="urn:microsoft.com/office/officeart/2018/2/layout/IconLabelList"/>
    <dgm:cxn modelId="{5F43ED39-964F-402C-ADE6-45BE43D531BA}" type="presParOf" srcId="{C3FCBA67-B199-4B2F-BC83-F2FBB90AED5C}" destId="{BE63ACE9-4697-4F5B-8B9A-4DDA1EDF436B}" srcOrd="2" destOrd="0" presId="urn:microsoft.com/office/officeart/2018/2/layout/IconLabelList"/>
    <dgm:cxn modelId="{0F95659A-3393-469C-8042-8890A280D4F4}" type="presParOf" srcId="{4F12F059-B162-41CC-8762-026EE0491CB2}" destId="{0065F919-C5D5-47DE-8BD8-4367ABF462F4}" srcOrd="3" destOrd="0" presId="urn:microsoft.com/office/officeart/2018/2/layout/IconLabelList"/>
    <dgm:cxn modelId="{9EEEB73E-FB34-4A78-B3BB-C212BC98F8AA}" type="presParOf" srcId="{4F12F059-B162-41CC-8762-026EE0491CB2}" destId="{CDFFB185-247C-4A77-AE66-67C990662EC5}" srcOrd="4" destOrd="0" presId="urn:microsoft.com/office/officeart/2018/2/layout/IconLabelList"/>
    <dgm:cxn modelId="{6E729079-032D-4E60-940A-8A2B217877CD}" type="presParOf" srcId="{CDFFB185-247C-4A77-AE66-67C990662EC5}" destId="{F4EB7144-5FD8-4DF3-AC21-DAAC905B791B}" srcOrd="0" destOrd="0" presId="urn:microsoft.com/office/officeart/2018/2/layout/IconLabelList"/>
    <dgm:cxn modelId="{32C18A70-CFC6-4512-BB72-238FCBE3C061}" type="presParOf" srcId="{CDFFB185-247C-4A77-AE66-67C990662EC5}" destId="{AD6F1F56-BFDD-4397-A5F2-D56F9E1C2A3C}" srcOrd="1" destOrd="0" presId="urn:microsoft.com/office/officeart/2018/2/layout/IconLabelList"/>
    <dgm:cxn modelId="{593D5C6E-3171-4F9D-A19B-993F7F2EB8F4}" type="presParOf" srcId="{CDFFB185-247C-4A77-AE66-67C990662EC5}" destId="{76CD6737-C615-4C06-BDC4-77052E22A975}"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1995DA-E320-48B9-800A-46CC000EB794}">
      <dsp:nvSpPr>
        <dsp:cNvPr id="0" name=""/>
        <dsp:cNvSpPr/>
      </dsp:nvSpPr>
      <dsp:spPr>
        <a:xfrm>
          <a:off x="0" y="0"/>
          <a:ext cx="8229600" cy="5562600"/>
        </a:xfrm>
        <a:prstGeom prst="roundRect">
          <a:avLst>
            <a:gd name="adj" fmla="val 85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4317196" numCol="1" spcCol="1270" anchor="t" anchorCtr="0">
          <a:noAutofit/>
        </a:bodyPr>
        <a:lstStyle/>
        <a:p>
          <a:pPr marL="0" lvl="0" indent="0" algn="l" defTabSz="1066800">
            <a:lnSpc>
              <a:spcPct val="90000"/>
            </a:lnSpc>
            <a:spcBef>
              <a:spcPct val="0"/>
            </a:spcBef>
            <a:spcAft>
              <a:spcPct val="35000"/>
            </a:spcAft>
            <a:buNone/>
          </a:pPr>
          <a:r>
            <a:rPr lang="en-US" sz="2400" kern="1200" dirty="0"/>
            <a:t>State Childhood Lead Surveillance Team and Regional EHS</a:t>
          </a:r>
          <a:r>
            <a:rPr lang="en-US" sz="2800" kern="1200" dirty="0"/>
            <a:t>	</a:t>
          </a:r>
        </a:p>
      </dsp:txBody>
      <dsp:txXfrm>
        <a:off x="138485" y="138485"/>
        <a:ext cx="7952630" cy="5285630"/>
      </dsp:txXfrm>
    </dsp:sp>
    <dsp:sp modelId="{0673180C-397F-4C3F-A2E5-E6FED0B2C741}">
      <dsp:nvSpPr>
        <dsp:cNvPr id="0" name=""/>
        <dsp:cNvSpPr/>
      </dsp:nvSpPr>
      <dsp:spPr>
        <a:xfrm>
          <a:off x="205740" y="1390650"/>
          <a:ext cx="1234440" cy="644029"/>
        </a:xfrm>
        <a:prstGeom prst="roundRect">
          <a:avLst>
            <a:gd name="adj" fmla="val 105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Data management</a:t>
          </a:r>
        </a:p>
      </dsp:txBody>
      <dsp:txXfrm>
        <a:off x="225546" y="1410456"/>
        <a:ext cx="1194828" cy="604417"/>
      </dsp:txXfrm>
    </dsp:sp>
    <dsp:sp modelId="{29C59F4E-E000-44C2-A02C-71AD0B63C293}">
      <dsp:nvSpPr>
        <dsp:cNvPr id="0" name=""/>
        <dsp:cNvSpPr/>
      </dsp:nvSpPr>
      <dsp:spPr>
        <a:xfrm>
          <a:off x="205740" y="2075003"/>
          <a:ext cx="1234440" cy="1271955"/>
        </a:xfrm>
        <a:prstGeom prst="roundRect">
          <a:avLst>
            <a:gd name="adj" fmla="val 10500"/>
          </a:avLst>
        </a:prstGeom>
        <a:solidFill>
          <a:prstClr val="white">
            <a:alpha val="90000"/>
            <a:hueOff val="0"/>
            <a:satOff val="0"/>
            <a:lumOff val="0"/>
            <a:alphaOff val="0"/>
          </a:prstClr>
        </a:solid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prstClr val="black">
                  <a:hueOff val="0"/>
                  <a:satOff val="0"/>
                  <a:lumOff val="0"/>
                  <a:alphaOff val="0"/>
                </a:prstClr>
              </a:solidFill>
              <a:latin typeface="Calibri"/>
              <a:ea typeface="+mn-ea"/>
              <a:cs typeface="+mn-cs"/>
            </a:rPr>
            <a:t>Coordinate training and response</a:t>
          </a:r>
        </a:p>
      </dsp:txBody>
      <dsp:txXfrm>
        <a:off x="243703" y="2112966"/>
        <a:ext cx="1158514" cy="1196029"/>
      </dsp:txXfrm>
    </dsp:sp>
    <dsp:sp modelId="{5925F033-2CCD-4D7E-85D2-B7CACBD980E8}">
      <dsp:nvSpPr>
        <dsp:cNvPr id="0" name=""/>
        <dsp:cNvSpPr/>
      </dsp:nvSpPr>
      <dsp:spPr>
        <a:xfrm>
          <a:off x="205740" y="3387283"/>
          <a:ext cx="1234440" cy="1271955"/>
        </a:xfrm>
        <a:prstGeom prst="roundRect">
          <a:avLst>
            <a:gd name="adj" fmla="val 10500"/>
          </a:avLst>
        </a:prstGeom>
        <a:solidFill>
          <a:prstClr val="white">
            <a:alpha val="90000"/>
            <a:hueOff val="0"/>
            <a:satOff val="0"/>
            <a:lumOff val="0"/>
            <a:alphaOff val="0"/>
          </a:prstClr>
        </a:solid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prstClr val="black">
                  <a:hueOff val="0"/>
                  <a:satOff val="0"/>
                  <a:lumOff val="0"/>
                  <a:alphaOff val="0"/>
                </a:prstClr>
              </a:solidFill>
              <a:latin typeface="Calibri"/>
              <a:ea typeface="+mn-ea"/>
              <a:cs typeface="+mn-cs"/>
            </a:rPr>
            <a:t>Environmental</a:t>
          </a:r>
          <a:r>
            <a:rPr lang="en-US" sz="1400" kern="1200" dirty="0"/>
            <a:t> investigation and sampling</a:t>
          </a:r>
        </a:p>
      </dsp:txBody>
      <dsp:txXfrm>
        <a:off x="243703" y="3425246"/>
        <a:ext cx="1158514" cy="1196029"/>
      </dsp:txXfrm>
    </dsp:sp>
    <dsp:sp modelId="{15418992-BFCB-4474-9914-EA9EEEC70646}">
      <dsp:nvSpPr>
        <dsp:cNvPr id="0" name=""/>
        <dsp:cNvSpPr/>
      </dsp:nvSpPr>
      <dsp:spPr>
        <a:xfrm>
          <a:off x="205740" y="4699563"/>
          <a:ext cx="1234440" cy="580139"/>
        </a:xfrm>
        <a:prstGeom prst="roundRect">
          <a:avLst>
            <a:gd name="adj" fmla="val 10500"/>
          </a:avLst>
        </a:prstGeom>
        <a:solidFill>
          <a:prstClr val="white">
            <a:alpha val="90000"/>
            <a:hueOff val="0"/>
            <a:satOff val="0"/>
            <a:lumOff val="0"/>
            <a:alphaOff val="0"/>
          </a:prstClr>
        </a:solid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Education</a:t>
          </a:r>
        </a:p>
      </dsp:txBody>
      <dsp:txXfrm>
        <a:off x="223581" y="4717404"/>
        <a:ext cx="1198758" cy="544457"/>
      </dsp:txXfrm>
    </dsp:sp>
    <dsp:sp modelId="{0CA0A22A-2284-4375-9542-F0F401A4D41F}">
      <dsp:nvSpPr>
        <dsp:cNvPr id="0" name=""/>
        <dsp:cNvSpPr/>
      </dsp:nvSpPr>
      <dsp:spPr>
        <a:xfrm>
          <a:off x="1645920" y="1390650"/>
          <a:ext cx="6377940" cy="3893820"/>
        </a:xfrm>
        <a:prstGeom prst="roundRect">
          <a:avLst>
            <a:gd name="adj" fmla="val 105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2472576" numCol="1" spcCol="1270" anchor="t" anchorCtr="0">
          <a:noAutofit/>
        </a:bodyPr>
        <a:lstStyle/>
        <a:p>
          <a:pPr marL="0" lvl="0" indent="0" algn="l" defTabSz="1066800">
            <a:lnSpc>
              <a:spcPct val="90000"/>
            </a:lnSpc>
            <a:spcBef>
              <a:spcPct val="0"/>
            </a:spcBef>
            <a:spcAft>
              <a:spcPct val="35000"/>
            </a:spcAft>
            <a:buNone/>
          </a:pPr>
          <a:r>
            <a:rPr lang="en-US" sz="2400" kern="1200" dirty="0"/>
            <a:t>Local/County EHS          County Lead Nurses</a:t>
          </a:r>
        </a:p>
      </dsp:txBody>
      <dsp:txXfrm>
        <a:off x="1765668" y="1510398"/>
        <a:ext cx="6138444" cy="3654324"/>
      </dsp:txXfrm>
    </dsp:sp>
    <dsp:sp modelId="{7C473D14-3F21-42DF-AA1C-3382BD51414D}">
      <dsp:nvSpPr>
        <dsp:cNvPr id="0" name=""/>
        <dsp:cNvSpPr/>
      </dsp:nvSpPr>
      <dsp:spPr>
        <a:xfrm>
          <a:off x="1690010" y="2079289"/>
          <a:ext cx="1653276" cy="637831"/>
        </a:xfrm>
        <a:prstGeom prst="roundRect">
          <a:avLst>
            <a:gd name="adj" fmla="val 10500"/>
          </a:avLst>
        </a:prstGeom>
        <a:solidFill>
          <a:schemeClr val="lt1">
            <a:alpha val="90000"/>
            <a:hueOff val="0"/>
            <a:satOff val="0"/>
            <a:lumOff val="0"/>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Environmental investigation and sampling</a:t>
          </a:r>
        </a:p>
      </dsp:txBody>
      <dsp:txXfrm>
        <a:off x="1709626" y="2098905"/>
        <a:ext cx="1614044" cy="598599"/>
      </dsp:txXfrm>
    </dsp:sp>
    <dsp:sp modelId="{287BAA82-B38B-41ED-B3A4-4F27468E6D31}">
      <dsp:nvSpPr>
        <dsp:cNvPr id="0" name=""/>
        <dsp:cNvSpPr/>
      </dsp:nvSpPr>
      <dsp:spPr>
        <a:xfrm>
          <a:off x="4320273" y="2393536"/>
          <a:ext cx="1623326" cy="377657"/>
        </a:xfrm>
        <a:prstGeom prst="roundRect">
          <a:avLst>
            <a:gd name="adj" fmla="val 10500"/>
          </a:avLst>
        </a:prstGeom>
        <a:solidFill>
          <a:schemeClr val="lt1">
            <a:alpha val="90000"/>
            <a:hueOff val="0"/>
            <a:satOff val="0"/>
            <a:lumOff val="0"/>
            <a:alphaOff val="0"/>
          </a:schemeClr>
        </a:solidFill>
        <a:ln w="25400" cap="flat" cmpd="sng" algn="ctr">
          <a:solidFill>
            <a:schemeClr val="accent2">
              <a:hueOff val="1950633"/>
              <a:satOff val="-2433"/>
              <a:lumOff val="57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Blood lead testing</a:t>
          </a:r>
        </a:p>
      </dsp:txBody>
      <dsp:txXfrm>
        <a:off x="4331887" y="2405150"/>
        <a:ext cx="1600098" cy="354429"/>
      </dsp:txXfrm>
    </dsp:sp>
    <dsp:sp modelId="{2DA068CA-2ED9-4D30-856B-8831B623FF16}">
      <dsp:nvSpPr>
        <dsp:cNvPr id="0" name=""/>
        <dsp:cNvSpPr/>
      </dsp:nvSpPr>
      <dsp:spPr>
        <a:xfrm>
          <a:off x="6172197" y="2373377"/>
          <a:ext cx="1653276" cy="400309"/>
        </a:xfrm>
        <a:prstGeom prst="roundRect">
          <a:avLst>
            <a:gd name="adj" fmla="val 10500"/>
          </a:avLst>
        </a:prstGeom>
        <a:solidFill>
          <a:schemeClr val="lt1">
            <a:alpha val="90000"/>
            <a:hueOff val="0"/>
            <a:satOff val="0"/>
            <a:lumOff val="0"/>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Clinical case management</a:t>
          </a:r>
        </a:p>
      </dsp:txBody>
      <dsp:txXfrm>
        <a:off x="6184508" y="2385688"/>
        <a:ext cx="1628654" cy="375687"/>
      </dsp:txXfrm>
    </dsp:sp>
    <dsp:sp modelId="{6A4A1D55-A6A8-4F4F-85CB-3EFB14D79D6F}">
      <dsp:nvSpPr>
        <dsp:cNvPr id="0" name=""/>
        <dsp:cNvSpPr/>
      </dsp:nvSpPr>
      <dsp:spPr>
        <a:xfrm>
          <a:off x="6934195" y="3151416"/>
          <a:ext cx="910297" cy="337473"/>
        </a:xfrm>
        <a:prstGeom prst="roundRect">
          <a:avLst>
            <a:gd name="adj" fmla="val 10500"/>
          </a:avLst>
        </a:prstGeom>
        <a:solidFill>
          <a:schemeClr val="lt1">
            <a:alpha val="90000"/>
            <a:hueOff val="0"/>
            <a:satOff val="0"/>
            <a:lumOff val="0"/>
            <a:alphaOff val="0"/>
          </a:schemeClr>
        </a:solidFill>
        <a:ln w="25400" cap="flat" cmpd="sng" algn="ctr">
          <a:solidFill>
            <a:schemeClr val="accent2">
              <a:hueOff val="2730886"/>
              <a:satOff val="-3406"/>
              <a:lumOff val="80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Education</a:t>
          </a:r>
        </a:p>
      </dsp:txBody>
      <dsp:txXfrm>
        <a:off x="6944573" y="3161794"/>
        <a:ext cx="889541" cy="316717"/>
      </dsp:txXfrm>
    </dsp:sp>
    <dsp:sp modelId="{A5A6E8EF-6C55-487D-A0C8-E987C787C80E}">
      <dsp:nvSpPr>
        <dsp:cNvPr id="0" name=""/>
        <dsp:cNvSpPr/>
      </dsp:nvSpPr>
      <dsp:spPr>
        <a:xfrm>
          <a:off x="1676406" y="3184015"/>
          <a:ext cx="970799" cy="423760"/>
        </a:xfrm>
        <a:prstGeom prst="roundRect">
          <a:avLst>
            <a:gd name="adj" fmla="val 10500"/>
          </a:avLst>
        </a:prstGeom>
        <a:solidFill>
          <a:schemeClr val="lt1">
            <a:alpha val="90000"/>
            <a:hueOff val="0"/>
            <a:satOff val="0"/>
            <a:lumOff val="0"/>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Education</a:t>
          </a:r>
        </a:p>
      </dsp:txBody>
      <dsp:txXfrm>
        <a:off x="1689438" y="3197047"/>
        <a:ext cx="944735" cy="397696"/>
      </dsp:txXfrm>
    </dsp:sp>
    <dsp:sp modelId="{2C7D5462-1976-491D-871D-B49893246880}">
      <dsp:nvSpPr>
        <dsp:cNvPr id="0" name=""/>
        <dsp:cNvSpPr/>
      </dsp:nvSpPr>
      <dsp:spPr>
        <a:xfrm>
          <a:off x="2696160" y="2935239"/>
          <a:ext cx="4161840" cy="2009188"/>
        </a:xfrm>
        <a:prstGeom prst="roundRect">
          <a:avLst>
            <a:gd name="adj" fmla="val 105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1255911" numCol="1" spcCol="1270" anchor="t" anchorCtr="0">
          <a:noAutofit/>
        </a:bodyPr>
        <a:lstStyle/>
        <a:p>
          <a:pPr marL="0" lvl="0" indent="0" algn="l" defTabSz="1066800">
            <a:lnSpc>
              <a:spcPct val="90000"/>
            </a:lnSpc>
            <a:spcBef>
              <a:spcPct val="0"/>
            </a:spcBef>
            <a:spcAft>
              <a:spcPct val="35000"/>
            </a:spcAft>
            <a:buNone/>
          </a:pPr>
          <a:r>
            <a:rPr lang="en-US" sz="2400" kern="1200" dirty="0"/>
            <a:t>Primary Care Providers</a:t>
          </a:r>
        </a:p>
      </dsp:txBody>
      <dsp:txXfrm>
        <a:off x="2757949" y="2997028"/>
        <a:ext cx="4038262" cy="1885610"/>
      </dsp:txXfrm>
    </dsp:sp>
    <dsp:sp modelId="{AB0B4FD2-444F-4DFD-A685-593E0EBB9847}">
      <dsp:nvSpPr>
        <dsp:cNvPr id="0" name=""/>
        <dsp:cNvSpPr/>
      </dsp:nvSpPr>
      <dsp:spPr>
        <a:xfrm>
          <a:off x="3283774" y="3509982"/>
          <a:ext cx="1043559" cy="579573"/>
        </a:xfrm>
        <a:prstGeom prst="roundRect">
          <a:avLst>
            <a:gd name="adj" fmla="val 10500"/>
          </a:avLst>
        </a:prstGeom>
        <a:solidFill>
          <a:schemeClr val="lt1">
            <a:alpha val="90000"/>
            <a:hueOff val="0"/>
            <a:satOff val="0"/>
            <a:lumOff val="0"/>
            <a:alphaOff val="0"/>
          </a:schemeClr>
        </a:solidFill>
        <a:ln w="25400" cap="flat" cmpd="sng" algn="ctr">
          <a:solidFill>
            <a:schemeClr val="accent2">
              <a:hueOff val="3511139"/>
              <a:satOff val="-4379"/>
              <a:lumOff val="10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Lead risk screening</a:t>
          </a:r>
        </a:p>
      </dsp:txBody>
      <dsp:txXfrm>
        <a:off x="3301598" y="3527806"/>
        <a:ext cx="1007911" cy="543925"/>
      </dsp:txXfrm>
    </dsp:sp>
    <dsp:sp modelId="{146D1ED0-1D7F-4EE6-839D-B478F465D70F}">
      <dsp:nvSpPr>
        <dsp:cNvPr id="0" name=""/>
        <dsp:cNvSpPr/>
      </dsp:nvSpPr>
      <dsp:spPr>
        <a:xfrm>
          <a:off x="2999611" y="4166814"/>
          <a:ext cx="776461" cy="734109"/>
        </a:xfrm>
        <a:prstGeom prst="roundRect">
          <a:avLst>
            <a:gd name="adj" fmla="val 10500"/>
          </a:avLst>
        </a:prstGeom>
        <a:solidFill>
          <a:schemeClr val="lt1">
            <a:alpha val="90000"/>
            <a:hueOff val="0"/>
            <a:satOff val="0"/>
            <a:lumOff val="0"/>
            <a:alphaOff val="0"/>
          </a:schemeClr>
        </a:solidFill>
        <a:ln w="25400" cap="flat" cmpd="sng" algn="ctr">
          <a:solidFill>
            <a:schemeClr val="accent2">
              <a:hueOff val="3901266"/>
              <a:satOff val="-4866"/>
              <a:lumOff val="114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Blood lead testing</a:t>
          </a:r>
        </a:p>
      </dsp:txBody>
      <dsp:txXfrm>
        <a:off x="3022187" y="4189390"/>
        <a:ext cx="731309" cy="688957"/>
      </dsp:txXfrm>
    </dsp:sp>
    <dsp:sp modelId="{20613FC5-CEA8-4891-A388-3A3749F84FD6}">
      <dsp:nvSpPr>
        <dsp:cNvPr id="0" name=""/>
        <dsp:cNvSpPr/>
      </dsp:nvSpPr>
      <dsp:spPr>
        <a:xfrm>
          <a:off x="4419599" y="4002611"/>
          <a:ext cx="1635176" cy="907979"/>
        </a:xfrm>
        <a:prstGeom prst="roundRect">
          <a:avLst>
            <a:gd name="adj" fmla="val 10500"/>
          </a:avLst>
        </a:prstGeom>
        <a:solidFill>
          <a:schemeClr val="lt1">
            <a:alpha val="90000"/>
            <a:hueOff val="0"/>
            <a:satOff val="0"/>
            <a:lumOff val="0"/>
            <a:alphaOff val="0"/>
          </a:schemeClr>
        </a:solidFill>
        <a:ln w="25400" cap="flat" cmpd="sng" algn="ctr">
          <a:solidFill>
            <a:schemeClr val="accent2">
              <a:hueOff val="4291393"/>
              <a:satOff val="-5352"/>
              <a:lumOff val="12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Clinical evaluation and interventions</a:t>
          </a:r>
        </a:p>
      </dsp:txBody>
      <dsp:txXfrm>
        <a:off x="4447522" y="4030534"/>
        <a:ext cx="1579330" cy="852133"/>
      </dsp:txXfrm>
    </dsp:sp>
    <dsp:sp modelId="{A10F65ED-2798-4CB4-AD38-98339F88AADC}">
      <dsp:nvSpPr>
        <dsp:cNvPr id="0" name=""/>
        <dsp:cNvSpPr/>
      </dsp:nvSpPr>
      <dsp:spPr>
        <a:xfrm>
          <a:off x="5334001" y="3509982"/>
          <a:ext cx="849727" cy="424077"/>
        </a:xfrm>
        <a:prstGeom prst="roundRect">
          <a:avLst>
            <a:gd name="adj" fmla="val 10500"/>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Education</a:t>
          </a:r>
        </a:p>
      </dsp:txBody>
      <dsp:txXfrm>
        <a:off x="5347043" y="3523024"/>
        <a:ext cx="823643" cy="3979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BB6F75-B159-48DB-9FB2-BE9C13B305E0}">
      <dsp:nvSpPr>
        <dsp:cNvPr id="0" name=""/>
        <dsp:cNvSpPr/>
      </dsp:nvSpPr>
      <dsp:spPr>
        <a:xfrm>
          <a:off x="2064" y="392165"/>
          <a:ext cx="493762" cy="49376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DE84236-EA94-4D18-878B-649DF862308E}">
      <dsp:nvSpPr>
        <dsp:cNvPr id="0" name=""/>
        <dsp:cNvSpPr/>
      </dsp:nvSpPr>
      <dsp:spPr>
        <a:xfrm>
          <a:off x="105754" y="495855"/>
          <a:ext cx="286382" cy="2863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1D36739-7959-4271-B45E-C08336231A42}">
      <dsp:nvSpPr>
        <dsp:cNvPr id="0" name=""/>
        <dsp:cNvSpPr/>
      </dsp:nvSpPr>
      <dsp:spPr>
        <a:xfrm>
          <a:off x="601633" y="392165"/>
          <a:ext cx="1163868" cy="493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Diet</a:t>
          </a:r>
        </a:p>
      </dsp:txBody>
      <dsp:txXfrm>
        <a:off x="601633" y="392165"/>
        <a:ext cx="1163868" cy="493762"/>
      </dsp:txXfrm>
    </dsp:sp>
    <dsp:sp modelId="{2C92F9F6-CDC4-4D24-9756-5CDEEA2CC1B7}">
      <dsp:nvSpPr>
        <dsp:cNvPr id="0" name=""/>
        <dsp:cNvSpPr/>
      </dsp:nvSpPr>
      <dsp:spPr>
        <a:xfrm>
          <a:off x="1968297" y="392165"/>
          <a:ext cx="493762" cy="49376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787BD54-1358-42A2-9918-294B127589FC}">
      <dsp:nvSpPr>
        <dsp:cNvPr id="0" name=""/>
        <dsp:cNvSpPr/>
      </dsp:nvSpPr>
      <dsp:spPr>
        <a:xfrm>
          <a:off x="2071987" y="495855"/>
          <a:ext cx="286382" cy="2863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858072F-1284-4A21-9FD1-72986F8D830C}">
      <dsp:nvSpPr>
        <dsp:cNvPr id="0" name=""/>
        <dsp:cNvSpPr/>
      </dsp:nvSpPr>
      <dsp:spPr>
        <a:xfrm>
          <a:off x="2567866" y="392165"/>
          <a:ext cx="1163868" cy="493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Water </a:t>
          </a:r>
        </a:p>
      </dsp:txBody>
      <dsp:txXfrm>
        <a:off x="2567866" y="392165"/>
        <a:ext cx="1163868" cy="493762"/>
      </dsp:txXfrm>
    </dsp:sp>
    <dsp:sp modelId="{C70C0013-2CF1-47DB-A61B-D227091E660C}">
      <dsp:nvSpPr>
        <dsp:cNvPr id="0" name=""/>
        <dsp:cNvSpPr/>
      </dsp:nvSpPr>
      <dsp:spPr>
        <a:xfrm>
          <a:off x="2064" y="1171472"/>
          <a:ext cx="493762" cy="49376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84804FF-B262-4719-8EE3-0F1C77E1C15B}">
      <dsp:nvSpPr>
        <dsp:cNvPr id="0" name=""/>
        <dsp:cNvSpPr/>
      </dsp:nvSpPr>
      <dsp:spPr>
        <a:xfrm>
          <a:off x="105754" y="1275162"/>
          <a:ext cx="286382" cy="28638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86FF280-0FEB-48A8-B4C0-8E2BF3B935E3}">
      <dsp:nvSpPr>
        <dsp:cNvPr id="0" name=""/>
        <dsp:cNvSpPr/>
      </dsp:nvSpPr>
      <dsp:spPr>
        <a:xfrm>
          <a:off x="601633" y="1171472"/>
          <a:ext cx="1163868" cy="493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Vitamin and mineral deficiencies</a:t>
          </a:r>
        </a:p>
      </dsp:txBody>
      <dsp:txXfrm>
        <a:off x="601633" y="1171472"/>
        <a:ext cx="1163868" cy="493762"/>
      </dsp:txXfrm>
    </dsp:sp>
    <dsp:sp modelId="{4BB72AF5-A498-48F1-A325-EC2F2A7FAE80}">
      <dsp:nvSpPr>
        <dsp:cNvPr id="0" name=""/>
        <dsp:cNvSpPr/>
      </dsp:nvSpPr>
      <dsp:spPr>
        <a:xfrm>
          <a:off x="1968297" y="1171472"/>
          <a:ext cx="493762" cy="49376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B26F87E-882A-4757-9BBC-54554CF3856F}">
      <dsp:nvSpPr>
        <dsp:cNvPr id="0" name=""/>
        <dsp:cNvSpPr/>
      </dsp:nvSpPr>
      <dsp:spPr>
        <a:xfrm>
          <a:off x="2071987" y="1275162"/>
          <a:ext cx="286382" cy="2863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2A3C8A4-C394-495F-A24F-F33B3CCC393E}">
      <dsp:nvSpPr>
        <dsp:cNvPr id="0" name=""/>
        <dsp:cNvSpPr/>
      </dsp:nvSpPr>
      <dsp:spPr>
        <a:xfrm>
          <a:off x="2567866" y="1171472"/>
          <a:ext cx="1163868" cy="493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Food insecurity</a:t>
          </a:r>
        </a:p>
      </dsp:txBody>
      <dsp:txXfrm>
        <a:off x="2567866" y="1171472"/>
        <a:ext cx="1163868" cy="4937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193B72-EDBA-4820-A643-1E23E5D2EFF6}">
      <dsp:nvSpPr>
        <dsp:cNvPr id="0" name=""/>
        <dsp:cNvSpPr/>
      </dsp:nvSpPr>
      <dsp:spPr>
        <a:xfrm rot="5400000">
          <a:off x="4504661" y="-2537555"/>
          <a:ext cx="721006" cy="5945703"/>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Look for every opportunity to educate!</a:t>
          </a:r>
        </a:p>
      </dsp:txBody>
      <dsp:txXfrm rot="-5400000">
        <a:off x="1892313" y="109990"/>
        <a:ext cx="5910506" cy="650612"/>
      </dsp:txXfrm>
    </dsp:sp>
    <dsp:sp modelId="{99B567D7-9896-47F1-85ED-647EDACE3F1C}">
      <dsp:nvSpPr>
        <dsp:cNvPr id="0" name=""/>
        <dsp:cNvSpPr/>
      </dsp:nvSpPr>
      <dsp:spPr>
        <a:xfrm>
          <a:off x="0" y="1490"/>
          <a:ext cx="1891636" cy="867612"/>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Look</a:t>
          </a:r>
        </a:p>
      </dsp:txBody>
      <dsp:txXfrm>
        <a:off x="42353" y="43843"/>
        <a:ext cx="1806930" cy="782906"/>
      </dsp:txXfrm>
    </dsp:sp>
    <dsp:sp modelId="{5EB81C89-3387-4FFE-A337-88DD8DA4408B}">
      <dsp:nvSpPr>
        <dsp:cNvPr id="0" name=""/>
        <dsp:cNvSpPr/>
      </dsp:nvSpPr>
      <dsp:spPr>
        <a:xfrm rot="5400000">
          <a:off x="4518050" y="-1626562"/>
          <a:ext cx="694228" cy="5945703"/>
        </a:xfrm>
        <a:prstGeom prst="round2SameRect">
          <a:avLst/>
        </a:prstGeom>
        <a:solidFill>
          <a:schemeClr val="accent5">
            <a:tint val="40000"/>
            <a:alpha val="90000"/>
            <a:hueOff val="-1478351"/>
            <a:satOff val="-2563"/>
            <a:lumOff val="-258"/>
            <a:alphaOff val="0"/>
          </a:schemeClr>
        </a:solidFill>
        <a:ln w="12700" cap="flat" cmpd="sng" algn="ctr">
          <a:solidFill>
            <a:schemeClr val="accent5">
              <a:tint val="40000"/>
              <a:alpha val="90000"/>
              <a:hueOff val="-1478351"/>
              <a:satOff val="-2563"/>
              <a:lumOff val="-25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Provide information to parents, guardians, caregivers, and community members</a:t>
          </a:r>
        </a:p>
      </dsp:txBody>
      <dsp:txXfrm rot="-5400000">
        <a:off x="1892313" y="1033064"/>
        <a:ext cx="5911814" cy="626450"/>
      </dsp:txXfrm>
    </dsp:sp>
    <dsp:sp modelId="{458EC970-D9BA-49AF-A204-F9F64470533F}">
      <dsp:nvSpPr>
        <dsp:cNvPr id="0" name=""/>
        <dsp:cNvSpPr/>
      </dsp:nvSpPr>
      <dsp:spPr>
        <a:xfrm>
          <a:off x="0" y="912483"/>
          <a:ext cx="1891636" cy="867612"/>
        </a:xfrm>
        <a:prstGeom prst="roundRect">
          <a:avLst/>
        </a:prstGeom>
        <a:solidFill>
          <a:schemeClr val="accent5">
            <a:hueOff val="-1470669"/>
            <a:satOff val="-2046"/>
            <a:lumOff val="-78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Provide</a:t>
          </a:r>
        </a:p>
      </dsp:txBody>
      <dsp:txXfrm>
        <a:off x="42353" y="954836"/>
        <a:ext cx="1806930" cy="782906"/>
      </dsp:txXfrm>
    </dsp:sp>
    <dsp:sp modelId="{0A970A71-E4B7-4BBB-B1E6-D002077C6B16}">
      <dsp:nvSpPr>
        <dsp:cNvPr id="0" name=""/>
        <dsp:cNvSpPr/>
      </dsp:nvSpPr>
      <dsp:spPr>
        <a:xfrm rot="5400000">
          <a:off x="4518050" y="-715568"/>
          <a:ext cx="694228" cy="5945703"/>
        </a:xfrm>
        <a:prstGeom prst="round2SameRect">
          <a:avLst/>
        </a:prstGeom>
        <a:solidFill>
          <a:schemeClr val="accent5">
            <a:tint val="40000"/>
            <a:alpha val="90000"/>
            <a:hueOff val="-2956702"/>
            <a:satOff val="-5126"/>
            <a:lumOff val="-516"/>
            <a:alphaOff val="0"/>
          </a:schemeClr>
        </a:solidFill>
        <a:ln w="12700" cap="flat" cmpd="sng" algn="ctr">
          <a:solidFill>
            <a:schemeClr val="accent5">
              <a:tint val="40000"/>
              <a:alpha val="90000"/>
              <a:hueOff val="-2956702"/>
              <a:satOff val="-5126"/>
              <a:lumOff val="-51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Listen non-judgmentally</a:t>
          </a:r>
        </a:p>
      </dsp:txBody>
      <dsp:txXfrm rot="-5400000">
        <a:off x="1892313" y="1944058"/>
        <a:ext cx="5911814" cy="626450"/>
      </dsp:txXfrm>
    </dsp:sp>
    <dsp:sp modelId="{2A8B6DFD-CAEF-492F-8BEF-FA0AE228A8EA}">
      <dsp:nvSpPr>
        <dsp:cNvPr id="0" name=""/>
        <dsp:cNvSpPr/>
      </dsp:nvSpPr>
      <dsp:spPr>
        <a:xfrm>
          <a:off x="0" y="1823476"/>
          <a:ext cx="1891636" cy="867612"/>
        </a:xfrm>
        <a:prstGeom prst="roundRect">
          <a:avLst/>
        </a:prstGeom>
        <a:solidFill>
          <a:schemeClr val="accent5">
            <a:hueOff val="-2941338"/>
            <a:satOff val="-4091"/>
            <a:lumOff val="-156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Listen</a:t>
          </a:r>
        </a:p>
      </dsp:txBody>
      <dsp:txXfrm>
        <a:off x="42353" y="1865829"/>
        <a:ext cx="1806930" cy="782906"/>
      </dsp:txXfrm>
    </dsp:sp>
    <dsp:sp modelId="{B3EEAB4A-BA1F-489A-94B6-348CA9F6A133}">
      <dsp:nvSpPr>
        <dsp:cNvPr id="0" name=""/>
        <dsp:cNvSpPr/>
      </dsp:nvSpPr>
      <dsp:spPr>
        <a:xfrm rot="5400000">
          <a:off x="4518050" y="195424"/>
          <a:ext cx="694228" cy="5945703"/>
        </a:xfrm>
        <a:prstGeom prst="round2SameRect">
          <a:avLst/>
        </a:prstGeom>
        <a:solidFill>
          <a:schemeClr val="accent5">
            <a:tint val="40000"/>
            <a:alpha val="90000"/>
            <a:hueOff val="-4435053"/>
            <a:satOff val="-7690"/>
            <a:lumOff val="-773"/>
            <a:alphaOff val="0"/>
          </a:schemeClr>
        </a:solidFill>
        <a:ln w="12700" cap="flat" cmpd="sng" algn="ctr">
          <a:solidFill>
            <a:schemeClr val="accent5">
              <a:tint val="40000"/>
              <a:alpha val="90000"/>
              <a:hueOff val="-4435053"/>
              <a:satOff val="-7690"/>
              <a:lumOff val="-77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Encourage questions	</a:t>
          </a:r>
        </a:p>
      </dsp:txBody>
      <dsp:txXfrm rot="-5400000">
        <a:off x="1892313" y="2855051"/>
        <a:ext cx="5911814" cy="626450"/>
      </dsp:txXfrm>
    </dsp:sp>
    <dsp:sp modelId="{E49AEAD1-8E87-43DA-9849-C6912F56FAF6}">
      <dsp:nvSpPr>
        <dsp:cNvPr id="0" name=""/>
        <dsp:cNvSpPr/>
      </dsp:nvSpPr>
      <dsp:spPr>
        <a:xfrm>
          <a:off x="0" y="2734469"/>
          <a:ext cx="1891636" cy="867612"/>
        </a:xfrm>
        <a:prstGeom prst="roundRect">
          <a:avLst/>
        </a:prstGeom>
        <a:solidFill>
          <a:schemeClr val="accent5">
            <a:hueOff val="-4412007"/>
            <a:satOff val="-6137"/>
            <a:lumOff val="-235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Encourage</a:t>
          </a:r>
        </a:p>
      </dsp:txBody>
      <dsp:txXfrm>
        <a:off x="42353" y="2776822"/>
        <a:ext cx="1806930" cy="782906"/>
      </dsp:txXfrm>
    </dsp:sp>
    <dsp:sp modelId="{A800A0AF-42A5-4ED4-83E4-1E333B040FF5}">
      <dsp:nvSpPr>
        <dsp:cNvPr id="0" name=""/>
        <dsp:cNvSpPr/>
      </dsp:nvSpPr>
      <dsp:spPr>
        <a:xfrm rot="5400000">
          <a:off x="4518050" y="1106417"/>
          <a:ext cx="694228" cy="5945703"/>
        </a:xfrm>
        <a:prstGeom prst="round2SameRect">
          <a:avLst/>
        </a:prstGeom>
        <a:solidFill>
          <a:schemeClr val="accent5">
            <a:tint val="40000"/>
            <a:alpha val="90000"/>
            <a:hueOff val="-5913404"/>
            <a:satOff val="-10253"/>
            <a:lumOff val="-1031"/>
            <a:alphaOff val="0"/>
          </a:schemeClr>
        </a:solidFill>
        <a:ln w="12700" cap="flat" cmpd="sng" algn="ctr">
          <a:solidFill>
            <a:schemeClr val="accent5">
              <a:tint val="40000"/>
              <a:alpha val="90000"/>
              <a:hueOff val="-5913404"/>
              <a:satOff val="-10253"/>
              <a:lumOff val="-103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Explain lead poisoning prevention messages using appropriate language level and native language</a:t>
          </a:r>
        </a:p>
      </dsp:txBody>
      <dsp:txXfrm rot="-5400000">
        <a:off x="1892313" y="3766044"/>
        <a:ext cx="5911814" cy="626450"/>
      </dsp:txXfrm>
    </dsp:sp>
    <dsp:sp modelId="{9C7CF3BB-B2AE-4CE0-A41B-93FFD1F87B98}">
      <dsp:nvSpPr>
        <dsp:cNvPr id="0" name=""/>
        <dsp:cNvSpPr/>
      </dsp:nvSpPr>
      <dsp:spPr>
        <a:xfrm>
          <a:off x="0" y="3645463"/>
          <a:ext cx="1891636" cy="867612"/>
        </a:xfrm>
        <a:prstGeom prst="roundRect">
          <a:avLst/>
        </a:prstGeom>
        <a:solidFill>
          <a:schemeClr val="accent5">
            <a:hueOff val="-5882676"/>
            <a:satOff val="-8182"/>
            <a:lumOff val="-313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Explain</a:t>
          </a:r>
        </a:p>
      </dsp:txBody>
      <dsp:txXfrm>
        <a:off x="42353" y="3687816"/>
        <a:ext cx="1806930" cy="782906"/>
      </dsp:txXfrm>
    </dsp:sp>
    <dsp:sp modelId="{9EEA91C2-28DD-4C78-90A4-9DD943A839DD}">
      <dsp:nvSpPr>
        <dsp:cNvPr id="0" name=""/>
        <dsp:cNvSpPr/>
      </dsp:nvSpPr>
      <dsp:spPr>
        <a:xfrm rot="5400000">
          <a:off x="4518050" y="2017410"/>
          <a:ext cx="694228" cy="5945703"/>
        </a:xfrm>
        <a:prstGeom prst="round2SameRect">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ALWAYS inform further follow-up may be needed</a:t>
          </a:r>
        </a:p>
      </dsp:txBody>
      <dsp:txXfrm rot="-5400000">
        <a:off x="1892313" y="4677037"/>
        <a:ext cx="5911814" cy="626450"/>
      </dsp:txXfrm>
    </dsp:sp>
    <dsp:sp modelId="{7EC21B06-3113-43F2-B91C-2F256F1281CD}">
      <dsp:nvSpPr>
        <dsp:cNvPr id="0" name=""/>
        <dsp:cNvSpPr/>
      </dsp:nvSpPr>
      <dsp:spPr>
        <a:xfrm>
          <a:off x="0" y="4556456"/>
          <a:ext cx="1891636" cy="867612"/>
        </a:xfrm>
        <a:prstGeom prst="roundRect">
          <a:avLst/>
        </a:prstGeom>
        <a:solidFill>
          <a:schemeClr val="accent5">
            <a:hueOff val="-7353344"/>
            <a:satOff val="-10228"/>
            <a:lumOff val="-392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Inform</a:t>
          </a:r>
        </a:p>
      </dsp:txBody>
      <dsp:txXfrm>
        <a:off x="42353" y="4598809"/>
        <a:ext cx="1806930" cy="7829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607166-4239-423C-9F1D-93764DDD97B0}">
      <dsp:nvSpPr>
        <dsp:cNvPr id="0" name=""/>
        <dsp:cNvSpPr/>
      </dsp:nvSpPr>
      <dsp:spPr>
        <a:xfrm>
          <a:off x="296708" y="432487"/>
          <a:ext cx="777568" cy="7775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647F8E2-A336-4DAC-AD4B-7D8CF3F2E134}">
      <dsp:nvSpPr>
        <dsp:cNvPr id="0" name=""/>
        <dsp:cNvSpPr/>
      </dsp:nvSpPr>
      <dsp:spPr>
        <a:xfrm>
          <a:off x="0" y="1550046"/>
          <a:ext cx="1727929" cy="1148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Check the NC LEAD Refugee Workflows</a:t>
          </a:r>
        </a:p>
      </dsp:txBody>
      <dsp:txXfrm>
        <a:off x="0" y="1550046"/>
        <a:ext cx="1727929" cy="1148830"/>
      </dsp:txXfrm>
    </dsp:sp>
    <dsp:sp modelId="{9D6117A2-B162-42DE-8E96-5E6846597296}">
      <dsp:nvSpPr>
        <dsp:cNvPr id="0" name=""/>
        <dsp:cNvSpPr/>
      </dsp:nvSpPr>
      <dsp:spPr>
        <a:xfrm>
          <a:off x="3486101" y="432487"/>
          <a:ext cx="777568" cy="7775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E63ACE9-4697-4F5B-8B9A-4DDA1EDF436B}">
      <dsp:nvSpPr>
        <dsp:cNvPr id="0" name=""/>
        <dsp:cNvSpPr/>
      </dsp:nvSpPr>
      <dsp:spPr>
        <a:xfrm>
          <a:off x="2720412" y="1550046"/>
          <a:ext cx="2308946" cy="1148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Work with the Health Department Lead Nurse to manage cases for refugee children </a:t>
          </a:r>
        </a:p>
      </dsp:txBody>
      <dsp:txXfrm>
        <a:off x="2720412" y="1550046"/>
        <a:ext cx="2308946" cy="1148830"/>
      </dsp:txXfrm>
    </dsp:sp>
    <dsp:sp modelId="{F4EB7144-5FD8-4DF3-AC21-DAAC905B791B}">
      <dsp:nvSpPr>
        <dsp:cNvPr id="0" name=""/>
        <dsp:cNvSpPr/>
      </dsp:nvSpPr>
      <dsp:spPr>
        <a:xfrm>
          <a:off x="6633785" y="432487"/>
          <a:ext cx="777568" cy="7775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6CD6737-C615-4C06-BDC4-77052E22A975}">
      <dsp:nvSpPr>
        <dsp:cNvPr id="0" name=""/>
        <dsp:cNvSpPr/>
      </dsp:nvSpPr>
      <dsp:spPr>
        <a:xfrm>
          <a:off x="6021841" y="1550046"/>
          <a:ext cx="1995724" cy="1148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Provide continuity of care by encouraging collaboration between Lead Nurse and Health Check Coordinator</a:t>
          </a:r>
        </a:p>
      </dsp:txBody>
      <dsp:txXfrm>
        <a:off x="6021841" y="1550046"/>
        <a:ext cx="1995724" cy="1148830"/>
      </dsp:txXfrm>
    </dsp:sp>
  </dsp:spTree>
</dsp:drawing>
</file>

<file path=ppt/diagrams/layout1.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BA306B-8698-4B3F-855B-21FC721E7FD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B466AF9-5983-4EEB-9749-F109F023A0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DEBB3E-AA1F-4C2B-B7C2-EFCF7699C9CC}" type="datetimeFigureOut">
              <a:rPr lang="en-US" smtClean="0"/>
              <a:t>10/18/2022</a:t>
            </a:fld>
            <a:endParaRPr lang="en-US" dirty="0"/>
          </a:p>
        </p:txBody>
      </p:sp>
      <p:sp>
        <p:nvSpPr>
          <p:cNvPr id="4" name="Footer Placeholder 3">
            <a:extLst>
              <a:ext uri="{FF2B5EF4-FFF2-40B4-BE49-F238E27FC236}">
                <a16:creationId xmlns:a16="http://schemas.microsoft.com/office/drawing/2014/main" id="{9BA72719-C03A-4A13-B2DB-B40028D272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7EB5621-3FF7-423F-9E59-2BF4EE6742B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7CF273-D03E-4A6C-99DD-BF6046A2115A}" type="slidenum">
              <a:rPr lang="en-US" smtClean="0"/>
              <a:t>‹#›</a:t>
            </a:fld>
            <a:endParaRPr lang="en-US" dirty="0"/>
          </a:p>
        </p:txBody>
      </p:sp>
    </p:spTree>
    <p:extLst>
      <p:ext uri="{BB962C8B-B14F-4D97-AF65-F5344CB8AC3E}">
        <p14:creationId xmlns:p14="http://schemas.microsoft.com/office/powerpoint/2010/main" val="603907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4246D6-1366-4867-86DF-DE9AB815432C}" type="datetimeFigureOut">
              <a:rPr lang="en-US" smtClean="0"/>
              <a:t>10/18/2022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60F195-1524-4C5D-B221-7F82C0B106FF}" type="slidenum">
              <a:rPr lang="en-US" smtClean="0"/>
              <a:t>‹#›</a:t>
            </a:fld>
            <a:endParaRPr lang="en-US" dirty="0"/>
          </a:p>
        </p:txBody>
      </p:sp>
    </p:spTree>
    <p:extLst>
      <p:ext uri="{BB962C8B-B14F-4D97-AF65-F5344CB8AC3E}">
        <p14:creationId xmlns:p14="http://schemas.microsoft.com/office/powerpoint/2010/main" val="3584505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Ed [and Dr. Langley] have touched on this, but I want to start off by acknowledging teamwork and coordination. I think we can all agree on the concept, but in the actual execution it is difficult with conflicting schedules, time in the field, too much on our to-do lists, leaving another voicemail, and so on. The thing to remember is that when we do work together in a coordinated manner, we will achieve better outcomes for our patients and clients.</a:t>
            </a:r>
          </a:p>
          <a:p>
            <a:endParaRPr lang="en-US" dirty="0"/>
          </a:p>
        </p:txBody>
      </p:sp>
      <p:sp>
        <p:nvSpPr>
          <p:cNvPr id="4" name="Slide Number Placeholder 3"/>
          <p:cNvSpPr>
            <a:spLocks noGrp="1"/>
          </p:cNvSpPr>
          <p:nvPr>
            <p:ph type="sldNum" sz="quarter" idx="5"/>
          </p:nvPr>
        </p:nvSpPr>
        <p:spPr/>
        <p:txBody>
          <a:bodyPr/>
          <a:lstStyle/>
          <a:p>
            <a:fld id="{4960F195-1524-4C5D-B221-7F82C0B106FF}" type="slidenum">
              <a:rPr lang="en-US" smtClean="0"/>
              <a:t>2</a:t>
            </a:fld>
            <a:endParaRPr lang="en-US" dirty="0"/>
          </a:p>
        </p:txBody>
      </p:sp>
    </p:spTree>
    <p:extLst>
      <p:ext uri="{BB962C8B-B14F-4D97-AF65-F5344CB8AC3E}">
        <p14:creationId xmlns:p14="http://schemas.microsoft.com/office/powerpoint/2010/main" val="1540296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Cases in North Carolina are defined by statute (G.S. § 130A-131.7)</a:t>
            </a:r>
          </a:p>
          <a:p>
            <a:endParaRPr lang="en-US" sz="1800" dirty="0"/>
          </a:p>
          <a:p>
            <a:pPr lvl="1"/>
            <a:r>
              <a:rPr lang="en-US" sz="3100" dirty="0"/>
              <a:t>A child becomes an Elevated Blood Lead (EBL) case when he or she has a </a:t>
            </a:r>
            <a:r>
              <a:rPr lang="en-US" sz="2800" dirty="0"/>
              <a:t>blood lead concentration ≥5.0 µg/dL determined by the lower of two consecutive blood tests within a 12-month period.</a:t>
            </a:r>
          </a:p>
          <a:p>
            <a:pPr lvl="2"/>
            <a:endParaRPr lang="en-US" sz="2800" dirty="0"/>
          </a:p>
          <a:p>
            <a:pPr lvl="1"/>
            <a:r>
              <a:rPr lang="en-US" sz="3100" dirty="0"/>
              <a:t>A child becomes a Confirmed Lead Poisoning (CLP) case when he or she has a </a:t>
            </a:r>
            <a:r>
              <a:rPr lang="en-US" sz="2800" dirty="0"/>
              <a:t>blood lead concentration ≥10.0 µg/dL determined by the lower of two consecutive blood tests within a 12-month period.</a:t>
            </a:r>
          </a:p>
          <a:p>
            <a:pPr lvl="1"/>
            <a:endParaRPr lang="en-US" sz="2800" dirty="0"/>
          </a:p>
          <a:p>
            <a:pPr lvl="1"/>
            <a:r>
              <a:rPr lang="en-US" sz="2800" dirty="0"/>
              <a:t>Although clinical follow-up begins at the new lower BLRV shown earlier, these BLLs still determine cases and affect environmental follow-up until the NC statute is revised.</a:t>
            </a:r>
          </a:p>
        </p:txBody>
      </p:sp>
      <p:sp>
        <p:nvSpPr>
          <p:cNvPr id="4" name="Slide Number Placeholder 3"/>
          <p:cNvSpPr>
            <a:spLocks noGrp="1"/>
          </p:cNvSpPr>
          <p:nvPr>
            <p:ph type="sldNum" sz="quarter" idx="5"/>
          </p:nvPr>
        </p:nvSpPr>
        <p:spPr/>
        <p:txBody>
          <a:bodyPr/>
          <a:lstStyle/>
          <a:p>
            <a:fld id="{4960F195-1524-4C5D-B221-7F82C0B106FF}" type="slidenum">
              <a:rPr lang="en-US" smtClean="0"/>
              <a:t>12</a:t>
            </a:fld>
            <a:endParaRPr lang="en-US" dirty="0"/>
          </a:p>
        </p:txBody>
      </p:sp>
    </p:spTree>
    <p:extLst>
      <p:ext uri="{BB962C8B-B14F-4D97-AF65-F5344CB8AC3E}">
        <p14:creationId xmlns:p14="http://schemas.microsoft.com/office/powerpoint/2010/main" val="2184465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As mentioned previously, because of the new BLRV issued by the CDC, we have updated the Clinical Follow-Up Schedule for Blood Lead Levels for Children under the Age of Six. This revised follow-up schedule was sent out to providers this past spring. We will try and go into a little more detail in each of these categories in some later slides.</a:t>
            </a:r>
          </a:p>
          <a:p>
            <a:endParaRPr lang="en-US" dirty="0"/>
          </a:p>
          <a:p>
            <a:r>
              <a:rPr lang="en-US" dirty="0"/>
              <a:t>The most significant revision is the recommendation to perform a diagnostic test for all children who have an initial blood lead test result greater than or equal to 3.5 μg/dL, and if confirmed, to provide recommended clinical follow-up services. NC anticipates that this change will result in a four-fold increase in the need for diagnostic testing under the revised protocol compared to the previous guidelines, which recommended diagnostic testing beginning at 5 μg/dL. Note that laboratories should be reporting ALL blood lead tests even if not elevated.</a:t>
            </a:r>
          </a:p>
          <a:p>
            <a:endParaRPr lang="en-US" dirty="0"/>
          </a:p>
        </p:txBody>
      </p:sp>
      <p:sp>
        <p:nvSpPr>
          <p:cNvPr id="4" name="Slide Number Placeholder 3"/>
          <p:cNvSpPr>
            <a:spLocks noGrp="1"/>
          </p:cNvSpPr>
          <p:nvPr>
            <p:ph type="sldNum" sz="quarter" idx="5"/>
          </p:nvPr>
        </p:nvSpPr>
        <p:spPr/>
        <p:txBody>
          <a:bodyPr/>
          <a:lstStyle/>
          <a:p>
            <a:fld id="{4960F195-1524-4C5D-B221-7F82C0B106FF}" type="slidenum">
              <a:rPr lang="en-US" smtClean="0"/>
              <a:t>13</a:t>
            </a:fld>
            <a:endParaRPr lang="en-US" dirty="0"/>
          </a:p>
        </p:txBody>
      </p:sp>
    </p:spTree>
    <p:extLst>
      <p:ext uri="{BB962C8B-B14F-4D97-AF65-F5344CB8AC3E}">
        <p14:creationId xmlns:p14="http://schemas.microsoft.com/office/powerpoint/2010/main" val="4056667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Arial" panose="020B0604020202020204" pitchFamily="34" charset="0"/>
                <a:ea typeface="Calibri" panose="020F0502020204030204" pitchFamily="34" charset="0"/>
                <a:cs typeface="Times New Roman" panose="02020603050405020304" pitchFamily="18" charset="0"/>
              </a:rPr>
              <a:t>All</a:t>
            </a:r>
            <a:r>
              <a:rPr lang="en-US" sz="1800" dirty="0">
                <a:effectLst/>
                <a:latin typeface="Arial" panose="020B0604020202020204" pitchFamily="34" charset="0"/>
                <a:ea typeface="Calibri" panose="020F0502020204030204" pitchFamily="34" charset="0"/>
                <a:cs typeface="Times New Roman" panose="02020603050405020304" pitchFamily="18" charset="0"/>
              </a:rPr>
              <a:t> diagnostic tests for any initial level greater than or equal to 3.5 should done ASAP, but at least within time ranges noted. </a:t>
            </a:r>
            <a:r>
              <a:rPr lang="en-US" sz="1800" b="1" dirty="0">
                <a:effectLst/>
                <a:latin typeface="Arial" panose="020B0604020202020204" pitchFamily="34" charset="0"/>
                <a:ea typeface="Calibri" panose="020F0502020204030204" pitchFamily="34" charset="0"/>
                <a:cs typeface="Times New Roman" panose="02020603050405020304" pitchFamily="18" charset="0"/>
              </a:rPr>
              <a:t>I want to note a special exception for POC laboratories</a:t>
            </a:r>
            <a:r>
              <a:rPr lang="en-US" sz="1800" dirty="0">
                <a:effectLst/>
                <a:latin typeface="Arial" panose="020B0604020202020204" pitchFamily="34" charset="0"/>
                <a:ea typeface="Calibri" panose="020F0502020204030204" pitchFamily="34" charset="0"/>
                <a:cs typeface="Times New Roman" panose="02020603050405020304" pitchFamily="18" charset="0"/>
              </a:rPr>
              <a:t>: For initial results ≥3.5 µg/dL – the state requires the </a:t>
            </a:r>
            <a:r>
              <a:rPr lang="en-US" sz="1800" b="1" u="sng"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immediate</a:t>
            </a:r>
            <a:r>
              <a:rPr lang="en-US" sz="18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collection of a diagnostic specimen for </a:t>
            </a:r>
            <a:r>
              <a:rPr lang="en-US" sz="1800" u="sng" dirty="0">
                <a:effectLst/>
                <a:latin typeface="Arial" panose="020B0604020202020204" pitchFamily="34" charset="0"/>
                <a:ea typeface="Calibri" panose="020F0502020204030204" pitchFamily="34" charset="0"/>
                <a:cs typeface="Times New Roman" panose="02020603050405020304" pitchFamily="18" charset="0"/>
              </a:rPr>
              <a:t>analysis by an outside reference laboratory</a:t>
            </a:r>
            <a:r>
              <a:rPr lang="en-US" sz="1800" dirty="0">
                <a:effectLst/>
                <a:latin typeface="Arial" panose="020B0604020202020204" pitchFamily="34" charset="0"/>
                <a:ea typeface="Calibri" panose="020F0502020204030204" pitchFamily="34" charset="0"/>
                <a:cs typeface="Times New Roman" panose="02020603050405020304" pitchFamily="18" charset="0"/>
              </a:rPr>
              <a:t> – without any repeat analysis using the POC analyzer before sending the diagnostic specimen out.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a:t>
            </a:r>
            <a:r>
              <a:rPr lang="en-US" sz="1800" b="1" i="1" dirty="0">
                <a:effectLst/>
                <a:latin typeface="Arial" panose="020B0604020202020204" pitchFamily="34" charset="0"/>
                <a:ea typeface="Calibri" panose="020F0502020204030204" pitchFamily="34" charset="0"/>
                <a:cs typeface="Times New Roman" panose="02020603050405020304" pitchFamily="18" charset="0"/>
              </a:rPr>
              <a:t>whole point</a:t>
            </a:r>
            <a:r>
              <a:rPr lang="en-US" sz="1800" dirty="0">
                <a:effectLst/>
                <a:latin typeface="Arial" panose="020B0604020202020204" pitchFamily="34" charset="0"/>
                <a:ea typeface="Calibri" panose="020F0502020204030204" pitchFamily="34" charset="0"/>
                <a:cs typeface="Times New Roman" panose="02020603050405020304" pitchFamily="18" charset="0"/>
              </a:rPr>
              <a:t> of using the POC analyzer is the </a:t>
            </a:r>
            <a:r>
              <a:rPr lang="en-US" sz="1800" b="1" i="1" dirty="0">
                <a:effectLst/>
                <a:latin typeface="Arial" panose="020B0604020202020204" pitchFamily="34" charset="0"/>
                <a:ea typeface="Calibri" panose="020F0502020204030204" pitchFamily="34" charset="0"/>
                <a:cs typeface="Times New Roman" panose="02020603050405020304" pitchFamily="18" charset="0"/>
              </a:rPr>
              <a:t>advantage of an immediate test result</a:t>
            </a:r>
            <a:r>
              <a:rPr lang="en-US" sz="1800" dirty="0">
                <a:effectLst/>
                <a:latin typeface="Arial" panose="020B0604020202020204" pitchFamily="34" charset="0"/>
                <a:ea typeface="Calibri" panose="020F0502020204030204" pitchFamily="34" charset="0"/>
                <a:cs typeface="Times New Roman" panose="02020603050405020304" pitchFamily="18" charset="0"/>
              </a:rPr>
              <a:t> while the patient</a:t>
            </a:r>
            <a:r>
              <a:rPr lang="en-US" sz="1800" b="1" dirty="0">
                <a:effectLst/>
                <a:latin typeface="Arial" panose="020B0604020202020204" pitchFamily="34" charset="0"/>
                <a:ea typeface="Calibri" panose="020F0502020204030204" pitchFamily="34" charset="0"/>
                <a:cs typeface="Times New Roman" panose="02020603050405020304" pitchFamily="18" charset="0"/>
              </a:rPr>
              <a:t> </a:t>
            </a:r>
            <a:r>
              <a:rPr lang="en-US" sz="1800" b="1" i="1" dirty="0">
                <a:effectLst/>
                <a:latin typeface="Arial" panose="020B0604020202020204" pitchFamily="34" charset="0"/>
                <a:ea typeface="Calibri" panose="020F0502020204030204" pitchFamily="34" charset="0"/>
                <a:cs typeface="Times New Roman" panose="02020603050405020304" pitchFamily="18" charset="0"/>
              </a:rPr>
              <a:t>is still at the clinic, </a:t>
            </a:r>
            <a:r>
              <a:rPr lang="en-US" sz="1800" dirty="0">
                <a:effectLst/>
                <a:latin typeface="Arial" panose="020B0604020202020204" pitchFamily="34" charset="0"/>
                <a:ea typeface="Calibri" panose="020F0502020204030204" pitchFamily="34" charset="0"/>
                <a:cs typeface="Times New Roman" panose="02020603050405020304" pitchFamily="18" charset="0"/>
              </a:rPr>
              <a:t>so that the diagnostic specimen can be collected </a:t>
            </a:r>
            <a:r>
              <a:rPr lang="en-US" sz="1800" b="1" i="1" dirty="0">
                <a:effectLst/>
                <a:latin typeface="Arial" panose="020B0604020202020204" pitchFamily="34" charset="0"/>
                <a:ea typeface="Calibri" panose="020F0502020204030204" pitchFamily="34" charset="0"/>
                <a:cs typeface="Times New Roman" panose="02020603050405020304" pitchFamily="18" charset="0"/>
              </a:rPr>
              <a:t>during the same visit</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That is why you may see same-day initial and diagnostic tests in NCLEAD.</a:t>
            </a:r>
          </a:p>
          <a:p>
            <a:pPr marL="0" marR="0">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Initial Blood Lead Levels from 3.5-4.99 </a:t>
            </a:r>
            <a:r>
              <a:rPr lang="en-US" sz="1800" dirty="0"/>
              <a:t>µg/dL should receive a diagnostic/confirmatory test ASAP but within 3 months. If the diagnostic confirmatory test falls within the same range, clinical actions at this level should be to: </a:t>
            </a:r>
          </a:p>
          <a:p>
            <a:pPr marL="285750" lvl="0" indent="-285750">
              <a:buFont typeface="Arial" panose="020B0604020202020204" pitchFamily="34" charset="0"/>
              <a:buChar char="•"/>
            </a:pPr>
            <a:r>
              <a:rPr lang="en-US" sz="1800" dirty="0"/>
              <a:t>Provide clinical management</a:t>
            </a:r>
          </a:p>
          <a:p>
            <a:pPr marL="285750" lvl="0" indent="-285750">
              <a:buFont typeface="Arial" panose="020B0604020202020204" pitchFamily="34" charset="0"/>
              <a:buChar char="•"/>
            </a:pPr>
            <a:r>
              <a:rPr lang="en-US" sz="1800" dirty="0"/>
              <a:t>Conduct a nutritional assessment and refer the child to the Women Infants and Children (WIC) program</a:t>
            </a:r>
          </a:p>
          <a:p>
            <a:pPr marL="285750" lvl="0" indent="-285750">
              <a:buFont typeface="Arial" panose="020B0604020202020204" pitchFamily="34" charset="0"/>
              <a:buChar char="•"/>
            </a:pPr>
            <a:r>
              <a:rPr lang="en-US" sz="1800" dirty="0"/>
              <a:t>Conduct follow-up testing every 3 months until 2 consecutive &lt;3.50</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960F195-1524-4C5D-B221-7F82C0B106FF}" type="slidenum">
              <a:rPr lang="en-US" smtClean="0"/>
              <a:t>14</a:t>
            </a:fld>
            <a:endParaRPr lang="en-US" dirty="0"/>
          </a:p>
        </p:txBody>
      </p:sp>
    </p:spTree>
    <p:extLst>
      <p:ext uri="{BB962C8B-B14F-4D97-AF65-F5344CB8AC3E}">
        <p14:creationId xmlns:p14="http://schemas.microsoft.com/office/powerpoint/2010/main" val="1728597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Initial Blood Lead Levels from 5-9.99 </a:t>
            </a:r>
            <a:r>
              <a:rPr lang="en-US" sz="1200" dirty="0"/>
              <a:t>µg/dL should receive a diagnostic/confirmatory test ASAP but within 3 months. If the diagnostic confirmatory test falls within the same range, clinics should perform the same actions as the previous level </a:t>
            </a:r>
            <a:r>
              <a:rPr lang="en-US" sz="1200" i="1" dirty="0"/>
              <a:t>AND</a:t>
            </a:r>
            <a:r>
              <a:rPr lang="en-US" sz="1200" dirty="0"/>
              <a:t>:</a:t>
            </a:r>
          </a:p>
          <a:p>
            <a:pPr marL="171450" lvl="0" indent="-171450">
              <a:buFont typeface="Arial" panose="020B0604020202020204" pitchFamily="34" charset="0"/>
              <a:buChar char="•"/>
            </a:pPr>
            <a:r>
              <a:rPr lang="en-US" sz="1200" dirty="0"/>
              <a:t>Complete Form 3651: </a:t>
            </a:r>
            <a:r>
              <a:rPr lang="en-US" dirty="0"/>
              <a:t>Exposure History of Child with Elevated Blood Lead Level and fax a copy to CLPPP at 919-841-4015</a:t>
            </a:r>
            <a:endParaRPr lang="en-US" sz="1200" dirty="0"/>
          </a:p>
          <a:p>
            <a:pPr marL="171450" lvl="0" indent="-171450">
              <a:buFont typeface="Arial" panose="020B0604020202020204" pitchFamily="34" charset="0"/>
              <a:buChar char="•"/>
            </a:pPr>
            <a:r>
              <a:rPr lang="en-US" sz="1200" dirty="0"/>
              <a:t>Refer the child to the local health department to receive an </a:t>
            </a:r>
            <a:r>
              <a:rPr lang="en-US" sz="1200" b="1" i="1" dirty="0"/>
              <a:t>offer </a:t>
            </a:r>
            <a:r>
              <a:rPr lang="en-US" sz="1200" dirty="0"/>
              <a:t>of an environmental investigation</a:t>
            </a:r>
            <a:endParaRPr lang="en-US" sz="1200" b="1" i="1" dirty="0">
              <a:solidFill>
                <a:schemeClr val="accent1">
                  <a:lumMod val="75000"/>
                </a:schemeClr>
              </a:solidFill>
            </a:endParaRPr>
          </a:p>
          <a:p>
            <a:pPr marL="171450" indent="-171450">
              <a:buFont typeface="Arial" panose="020B0604020202020204" pitchFamily="34" charset="0"/>
              <a:buChar char="•"/>
            </a:pPr>
            <a:r>
              <a:rPr lang="en-US" sz="1200" dirty="0"/>
              <a:t>Conduct follow-up testing every 3 months until 2 consecutive tests &lt;3.50</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Note that a child becomes a case by statute in NC.</a:t>
            </a:r>
          </a:p>
          <a:p>
            <a:endParaRPr lang="en-US" dirty="0"/>
          </a:p>
        </p:txBody>
      </p:sp>
      <p:sp>
        <p:nvSpPr>
          <p:cNvPr id="4" name="Slide Number Placeholder 3"/>
          <p:cNvSpPr>
            <a:spLocks noGrp="1"/>
          </p:cNvSpPr>
          <p:nvPr>
            <p:ph type="sldNum" sz="quarter" idx="5"/>
          </p:nvPr>
        </p:nvSpPr>
        <p:spPr/>
        <p:txBody>
          <a:bodyPr/>
          <a:lstStyle/>
          <a:p>
            <a:fld id="{4960F195-1524-4C5D-B221-7F82C0B106FF}" type="slidenum">
              <a:rPr lang="en-US" smtClean="0"/>
              <a:t>15</a:t>
            </a:fld>
            <a:endParaRPr lang="en-US" dirty="0"/>
          </a:p>
        </p:txBody>
      </p:sp>
    </p:spTree>
    <p:extLst>
      <p:ext uri="{BB962C8B-B14F-4D97-AF65-F5344CB8AC3E}">
        <p14:creationId xmlns:p14="http://schemas.microsoft.com/office/powerpoint/2010/main" val="1430376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Initial Blood Lead Levels from 10-19.99 </a:t>
            </a:r>
            <a:r>
              <a:rPr lang="en-US" sz="1200" dirty="0"/>
              <a:t>µg/dL should receive a diagnostic/confirmatory test ASAP but within 1 month. If the diagnostic confirmatory test falls within the same range, clinics should perform the same actions as the previous level </a:t>
            </a:r>
            <a:r>
              <a:rPr lang="en-US" sz="1200" i="1" dirty="0"/>
              <a:t>AND</a:t>
            </a:r>
            <a:r>
              <a:rPr lang="en-US" sz="1200" dirty="0"/>
              <a:t>:</a:t>
            </a:r>
          </a:p>
          <a:p>
            <a:pPr marL="171450" lvl="0" indent="-171450">
              <a:buFont typeface="Arial" panose="020B0604020202020204" pitchFamily="34" charset="0"/>
              <a:buChar char="•"/>
            </a:pPr>
            <a:r>
              <a:rPr lang="en-US" sz="1200" dirty="0"/>
              <a:t>Refer the child to the local health department to receive a </a:t>
            </a:r>
            <a:r>
              <a:rPr lang="en-US" sz="1200" b="1" i="1" dirty="0"/>
              <a:t>required</a:t>
            </a:r>
            <a:r>
              <a:rPr lang="en-US" sz="1200" dirty="0"/>
              <a:t> environmental investigation</a:t>
            </a:r>
            <a:endParaRPr lang="en-US" sz="1200" b="1" i="1" dirty="0">
              <a:solidFill>
                <a:schemeClr val="accent1">
                  <a:lumMod val="75000"/>
                </a:schemeClr>
              </a:solidFill>
            </a:endParaRPr>
          </a:p>
          <a:p>
            <a:pPr marL="171450" indent="-171450">
              <a:buFont typeface="Arial" panose="020B0604020202020204" pitchFamily="34" charset="0"/>
              <a:buChar char="•"/>
            </a:pPr>
            <a:r>
              <a:rPr lang="en-US" sz="1200" dirty="0"/>
              <a:t>Refer the child to the Children’s Developmental Service Agency (CDSA) or Care Management for At-Risk Children (CMARC) as appropriate</a:t>
            </a:r>
          </a:p>
          <a:p>
            <a:pPr marL="171450" indent="-171450">
              <a:buFont typeface="Arial" panose="020B0604020202020204" pitchFamily="34" charset="0"/>
              <a:buChar char="•"/>
            </a:pPr>
            <a:r>
              <a:rPr lang="en-US" sz="1200" dirty="0"/>
              <a:t>Refer to Social Services as needed for housing or additional assistance</a:t>
            </a:r>
          </a:p>
          <a:p>
            <a:pPr marL="171450" indent="-171450">
              <a:buFont typeface="Arial" panose="020B0604020202020204" pitchFamily="34" charset="0"/>
              <a:buChar char="•"/>
            </a:pPr>
            <a:r>
              <a:rPr lang="en-US" sz="1200" dirty="0"/>
              <a:t>Conduct follow-up testing every 1-3 months until 2 consecutive tests &lt;3.50</a:t>
            </a:r>
          </a:p>
          <a:p>
            <a:endParaRPr lang="en-US" dirty="0"/>
          </a:p>
        </p:txBody>
      </p:sp>
      <p:sp>
        <p:nvSpPr>
          <p:cNvPr id="4" name="Slide Number Placeholder 3"/>
          <p:cNvSpPr>
            <a:spLocks noGrp="1"/>
          </p:cNvSpPr>
          <p:nvPr>
            <p:ph type="sldNum" sz="quarter" idx="5"/>
          </p:nvPr>
        </p:nvSpPr>
        <p:spPr/>
        <p:txBody>
          <a:bodyPr/>
          <a:lstStyle/>
          <a:p>
            <a:fld id="{4960F195-1524-4C5D-B221-7F82C0B106FF}" type="slidenum">
              <a:rPr lang="en-US" smtClean="0"/>
              <a:t>16</a:t>
            </a:fld>
            <a:endParaRPr lang="en-US" dirty="0"/>
          </a:p>
        </p:txBody>
      </p:sp>
    </p:spTree>
    <p:extLst>
      <p:ext uri="{BB962C8B-B14F-4D97-AF65-F5344CB8AC3E}">
        <p14:creationId xmlns:p14="http://schemas.microsoft.com/office/powerpoint/2010/main" val="1411886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Initial Blood Lead Levels from 20-44.99 </a:t>
            </a:r>
            <a:r>
              <a:rPr lang="en-US" sz="1200" dirty="0"/>
              <a:t>µg/dL should receive a diagnostic/confirmatory test ASAP but within 1 week. If the diagnostic confirmatory test falls within the same range, clinics should perform the same actions as the previous level </a:t>
            </a:r>
            <a:r>
              <a:rPr lang="en-US" sz="1200" i="1" dirty="0"/>
              <a:t>AND</a:t>
            </a:r>
            <a:r>
              <a:rPr lang="en-US" sz="1200" dirty="0"/>
              <a:t>:</a:t>
            </a:r>
          </a:p>
          <a:p>
            <a:pPr marL="171450" indent="-171450">
              <a:buFont typeface="Arial" panose="020B0604020202020204" pitchFamily="34" charset="0"/>
              <a:buChar char="•"/>
            </a:pPr>
            <a:r>
              <a:rPr lang="en-US" sz="1200" dirty="0"/>
              <a:t>Conduct follow-up testing every 1-3 months until 2 consecutive tests&lt;3.50 for confirmed levels from 20-24.99 µg/dL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Conduct follow-up testing every 2 week to 1 month until 2 consecutive tests &lt;3.50 for confirmed levels from 25-44.99 µg/dL</a:t>
            </a:r>
          </a:p>
          <a:p>
            <a:pPr marL="171450" indent="-171450">
              <a:buFont typeface="Arial" panose="020B0604020202020204" pitchFamily="34" charset="0"/>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4960F195-1524-4C5D-B221-7F82C0B106FF}" type="slidenum">
              <a:rPr lang="en-US" smtClean="0"/>
              <a:t>17</a:t>
            </a:fld>
            <a:endParaRPr lang="en-US" dirty="0"/>
          </a:p>
        </p:txBody>
      </p:sp>
    </p:spTree>
    <p:extLst>
      <p:ext uri="{BB962C8B-B14F-4D97-AF65-F5344CB8AC3E}">
        <p14:creationId xmlns:p14="http://schemas.microsoft.com/office/powerpoint/2010/main" val="1200446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Initial Blood Lead Levels from 45-59.99 </a:t>
            </a:r>
            <a:r>
              <a:rPr lang="en-US" sz="1200" dirty="0"/>
              <a:t>µg/dL should receive a diagnostic/confirmatory test ASAP but within 48 hours. If the diagnostic confirmatory test falls within the same range, clinics should perform the same actions as the previous level </a:t>
            </a:r>
            <a:r>
              <a:rPr lang="en-US" sz="1200" i="1" dirty="0"/>
              <a:t>AND</a:t>
            </a:r>
            <a:r>
              <a:rPr lang="en-US" sz="1200" dirty="0"/>
              <a:t>:</a:t>
            </a:r>
          </a:p>
          <a:p>
            <a:pPr marL="171450" lvl="0" indent="-171450">
              <a:buFont typeface="Arial" panose="020B0604020202020204" pitchFamily="34" charset="0"/>
              <a:buChar char="•"/>
            </a:pPr>
            <a:r>
              <a:rPr lang="en-US" sz="1200" dirty="0"/>
              <a:t>Consult with North Carolina Poison Control (800) 222-1222 for advice on chelation and/or hospitalization</a:t>
            </a:r>
          </a:p>
          <a:p>
            <a:pPr marL="171450" lvl="0" indent="-171450">
              <a:buFont typeface="Arial" panose="020B0604020202020204" pitchFamily="34" charset="0"/>
              <a:buChar char="•"/>
            </a:pPr>
            <a:r>
              <a:rPr lang="en-US" sz="1200" dirty="0"/>
              <a:t>Consider an abdominal X-ray check for ingested object</a:t>
            </a:r>
          </a:p>
          <a:p>
            <a:pPr marL="171450" lvl="0" indent="-171450">
              <a:buFont typeface="Arial" panose="020B0604020202020204" pitchFamily="34" charset="0"/>
              <a:buChar char="•"/>
            </a:pPr>
            <a:r>
              <a:rPr lang="en-US" sz="1200" dirty="0"/>
              <a:t>Alert NC CLPPP by calling (919) 707-5854</a:t>
            </a:r>
          </a:p>
          <a:p>
            <a:pPr marL="171450" lvl="0" indent="-171450">
              <a:buFont typeface="Arial" panose="020B0604020202020204" pitchFamily="34" charset="0"/>
              <a:buChar char="•"/>
            </a:pPr>
            <a:r>
              <a:rPr lang="en-US" sz="1200" dirty="0"/>
              <a:t>Follow-up testing every 2 weeks to 1 month until 2 consecutive tests &lt;3.50</a:t>
            </a:r>
          </a:p>
          <a:p>
            <a:endParaRPr lang="en-US" dirty="0"/>
          </a:p>
        </p:txBody>
      </p:sp>
      <p:sp>
        <p:nvSpPr>
          <p:cNvPr id="4" name="Slide Number Placeholder 3"/>
          <p:cNvSpPr>
            <a:spLocks noGrp="1"/>
          </p:cNvSpPr>
          <p:nvPr>
            <p:ph type="sldNum" sz="quarter" idx="5"/>
          </p:nvPr>
        </p:nvSpPr>
        <p:spPr/>
        <p:txBody>
          <a:bodyPr/>
          <a:lstStyle/>
          <a:p>
            <a:fld id="{4960F195-1524-4C5D-B221-7F82C0B106FF}" type="slidenum">
              <a:rPr lang="en-US" smtClean="0"/>
              <a:t>18</a:t>
            </a:fld>
            <a:endParaRPr lang="en-US" dirty="0"/>
          </a:p>
        </p:txBody>
      </p:sp>
    </p:spTree>
    <p:extLst>
      <p:ext uri="{BB962C8B-B14F-4D97-AF65-F5344CB8AC3E}">
        <p14:creationId xmlns:p14="http://schemas.microsoft.com/office/powerpoint/2010/main" val="264570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Initial Blood Lead Levels from 60-69.99 </a:t>
            </a:r>
            <a:r>
              <a:rPr lang="en-US" sz="1200" dirty="0"/>
              <a:t>µg/dL should receive a diagnostic/confirmatory test ASAP but within 24 hours. </a:t>
            </a:r>
            <a:r>
              <a:rPr lang="en-US" dirty="0"/>
              <a:t>Otherwise, actions are the same as the 45-59.99 µg/dL level.</a:t>
            </a:r>
          </a:p>
        </p:txBody>
      </p:sp>
      <p:sp>
        <p:nvSpPr>
          <p:cNvPr id="4" name="Slide Number Placeholder 3"/>
          <p:cNvSpPr>
            <a:spLocks noGrp="1"/>
          </p:cNvSpPr>
          <p:nvPr>
            <p:ph type="sldNum" sz="quarter" idx="5"/>
          </p:nvPr>
        </p:nvSpPr>
        <p:spPr/>
        <p:txBody>
          <a:bodyPr/>
          <a:lstStyle/>
          <a:p>
            <a:fld id="{4960F195-1524-4C5D-B221-7F82C0B106FF}" type="slidenum">
              <a:rPr lang="en-US" smtClean="0"/>
              <a:t>19</a:t>
            </a:fld>
            <a:endParaRPr lang="en-US" dirty="0"/>
          </a:p>
        </p:txBody>
      </p:sp>
    </p:spTree>
    <p:extLst>
      <p:ext uri="{BB962C8B-B14F-4D97-AF65-F5344CB8AC3E}">
        <p14:creationId xmlns:p14="http://schemas.microsoft.com/office/powerpoint/2010/main" val="2248405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Initial Blood Lead Levels ≥70 </a:t>
            </a:r>
            <a:r>
              <a:rPr lang="en-US" sz="1200" dirty="0"/>
              <a:t>µg/dL should receive a diagnostic/confirmatory test immediately as an emergency lab procedure. If the diagnostic confirmatory test falls within the same range, clinics should perform the same actions as the previous level </a:t>
            </a:r>
            <a:r>
              <a:rPr lang="en-US" sz="1200" i="1" dirty="0"/>
              <a:t>AND</a:t>
            </a:r>
            <a:r>
              <a:rPr lang="en-US" sz="1200" dirty="0"/>
              <a:t>:</a:t>
            </a:r>
          </a:p>
          <a:p>
            <a:pPr marL="171450" lvl="0" indent="-171450">
              <a:buFont typeface="Arial" panose="020B0604020202020204" pitchFamily="34" charset="0"/>
              <a:buChar char="•"/>
            </a:pPr>
            <a:r>
              <a:rPr lang="en-US" sz="1200" dirty="0"/>
              <a:t>Hospitalize the child and begin medical treatment immediately</a:t>
            </a:r>
          </a:p>
          <a:p>
            <a:pPr marL="171450" lvl="0" indent="-171450">
              <a:buFont typeface="Arial" panose="020B0604020202020204" pitchFamily="34" charset="0"/>
              <a:buChar char="•"/>
            </a:pPr>
            <a:r>
              <a:rPr lang="en-US" sz="1200" dirty="0"/>
              <a:t>Conduct follow-up testing every 2 weeks to 1 month until 2 consecutive tests &lt;3.50</a:t>
            </a:r>
          </a:p>
          <a:p>
            <a:endParaRPr lang="en-US" dirty="0"/>
          </a:p>
        </p:txBody>
      </p:sp>
      <p:sp>
        <p:nvSpPr>
          <p:cNvPr id="4" name="Slide Number Placeholder 3"/>
          <p:cNvSpPr>
            <a:spLocks noGrp="1"/>
          </p:cNvSpPr>
          <p:nvPr>
            <p:ph type="sldNum" sz="quarter" idx="10"/>
          </p:nvPr>
        </p:nvSpPr>
        <p:spPr/>
        <p:txBody>
          <a:bodyPr/>
          <a:lstStyle/>
          <a:p>
            <a:fld id="{4960F195-1524-4C5D-B221-7F82C0B106FF}" type="slidenum">
              <a:rPr lang="en-US" smtClean="0"/>
              <a:t>20</a:t>
            </a:fld>
            <a:endParaRPr lang="en-US" dirty="0"/>
          </a:p>
        </p:txBody>
      </p:sp>
    </p:spTree>
    <p:extLst>
      <p:ext uri="{BB962C8B-B14F-4D97-AF65-F5344CB8AC3E}">
        <p14:creationId xmlns:p14="http://schemas.microsoft.com/office/powerpoint/2010/main" val="1763996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need for follow-up testing should be emphasized to families who may not understand the importance of follow-up testing for asymptomatic children. The child’s lead levels should be monitored to make sure levels are going down and not up.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960F195-1524-4C5D-B221-7F82C0B106FF}" type="slidenum">
              <a:rPr lang="en-US" smtClean="0"/>
              <a:t>22</a:t>
            </a:fld>
            <a:endParaRPr lang="en-US" dirty="0"/>
          </a:p>
        </p:txBody>
      </p:sp>
    </p:spTree>
    <p:extLst>
      <p:ext uri="{BB962C8B-B14F-4D97-AF65-F5344CB8AC3E}">
        <p14:creationId xmlns:p14="http://schemas.microsoft.com/office/powerpoint/2010/main" val="2123411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 am not going to read this slide to you, but these are some of the folks that make up “the Lead Team.” We all need to strive to work together.</a:t>
            </a:r>
          </a:p>
          <a:p>
            <a:endParaRPr lang="en-US" dirty="0"/>
          </a:p>
          <a:p>
            <a:r>
              <a:rPr lang="en-US" dirty="0"/>
              <a:t>Support and Advocacy Groups include United Parents Against Lead (UPAL), National Center for Healthy Housing.</a:t>
            </a:r>
          </a:p>
        </p:txBody>
      </p:sp>
      <p:sp>
        <p:nvSpPr>
          <p:cNvPr id="4" name="Slide Number Placeholder 3"/>
          <p:cNvSpPr>
            <a:spLocks noGrp="1"/>
          </p:cNvSpPr>
          <p:nvPr>
            <p:ph type="sldNum" sz="quarter" idx="5"/>
          </p:nvPr>
        </p:nvSpPr>
        <p:spPr/>
        <p:txBody>
          <a:bodyPr/>
          <a:lstStyle/>
          <a:p>
            <a:fld id="{4960F195-1524-4C5D-B221-7F82C0B106FF}" type="slidenum">
              <a:rPr lang="en-US" smtClean="0"/>
              <a:t>3</a:t>
            </a:fld>
            <a:endParaRPr lang="en-US" dirty="0"/>
          </a:p>
        </p:txBody>
      </p:sp>
    </p:spTree>
    <p:extLst>
      <p:ext uri="{BB962C8B-B14F-4D97-AF65-F5344CB8AC3E}">
        <p14:creationId xmlns:p14="http://schemas.microsoft.com/office/powerpoint/2010/main" val="2501793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need for follow-up testing should be emphasized to families who may not understand the importance of follow-up testing for asymptomatic children. The child’s lead levels should be monitored to make sure levels are going down and not up.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960F195-1524-4C5D-B221-7F82C0B106FF}" type="slidenum">
              <a:rPr lang="en-US" smtClean="0"/>
              <a:t>25</a:t>
            </a:fld>
            <a:endParaRPr lang="en-US" dirty="0"/>
          </a:p>
        </p:txBody>
      </p:sp>
    </p:spTree>
    <p:extLst>
      <p:ext uri="{BB962C8B-B14F-4D97-AF65-F5344CB8AC3E}">
        <p14:creationId xmlns:p14="http://schemas.microsoft.com/office/powerpoint/2010/main" val="2598612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Merriweather"/>
              </a:rPr>
              <a:t>It is recommended that mothers with BLLs &lt;40 μg/dL should breastfeed, but it is important to note:</a:t>
            </a:r>
          </a:p>
          <a:p>
            <a:pPr algn="l"/>
            <a:endParaRPr lang="en-US" b="0" i="0" dirty="0">
              <a:solidFill>
                <a:srgbClr val="000000"/>
              </a:solidFill>
              <a:effectLst/>
              <a:latin typeface="Merriweather"/>
            </a:endParaRPr>
          </a:p>
          <a:p>
            <a:pPr marL="171450" indent="-171450" algn="l">
              <a:buFont typeface="Arial" panose="020B0604020202020204" pitchFamily="34" charset="0"/>
              <a:buChar char="•"/>
            </a:pPr>
            <a:r>
              <a:rPr lang="en-US" b="0" i="0" dirty="0">
                <a:solidFill>
                  <a:srgbClr val="000000"/>
                </a:solidFill>
                <a:effectLst/>
                <a:latin typeface="Open Sans" panose="020B0606030504020204" pitchFamily="34" charset="0"/>
              </a:rPr>
              <a:t>Infant BLLs should be monitored if his or her mother’s BLLs are between 5 and 39.99 μg/dL. Breastfeeding should continue for all infants with BLLs below 5 μg/dL.</a:t>
            </a:r>
          </a:p>
          <a:p>
            <a:pPr marL="171450" indent="-171450" algn="l">
              <a:buFont typeface="Arial" panose="020B0604020202020204" pitchFamily="34" charset="0"/>
              <a:buChar char="•"/>
            </a:pPr>
            <a:endParaRPr lang="en-US" b="0" i="0" dirty="0">
              <a:solidFill>
                <a:srgbClr val="000000"/>
              </a:solidFill>
              <a:effectLst/>
              <a:latin typeface="Open Sans" panose="020B0606030504020204" pitchFamily="34" charset="0"/>
            </a:endParaRPr>
          </a:p>
          <a:p>
            <a:pPr marL="171450" indent="-171450" algn="l">
              <a:buFont typeface="Arial" panose="020B0604020202020204" pitchFamily="34" charset="0"/>
              <a:buChar char="•"/>
            </a:pPr>
            <a:r>
              <a:rPr lang="en-US" b="0" i="0" dirty="0">
                <a:solidFill>
                  <a:srgbClr val="000000"/>
                </a:solidFill>
                <a:effectLst/>
                <a:latin typeface="Open Sans" panose="020B0606030504020204" pitchFamily="34" charset="0"/>
              </a:rPr>
              <a:t>If infant BLLs are rising or failing to decline by 5 μg/dL or more, the healthcare provider will benefit from information collected during an environmental investigation. If no external source is identified, maternal BLLs are ≥20 μg/dL and infant BLLs are ≥5 μg/dL, then breast milk may be the source of lead exposure.</a:t>
            </a:r>
          </a:p>
          <a:p>
            <a:pPr marL="171450" indent="-171450" algn="l">
              <a:buFont typeface="Arial" panose="020B0604020202020204" pitchFamily="34" charset="0"/>
              <a:buChar char="•"/>
            </a:pPr>
            <a:endParaRPr lang="en-US" b="0" i="0" dirty="0">
              <a:solidFill>
                <a:srgbClr val="000000"/>
              </a:solidFill>
              <a:effectLst/>
              <a:latin typeface="Open Sans" panose="020B0606030504020204" pitchFamily="34" charset="0"/>
            </a:endParaRPr>
          </a:p>
          <a:p>
            <a:pPr marL="171450" indent="-171450" algn="l">
              <a:buFont typeface="Arial" panose="020B0604020202020204" pitchFamily="34" charset="0"/>
              <a:buChar char="•"/>
            </a:pPr>
            <a:r>
              <a:rPr lang="en-US" b="0" i="0" dirty="0">
                <a:solidFill>
                  <a:srgbClr val="000000"/>
                </a:solidFill>
                <a:effectLst/>
                <a:latin typeface="Open Sans" panose="020B0606030504020204" pitchFamily="34" charset="0"/>
              </a:rPr>
              <a:t> Mothers should consider temporarily pumping and discarding their breast milk until maternal BLLs are lower.</a:t>
            </a:r>
          </a:p>
          <a:p>
            <a:pPr marL="0" indent="0" algn="l">
              <a:buFont typeface="Arial" panose="020B0604020202020204" pitchFamily="34" charset="0"/>
              <a:buNone/>
            </a:pPr>
            <a:endParaRPr lang="en-US" b="0" i="0" dirty="0">
              <a:solidFill>
                <a:srgbClr val="000000"/>
              </a:solidFill>
              <a:effectLst/>
              <a:latin typeface="Open Sans" panose="020B0606030504020204" pitchFamily="34" charset="0"/>
            </a:endParaRPr>
          </a:p>
          <a:p>
            <a:pPr marL="171450" indent="-171450" algn="l">
              <a:buFont typeface="Arial" panose="020B0604020202020204" pitchFamily="34" charset="0"/>
              <a:buChar char="•"/>
            </a:pPr>
            <a:r>
              <a:rPr lang="en-US" b="0" i="0" dirty="0">
                <a:solidFill>
                  <a:srgbClr val="000000"/>
                </a:solidFill>
                <a:effectLst/>
                <a:latin typeface="Merriweather"/>
              </a:rPr>
              <a:t>Mothers with BLLs ≥40 μg/dL are encouraged to pump and discard their milk until their BLLs drop below 40 µg/dL.</a:t>
            </a:r>
          </a:p>
          <a:p>
            <a:pPr marL="171450" indent="-171450" algn="l">
              <a:buFont typeface="Arial" panose="020B0604020202020204" pitchFamily="34" charset="0"/>
              <a:buChar char="•"/>
            </a:pPr>
            <a:endParaRPr lang="en-US" b="0" i="0" dirty="0">
              <a:solidFill>
                <a:srgbClr val="000000"/>
              </a:solidFill>
              <a:effectLst/>
              <a:latin typeface="Merriweather"/>
            </a:endParaRPr>
          </a:p>
          <a:p>
            <a:pPr marL="171450" indent="-171450" algn="l">
              <a:buFont typeface="Arial" panose="020B0604020202020204" pitchFamily="34" charset="0"/>
              <a:buChar char="•"/>
            </a:pPr>
            <a:r>
              <a:rPr lang="en-US" b="0" i="0" dirty="0">
                <a:solidFill>
                  <a:srgbClr val="000000"/>
                </a:solidFill>
                <a:effectLst/>
                <a:latin typeface="Open Sans" panose="020B0606030504020204" pitchFamily="34" charset="0"/>
              </a:rPr>
              <a:t> Note that testing breast milk for lead is not recommended.</a:t>
            </a:r>
          </a:p>
          <a:p>
            <a:endParaRPr lang="en-US" dirty="0"/>
          </a:p>
        </p:txBody>
      </p:sp>
      <p:sp>
        <p:nvSpPr>
          <p:cNvPr id="4" name="Slide Number Placeholder 3"/>
          <p:cNvSpPr>
            <a:spLocks noGrp="1"/>
          </p:cNvSpPr>
          <p:nvPr>
            <p:ph type="sldNum" sz="quarter" idx="5"/>
          </p:nvPr>
        </p:nvSpPr>
        <p:spPr/>
        <p:txBody>
          <a:bodyPr/>
          <a:lstStyle/>
          <a:p>
            <a:fld id="{4960F195-1524-4C5D-B221-7F82C0B106FF}" type="slidenum">
              <a:rPr lang="en-US" smtClean="0"/>
              <a:t>29</a:t>
            </a:fld>
            <a:endParaRPr lang="en-US" dirty="0"/>
          </a:p>
        </p:txBody>
      </p:sp>
    </p:spTree>
    <p:extLst>
      <p:ext uri="{BB962C8B-B14F-4D97-AF65-F5344CB8AC3E}">
        <p14:creationId xmlns:p14="http://schemas.microsoft.com/office/powerpoint/2010/main" val="2846238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Domestic screening guidance for newly arrived refugee children has been updated to reflect the lowering of the BLRV to 3.5 μg/dL. The following guidance for screening newly arrived refugee children, pregnant and lactating women and adolescent girls remains unchanged:</a:t>
            </a:r>
          </a:p>
          <a:p>
            <a:pPr marL="228600" indent="-228600">
              <a:buFont typeface="+mj-lt"/>
              <a:buAutoNum type="arabicPeriod"/>
            </a:pPr>
            <a:r>
              <a:rPr lang="en-US" dirty="0"/>
              <a:t>All refugee infants and children ≤16 years of age should be screened for lead exposure with a blood test. Repeat testing with a blood test 3-6 months after initial testing is recommended for all refugee infants and children ≤6 years, regardless of initial screening result. Repeat testing is also recommended for children and adolescents 7-16 years of age with blood lead levels above the BLRV at initial screening.</a:t>
            </a:r>
          </a:p>
          <a:p>
            <a:pPr marL="228600" indent="-228600">
              <a:buFont typeface="+mj-lt"/>
              <a:buAutoNum type="arabicPeriod"/>
            </a:pPr>
            <a:r>
              <a:rPr lang="en-US" dirty="0"/>
              <a:t>Older adolescents (over 16 years of age) should also be tested if there is a high index of suspicion (siblings with elevated BLRV, suspected environmental exposures, etc.). Repeat testing may also be warranted.</a:t>
            </a:r>
          </a:p>
          <a:p>
            <a:pPr marL="228600" indent="-228600">
              <a:buFont typeface="+mj-lt"/>
              <a:buAutoNum type="arabicPeriod"/>
            </a:pPr>
            <a:r>
              <a:rPr lang="en-US" dirty="0"/>
              <a:t>Pregnant and lactating women and adolescent girls should be screened for lead exposure and provided with appropriate follow-up as indicated.</a:t>
            </a:r>
          </a:p>
          <a:p>
            <a:pPr marL="0" indent="0">
              <a:buFont typeface="+mj-lt"/>
              <a:buNone/>
            </a:pPr>
            <a:endParaRPr lang="en-US" dirty="0"/>
          </a:p>
          <a:p>
            <a:pPr marL="0" indent="0">
              <a:buFont typeface="+mj-lt"/>
              <a:buNone/>
            </a:pPr>
            <a:r>
              <a:rPr lang="en-US" dirty="0"/>
              <a:t>Please note, the lowering of the BLRV currently only applies to children. Clinicians conducting the domestic medical screening for newly arrived refugees and other newcomers should continue to use the 5 μg/dL reference value for pregnant and lactating women.</a:t>
            </a:r>
          </a:p>
        </p:txBody>
      </p:sp>
      <p:sp>
        <p:nvSpPr>
          <p:cNvPr id="4" name="Slide Number Placeholder 3"/>
          <p:cNvSpPr>
            <a:spLocks noGrp="1"/>
          </p:cNvSpPr>
          <p:nvPr>
            <p:ph type="sldNum" sz="quarter" idx="5"/>
          </p:nvPr>
        </p:nvSpPr>
        <p:spPr/>
        <p:txBody>
          <a:bodyPr/>
          <a:lstStyle/>
          <a:p>
            <a:fld id="{4960F195-1524-4C5D-B221-7F82C0B106FF}" type="slidenum">
              <a:rPr lang="en-US" smtClean="0"/>
              <a:t>30</a:t>
            </a:fld>
            <a:endParaRPr lang="en-US" dirty="0"/>
          </a:p>
        </p:txBody>
      </p:sp>
    </p:spTree>
    <p:extLst>
      <p:ext uri="{BB962C8B-B14F-4D97-AF65-F5344CB8AC3E}">
        <p14:creationId xmlns:p14="http://schemas.microsoft.com/office/powerpoint/2010/main" val="2884775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5f391192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7834a636a1_0_2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7834a636a1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7834a636a1_0_2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7834a636a1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7834a636a1_1_2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7834a636a1_1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7834a636a1_1_2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7834a636a1_1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7834a636a1_1_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7834a636a1_1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7834a636a1_1_2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7834a636a1_1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seen a version of this slide before in Ed’s presentation. This is a diagram of the immediate care team and each division’s areas of responsibility. Note that I’ve added education as a component in each of these “spheres of influence.”</a:t>
            </a:r>
          </a:p>
        </p:txBody>
      </p:sp>
      <p:sp>
        <p:nvSpPr>
          <p:cNvPr id="4" name="Slide Number Placeholder 3"/>
          <p:cNvSpPr>
            <a:spLocks noGrp="1"/>
          </p:cNvSpPr>
          <p:nvPr>
            <p:ph type="sldNum" sz="quarter" idx="5"/>
          </p:nvPr>
        </p:nvSpPr>
        <p:spPr/>
        <p:txBody>
          <a:bodyPr/>
          <a:lstStyle/>
          <a:p>
            <a:fld id="{4960F195-1524-4C5D-B221-7F82C0B106FF}" type="slidenum">
              <a:rPr lang="en-US" smtClean="0"/>
              <a:t>4</a:t>
            </a:fld>
            <a:endParaRPr lang="en-US" dirty="0"/>
          </a:p>
        </p:txBody>
      </p:sp>
    </p:spTree>
    <p:extLst>
      <p:ext uri="{BB962C8B-B14F-4D97-AF65-F5344CB8AC3E}">
        <p14:creationId xmlns:p14="http://schemas.microsoft.com/office/powerpoint/2010/main" val="23343888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7834a636a1_1_2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7834a636a1_1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7834a636a1_1_2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7834a636a1_1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7834a636a1_1_2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7834a636a1_1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7834a636a1_1_2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7834a636a1_1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7834a636a1_1_2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7834a636a1_1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35ed75ccf_0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0F195-1524-4C5D-B221-7F82C0B106FF}" type="slidenum">
              <a:rPr lang="en-US" smtClean="0"/>
              <a:t>45</a:t>
            </a:fld>
            <a:endParaRPr lang="en-US" dirty="0"/>
          </a:p>
        </p:txBody>
      </p:sp>
    </p:spTree>
    <p:extLst>
      <p:ext uri="{BB962C8B-B14F-4D97-AF65-F5344CB8AC3E}">
        <p14:creationId xmlns:p14="http://schemas.microsoft.com/office/powerpoint/2010/main" val="2844723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useful tool in the clinical evaluation is the environmental history. The clinician can use Form 3958 for a lead risk assessment &amp; will generally coordinate completion of Form 3651 for an exposure history for the child with confirmed levels greater than or equal to 5 mcg/dL.</a:t>
            </a:r>
          </a:p>
          <a:p>
            <a:endParaRPr lang="en-US" dirty="0"/>
          </a:p>
          <a:p>
            <a:r>
              <a:rPr lang="en-US" dirty="0"/>
              <a:t>During home visits, you will assess the living environment using Form 3640 as a guide; David Brown is going to talk further about this form later today.</a:t>
            </a:r>
          </a:p>
          <a:p>
            <a:endParaRPr lang="en-US" dirty="0"/>
          </a:p>
          <a:p>
            <a:r>
              <a:rPr lang="en-US" dirty="0"/>
              <a:t>Regarding the video at the beginning, some of you noted HCP hesitancy to test because a child was not in a high-risk zip code. I will point out that Form 3958 (Lead Risk Assessment Questionnaire) lists those high-risk zip codes, but it also indicates that testing should be performed for all children where there was a “yes’ or ‘not sure’ answer to any of the questions.</a:t>
            </a:r>
            <a:br>
              <a:rPr lang="en-US" dirty="0"/>
            </a:br>
            <a:endParaRPr lang="en-US" dirty="0"/>
          </a:p>
        </p:txBody>
      </p:sp>
      <p:sp>
        <p:nvSpPr>
          <p:cNvPr id="4" name="Slide Number Placeholder 3"/>
          <p:cNvSpPr>
            <a:spLocks noGrp="1"/>
          </p:cNvSpPr>
          <p:nvPr>
            <p:ph type="sldNum" sz="quarter" idx="5"/>
          </p:nvPr>
        </p:nvSpPr>
        <p:spPr/>
        <p:txBody>
          <a:bodyPr/>
          <a:lstStyle/>
          <a:p>
            <a:fld id="{4960F195-1524-4C5D-B221-7F82C0B106FF}" type="slidenum">
              <a:rPr lang="en-US" smtClean="0"/>
              <a:t>5</a:t>
            </a:fld>
            <a:endParaRPr lang="en-US" dirty="0"/>
          </a:p>
        </p:txBody>
      </p:sp>
    </p:spTree>
    <p:extLst>
      <p:ext uri="{BB962C8B-B14F-4D97-AF65-F5344CB8AC3E}">
        <p14:creationId xmlns:p14="http://schemas.microsoft.com/office/powerpoint/2010/main" val="2588851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clinic will also follow up by performing a nutritional assessment. They will want to work loosely with you and the child’s family to ensure that the child has a diet that is rich in calcium, iron, zinc, and vitamin C. We want to make sure that the water supply for drinking and cooking is free from lead contamination. We can work with various social service partners to ensure that the child and family are not suffering from food insecurity.</a:t>
            </a:r>
          </a:p>
        </p:txBody>
      </p:sp>
      <p:sp>
        <p:nvSpPr>
          <p:cNvPr id="4" name="Slide Number Placeholder 3"/>
          <p:cNvSpPr>
            <a:spLocks noGrp="1"/>
          </p:cNvSpPr>
          <p:nvPr>
            <p:ph type="sldNum" sz="quarter" idx="5"/>
          </p:nvPr>
        </p:nvSpPr>
        <p:spPr/>
        <p:txBody>
          <a:bodyPr/>
          <a:lstStyle/>
          <a:p>
            <a:fld id="{4960F195-1524-4C5D-B221-7F82C0B106FF}" type="slidenum">
              <a:rPr lang="en-US" smtClean="0"/>
              <a:t>6</a:t>
            </a:fld>
            <a:endParaRPr lang="en-US" dirty="0"/>
          </a:p>
        </p:txBody>
      </p:sp>
    </p:spTree>
    <p:extLst>
      <p:ext uri="{BB962C8B-B14F-4D97-AF65-F5344CB8AC3E}">
        <p14:creationId xmlns:p14="http://schemas.microsoft.com/office/powerpoint/2010/main" val="3858374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Next, I am going to talk about blood lead testing.</a:t>
            </a:r>
          </a:p>
          <a:p>
            <a:endParaRPr lang="en-US" dirty="0"/>
          </a:p>
        </p:txBody>
      </p:sp>
      <p:sp>
        <p:nvSpPr>
          <p:cNvPr id="4" name="Slide Number Placeholder 3"/>
          <p:cNvSpPr>
            <a:spLocks noGrp="1"/>
          </p:cNvSpPr>
          <p:nvPr>
            <p:ph type="sldNum" sz="quarter" idx="5"/>
          </p:nvPr>
        </p:nvSpPr>
        <p:spPr/>
        <p:txBody>
          <a:bodyPr/>
          <a:lstStyle/>
          <a:p>
            <a:fld id="{4960F195-1524-4C5D-B221-7F82C0B106FF}" type="slidenum">
              <a:rPr lang="en-US" smtClean="0"/>
              <a:t>7</a:t>
            </a:fld>
            <a:endParaRPr lang="en-US" dirty="0"/>
          </a:p>
        </p:txBody>
      </p:sp>
    </p:spTree>
    <p:extLst>
      <p:ext uri="{BB962C8B-B14F-4D97-AF65-F5344CB8AC3E}">
        <p14:creationId xmlns:p14="http://schemas.microsoft.com/office/powerpoint/2010/main" val="4070875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You should also know that in the fall of 2021, </a:t>
            </a:r>
            <a:r>
              <a:rPr lang="en-US" sz="1800" dirty="0">
                <a:effectLst/>
                <a:latin typeface="Calibri" panose="020F0502020204030204" pitchFamily="34" charset="0"/>
                <a:ea typeface="Calibri" panose="020F0502020204030204" pitchFamily="34" charset="0"/>
              </a:rPr>
              <a:t>the </a:t>
            </a:r>
            <a:r>
              <a:rPr lang="en-US" sz="1800" dirty="0"/>
              <a:t>CDC</a:t>
            </a:r>
            <a:r>
              <a:rPr lang="en-US" sz="1800" dirty="0">
                <a:effectLst/>
                <a:latin typeface="Calibri" panose="020F0502020204030204" pitchFamily="34" charset="0"/>
                <a:ea typeface="Calibri" panose="020F0502020204030204" pitchFamily="34" charset="0"/>
              </a:rPr>
              <a:t> lowered the BLRV </a:t>
            </a:r>
            <a:r>
              <a:rPr lang="en-US" sz="1800" dirty="0"/>
              <a:t>for children from 5 µg/dL to 3.5 µg/dL. Children with blood lead levels at or above the BLRV represent those with the highest levels of lead in their blood compared to other children in the U.S.</a:t>
            </a:r>
          </a:p>
          <a:p>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This means that CDC now recommends that clinical follow-up for children begin at 3.5 ug/dL instead of 5ug/dL. Some of you may be familiar with follow-up beginning at the higher level, but that has now changed.</a:t>
            </a:r>
            <a:r>
              <a:rPr lang="en-US" sz="1800" dirty="0"/>
              <a:t> However, required environmental follow-up services are not affected by these revised recommendations; they still occur beginning at 5 ug/dL.</a:t>
            </a:r>
            <a:endParaRPr lang="en-US" sz="1800" dirty="0">
              <a:effectLst/>
              <a:latin typeface="Calibri" panose="020F0502020204030204" pitchFamily="34" charset="0"/>
              <a:ea typeface="Calibri" panose="020F0502020204030204" pitchFamily="34" charset="0"/>
            </a:endParaRPr>
          </a:p>
          <a:p>
            <a:endParaRPr lang="en-US" sz="18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4960F195-1524-4C5D-B221-7F82C0B106FF}" type="slidenum">
              <a:rPr lang="en-US" smtClean="0"/>
              <a:t>8</a:t>
            </a:fld>
            <a:endParaRPr lang="en-US" dirty="0"/>
          </a:p>
        </p:txBody>
      </p:sp>
    </p:spTree>
    <p:extLst>
      <p:ext uri="{BB962C8B-B14F-4D97-AF65-F5344CB8AC3E}">
        <p14:creationId xmlns:p14="http://schemas.microsoft.com/office/powerpoint/2010/main" val="690690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We typically use two sources for blood lead tests: capillary and venous. Capillary testing is primarily used for screening. When obtaining a capillary sample, it is important to wash the child’s hands thoroughly.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We have included a link to a CDC poster that details the steps to collect a fingerstick blood sample (a good resource to share with providers).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If there is an elevated level (</a:t>
            </a:r>
            <a:r>
              <a:rPr lang="en-US" sz="1800" dirty="0"/>
              <a:t>≥3.</a:t>
            </a:r>
            <a:r>
              <a:rPr lang="en-US" sz="1800" dirty="0">
                <a:effectLst/>
                <a:latin typeface="Arial" panose="020B0604020202020204" pitchFamily="34" charset="0"/>
                <a:ea typeface="Calibri" panose="020F0502020204030204" pitchFamily="34" charset="0"/>
                <a:cs typeface="Times New Roman" panose="02020603050405020304" pitchFamily="18" charset="0"/>
              </a:rPr>
              <a:t>5 mcg/dL), we need a diagnostic test to confirm that reading. We prefer a venous sample for the diagnostic test because it reduces the risk of contamination. </a:t>
            </a:r>
          </a:p>
          <a:p>
            <a:pPr marL="0" marR="0">
              <a:spcBef>
                <a:spcPts val="0"/>
              </a:spcBef>
              <a:spcAft>
                <a:spcPts val="0"/>
              </a:spcAft>
            </a:pPr>
            <a:endParaRPr lang="en-US" sz="1800" u="sng"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dirty="0">
                <a:effectLst/>
                <a:latin typeface="Arial" panose="020B0604020202020204" pitchFamily="34" charset="0"/>
                <a:ea typeface="Calibri" panose="020F0502020204030204" pitchFamily="34" charset="0"/>
                <a:cs typeface="Times New Roman" panose="02020603050405020304" pitchFamily="18" charset="0"/>
              </a:rPr>
              <a:t>However,</a:t>
            </a:r>
            <a:r>
              <a:rPr lang="en-US" sz="1800" dirty="0">
                <a:effectLst/>
                <a:latin typeface="Arial" panose="020B0604020202020204" pitchFamily="34" charset="0"/>
                <a:ea typeface="Calibri" panose="020F0502020204030204" pitchFamily="34" charset="0"/>
                <a:cs typeface="Times New Roman" panose="02020603050405020304" pitchFamily="18" charset="0"/>
              </a:rPr>
              <a:t> capillary specimens are acceptable for a diagnostic if a venous cannot be obtained in such instances 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Difficulty obtaining a venous specimen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Parent/guardian objection to venous draw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Clinic sends the family to another facility for venous specimens and the family never arrives</a:t>
            </a:r>
          </a:p>
          <a:p>
            <a:pPr marL="0" marR="0" lvl="0" indent="0">
              <a:spcBef>
                <a:spcPts val="0"/>
              </a:spcBef>
              <a:spcAft>
                <a:spcPts val="0"/>
              </a:spcAft>
              <a:buFont typeface="Symbol" panose="05050102010706020507" pitchFamily="18" charset="2"/>
              <a:buNone/>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Note that a diagnostic/confirmatory test, venous or capillary, MUST be analyzed by an outside reference lab.</a:t>
            </a:r>
          </a:p>
          <a:p>
            <a:pPr marL="0" marR="0" lvl="0" indent="0">
              <a:spcBef>
                <a:spcPts val="0"/>
              </a:spcBef>
              <a:spcAft>
                <a:spcPts val="0"/>
              </a:spcAft>
              <a:buFont typeface="Symbol" panose="05050102010706020507" pitchFamily="18" charset="2"/>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4960F195-1524-4C5D-B221-7F82C0B106FF}" type="slidenum">
              <a:rPr lang="en-US" smtClean="0"/>
              <a:t>9</a:t>
            </a:fld>
            <a:endParaRPr lang="en-US" dirty="0"/>
          </a:p>
        </p:txBody>
      </p:sp>
    </p:spTree>
    <p:extLst>
      <p:ext uri="{BB962C8B-B14F-4D97-AF65-F5344CB8AC3E}">
        <p14:creationId xmlns:p14="http://schemas.microsoft.com/office/powerpoint/2010/main" val="910522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I put this up mostly for informational purposes. This slide mainly applies to labs, including clinics using POC analyzers. I particularly want to emphasize the last bullet. You should let us know </a:t>
            </a:r>
            <a:r>
              <a:rPr lang="en-US" sz="1800" b="1" dirty="0">
                <a:effectLst/>
                <a:latin typeface="Arial" panose="020B0604020202020204" pitchFamily="34" charset="0"/>
                <a:ea typeface="Calibri" panose="020F0502020204030204" pitchFamily="34" charset="0"/>
                <a:cs typeface="Times New Roman" panose="02020603050405020304" pitchFamily="18" charset="0"/>
              </a:rPr>
              <a:t>ASAP</a:t>
            </a:r>
            <a:r>
              <a:rPr lang="en-US" sz="1800" dirty="0">
                <a:effectLst/>
                <a:latin typeface="Arial" panose="020B0604020202020204" pitchFamily="34" charset="0"/>
                <a:ea typeface="Calibri" panose="020F0502020204030204" pitchFamily="34" charset="0"/>
                <a:cs typeface="Times New Roman" panose="02020603050405020304" pitchFamily="18" charset="0"/>
              </a:rPr>
              <a:t> if an elevated result is not in the system so we can find it and get it entered! We may not have processed a file yet, the child’s name may be misspelled or DOB is off and the result did not post to the correct child.</a:t>
            </a:r>
            <a:r>
              <a:rPr lang="en-US" sz="1800" dirty="0">
                <a:effectLst/>
                <a:latin typeface="Calibri" panose="020F0502020204030204" pitchFamily="34" charset="0"/>
                <a:ea typeface="Calibri" panose="020F0502020204030204" pitchFamily="34" charset="0"/>
                <a:cs typeface="Times New Roman" panose="02020603050405020304" pitchFamily="18" charset="0"/>
              </a:rPr>
              <a:t> Y</a:t>
            </a:r>
            <a:r>
              <a:rPr lang="en-US" sz="1800" dirty="0">
                <a:effectLst/>
                <a:latin typeface="Arial" panose="020B0604020202020204" pitchFamily="34" charset="0"/>
                <a:ea typeface="Calibri" panose="020F0502020204030204" pitchFamily="34" charset="0"/>
                <a:cs typeface="Times New Roman" panose="02020603050405020304" pitchFamily="18" charset="0"/>
              </a:rPr>
              <a:t>ou should also let us know if you put information in the Follow-up Documentation question package (or elsewhere) that requires action on our part, such 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A </a:t>
            </a:r>
            <a:r>
              <a:rPr lang="en-US" sz="1800" dirty="0">
                <a:solidFill>
                  <a:srgbClr val="0000CC"/>
                </a:solidFill>
                <a:effectLst/>
                <a:latin typeface="Arial" panose="020B0604020202020204" pitchFamily="34" charset="0"/>
                <a:ea typeface="Calibri" panose="020F0502020204030204" pitchFamily="34" charset="0"/>
                <a:cs typeface="Times New Roman" panose="02020603050405020304" pitchFamily="18" charset="0"/>
              </a:rPr>
              <a:t>missing elevated result </a:t>
            </a:r>
            <a:r>
              <a:rPr lang="en-US" sz="1800" dirty="0">
                <a:effectLst/>
                <a:latin typeface="Arial" panose="020B0604020202020204" pitchFamily="34" charset="0"/>
                <a:ea typeface="Calibri" panose="020F0502020204030204" pitchFamily="34" charset="0"/>
                <a:cs typeface="Times New Roman" panose="02020603050405020304" pitchFamily="18" charset="0"/>
              </a:rPr>
              <a:t>that would make a case an </a:t>
            </a:r>
            <a:r>
              <a:rPr lang="en-US" sz="1800" b="1" dirty="0">
                <a:effectLst/>
                <a:latin typeface="Arial" panose="020B0604020202020204" pitchFamily="34" charset="0"/>
                <a:ea typeface="Calibri" panose="020F0502020204030204" pitchFamily="34" charset="0"/>
                <a:cs typeface="Times New Roman" panose="02020603050405020304" pitchFamily="18" charset="0"/>
              </a:rPr>
              <a:t>EBL </a:t>
            </a:r>
            <a:r>
              <a:rPr lang="en-US" sz="1800" dirty="0">
                <a:effectLst/>
                <a:latin typeface="Arial" panose="020B0604020202020204" pitchFamily="34" charset="0"/>
                <a:ea typeface="Calibri" panose="020F0502020204030204" pitchFamily="34" charset="0"/>
                <a:cs typeface="Times New Roman" panose="02020603050405020304" pitchFamily="18" charset="0"/>
              </a:rPr>
              <a:t>or </a:t>
            </a:r>
            <a:r>
              <a:rPr lang="en-US" sz="1800" b="1" dirty="0">
                <a:effectLst/>
                <a:latin typeface="Arial" panose="020B0604020202020204" pitchFamily="34" charset="0"/>
                <a:ea typeface="Calibri" panose="020F0502020204030204" pitchFamily="34" charset="0"/>
                <a:cs typeface="Times New Roman" panose="02020603050405020304" pitchFamily="18" charset="0"/>
              </a:rPr>
              <a:t>CLP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A misspelled 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Incorrect DOB/address/other demographic info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New address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A case that is assigned to the wrong county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Please let us know </a:t>
            </a:r>
            <a:r>
              <a:rPr lang="en-US" sz="1800" b="1" dirty="0">
                <a:effectLst/>
                <a:latin typeface="Arial" panose="020B0604020202020204" pitchFamily="34" charset="0"/>
                <a:ea typeface="Calibri" panose="020F0502020204030204" pitchFamily="34" charset="0"/>
                <a:cs typeface="Times New Roman" panose="02020603050405020304" pitchFamily="18" charset="0"/>
              </a:rPr>
              <a:t>ASAP</a:t>
            </a:r>
            <a:r>
              <a:rPr lang="en-US" sz="1800" dirty="0">
                <a:effectLst/>
                <a:latin typeface="Arial" panose="020B0604020202020204" pitchFamily="34" charset="0"/>
                <a:ea typeface="Calibri" panose="020F0502020204030204" pitchFamily="34" charset="0"/>
                <a:cs typeface="Times New Roman" panose="02020603050405020304" pitchFamily="18" charset="0"/>
              </a:rPr>
              <a:t> so we can look for the missing test result and get it entered, make a correction or modify the address as needed. It can be as simple as sending an email message with the event ID (no other personally identifiable information </a:t>
            </a:r>
            <a:r>
              <a:rPr lang="en-US" sz="1800" u="sng" dirty="0">
                <a:effectLst/>
                <a:latin typeface="Arial" panose="020B0604020202020204" pitchFamily="34" charset="0"/>
                <a:ea typeface="Calibri" panose="020F0502020204030204" pitchFamily="34" charset="0"/>
                <a:cs typeface="Times New Roman" panose="02020603050405020304" pitchFamily="18" charset="0"/>
              </a:rPr>
              <a:t>please</a:t>
            </a:r>
            <a:r>
              <a:rPr lang="en-US" sz="1800" dirty="0">
                <a:effectLst/>
                <a:latin typeface="Arial" panose="020B0604020202020204" pitchFamily="34" charset="0"/>
                <a:ea typeface="Calibri" panose="020F0502020204030204" pitchFamily="34" charset="0"/>
                <a:cs typeface="Times New Roman" panose="02020603050405020304" pitchFamily="18" charset="0"/>
              </a:rPr>
              <a:t>) and telling us to look in the </a:t>
            </a:r>
            <a:r>
              <a:rPr lang="en-US" sz="1800" b="1" dirty="0">
                <a:effectLst/>
                <a:latin typeface="Arial" panose="020B0604020202020204" pitchFamily="34" charset="0"/>
                <a:ea typeface="Calibri" panose="020F0502020204030204" pitchFamily="34" charset="0"/>
                <a:cs typeface="Times New Roman" panose="02020603050405020304" pitchFamily="18" charset="0"/>
              </a:rPr>
              <a:t>Follow-up Documentation</a:t>
            </a:r>
            <a:r>
              <a:rPr lang="en-US" sz="1800" dirty="0">
                <a:effectLst/>
                <a:latin typeface="Arial" panose="020B0604020202020204" pitchFamily="34" charset="0"/>
                <a:ea typeface="Calibri" panose="020F0502020204030204" pitchFamily="34" charset="0"/>
                <a:cs typeface="Times New Roman" panose="02020603050405020304" pitchFamily="18" charset="0"/>
              </a:rPr>
              <a:t> question package.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There are literally </a:t>
            </a:r>
            <a:r>
              <a:rPr lang="en-US" sz="1800" i="1" dirty="0">
                <a:solidFill>
                  <a:srgbClr val="0000CC"/>
                </a:solidFill>
                <a:effectLst/>
                <a:latin typeface="Arial" panose="020B0604020202020204" pitchFamily="34" charset="0"/>
                <a:ea typeface="Calibri" panose="020F0502020204030204" pitchFamily="34" charset="0"/>
                <a:cs typeface="Times New Roman" panose="02020603050405020304" pitchFamily="18" charset="0"/>
              </a:rPr>
              <a:t>millions</a:t>
            </a:r>
            <a:r>
              <a:rPr lang="en-US" sz="1800" dirty="0">
                <a:solidFill>
                  <a:srgbClr val="0000CC"/>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of records in NCLEAD. We have no practical way of knowing when a note is entered that requires action on our end unless you let us know.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960F195-1524-4C5D-B221-7F82C0B106FF}" type="slidenum">
              <a:rPr lang="en-US" smtClean="0"/>
              <a:t>11</a:t>
            </a:fld>
            <a:endParaRPr lang="en-US" dirty="0"/>
          </a:p>
        </p:txBody>
      </p:sp>
    </p:spTree>
    <p:extLst>
      <p:ext uri="{BB962C8B-B14F-4D97-AF65-F5344CB8AC3E}">
        <p14:creationId xmlns:p14="http://schemas.microsoft.com/office/powerpoint/2010/main" val="2822083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slide" Target="../slides/slide33.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slide" Target="../slides/slide33.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AFE8AC0-9458-4BCE-9282-2DD009ABE4EE}" type="datetime1">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9296ED-BE59-4C5D-897A-F3AA553D658D}" type="slidenum">
              <a:rPr lang="en-US" smtClean="0"/>
              <a:t>‹#›</a:t>
            </a:fld>
            <a:endParaRPr lang="en-US" dirty="0"/>
          </a:p>
        </p:txBody>
      </p:sp>
    </p:spTree>
    <p:extLst>
      <p:ext uri="{BB962C8B-B14F-4D97-AF65-F5344CB8AC3E}">
        <p14:creationId xmlns:p14="http://schemas.microsoft.com/office/powerpoint/2010/main" val="3190669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BE7869-5C5A-41A3-8C01-092725D5D36E}" type="datetime1">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9296ED-BE59-4C5D-897A-F3AA553D658D}" type="slidenum">
              <a:rPr lang="en-US" smtClean="0"/>
              <a:t>‹#›</a:t>
            </a:fld>
            <a:endParaRPr lang="en-US" dirty="0"/>
          </a:p>
        </p:txBody>
      </p:sp>
    </p:spTree>
    <p:extLst>
      <p:ext uri="{BB962C8B-B14F-4D97-AF65-F5344CB8AC3E}">
        <p14:creationId xmlns:p14="http://schemas.microsoft.com/office/powerpoint/2010/main" val="3078983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8CBEA7-C6DD-4DC6-8DB1-22380A8B23EC}" type="datetime1">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9296ED-BE59-4C5D-897A-F3AA553D658D}" type="slidenum">
              <a:rPr lang="en-US" smtClean="0"/>
              <a:t>‹#›</a:t>
            </a:fld>
            <a:endParaRPr lang="en-US" dirty="0"/>
          </a:p>
        </p:txBody>
      </p:sp>
    </p:spTree>
    <p:extLst>
      <p:ext uri="{BB962C8B-B14F-4D97-AF65-F5344CB8AC3E}">
        <p14:creationId xmlns:p14="http://schemas.microsoft.com/office/powerpoint/2010/main" val="121759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A42712-6B00-4084-8FED-DFA170CCA59B}" type="datetimeFigureOut">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15454D-9D1C-46CF-A96A-ABFB02602029}" type="slidenum">
              <a:rPr lang="en-US" smtClean="0"/>
              <a:t>‹#›</a:t>
            </a:fld>
            <a:endParaRPr lang="en-US" dirty="0"/>
          </a:p>
        </p:txBody>
      </p:sp>
    </p:spTree>
    <p:extLst>
      <p:ext uri="{BB962C8B-B14F-4D97-AF65-F5344CB8AC3E}">
        <p14:creationId xmlns:p14="http://schemas.microsoft.com/office/powerpoint/2010/main" val="1238694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A42712-6B00-4084-8FED-DFA170CCA59B}" type="datetimeFigureOut">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15454D-9D1C-46CF-A96A-ABFB02602029}" type="slidenum">
              <a:rPr lang="en-US" smtClean="0"/>
              <a:t>‹#›</a:t>
            </a:fld>
            <a:endParaRPr lang="en-US" dirty="0"/>
          </a:p>
        </p:txBody>
      </p:sp>
    </p:spTree>
    <p:extLst>
      <p:ext uri="{BB962C8B-B14F-4D97-AF65-F5344CB8AC3E}">
        <p14:creationId xmlns:p14="http://schemas.microsoft.com/office/powerpoint/2010/main" val="2196961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A42712-6B00-4084-8FED-DFA170CCA59B}" type="datetimeFigureOut">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15454D-9D1C-46CF-A96A-ABFB02602029}" type="slidenum">
              <a:rPr lang="en-US" smtClean="0"/>
              <a:t>‹#›</a:t>
            </a:fld>
            <a:endParaRPr lang="en-US" dirty="0"/>
          </a:p>
        </p:txBody>
      </p:sp>
    </p:spTree>
    <p:extLst>
      <p:ext uri="{BB962C8B-B14F-4D97-AF65-F5344CB8AC3E}">
        <p14:creationId xmlns:p14="http://schemas.microsoft.com/office/powerpoint/2010/main" val="1774143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A42712-6B00-4084-8FED-DFA170CCA59B}" type="datetimeFigureOut">
              <a:rPr lang="en-US" smtClean="0"/>
              <a:t>10/18/2022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15454D-9D1C-46CF-A96A-ABFB02602029}" type="slidenum">
              <a:rPr lang="en-US" smtClean="0"/>
              <a:t>‹#›</a:t>
            </a:fld>
            <a:endParaRPr lang="en-US" dirty="0"/>
          </a:p>
        </p:txBody>
      </p:sp>
    </p:spTree>
    <p:extLst>
      <p:ext uri="{BB962C8B-B14F-4D97-AF65-F5344CB8AC3E}">
        <p14:creationId xmlns:p14="http://schemas.microsoft.com/office/powerpoint/2010/main" val="2788289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A42712-6B00-4084-8FED-DFA170CCA59B}" type="datetimeFigureOut">
              <a:rPr lang="en-US" smtClean="0"/>
              <a:t>10/18/2022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015454D-9D1C-46CF-A96A-ABFB02602029}" type="slidenum">
              <a:rPr lang="en-US" smtClean="0"/>
              <a:t>‹#›</a:t>
            </a:fld>
            <a:endParaRPr lang="en-US" dirty="0"/>
          </a:p>
        </p:txBody>
      </p:sp>
    </p:spTree>
    <p:extLst>
      <p:ext uri="{BB962C8B-B14F-4D97-AF65-F5344CB8AC3E}">
        <p14:creationId xmlns:p14="http://schemas.microsoft.com/office/powerpoint/2010/main" val="2957927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A42712-6B00-4084-8FED-DFA170CCA59B}" type="datetimeFigureOut">
              <a:rPr lang="en-US" smtClean="0"/>
              <a:t>10/18/2022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015454D-9D1C-46CF-A96A-ABFB02602029}" type="slidenum">
              <a:rPr lang="en-US" smtClean="0"/>
              <a:t>‹#›</a:t>
            </a:fld>
            <a:endParaRPr lang="en-US" dirty="0"/>
          </a:p>
        </p:txBody>
      </p:sp>
    </p:spTree>
    <p:extLst>
      <p:ext uri="{BB962C8B-B14F-4D97-AF65-F5344CB8AC3E}">
        <p14:creationId xmlns:p14="http://schemas.microsoft.com/office/powerpoint/2010/main" val="3452669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A42712-6B00-4084-8FED-DFA170CCA59B}" type="datetimeFigureOut">
              <a:rPr lang="en-US" smtClean="0"/>
              <a:t>10/18/2022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015454D-9D1C-46CF-A96A-ABFB02602029}" type="slidenum">
              <a:rPr lang="en-US" smtClean="0"/>
              <a:t>‹#›</a:t>
            </a:fld>
            <a:endParaRPr lang="en-US" dirty="0"/>
          </a:p>
        </p:txBody>
      </p:sp>
    </p:spTree>
    <p:extLst>
      <p:ext uri="{BB962C8B-B14F-4D97-AF65-F5344CB8AC3E}">
        <p14:creationId xmlns:p14="http://schemas.microsoft.com/office/powerpoint/2010/main" val="689066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BA42712-6B00-4084-8FED-DFA170CCA59B}" type="datetimeFigureOut">
              <a:rPr lang="en-US" smtClean="0"/>
              <a:t>10/18/2022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15454D-9D1C-46CF-A96A-ABFB02602029}" type="slidenum">
              <a:rPr lang="en-US" smtClean="0"/>
              <a:t>‹#›</a:t>
            </a:fld>
            <a:endParaRPr lang="en-US" dirty="0"/>
          </a:p>
        </p:txBody>
      </p:sp>
    </p:spTree>
    <p:extLst>
      <p:ext uri="{BB962C8B-B14F-4D97-AF65-F5344CB8AC3E}">
        <p14:creationId xmlns:p14="http://schemas.microsoft.com/office/powerpoint/2010/main" val="263497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60A4EC-4E8C-43BA-B05D-D941BEC761E7}" type="datetime1">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9296ED-BE59-4C5D-897A-F3AA553D658D}" type="slidenum">
              <a:rPr lang="en-US" smtClean="0"/>
              <a:t>‹#›</a:t>
            </a:fld>
            <a:endParaRPr lang="en-US" dirty="0"/>
          </a:p>
        </p:txBody>
      </p:sp>
    </p:spTree>
    <p:extLst>
      <p:ext uri="{BB962C8B-B14F-4D97-AF65-F5344CB8AC3E}">
        <p14:creationId xmlns:p14="http://schemas.microsoft.com/office/powerpoint/2010/main" val="3510755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BA42712-6B00-4084-8FED-DFA170CCA59B}" type="datetimeFigureOut">
              <a:rPr lang="en-US" smtClean="0"/>
              <a:t>10/18/2022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15454D-9D1C-46CF-A96A-ABFB02602029}" type="slidenum">
              <a:rPr lang="en-US" smtClean="0"/>
              <a:t>‹#›</a:t>
            </a:fld>
            <a:endParaRPr lang="en-US" dirty="0"/>
          </a:p>
        </p:txBody>
      </p:sp>
    </p:spTree>
    <p:extLst>
      <p:ext uri="{BB962C8B-B14F-4D97-AF65-F5344CB8AC3E}">
        <p14:creationId xmlns:p14="http://schemas.microsoft.com/office/powerpoint/2010/main" val="3717832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A42712-6B00-4084-8FED-DFA170CCA59B}" type="datetimeFigureOut">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15454D-9D1C-46CF-A96A-ABFB02602029}" type="slidenum">
              <a:rPr lang="en-US" smtClean="0"/>
              <a:t>‹#›</a:t>
            </a:fld>
            <a:endParaRPr lang="en-US" dirty="0"/>
          </a:p>
        </p:txBody>
      </p:sp>
    </p:spTree>
    <p:extLst>
      <p:ext uri="{BB962C8B-B14F-4D97-AF65-F5344CB8AC3E}">
        <p14:creationId xmlns:p14="http://schemas.microsoft.com/office/powerpoint/2010/main" val="3154462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A42712-6B00-4084-8FED-DFA170CCA59B}" type="datetimeFigureOut">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15454D-9D1C-46CF-A96A-ABFB02602029}" type="slidenum">
              <a:rPr lang="en-US" smtClean="0"/>
              <a:t>‹#›</a:t>
            </a:fld>
            <a:endParaRPr lang="en-US" dirty="0"/>
          </a:p>
        </p:txBody>
      </p:sp>
    </p:spTree>
    <p:extLst>
      <p:ext uri="{BB962C8B-B14F-4D97-AF65-F5344CB8AC3E}">
        <p14:creationId xmlns:p14="http://schemas.microsoft.com/office/powerpoint/2010/main" val="1634798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9"/>
        <p:cNvGrpSpPr/>
        <p:nvPr/>
      </p:nvGrpSpPr>
      <p:grpSpPr>
        <a:xfrm>
          <a:off x="0" y="0"/>
          <a:ext cx="0" cy="0"/>
          <a:chOff x="0" y="0"/>
          <a:chExt cx="0" cy="0"/>
        </a:xfrm>
      </p:grpSpPr>
      <p:sp>
        <p:nvSpPr>
          <p:cNvPr id="100" name="Google Shape;100;p2"/>
          <p:cNvSpPr txBox="1">
            <a:spLocks noGrp="1"/>
          </p:cNvSpPr>
          <p:nvPr>
            <p:ph type="ctrTitle"/>
          </p:nvPr>
        </p:nvSpPr>
        <p:spPr>
          <a:xfrm>
            <a:off x="685800" y="3592533"/>
            <a:ext cx="7772400" cy="810400"/>
          </a:xfrm>
          <a:prstGeom prst="rect">
            <a:avLst/>
          </a:prstGeom>
          <a:effectLst>
            <a:reflection stA="25000" endPos="60000" fadeDir="5400012" sy="-100000" algn="bl" rotWithShape="0"/>
          </a:effectLst>
        </p:spPr>
        <p:txBody>
          <a:bodyPr spcFirstLastPara="1" wrap="square" lIns="0" tIns="0" rIns="0" bIns="0" anchor="t" anchorCtr="0">
            <a:noAutofit/>
          </a:bodyPr>
          <a:lstStyle>
            <a:lvl1pPr lvl="0" algn="ctr" rtl="0">
              <a:spcBef>
                <a:spcPts val="0"/>
              </a:spcBef>
              <a:spcAft>
                <a:spcPts val="0"/>
              </a:spcAft>
              <a:buSzPts val="5500"/>
              <a:buNone/>
              <a:defRPr sz="5500">
                <a:latin typeface="Bebas Neue" panose="020B0606020202050201" charset="0"/>
              </a:defRPr>
            </a:lvl1pPr>
            <a:lvl2pPr lvl="1" algn="ctr" rtl="0">
              <a:spcBef>
                <a:spcPts val="0"/>
              </a:spcBef>
              <a:spcAft>
                <a:spcPts val="0"/>
              </a:spcAft>
              <a:buSzPts val="5500"/>
              <a:buNone/>
              <a:defRPr sz="5500"/>
            </a:lvl2pPr>
            <a:lvl3pPr lvl="2" algn="ctr" rtl="0">
              <a:spcBef>
                <a:spcPts val="0"/>
              </a:spcBef>
              <a:spcAft>
                <a:spcPts val="0"/>
              </a:spcAft>
              <a:buSzPts val="5500"/>
              <a:buNone/>
              <a:defRPr sz="5500"/>
            </a:lvl3pPr>
            <a:lvl4pPr lvl="3" algn="ctr" rtl="0">
              <a:spcBef>
                <a:spcPts val="0"/>
              </a:spcBef>
              <a:spcAft>
                <a:spcPts val="0"/>
              </a:spcAft>
              <a:buSzPts val="5500"/>
              <a:buNone/>
              <a:defRPr sz="5500"/>
            </a:lvl4pPr>
            <a:lvl5pPr lvl="4" algn="ctr" rtl="0">
              <a:spcBef>
                <a:spcPts val="0"/>
              </a:spcBef>
              <a:spcAft>
                <a:spcPts val="0"/>
              </a:spcAft>
              <a:buSzPts val="5500"/>
              <a:buNone/>
              <a:defRPr sz="5500"/>
            </a:lvl5pPr>
            <a:lvl6pPr lvl="5" algn="ctr" rtl="0">
              <a:spcBef>
                <a:spcPts val="0"/>
              </a:spcBef>
              <a:spcAft>
                <a:spcPts val="0"/>
              </a:spcAft>
              <a:buSzPts val="5500"/>
              <a:buNone/>
              <a:defRPr sz="5500"/>
            </a:lvl6pPr>
            <a:lvl7pPr lvl="6" algn="ctr" rtl="0">
              <a:spcBef>
                <a:spcPts val="0"/>
              </a:spcBef>
              <a:spcAft>
                <a:spcPts val="0"/>
              </a:spcAft>
              <a:buSzPts val="5500"/>
              <a:buNone/>
              <a:defRPr sz="5500"/>
            </a:lvl7pPr>
            <a:lvl8pPr lvl="7" algn="ctr" rtl="0">
              <a:spcBef>
                <a:spcPts val="0"/>
              </a:spcBef>
              <a:spcAft>
                <a:spcPts val="0"/>
              </a:spcAft>
              <a:buSzPts val="5500"/>
              <a:buNone/>
              <a:defRPr sz="5500"/>
            </a:lvl8pPr>
            <a:lvl9pPr lvl="8" algn="ctr" rtl="0">
              <a:spcBef>
                <a:spcPts val="0"/>
              </a:spcBef>
              <a:spcAft>
                <a:spcPts val="0"/>
              </a:spcAft>
              <a:buSzPts val="5500"/>
              <a:buNone/>
              <a:defRPr sz="5500"/>
            </a:lvl9pPr>
          </a:lstStyle>
          <a:p>
            <a:endParaRPr/>
          </a:p>
        </p:txBody>
      </p:sp>
    </p:spTree>
    <p:extLst>
      <p:ext uri="{BB962C8B-B14F-4D97-AF65-F5344CB8AC3E}">
        <p14:creationId xmlns:p14="http://schemas.microsoft.com/office/powerpoint/2010/main" val="3700051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01"/>
        <p:cNvGrpSpPr/>
        <p:nvPr/>
      </p:nvGrpSpPr>
      <p:grpSpPr>
        <a:xfrm>
          <a:off x="0" y="0"/>
          <a:ext cx="0" cy="0"/>
          <a:chOff x="0" y="0"/>
          <a:chExt cx="0" cy="0"/>
        </a:xfrm>
      </p:grpSpPr>
      <p:sp>
        <p:nvSpPr>
          <p:cNvPr id="102" name="Google Shape;102;p3"/>
          <p:cNvSpPr txBox="1">
            <a:spLocks noGrp="1"/>
          </p:cNvSpPr>
          <p:nvPr>
            <p:ph type="ctrTitle"/>
          </p:nvPr>
        </p:nvSpPr>
        <p:spPr>
          <a:xfrm>
            <a:off x="685800" y="3567033"/>
            <a:ext cx="7772400" cy="807600"/>
          </a:xfrm>
          <a:prstGeom prst="rect">
            <a:avLst/>
          </a:prstGeom>
          <a:effectLst>
            <a:reflection stA="35000" endPos="47000" fadeDir="5400012" sy="-100000" algn="bl" rotWithShape="0"/>
          </a:effectLst>
        </p:spPr>
        <p:txBody>
          <a:bodyPr spcFirstLastPara="1" wrap="square" lIns="0" tIns="0" rIns="0" bIns="0" anchor="t" anchorCtr="0">
            <a:noAutofit/>
          </a:bodyPr>
          <a:lstStyle>
            <a:lvl1pPr lvl="0" algn="ctr" rtl="0">
              <a:spcBef>
                <a:spcPts val="0"/>
              </a:spcBef>
              <a:spcAft>
                <a:spcPts val="0"/>
              </a:spcAft>
              <a:buSzPts val="5500"/>
              <a:buNone/>
              <a:defRPr sz="5500"/>
            </a:lvl1pPr>
            <a:lvl2pPr lvl="1" algn="ctr" rtl="0">
              <a:spcBef>
                <a:spcPts val="0"/>
              </a:spcBef>
              <a:spcAft>
                <a:spcPts val="0"/>
              </a:spcAft>
              <a:buSzPts val="5500"/>
              <a:buNone/>
              <a:defRPr sz="5500"/>
            </a:lvl2pPr>
            <a:lvl3pPr lvl="2" algn="ctr" rtl="0">
              <a:spcBef>
                <a:spcPts val="0"/>
              </a:spcBef>
              <a:spcAft>
                <a:spcPts val="0"/>
              </a:spcAft>
              <a:buSzPts val="5500"/>
              <a:buNone/>
              <a:defRPr sz="5500"/>
            </a:lvl3pPr>
            <a:lvl4pPr lvl="3" algn="ctr" rtl="0">
              <a:spcBef>
                <a:spcPts val="0"/>
              </a:spcBef>
              <a:spcAft>
                <a:spcPts val="0"/>
              </a:spcAft>
              <a:buSzPts val="5500"/>
              <a:buNone/>
              <a:defRPr sz="5500"/>
            </a:lvl4pPr>
            <a:lvl5pPr lvl="4" algn="ctr" rtl="0">
              <a:spcBef>
                <a:spcPts val="0"/>
              </a:spcBef>
              <a:spcAft>
                <a:spcPts val="0"/>
              </a:spcAft>
              <a:buSzPts val="5500"/>
              <a:buNone/>
              <a:defRPr sz="5500"/>
            </a:lvl5pPr>
            <a:lvl6pPr lvl="5" algn="ctr" rtl="0">
              <a:spcBef>
                <a:spcPts val="0"/>
              </a:spcBef>
              <a:spcAft>
                <a:spcPts val="0"/>
              </a:spcAft>
              <a:buSzPts val="5500"/>
              <a:buNone/>
              <a:defRPr sz="5500"/>
            </a:lvl6pPr>
            <a:lvl7pPr lvl="6" algn="ctr" rtl="0">
              <a:spcBef>
                <a:spcPts val="0"/>
              </a:spcBef>
              <a:spcAft>
                <a:spcPts val="0"/>
              </a:spcAft>
              <a:buSzPts val="5500"/>
              <a:buNone/>
              <a:defRPr sz="5500"/>
            </a:lvl7pPr>
            <a:lvl8pPr lvl="7" algn="ctr" rtl="0">
              <a:spcBef>
                <a:spcPts val="0"/>
              </a:spcBef>
              <a:spcAft>
                <a:spcPts val="0"/>
              </a:spcAft>
              <a:buSzPts val="5500"/>
              <a:buNone/>
              <a:defRPr sz="5500"/>
            </a:lvl8pPr>
            <a:lvl9pPr lvl="8" algn="ctr" rtl="0">
              <a:spcBef>
                <a:spcPts val="0"/>
              </a:spcBef>
              <a:spcAft>
                <a:spcPts val="0"/>
              </a:spcAft>
              <a:buSzPts val="5500"/>
              <a:buNone/>
              <a:defRPr sz="5500"/>
            </a:lvl9pPr>
          </a:lstStyle>
          <a:p>
            <a:endParaRPr/>
          </a:p>
        </p:txBody>
      </p:sp>
      <p:sp>
        <p:nvSpPr>
          <p:cNvPr id="103" name="Google Shape;103;p3"/>
          <p:cNvSpPr txBox="1">
            <a:spLocks noGrp="1"/>
          </p:cNvSpPr>
          <p:nvPr>
            <p:ph type="subTitle" idx="1"/>
          </p:nvPr>
        </p:nvSpPr>
        <p:spPr>
          <a:xfrm>
            <a:off x="685800" y="4509111"/>
            <a:ext cx="7772400" cy="5380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6"/>
              </a:buClr>
              <a:buSzPts val="2400"/>
              <a:buNone/>
              <a:defRPr>
                <a:solidFill>
                  <a:schemeClr val="accent6"/>
                </a:solidFill>
              </a:defRPr>
            </a:lvl1pPr>
            <a:lvl2pPr lvl="1" algn="ctr" rtl="0">
              <a:spcBef>
                <a:spcPts val="0"/>
              </a:spcBef>
              <a:spcAft>
                <a:spcPts val="0"/>
              </a:spcAft>
              <a:buClr>
                <a:schemeClr val="accent6"/>
              </a:buClr>
              <a:buSzPts val="3000"/>
              <a:buNone/>
              <a:defRPr sz="3000">
                <a:solidFill>
                  <a:schemeClr val="accent6"/>
                </a:solidFill>
              </a:defRPr>
            </a:lvl2pPr>
            <a:lvl3pPr lvl="2" algn="ctr" rtl="0">
              <a:spcBef>
                <a:spcPts val="0"/>
              </a:spcBef>
              <a:spcAft>
                <a:spcPts val="0"/>
              </a:spcAft>
              <a:buClr>
                <a:schemeClr val="accent6"/>
              </a:buClr>
              <a:buSzPts val="3000"/>
              <a:buNone/>
              <a:defRPr sz="3000">
                <a:solidFill>
                  <a:schemeClr val="accent6"/>
                </a:solidFill>
              </a:defRPr>
            </a:lvl3pPr>
            <a:lvl4pPr lvl="3" algn="ctr" rtl="0">
              <a:spcBef>
                <a:spcPts val="0"/>
              </a:spcBef>
              <a:spcAft>
                <a:spcPts val="0"/>
              </a:spcAft>
              <a:buClr>
                <a:schemeClr val="accent6"/>
              </a:buClr>
              <a:buSzPts val="3000"/>
              <a:buNone/>
              <a:defRPr sz="3000">
                <a:solidFill>
                  <a:schemeClr val="accent6"/>
                </a:solidFill>
              </a:defRPr>
            </a:lvl4pPr>
            <a:lvl5pPr lvl="4" algn="ctr" rtl="0">
              <a:spcBef>
                <a:spcPts val="0"/>
              </a:spcBef>
              <a:spcAft>
                <a:spcPts val="0"/>
              </a:spcAft>
              <a:buClr>
                <a:schemeClr val="accent6"/>
              </a:buClr>
              <a:buSzPts val="3000"/>
              <a:buNone/>
              <a:defRPr sz="3000">
                <a:solidFill>
                  <a:schemeClr val="accent6"/>
                </a:solidFill>
              </a:defRPr>
            </a:lvl5pPr>
            <a:lvl6pPr lvl="5" algn="ctr" rtl="0">
              <a:spcBef>
                <a:spcPts val="0"/>
              </a:spcBef>
              <a:spcAft>
                <a:spcPts val="0"/>
              </a:spcAft>
              <a:buClr>
                <a:schemeClr val="accent6"/>
              </a:buClr>
              <a:buSzPts val="3000"/>
              <a:buNone/>
              <a:defRPr sz="3000">
                <a:solidFill>
                  <a:schemeClr val="accent6"/>
                </a:solidFill>
              </a:defRPr>
            </a:lvl6pPr>
            <a:lvl7pPr lvl="6" algn="ctr" rtl="0">
              <a:spcBef>
                <a:spcPts val="0"/>
              </a:spcBef>
              <a:spcAft>
                <a:spcPts val="0"/>
              </a:spcAft>
              <a:buClr>
                <a:schemeClr val="accent6"/>
              </a:buClr>
              <a:buSzPts val="3000"/>
              <a:buNone/>
              <a:defRPr sz="3000">
                <a:solidFill>
                  <a:schemeClr val="accent6"/>
                </a:solidFill>
              </a:defRPr>
            </a:lvl7pPr>
            <a:lvl8pPr lvl="7" algn="ctr" rtl="0">
              <a:spcBef>
                <a:spcPts val="0"/>
              </a:spcBef>
              <a:spcAft>
                <a:spcPts val="0"/>
              </a:spcAft>
              <a:buClr>
                <a:schemeClr val="accent6"/>
              </a:buClr>
              <a:buSzPts val="3000"/>
              <a:buNone/>
              <a:defRPr sz="3000">
                <a:solidFill>
                  <a:schemeClr val="accent6"/>
                </a:solidFill>
              </a:defRPr>
            </a:lvl8pPr>
            <a:lvl9pPr lvl="8" algn="ctr" rtl="0">
              <a:spcBef>
                <a:spcPts val="0"/>
              </a:spcBef>
              <a:spcAft>
                <a:spcPts val="0"/>
              </a:spcAft>
              <a:buClr>
                <a:schemeClr val="accent6"/>
              </a:buClr>
              <a:buSzPts val="3000"/>
              <a:buNone/>
              <a:defRPr sz="3000">
                <a:solidFill>
                  <a:schemeClr val="accent6"/>
                </a:solidFill>
              </a:defRPr>
            </a:lvl9pPr>
          </a:lstStyle>
          <a:p>
            <a:endParaRPr/>
          </a:p>
        </p:txBody>
      </p:sp>
    </p:spTree>
    <p:extLst>
      <p:ext uri="{BB962C8B-B14F-4D97-AF65-F5344CB8AC3E}">
        <p14:creationId xmlns:p14="http://schemas.microsoft.com/office/powerpoint/2010/main" val="15669903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04"/>
        <p:cNvGrpSpPr/>
        <p:nvPr/>
      </p:nvGrpSpPr>
      <p:grpSpPr>
        <a:xfrm>
          <a:off x="0" y="0"/>
          <a:ext cx="0" cy="0"/>
          <a:chOff x="0" y="0"/>
          <a:chExt cx="0" cy="0"/>
        </a:xfrm>
      </p:grpSpPr>
      <p:grpSp>
        <p:nvGrpSpPr>
          <p:cNvPr id="105" name="Google Shape;105;p4"/>
          <p:cNvGrpSpPr/>
          <p:nvPr/>
        </p:nvGrpSpPr>
        <p:grpSpPr>
          <a:xfrm>
            <a:off x="695700" y="927600"/>
            <a:ext cx="7752600" cy="5002800"/>
            <a:chOff x="695700" y="695700"/>
            <a:chExt cx="7752600" cy="3752100"/>
          </a:xfrm>
        </p:grpSpPr>
        <p:sp>
          <p:nvSpPr>
            <p:cNvPr id="106" name="Google Shape;106;p4"/>
            <p:cNvSpPr/>
            <p:nvPr/>
          </p:nvSpPr>
          <p:spPr>
            <a:xfrm>
              <a:off x="695700" y="695700"/>
              <a:ext cx="7752600" cy="3752100"/>
            </a:xfrm>
            <a:prstGeom prst="rect">
              <a:avLst/>
            </a:prstGeom>
            <a:gradFill>
              <a:gsLst>
                <a:gs pos="0">
                  <a:schemeClr val="accent2"/>
                </a:gs>
                <a:gs pos="100000">
                  <a:schemeClr val="accent1"/>
                </a:gs>
              </a:gsLst>
              <a:lin ang="5400012" scaled="0"/>
            </a:gradFill>
            <a:ln>
              <a:noFill/>
            </a:ln>
            <a:effectLst>
              <a:outerShdw blurRad="300038"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07" name="Google Shape;107;p4"/>
            <p:cNvSpPr/>
            <p:nvPr/>
          </p:nvSpPr>
          <p:spPr>
            <a:xfrm>
              <a:off x="695700" y="695700"/>
              <a:ext cx="7752600" cy="3752100"/>
            </a:xfrm>
            <a:prstGeom prst="frame">
              <a:avLst>
                <a:gd name="adj1" fmla="val 204"/>
              </a:avLst>
            </a:pr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grpSp>
      <p:sp>
        <p:nvSpPr>
          <p:cNvPr id="108" name="Google Shape;108;p4"/>
          <p:cNvSpPr txBox="1">
            <a:spLocks noGrp="1"/>
          </p:cNvSpPr>
          <p:nvPr>
            <p:ph type="body" idx="1"/>
          </p:nvPr>
        </p:nvSpPr>
        <p:spPr>
          <a:xfrm>
            <a:off x="1387051" y="2882400"/>
            <a:ext cx="6369900" cy="1093200"/>
          </a:xfrm>
          <a:prstGeom prst="rect">
            <a:avLst/>
          </a:prstGeom>
        </p:spPr>
        <p:txBody>
          <a:bodyPr spcFirstLastPara="1" wrap="square" lIns="0" tIns="0" rIns="0" bIns="0" anchor="ctr" anchorCtr="0">
            <a:noAutofit/>
          </a:bodyPr>
          <a:lstStyle>
            <a:lvl1pPr marL="457189" lvl="0" indent="-419090" algn="ctr" rtl="0">
              <a:spcBef>
                <a:spcPts val="600"/>
              </a:spcBef>
              <a:spcAft>
                <a:spcPts val="0"/>
              </a:spcAft>
              <a:buSzPts val="3000"/>
              <a:buChar char="➢"/>
              <a:defRPr sz="3000"/>
            </a:lvl1pPr>
            <a:lvl2pPr marL="914377" lvl="1" indent="-419090" algn="ctr" rtl="0">
              <a:spcBef>
                <a:spcPts val="0"/>
              </a:spcBef>
              <a:spcAft>
                <a:spcPts val="0"/>
              </a:spcAft>
              <a:buSzPts val="3000"/>
              <a:buChar char="○"/>
              <a:defRPr sz="3000"/>
            </a:lvl2pPr>
            <a:lvl3pPr marL="1371566" lvl="2" indent="-419090" algn="ctr" rtl="0">
              <a:spcBef>
                <a:spcPts val="0"/>
              </a:spcBef>
              <a:spcAft>
                <a:spcPts val="0"/>
              </a:spcAft>
              <a:buSzPts val="3000"/>
              <a:buChar char="■"/>
              <a:defRPr sz="3000"/>
            </a:lvl3pPr>
            <a:lvl4pPr marL="1828754" lvl="3" indent="-419090" algn="ctr" rtl="0">
              <a:spcBef>
                <a:spcPts val="0"/>
              </a:spcBef>
              <a:spcAft>
                <a:spcPts val="0"/>
              </a:spcAft>
              <a:buSzPts val="3000"/>
              <a:buChar char="●"/>
              <a:defRPr sz="3000"/>
            </a:lvl4pPr>
            <a:lvl5pPr marL="2285943" lvl="4" indent="-419090" algn="ctr" rtl="0">
              <a:spcBef>
                <a:spcPts val="0"/>
              </a:spcBef>
              <a:spcAft>
                <a:spcPts val="0"/>
              </a:spcAft>
              <a:buSzPts val="3000"/>
              <a:buChar char="○"/>
              <a:defRPr sz="3000"/>
            </a:lvl5pPr>
            <a:lvl6pPr marL="2743131" lvl="5" indent="-419090" algn="ctr" rtl="0">
              <a:spcBef>
                <a:spcPts val="0"/>
              </a:spcBef>
              <a:spcAft>
                <a:spcPts val="0"/>
              </a:spcAft>
              <a:buSzPts val="3000"/>
              <a:buChar char="■"/>
              <a:defRPr sz="3000"/>
            </a:lvl6pPr>
            <a:lvl7pPr marL="3200320" lvl="6" indent="-419090" algn="ctr" rtl="0">
              <a:spcBef>
                <a:spcPts val="0"/>
              </a:spcBef>
              <a:spcAft>
                <a:spcPts val="0"/>
              </a:spcAft>
              <a:buSzPts val="3000"/>
              <a:buChar char="●"/>
              <a:defRPr sz="3000"/>
            </a:lvl7pPr>
            <a:lvl8pPr marL="3657509" lvl="7" indent="-419090" algn="ctr" rtl="0">
              <a:spcBef>
                <a:spcPts val="0"/>
              </a:spcBef>
              <a:spcAft>
                <a:spcPts val="0"/>
              </a:spcAft>
              <a:buSzPts val="3000"/>
              <a:buChar char="○"/>
              <a:defRPr sz="3000"/>
            </a:lvl8pPr>
            <a:lvl9pPr marL="4114697" lvl="8" indent="-419090" algn="ctr" rtl="0">
              <a:spcBef>
                <a:spcPts val="0"/>
              </a:spcBef>
              <a:spcAft>
                <a:spcPts val="0"/>
              </a:spcAft>
              <a:buSzPts val="3000"/>
              <a:buChar char="■"/>
              <a:defRPr sz="3000"/>
            </a:lvl9pPr>
          </a:lstStyle>
          <a:p>
            <a:endParaRPr/>
          </a:p>
        </p:txBody>
      </p:sp>
      <p:sp>
        <p:nvSpPr>
          <p:cNvPr id="109" name="Google Shape;109;p4"/>
          <p:cNvSpPr txBox="1"/>
          <p:nvPr/>
        </p:nvSpPr>
        <p:spPr>
          <a:xfrm>
            <a:off x="3593400" y="1041825"/>
            <a:ext cx="1957200" cy="871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600">
                <a:solidFill>
                  <a:schemeClr val="accent6"/>
                </a:solidFill>
                <a:latin typeface="Della Respira"/>
                <a:ea typeface="Della Respira"/>
                <a:cs typeface="Della Respira"/>
                <a:sym typeface="Della Respira"/>
              </a:rPr>
              <a:t>“</a:t>
            </a:r>
            <a:endParaRPr sz="9600" dirty="0">
              <a:solidFill>
                <a:schemeClr val="accent6"/>
              </a:solidFill>
              <a:latin typeface="Della Respira"/>
              <a:ea typeface="Della Respira"/>
              <a:cs typeface="Della Respira"/>
              <a:sym typeface="Della Respira"/>
            </a:endParaRPr>
          </a:p>
        </p:txBody>
      </p:sp>
      <p:sp>
        <p:nvSpPr>
          <p:cNvPr id="110" name="Google Shape;110;p4"/>
          <p:cNvSpPr txBox="1">
            <a:spLocks noGrp="1"/>
          </p:cNvSpPr>
          <p:nvPr>
            <p:ph type="sldNum" idx="12"/>
          </p:nvPr>
        </p:nvSpPr>
        <p:spPr>
          <a:xfrm>
            <a:off x="4297651" y="6333135"/>
            <a:ext cx="5487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97900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11"/>
        <p:cNvGrpSpPr/>
        <p:nvPr/>
      </p:nvGrpSpPr>
      <p:grpSpPr>
        <a:xfrm>
          <a:off x="0" y="0"/>
          <a:ext cx="0" cy="0"/>
          <a:chOff x="0" y="0"/>
          <a:chExt cx="0" cy="0"/>
        </a:xfrm>
      </p:grpSpPr>
      <p:grpSp>
        <p:nvGrpSpPr>
          <p:cNvPr id="112" name="Google Shape;112;p5"/>
          <p:cNvGrpSpPr/>
          <p:nvPr/>
        </p:nvGrpSpPr>
        <p:grpSpPr>
          <a:xfrm>
            <a:off x="695700" y="927600"/>
            <a:ext cx="7752600" cy="5002800"/>
            <a:chOff x="695700" y="695700"/>
            <a:chExt cx="7752600" cy="3752100"/>
          </a:xfrm>
        </p:grpSpPr>
        <p:sp>
          <p:nvSpPr>
            <p:cNvPr id="113" name="Google Shape;113;p5"/>
            <p:cNvSpPr/>
            <p:nvPr/>
          </p:nvSpPr>
          <p:spPr>
            <a:xfrm>
              <a:off x="695700" y="695700"/>
              <a:ext cx="7752600" cy="3752100"/>
            </a:xfrm>
            <a:prstGeom prst="rect">
              <a:avLst/>
            </a:prstGeom>
            <a:gradFill>
              <a:gsLst>
                <a:gs pos="0">
                  <a:schemeClr val="accent2"/>
                </a:gs>
                <a:gs pos="100000">
                  <a:schemeClr val="accent1"/>
                </a:gs>
              </a:gsLst>
              <a:lin ang="5400012" scaled="0"/>
            </a:gradFill>
            <a:ln>
              <a:noFill/>
            </a:ln>
            <a:effectLst>
              <a:outerShdw blurRad="300038"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14" name="Google Shape;114;p5"/>
            <p:cNvSpPr/>
            <p:nvPr/>
          </p:nvSpPr>
          <p:spPr>
            <a:xfrm>
              <a:off x="695700" y="695700"/>
              <a:ext cx="7752600" cy="3752100"/>
            </a:xfrm>
            <a:prstGeom prst="frame">
              <a:avLst>
                <a:gd name="adj1" fmla="val 204"/>
              </a:avLst>
            </a:pr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grpSp>
      <p:sp>
        <p:nvSpPr>
          <p:cNvPr id="115" name="Google Shape;115;p5"/>
          <p:cNvSpPr txBox="1">
            <a:spLocks noGrp="1"/>
          </p:cNvSpPr>
          <p:nvPr>
            <p:ph type="title"/>
          </p:nvPr>
        </p:nvSpPr>
        <p:spPr>
          <a:xfrm>
            <a:off x="1022526" y="1344067"/>
            <a:ext cx="7098900" cy="4772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6" name="Google Shape;116;p5"/>
          <p:cNvSpPr txBox="1">
            <a:spLocks noGrp="1"/>
          </p:cNvSpPr>
          <p:nvPr>
            <p:ph type="body" idx="1"/>
          </p:nvPr>
        </p:nvSpPr>
        <p:spPr>
          <a:xfrm>
            <a:off x="1022526" y="1967760"/>
            <a:ext cx="7098900" cy="3653200"/>
          </a:xfrm>
          <a:prstGeom prst="rect">
            <a:avLst/>
          </a:prstGeom>
        </p:spPr>
        <p:txBody>
          <a:bodyPr spcFirstLastPara="1" wrap="square" lIns="0" tIns="0" rIns="0" bIns="0" anchor="t" anchorCtr="0">
            <a:noAutofit/>
          </a:bodyPr>
          <a:lstStyle>
            <a:lvl1pPr marL="457189" lvl="0" indent="-380990" rtl="0">
              <a:spcBef>
                <a:spcPts val="600"/>
              </a:spcBef>
              <a:spcAft>
                <a:spcPts val="0"/>
              </a:spcAft>
              <a:buSzPts val="2400"/>
              <a:buChar char="➢"/>
              <a:defRPr/>
            </a:lvl1pPr>
            <a:lvl2pPr marL="914377" lvl="1" indent="-380990" rtl="0">
              <a:spcBef>
                <a:spcPts val="0"/>
              </a:spcBef>
              <a:spcAft>
                <a:spcPts val="0"/>
              </a:spcAft>
              <a:buSzPts val="2400"/>
              <a:buChar char="○"/>
              <a:defRPr/>
            </a:lvl2pPr>
            <a:lvl3pPr marL="1371566" lvl="2" indent="-380990" rtl="0">
              <a:spcBef>
                <a:spcPts val="0"/>
              </a:spcBef>
              <a:spcAft>
                <a:spcPts val="0"/>
              </a:spcAft>
              <a:buSzPts val="2400"/>
              <a:buChar char="■"/>
              <a:defRPr/>
            </a:lvl3pPr>
            <a:lvl4pPr marL="1828754" lvl="3" indent="-380990" rtl="0">
              <a:spcBef>
                <a:spcPts val="0"/>
              </a:spcBef>
              <a:spcAft>
                <a:spcPts val="0"/>
              </a:spcAft>
              <a:buSzPts val="2400"/>
              <a:buChar char="●"/>
              <a:defRPr/>
            </a:lvl4pPr>
            <a:lvl5pPr marL="2285943" lvl="4" indent="-380990" rtl="0">
              <a:spcBef>
                <a:spcPts val="0"/>
              </a:spcBef>
              <a:spcAft>
                <a:spcPts val="0"/>
              </a:spcAft>
              <a:buSzPts val="2400"/>
              <a:buChar char="○"/>
              <a:defRPr/>
            </a:lvl5pPr>
            <a:lvl6pPr marL="2743131" lvl="5" indent="-380990" rtl="0">
              <a:spcBef>
                <a:spcPts val="0"/>
              </a:spcBef>
              <a:spcAft>
                <a:spcPts val="0"/>
              </a:spcAft>
              <a:buSzPts val="2400"/>
              <a:buChar char="■"/>
              <a:defRPr/>
            </a:lvl6pPr>
            <a:lvl7pPr marL="3200320" lvl="6" indent="-380990" rtl="0">
              <a:spcBef>
                <a:spcPts val="0"/>
              </a:spcBef>
              <a:spcAft>
                <a:spcPts val="0"/>
              </a:spcAft>
              <a:buSzPts val="2400"/>
              <a:buChar char="●"/>
              <a:defRPr/>
            </a:lvl7pPr>
            <a:lvl8pPr marL="3657509" lvl="7" indent="-380990" rtl="0">
              <a:spcBef>
                <a:spcPts val="0"/>
              </a:spcBef>
              <a:spcAft>
                <a:spcPts val="0"/>
              </a:spcAft>
              <a:buSzPts val="2400"/>
              <a:buChar char="○"/>
              <a:defRPr/>
            </a:lvl8pPr>
            <a:lvl9pPr marL="4114697" lvl="8" indent="-380990" rtl="0">
              <a:spcBef>
                <a:spcPts val="0"/>
              </a:spcBef>
              <a:spcAft>
                <a:spcPts val="0"/>
              </a:spcAft>
              <a:buSzPts val="2400"/>
              <a:buChar char="■"/>
              <a:defRPr/>
            </a:lvl9pPr>
          </a:lstStyle>
          <a:p>
            <a:endParaRPr/>
          </a:p>
        </p:txBody>
      </p:sp>
      <p:sp>
        <p:nvSpPr>
          <p:cNvPr id="117" name="Google Shape;117;p5"/>
          <p:cNvSpPr txBox="1">
            <a:spLocks noGrp="1"/>
          </p:cNvSpPr>
          <p:nvPr>
            <p:ph type="sldNum" idx="12"/>
          </p:nvPr>
        </p:nvSpPr>
        <p:spPr>
          <a:xfrm>
            <a:off x="4297651" y="6333135"/>
            <a:ext cx="5487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 name="Rectangle 1">
            <a:hlinkClick r:id="rId2" action="ppaction://hlinksldjump"/>
            <a:extLst>
              <a:ext uri="{FF2B5EF4-FFF2-40B4-BE49-F238E27FC236}">
                <a16:creationId xmlns:a16="http://schemas.microsoft.com/office/drawing/2014/main" id="{54ECF975-CDC8-DD27-6021-A3AFB07AD71C}"/>
              </a:ext>
            </a:extLst>
          </p:cNvPr>
          <p:cNvSpPr/>
          <p:nvPr userDrawn="1"/>
        </p:nvSpPr>
        <p:spPr>
          <a:xfrm>
            <a:off x="7543800" y="5539233"/>
            <a:ext cx="1600200" cy="1326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95476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26"/>
        <p:cNvGrpSpPr/>
        <p:nvPr/>
      </p:nvGrpSpPr>
      <p:grpSpPr>
        <a:xfrm>
          <a:off x="0" y="0"/>
          <a:ext cx="0" cy="0"/>
          <a:chOff x="0" y="0"/>
          <a:chExt cx="0" cy="0"/>
        </a:xfrm>
      </p:grpSpPr>
      <p:grpSp>
        <p:nvGrpSpPr>
          <p:cNvPr id="127" name="Google Shape;127;p7"/>
          <p:cNvGrpSpPr/>
          <p:nvPr/>
        </p:nvGrpSpPr>
        <p:grpSpPr>
          <a:xfrm>
            <a:off x="695700" y="927600"/>
            <a:ext cx="7752600" cy="5002800"/>
            <a:chOff x="695700" y="695700"/>
            <a:chExt cx="7752600" cy="3752100"/>
          </a:xfrm>
        </p:grpSpPr>
        <p:sp>
          <p:nvSpPr>
            <p:cNvPr id="128" name="Google Shape;128;p7"/>
            <p:cNvSpPr/>
            <p:nvPr/>
          </p:nvSpPr>
          <p:spPr>
            <a:xfrm>
              <a:off x="695700" y="695700"/>
              <a:ext cx="7752600" cy="3752100"/>
            </a:xfrm>
            <a:prstGeom prst="rect">
              <a:avLst/>
            </a:prstGeom>
            <a:gradFill>
              <a:gsLst>
                <a:gs pos="0">
                  <a:schemeClr val="accent2"/>
                </a:gs>
                <a:gs pos="100000">
                  <a:schemeClr val="accent1"/>
                </a:gs>
              </a:gsLst>
              <a:lin ang="5400012" scaled="0"/>
            </a:gradFill>
            <a:ln>
              <a:noFill/>
            </a:ln>
            <a:effectLst>
              <a:outerShdw blurRad="300038"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29" name="Google Shape;129;p7"/>
            <p:cNvSpPr/>
            <p:nvPr/>
          </p:nvSpPr>
          <p:spPr>
            <a:xfrm>
              <a:off x="695700" y="695700"/>
              <a:ext cx="7752600" cy="3752100"/>
            </a:xfrm>
            <a:prstGeom prst="frame">
              <a:avLst>
                <a:gd name="adj1" fmla="val 204"/>
              </a:avLst>
            </a:pr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grpSp>
      <p:sp>
        <p:nvSpPr>
          <p:cNvPr id="130" name="Google Shape;130;p7"/>
          <p:cNvSpPr txBox="1">
            <a:spLocks noGrp="1"/>
          </p:cNvSpPr>
          <p:nvPr>
            <p:ph type="title"/>
          </p:nvPr>
        </p:nvSpPr>
        <p:spPr>
          <a:xfrm>
            <a:off x="1022526" y="1344067"/>
            <a:ext cx="7098900" cy="4772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1" name="Google Shape;131;p7"/>
          <p:cNvSpPr txBox="1">
            <a:spLocks noGrp="1"/>
          </p:cNvSpPr>
          <p:nvPr>
            <p:ph type="body" idx="1"/>
          </p:nvPr>
        </p:nvSpPr>
        <p:spPr>
          <a:xfrm>
            <a:off x="1006513" y="1967767"/>
            <a:ext cx="2211300" cy="3675600"/>
          </a:xfrm>
          <a:prstGeom prst="rect">
            <a:avLst/>
          </a:prstGeom>
        </p:spPr>
        <p:txBody>
          <a:bodyPr spcFirstLastPara="1" wrap="square" lIns="0" tIns="0" rIns="0" bIns="0" anchor="t" anchorCtr="0">
            <a:noAutofit/>
          </a:bodyPr>
          <a:lstStyle>
            <a:lvl1pPr marL="457189" lvl="0" indent="-342891" rtl="0">
              <a:spcBef>
                <a:spcPts val="600"/>
              </a:spcBef>
              <a:spcAft>
                <a:spcPts val="0"/>
              </a:spcAft>
              <a:buSzPts val="1800"/>
              <a:buChar char="➢"/>
              <a:defRPr sz="1800"/>
            </a:lvl1pPr>
            <a:lvl2pPr marL="914377" lvl="1" indent="-342891" rtl="0">
              <a:spcBef>
                <a:spcPts val="0"/>
              </a:spcBef>
              <a:spcAft>
                <a:spcPts val="0"/>
              </a:spcAft>
              <a:buSzPts val="1800"/>
              <a:buChar char="○"/>
              <a:defRPr sz="1800"/>
            </a:lvl2pPr>
            <a:lvl3pPr marL="1371566" lvl="2" indent="-342891" rtl="0">
              <a:spcBef>
                <a:spcPts val="0"/>
              </a:spcBef>
              <a:spcAft>
                <a:spcPts val="0"/>
              </a:spcAft>
              <a:buSzPts val="1800"/>
              <a:buChar char="■"/>
              <a:defRPr sz="1800"/>
            </a:lvl3pPr>
            <a:lvl4pPr marL="1828754" lvl="3" indent="-342891" rtl="0">
              <a:spcBef>
                <a:spcPts val="0"/>
              </a:spcBef>
              <a:spcAft>
                <a:spcPts val="0"/>
              </a:spcAft>
              <a:buSzPts val="1800"/>
              <a:buChar char="●"/>
              <a:defRPr sz="1800"/>
            </a:lvl4pPr>
            <a:lvl5pPr marL="2285943" lvl="4" indent="-342891" rtl="0">
              <a:spcBef>
                <a:spcPts val="0"/>
              </a:spcBef>
              <a:spcAft>
                <a:spcPts val="0"/>
              </a:spcAft>
              <a:buSzPts val="1800"/>
              <a:buChar char="○"/>
              <a:defRPr sz="1800"/>
            </a:lvl5pPr>
            <a:lvl6pPr marL="2743131" lvl="5" indent="-342891" rtl="0">
              <a:spcBef>
                <a:spcPts val="0"/>
              </a:spcBef>
              <a:spcAft>
                <a:spcPts val="0"/>
              </a:spcAft>
              <a:buSzPts val="1800"/>
              <a:buChar char="■"/>
              <a:defRPr sz="1800"/>
            </a:lvl6pPr>
            <a:lvl7pPr marL="3200320" lvl="6" indent="-342891" rtl="0">
              <a:spcBef>
                <a:spcPts val="0"/>
              </a:spcBef>
              <a:spcAft>
                <a:spcPts val="0"/>
              </a:spcAft>
              <a:buSzPts val="1800"/>
              <a:buChar char="●"/>
              <a:defRPr sz="1800"/>
            </a:lvl7pPr>
            <a:lvl8pPr marL="3657509" lvl="7" indent="-342891" rtl="0">
              <a:spcBef>
                <a:spcPts val="0"/>
              </a:spcBef>
              <a:spcAft>
                <a:spcPts val="0"/>
              </a:spcAft>
              <a:buSzPts val="1800"/>
              <a:buChar char="○"/>
              <a:defRPr sz="1800"/>
            </a:lvl8pPr>
            <a:lvl9pPr marL="4114697" lvl="8" indent="-342891" rtl="0">
              <a:spcBef>
                <a:spcPts val="0"/>
              </a:spcBef>
              <a:spcAft>
                <a:spcPts val="0"/>
              </a:spcAft>
              <a:buSzPts val="1800"/>
              <a:buChar char="■"/>
              <a:defRPr sz="1800"/>
            </a:lvl9pPr>
          </a:lstStyle>
          <a:p>
            <a:endParaRPr/>
          </a:p>
        </p:txBody>
      </p:sp>
      <p:sp>
        <p:nvSpPr>
          <p:cNvPr id="132" name="Google Shape;132;p7"/>
          <p:cNvSpPr txBox="1">
            <a:spLocks noGrp="1"/>
          </p:cNvSpPr>
          <p:nvPr>
            <p:ph type="body" idx="2"/>
          </p:nvPr>
        </p:nvSpPr>
        <p:spPr>
          <a:xfrm>
            <a:off x="3450259" y="1967767"/>
            <a:ext cx="2211300" cy="3675600"/>
          </a:xfrm>
          <a:prstGeom prst="rect">
            <a:avLst/>
          </a:prstGeom>
        </p:spPr>
        <p:txBody>
          <a:bodyPr spcFirstLastPara="1" wrap="square" lIns="0" tIns="0" rIns="0" bIns="0" anchor="t" anchorCtr="0">
            <a:noAutofit/>
          </a:bodyPr>
          <a:lstStyle>
            <a:lvl1pPr marL="457189" lvl="0" indent="-342891" rtl="0">
              <a:spcBef>
                <a:spcPts val="600"/>
              </a:spcBef>
              <a:spcAft>
                <a:spcPts val="0"/>
              </a:spcAft>
              <a:buSzPts val="1800"/>
              <a:buChar char="➢"/>
              <a:defRPr sz="1800"/>
            </a:lvl1pPr>
            <a:lvl2pPr marL="914377" lvl="1" indent="-342891" rtl="0">
              <a:spcBef>
                <a:spcPts val="0"/>
              </a:spcBef>
              <a:spcAft>
                <a:spcPts val="0"/>
              </a:spcAft>
              <a:buSzPts val="1800"/>
              <a:buChar char="○"/>
              <a:defRPr sz="1800"/>
            </a:lvl2pPr>
            <a:lvl3pPr marL="1371566" lvl="2" indent="-342891" rtl="0">
              <a:spcBef>
                <a:spcPts val="0"/>
              </a:spcBef>
              <a:spcAft>
                <a:spcPts val="0"/>
              </a:spcAft>
              <a:buSzPts val="1800"/>
              <a:buChar char="■"/>
              <a:defRPr sz="1800"/>
            </a:lvl3pPr>
            <a:lvl4pPr marL="1828754" lvl="3" indent="-342891" rtl="0">
              <a:spcBef>
                <a:spcPts val="0"/>
              </a:spcBef>
              <a:spcAft>
                <a:spcPts val="0"/>
              </a:spcAft>
              <a:buSzPts val="1800"/>
              <a:buChar char="●"/>
              <a:defRPr sz="1800"/>
            </a:lvl4pPr>
            <a:lvl5pPr marL="2285943" lvl="4" indent="-342891" rtl="0">
              <a:spcBef>
                <a:spcPts val="0"/>
              </a:spcBef>
              <a:spcAft>
                <a:spcPts val="0"/>
              </a:spcAft>
              <a:buSzPts val="1800"/>
              <a:buChar char="○"/>
              <a:defRPr sz="1800"/>
            </a:lvl5pPr>
            <a:lvl6pPr marL="2743131" lvl="5" indent="-342891" rtl="0">
              <a:spcBef>
                <a:spcPts val="0"/>
              </a:spcBef>
              <a:spcAft>
                <a:spcPts val="0"/>
              </a:spcAft>
              <a:buSzPts val="1800"/>
              <a:buChar char="■"/>
              <a:defRPr sz="1800"/>
            </a:lvl6pPr>
            <a:lvl7pPr marL="3200320" lvl="6" indent="-342891" rtl="0">
              <a:spcBef>
                <a:spcPts val="0"/>
              </a:spcBef>
              <a:spcAft>
                <a:spcPts val="0"/>
              </a:spcAft>
              <a:buSzPts val="1800"/>
              <a:buChar char="●"/>
              <a:defRPr sz="1800"/>
            </a:lvl7pPr>
            <a:lvl8pPr marL="3657509" lvl="7" indent="-342891" rtl="0">
              <a:spcBef>
                <a:spcPts val="0"/>
              </a:spcBef>
              <a:spcAft>
                <a:spcPts val="0"/>
              </a:spcAft>
              <a:buSzPts val="1800"/>
              <a:buChar char="○"/>
              <a:defRPr sz="1800"/>
            </a:lvl8pPr>
            <a:lvl9pPr marL="4114697" lvl="8" indent="-342891" rtl="0">
              <a:spcBef>
                <a:spcPts val="0"/>
              </a:spcBef>
              <a:spcAft>
                <a:spcPts val="0"/>
              </a:spcAft>
              <a:buSzPts val="1800"/>
              <a:buChar char="■"/>
              <a:defRPr sz="1800"/>
            </a:lvl9pPr>
          </a:lstStyle>
          <a:p>
            <a:endParaRPr/>
          </a:p>
        </p:txBody>
      </p:sp>
      <p:sp>
        <p:nvSpPr>
          <p:cNvPr id="133" name="Google Shape;133;p7"/>
          <p:cNvSpPr txBox="1">
            <a:spLocks noGrp="1"/>
          </p:cNvSpPr>
          <p:nvPr>
            <p:ph type="body" idx="3"/>
          </p:nvPr>
        </p:nvSpPr>
        <p:spPr>
          <a:xfrm>
            <a:off x="5894007" y="1967767"/>
            <a:ext cx="2211300" cy="3675600"/>
          </a:xfrm>
          <a:prstGeom prst="rect">
            <a:avLst/>
          </a:prstGeom>
        </p:spPr>
        <p:txBody>
          <a:bodyPr spcFirstLastPara="1" wrap="square" lIns="0" tIns="0" rIns="0" bIns="0" anchor="t" anchorCtr="0">
            <a:noAutofit/>
          </a:bodyPr>
          <a:lstStyle>
            <a:lvl1pPr marL="457189" lvl="0" indent="-342891" rtl="0">
              <a:spcBef>
                <a:spcPts val="600"/>
              </a:spcBef>
              <a:spcAft>
                <a:spcPts val="0"/>
              </a:spcAft>
              <a:buSzPts val="1800"/>
              <a:buChar char="➢"/>
              <a:defRPr sz="1800"/>
            </a:lvl1pPr>
            <a:lvl2pPr marL="914377" lvl="1" indent="-342891" rtl="0">
              <a:spcBef>
                <a:spcPts val="0"/>
              </a:spcBef>
              <a:spcAft>
                <a:spcPts val="0"/>
              </a:spcAft>
              <a:buSzPts val="1800"/>
              <a:buChar char="○"/>
              <a:defRPr sz="1800"/>
            </a:lvl2pPr>
            <a:lvl3pPr marL="1371566" lvl="2" indent="-342891" rtl="0">
              <a:spcBef>
                <a:spcPts val="0"/>
              </a:spcBef>
              <a:spcAft>
                <a:spcPts val="0"/>
              </a:spcAft>
              <a:buSzPts val="1800"/>
              <a:buChar char="■"/>
              <a:defRPr sz="1800"/>
            </a:lvl3pPr>
            <a:lvl4pPr marL="1828754" lvl="3" indent="-342891" rtl="0">
              <a:spcBef>
                <a:spcPts val="0"/>
              </a:spcBef>
              <a:spcAft>
                <a:spcPts val="0"/>
              </a:spcAft>
              <a:buSzPts val="1800"/>
              <a:buChar char="●"/>
              <a:defRPr sz="1800"/>
            </a:lvl4pPr>
            <a:lvl5pPr marL="2285943" lvl="4" indent="-342891" rtl="0">
              <a:spcBef>
                <a:spcPts val="0"/>
              </a:spcBef>
              <a:spcAft>
                <a:spcPts val="0"/>
              </a:spcAft>
              <a:buSzPts val="1800"/>
              <a:buChar char="○"/>
              <a:defRPr sz="1800"/>
            </a:lvl5pPr>
            <a:lvl6pPr marL="2743131" lvl="5" indent="-342891" rtl="0">
              <a:spcBef>
                <a:spcPts val="0"/>
              </a:spcBef>
              <a:spcAft>
                <a:spcPts val="0"/>
              </a:spcAft>
              <a:buSzPts val="1800"/>
              <a:buChar char="■"/>
              <a:defRPr sz="1800"/>
            </a:lvl6pPr>
            <a:lvl7pPr marL="3200320" lvl="6" indent="-342891" rtl="0">
              <a:spcBef>
                <a:spcPts val="0"/>
              </a:spcBef>
              <a:spcAft>
                <a:spcPts val="0"/>
              </a:spcAft>
              <a:buSzPts val="1800"/>
              <a:buChar char="●"/>
              <a:defRPr sz="1800"/>
            </a:lvl7pPr>
            <a:lvl8pPr marL="3657509" lvl="7" indent="-342891" rtl="0">
              <a:spcBef>
                <a:spcPts val="0"/>
              </a:spcBef>
              <a:spcAft>
                <a:spcPts val="0"/>
              </a:spcAft>
              <a:buSzPts val="1800"/>
              <a:buChar char="○"/>
              <a:defRPr sz="1800"/>
            </a:lvl8pPr>
            <a:lvl9pPr marL="4114697" lvl="8" indent="-342891" rtl="0">
              <a:spcBef>
                <a:spcPts val="0"/>
              </a:spcBef>
              <a:spcAft>
                <a:spcPts val="0"/>
              </a:spcAft>
              <a:buSzPts val="1800"/>
              <a:buChar char="■"/>
              <a:defRPr sz="1800"/>
            </a:lvl9pPr>
          </a:lstStyle>
          <a:p>
            <a:endParaRPr/>
          </a:p>
        </p:txBody>
      </p:sp>
      <p:sp>
        <p:nvSpPr>
          <p:cNvPr id="134" name="Google Shape;134;p7"/>
          <p:cNvSpPr txBox="1">
            <a:spLocks noGrp="1"/>
          </p:cNvSpPr>
          <p:nvPr>
            <p:ph type="sldNum" idx="12"/>
          </p:nvPr>
        </p:nvSpPr>
        <p:spPr>
          <a:xfrm>
            <a:off x="4297651" y="6333135"/>
            <a:ext cx="5487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052995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5"/>
        <p:cNvGrpSpPr/>
        <p:nvPr/>
      </p:nvGrpSpPr>
      <p:grpSpPr>
        <a:xfrm>
          <a:off x="0" y="0"/>
          <a:ext cx="0" cy="0"/>
          <a:chOff x="0" y="0"/>
          <a:chExt cx="0" cy="0"/>
        </a:xfrm>
      </p:grpSpPr>
      <p:grpSp>
        <p:nvGrpSpPr>
          <p:cNvPr id="136" name="Google Shape;136;p8"/>
          <p:cNvGrpSpPr/>
          <p:nvPr/>
        </p:nvGrpSpPr>
        <p:grpSpPr>
          <a:xfrm>
            <a:off x="695700" y="927600"/>
            <a:ext cx="7752600" cy="5002800"/>
            <a:chOff x="695700" y="695700"/>
            <a:chExt cx="7752600" cy="3752100"/>
          </a:xfrm>
        </p:grpSpPr>
        <p:sp>
          <p:nvSpPr>
            <p:cNvPr id="137" name="Google Shape;137;p8"/>
            <p:cNvSpPr/>
            <p:nvPr/>
          </p:nvSpPr>
          <p:spPr>
            <a:xfrm>
              <a:off x="695700" y="695700"/>
              <a:ext cx="7752600" cy="3752100"/>
            </a:xfrm>
            <a:prstGeom prst="rect">
              <a:avLst/>
            </a:prstGeom>
            <a:gradFill>
              <a:gsLst>
                <a:gs pos="0">
                  <a:schemeClr val="accent2"/>
                </a:gs>
                <a:gs pos="100000">
                  <a:schemeClr val="accent1"/>
                </a:gs>
              </a:gsLst>
              <a:lin ang="5400012" scaled="0"/>
            </a:gradFill>
            <a:ln>
              <a:noFill/>
            </a:ln>
            <a:effectLst>
              <a:outerShdw blurRad="300038"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38" name="Google Shape;138;p8"/>
            <p:cNvSpPr/>
            <p:nvPr/>
          </p:nvSpPr>
          <p:spPr>
            <a:xfrm>
              <a:off x="695700" y="695700"/>
              <a:ext cx="7752600" cy="3752100"/>
            </a:xfrm>
            <a:prstGeom prst="frame">
              <a:avLst>
                <a:gd name="adj1" fmla="val 204"/>
              </a:avLst>
            </a:pr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grpSp>
      <p:sp>
        <p:nvSpPr>
          <p:cNvPr id="139" name="Google Shape;139;p8"/>
          <p:cNvSpPr txBox="1">
            <a:spLocks noGrp="1"/>
          </p:cNvSpPr>
          <p:nvPr>
            <p:ph type="title"/>
          </p:nvPr>
        </p:nvSpPr>
        <p:spPr>
          <a:xfrm>
            <a:off x="1022526" y="1344067"/>
            <a:ext cx="7098900" cy="4772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40" name="Google Shape;140;p8"/>
          <p:cNvSpPr txBox="1">
            <a:spLocks noGrp="1"/>
          </p:cNvSpPr>
          <p:nvPr>
            <p:ph type="sldNum" idx="12"/>
          </p:nvPr>
        </p:nvSpPr>
        <p:spPr>
          <a:xfrm>
            <a:off x="4297651" y="6333135"/>
            <a:ext cx="5487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227223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JEOPARTY Panel">
  <p:cSld name="JEOPARTY Panel">
    <p:spTree>
      <p:nvGrpSpPr>
        <p:cNvPr id="1" name="Shape 141"/>
        <p:cNvGrpSpPr/>
        <p:nvPr/>
      </p:nvGrpSpPr>
      <p:grpSpPr>
        <a:xfrm>
          <a:off x="0" y="0"/>
          <a:ext cx="0" cy="0"/>
          <a:chOff x="0" y="0"/>
          <a:chExt cx="0" cy="0"/>
        </a:xfrm>
      </p:grpSpPr>
      <p:sp>
        <p:nvSpPr>
          <p:cNvPr id="143" name="Google Shape;143;p9"/>
          <p:cNvSpPr txBox="1">
            <a:spLocks noGrp="1"/>
          </p:cNvSpPr>
          <p:nvPr>
            <p:ph type="title"/>
          </p:nvPr>
        </p:nvSpPr>
        <p:spPr>
          <a:xfrm>
            <a:off x="695700" y="0"/>
            <a:ext cx="7752600" cy="646400"/>
          </a:xfrm>
          <a:prstGeom prst="rect">
            <a:avLst/>
          </a:prstGeom>
        </p:spPr>
        <p:txBody>
          <a:bodyPr spcFirstLastPara="1" wrap="square" lIns="0" tIns="0" rIns="0" bIns="0" anchor="ctr"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dirty="0"/>
          </a:p>
        </p:txBody>
      </p:sp>
      <p:sp>
        <p:nvSpPr>
          <p:cNvPr id="46" name="Google Shape;142;p9">
            <a:extLst>
              <a:ext uri="{FF2B5EF4-FFF2-40B4-BE49-F238E27FC236}">
                <a16:creationId xmlns:a16="http://schemas.microsoft.com/office/drawing/2014/main" id="{366CC494-1381-462A-8EDD-D6C84B4547E3}"/>
              </a:ext>
            </a:extLst>
          </p:cNvPr>
          <p:cNvSpPr/>
          <p:nvPr userDrawn="1"/>
        </p:nvSpPr>
        <p:spPr>
          <a:xfrm>
            <a:off x="2590800" y="752383"/>
            <a:ext cx="3725673" cy="5577621"/>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dirty="0"/>
          </a:p>
        </p:txBody>
      </p:sp>
      <p:grpSp>
        <p:nvGrpSpPr>
          <p:cNvPr id="47" name="Google Shape;144;p9">
            <a:extLst>
              <a:ext uri="{FF2B5EF4-FFF2-40B4-BE49-F238E27FC236}">
                <a16:creationId xmlns:a16="http://schemas.microsoft.com/office/drawing/2014/main" id="{16ACAF83-DD98-4EF4-9AE4-BA08F4C4A299}"/>
              </a:ext>
            </a:extLst>
          </p:cNvPr>
          <p:cNvGrpSpPr/>
          <p:nvPr userDrawn="1"/>
        </p:nvGrpSpPr>
        <p:grpSpPr>
          <a:xfrm>
            <a:off x="2707343" y="869480"/>
            <a:ext cx="1687652" cy="5357745"/>
            <a:chOff x="572700" y="572684"/>
            <a:chExt cx="1251349" cy="4018309"/>
          </a:xfrm>
        </p:grpSpPr>
        <p:sp>
          <p:nvSpPr>
            <p:cNvPr id="48" name="Google Shape;145;p9">
              <a:extLst>
                <a:ext uri="{FF2B5EF4-FFF2-40B4-BE49-F238E27FC236}">
                  <a16:creationId xmlns:a16="http://schemas.microsoft.com/office/drawing/2014/main" id="{0BA9C2C6-4E93-486F-A6A1-451E6703E7BC}"/>
                </a:ext>
              </a:extLst>
            </p:cNvPr>
            <p:cNvSpPr/>
            <p:nvPr/>
          </p:nvSpPr>
          <p:spPr>
            <a:xfrm>
              <a:off x="572700" y="572684"/>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latin typeface="Della Respira" panose="02000603000000000000" charset="0"/>
              </a:endParaRPr>
            </a:p>
          </p:txBody>
        </p:sp>
        <p:sp>
          <p:nvSpPr>
            <p:cNvPr id="49" name="Google Shape;146;p9">
              <a:extLst>
                <a:ext uri="{FF2B5EF4-FFF2-40B4-BE49-F238E27FC236}">
                  <a16:creationId xmlns:a16="http://schemas.microsoft.com/office/drawing/2014/main" id="{52C2DC38-6CB6-4D8A-ABA5-39509C59250C}"/>
                </a:ext>
              </a:extLst>
            </p:cNvPr>
            <p:cNvSpPr/>
            <p:nvPr/>
          </p:nvSpPr>
          <p:spPr>
            <a:xfrm>
              <a:off x="572700" y="1317923"/>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latin typeface="Della Respira" panose="02000603000000000000" charset="0"/>
              </a:endParaRPr>
            </a:p>
          </p:txBody>
        </p:sp>
        <p:sp>
          <p:nvSpPr>
            <p:cNvPr id="50" name="Google Shape;147;p9">
              <a:extLst>
                <a:ext uri="{FF2B5EF4-FFF2-40B4-BE49-F238E27FC236}">
                  <a16:creationId xmlns:a16="http://schemas.microsoft.com/office/drawing/2014/main" id="{D6796F97-B4C5-45E9-AC61-514A5EB3D7B7}"/>
                </a:ext>
              </a:extLst>
            </p:cNvPr>
            <p:cNvSpPr/>
            <p:nvPr/>
          </p:nvSpPr>
          <p:spPr>
            <a:xfrm>
              <a:off x="572700" y="1989598"/>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latin typeface="Della Respira" panose="02000603000000000000" charset="0"/>
              </a:endParaRPr>
            </a:p>
          </p:txBody>
        </p:sp>
        <p:sp>
          <p:nvSpPr>
            <p:cNvPr id="51" name="Google Shape;148;p9">
              <a:extLst>
                <a:ext uri="{FF2B5EF4-FFF2-40B4-BE49-F238E27FC236}">
                  <a16:creationId xmlns:a16="http://schemas.microsoft.com/office/drawing/2014/main" id="{6F73BE9C-60DB-4830-A6BF-FC4F5992DEA5}"/>
                </a:ext>
              </a:extLst>
            </p:cNvPr>
            <p:cNvSpPr/>
            <p:nvPr/>
          </p:nvSpPr>
          <p:spPr>
            <a:xfrm>
              <a:off x="572700" y="2661274"/>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latin typeface="Della Respira" panose="02000603000000000000" charset="0"/>
              </a:endParaRPr>
            </a:p>
          </p:txBody>
        </p:sp>
        <p:sp>
          <p:nvSpPr>
            <p:cNvPr id="52" name="Google Shape;149;p9">
              <a:extLst>
                <a:ext uri="{FF2B5EF4-FFF2-40B4-BE49-F238E27FC236}">
                  <a16:creationId xmlns:a16="http://schemas.microsoft.com/office/drawing/2014/main" id="{C0A84343-8507-41FC-866A-E72976FC682E}"/>
                </a:ext>
              </a:extLst>
            </p:cNvPr>
            <p:cNvSpPr/>
            <p:nvPr/>
          </p:nvSpPr>
          <p:spPr>
            <a:xfrm>
              <a:off x="572700" y="3332949"/>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latin typeface="Della Respira" panose="02000603000000000000" charset="0"/>
              </a:endParaRPr>
            </a:p>
          </p:txBody>
        </p:sp>
        <p:sp>
          <p:nvSpPr>
            <p:cNvPr id="53" name="Google Shape;150;p9">
              <a:extLst>
                <a:ext uri="{FF2B5EF4-FFF2-40B4-BE49-F238E27FC236}">
                  <a16:creationId xmlns:a16="http://schemas.microsoft.com/office/drawing/2014/main" id="{0F473BD4-BD25-4D78-8B63-1019A2709042}"/>
                </a:ext>
              </a:extLst>
            </p:cNvPr>
            <p:cNvSpPr/>
            <p:nvPr/>
          </p:nvSpPr>
          <p:spPr>
            <a:xfrm>
              <a:off x="572700" y="4004625"/>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latin typeface="Della Respira" panose="02000603000000000000" charset="0"/>
              </a:endParaRPr>
            </a:p>
          </p:txBody>
        </p:sp>
      </p:grpSp>
      <p:grpSp>
        <p:nvGrpSpPr>
          <p:cNvPr id="54" name="Google Shape;151;p9">
            <a:extLst>
              <a:ext uri="{FF2B5EF4-FFF2-40B4-BE49-F238E27FC236}">
                <a16:creationId xmlns:a16="http://schemas.microsoft.com/office/drawing/2014/main" id="{EE5BB50B-E70D-435A-85DF-FFD72E0F7843}"/>
              </a:ext>
            </a:extLst>
          </p:cNvPr>
          <p:cNvGrpSpPr/>
          <p:nvPr userDrawn="1"/>
        </p:nvGrpSpPr>
        <p:grpSpPr>
          <a:xfrm>
            <a:off x="4500790" y="869480"/>
            <a:ext cx="1687652" cy="5357745"/>
            <a:chOff x="1922099" y="572684"/>
            <a:chExt cx="1251349" cy="4018309"/>
          </a:xfrm>
        </p:grpSpPr>
        <p:sp>
          <p:nvSpPr>
            <p:cNvPr id="55" name="Google Shape;152;p9">
              <a:extLst>
                <a:ext uri="{FF2B5EF4-FFF2-40B4-BE49-F238E27FC236}">
                  <a16:creationId xmlns:a16="http://schemas.microsoft.com/office/drawing/2014/main" id="{64D21883-075C-4B14-8B93-E494F9F318D9}"/>
                </a:ext>
              </a:extLst>
            </p:cNvPr>
            <p:cNvSpPr/>
            <p:nvPr/>
          </p:nvSpPr>
          <p:spPr>
            <a:xfrm>
              <a:off x="1922099" y="572684"/>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latin typeface="Della Respira" panose="02000603000000000000" charset="0"/>
              </a:endParaRPr>
            </a:p>
          </p:txBody>
        </p:sp>
        <p:sp>
          <p:nvSpPr>
            <p:cNvPr id="56" name="Google Shape;153;p9">
              <a:extLst>
                <a:ext uri="{FF2B5EF4-FFF2-40B4-BE49-F238E27FC236}">
                  <a16:creationId xmlns:a16="http://schemas.microsoft.com/office/drawing/2014/main" id="{6ACC72A3-34C9-434B-85BA-F806FB4FE29B}"/>
                </a:ext>
              </a:extLst>
            </p:cNvPr>
            <p:cNvSpPr/>
            <p:nvPr/>
          </p:nvSpPr>
          <p:spPr>
            <a:xfrm>
              <a:off x="1922099" y="1317923"/>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latin typeface="Della Respira" panose="02000603000000000000" charset="0"/>
              </a:endParaRPr>
            </a:p>
          </p:txBody>
        </p:sp>
        <p:sp>
          <p:nvSpPr>
            <p:cNvPr id="57" name="Google Shape;154;p9">
              <a:extLst>
                <a:ext uri="{FF2B5EF4-FFF2-40B4-BE49-F238E27FC236}">
                  <a16:creationId xmlns:a16="http://schemas.microsoft.com/office/drawing/2014/main" id="{3FF1033C-AF33-4855-9828-DCDB974657F0}"/>
                </a:ext>
              </a:extLst>
            </p:cNvPr>
            <p:cNvSpPr/>
            <p:nvPr/>
          </p:nvSpPr>
          <p:spPr>
            <a:xfrm>
              <a:off x="1922099" y="1989598"/>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latin typeface="Della Respira" panose="02000603000000000000" charset="0"/>
              </a:endParaRPr>
            </a:p>
          </p:txBody>
        </p:sp>
        <p:sp>
          <p:nvSpPr>
            <p:cNvPr id="58" name="Google Shape;155;p9">
              <a:extLst>
                <a:ext uri="{FF2B5EF4-FFF2-40B4-BE49-F238E27FC236}">
                  <a16:creationId xmlns:a16="http://schemas.microsoft.com/office/drawing/2014/main" id="{CC9CD859-C87E-4902-BB3E-D7119F89D827}"/>
                </a:ext>
              </a:extLst>
            </p:cNvPr>
            <p:cNvSpPr/>
            <p:nvPr/>
          </p:nvSpPr>
          <p:spPr>
            <a:xfrm>
              <a:off x="1922099" y="2661274"/>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latin typeface="Della Respira" panose="02000603000000000000" charset="0"/>
              </a:endParaRPr>
            </a:p>
          </p:txBody>
        </p:sp>
        <p:sp>
          <p:nvSpPr>
            <p:cNvPr id="59" name="Google Shape;156;p9">
              <a:extLst>
                <a:ext uri="{FF2B5EF4-FFF2-40B4-BE49-F238E27FC236}">
                  <a16:creationId xmlns:a16="http://schemas.microsoft.com/office/drawing/2014/main" id="{52006AFD-08E0-4D00-B0D7-505977E22429}"/>
                </a:ext>
              </a:extLst>
            </p:cNvPr>
            <p:cNvSpPr/>
            <p:nvPr/>
          </p:nvSpPr>
          <p:spPr>
            <a:xfrm>
              <a:off x="1922099" y="3332949"/>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latin typeface="Della Respira" panose="02000603000000000000" charset="0"/>
              </a:endParaRPr>
            </a:p>
          </p:txBody>
        </p:sp>
        <p:sp>
          <p:nvSpPr>
            <p:cNvPr id="60" name="Google Shape;157;p9">
              <a:extLst>
                <a:ext uri="{FF2B5EF4-FFF2-40B4-BE49-F238E27FC236}">
                  <a16:creationId xmlns:a16="http://schemas.microsoft.com/office/drawing/2014/main" id="{787511EB-6E05-4CCF-9AF2-51CFAEECE02C}"/>
                </a:ext>
              </a:extLst>
            </p:cNvPr>
            <p:cNvSpPr/>
            <p:nvPr/>
          </p:nvSpPr>
          <p:spPr>
            <a:xfrm>
              <a:off x="1922099" y="4004625"/>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latin typeface="Della Respira" panose="02000603000000000000" charset="0"/>
              </a:endParaRPr>
            </a:p>
          </p:txBody>
        </p:sp>
      </p:grpSp>
      <p:sp>
        <p:nvSpPr>
          <p:cNvPr id="2" name="Rectangle 1">
            <a:hlinkClick r:id="rId2" action="ppaction://hlinksldjump"/>
            <a:extLst>
              <a:ext uri="{FF2B5EF4-FFF2-40B4-BE49-F238E27FC236}">
                <a16:creationId xmlns:a16="http://schemas.microsoft.com/office/drawing/2014/main" id="{0370F504-985F-2CC0-D41D-0AECDC29C7CD}"/>
              </a:ext>
            </a:extLst>
          </p:cNvPr>
          <p:cNvSpPr/>
          <p:nvPr userDrawn="1"/>
        </p:nvSpPr>
        <p:spPr>
          <a:xfrm>
            <a:off x="7543800" y="5539233"/>
            <a:ext cx="1600200" cy="1326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29798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F3CAE8-51A0-41AD-B777-B18D78E4D5AA}" type="datetime1">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9296ED-BE59-4C5D-897A-F3AA553D658D}" type="slidenum">
              <a:rPr lang="en-US" smtClean="0"/>
              <a:t>‹#›</a:t>
            </a:fld>
            <a:endParaRPr lang="en-US" dirty="0"/>
          </a:p>
        </p:txBody>
      </p:sp>
    </p:spTree>
    <p:extLst>
      <p:ext uri="{BB962C8B-B14F-4D97-AF65-F5344CB8AC3E}">
        <p14:creationId xmlns:p14="http://schemas.microsoft.com/office/powerpoint/2010/main" val="13548557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JEOPARTY Category">
  <p:cSld name="JEOPARTY Category">
    <p:spTree>
      <p:nvGrpSpPr>
        <p:cNvPr id="1" name="Shape 186"/>
        <p:cNvGrpSpPr/>
        <p:nvPr/>
      </p:nvGrpSpPr>
      <p:grpSpPr>
        <a:xfrm>
          <a:off x="0" y="0"/>
          <a:ext cx="0" cy="0"/>
          <a:chOff x="0" y="0"/>
          <a:chExt cx="0" cy="0"/>
        </a:xfrm>
      </p:grpSpPr>
      <p:grpSp>
        <p:nvGrpSpPr>
          <p:cNvPr id="187" name="Google Shape;187;p10"/>
          <p:cNvGrpSpPr/>
          <p:nvPr/>
        </p:nvGrpSpPr>
        <p:grpSpPr>
          <a:xfrm>
            <a:off x="485311" y="646470"/>
            <a:ext cx="8177443" cy="5577621"/>
            <a:chOff x="695700" y="695700"/>
            <a:chExt cx="7752600" cy="3752100"/>
          </a:xfrm>
        </p:grpSpPr>
        <p:sp>
          <p:nvSpPr>
            <p:cNvPr id="188" name="Google Shape;188;p10"/>
            <p:cNvSpPr/>
            <p:nvPr/>
          </p:nvSpPr>
          <p:spPr>
            <a:xfrm>
              <a:off x="695700" y="695700"/>
              <a:ext cx="7752600" cy="3752100"/>
            </a:xfrm>
            <a:prstGeom prst="rect">
              <a:avLst/>
            </a:prstGeom>
            <a:gradFill>
              <a:gsLst>
                <a:gs pos="0">
                  <a:schemeClr val="accent2"/>
                </a:gs>
                <a:gs pos="100000">
                  <a:schemeClr val="accent1"/>
                </a:gs>
              </a:gsLst>
              <a:lin ang="5400012" scaled="0"/>
            </a:gradFill>
            <a:ln>
              <a:noFill/>
            </a:ln>
            <a:effectLst>
              <a:outerShdw blurRad="300038"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89" name="Google Shape;189;p10"/>
            <p:cNvSpPr/>
            <p:nvPr/>
          </p:nvSpPr>
          <p:spPr>
            <a:xfrm>
              <a:off x="695700" y="695700"/>
              <a:ext cx="7752600" cy="3752100"/>
            </a:xfrm>
            <a:prstGeom prst="frame">
              <a:avLst>
                <a:gd name="adj1" fmla="val 194"/>
              </a:avLst>
            </a:pr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grpSp>
      <p:sp>
        <p:nvSpPr>
          <p:cNvPr id="190" name="Google Shape;190;p10"/>
          <p:cNvSpPr txBox="1">
            <a:spLocks noGrp="1"/>
          </p:cNvSpPr>
          <p:nvPr>
            <p:ph type="title"/>
          </p:nvPr>
        </p:nvSpPr>
        <p:spPr>
          <a:xfrm>
            <a:off x="1517026" y="1999300"/>
            <a:ext cx="6111900" cy="917200"/>
          </a:xfrm>
          <a:prstGeom prst="rect">
            <a:avLst/>
          </a:prstGeom>
        </p:spPr>
        <p:txBody>
          <a:bodyPr spcFirstLastPara="1" wrap="square" lIns="0" tIns="0" rIns="0" bIns="0" anchor="b" anchorCtr="0">
            <a:noAutofit/>
          </a:bodyPr>
          <a:lstStyle>
            <a:lvl1pPr lvl="0" algn="ctr" rtl="0">
              <a:spcBef>
                <a:spcPts val="0"/>
              </a:spcBef>
              <a:spcAft>
                <a:spcPts val="0"/>
              </a:spcAft>
              <a:buSzPts val="3600"/>
              <a:buFont typeface="Della Respira"/>
              <a:buNone/>
              <a:defRPr sz="3600" b="1">
                <a:latin typeface="Della Respira"/>
                <a:ea typeface="Della Respira"/>
                <a:cs typeface="Della Respira"/>
                <a:sym typeface="Della Respira"/>
              </a:defRPr>
            </a:lvl1pPr>
            <a:lvl2pPr lvl="1" algn="ctr" rtl="0">
              <a:spcBef>
                <a:spcPts val="0"/>
              </a:spcBef>
              <a:spcAft>
                <a:spcPts val="0"/>
              </a:spcAft>
              <a:buSzPts val="3600"/>
              <a:buFont typeface="Della Respira"/>
              <a:buNone/>
              <a:defRPr sz="3600" b="1">
                <a:latin typeface="Della Respira"/>
                <a:ea typeface="Della Respira"/>
                <a:cs typeface="Della Respira"/>
                <a:sym typeface="Della Respira"/>
              </a:defRPr>
            </a:lvl2pPr>
            <a:lvl3pPr lvl="2" algn="ctr" rtl="0">
              <a:spcBef>
                <a:spcPts val="0"/>
              </a:spcBef>
              <a:spcAft>
                <a:spcPts val="0"/>
              </a:spcAft>
              <a:buSzPts val="3600"/>
              <a:buFont typeface="Della Respira"/>
              <a:buNone/>
              <a:defRPr sz="3600" b="1">
                <a:latin typeface="Della Respira"/>
                <a:ea typeface="Della Respira"/>
                <a:cs typeface="Della Respira"/>
                <a:sym typeface="Della Respira"/>
              </a:defRPr>
            </a:lvl3pPr>
            <a:lvl4pPr lvl="3" algn="ctr" rtl="0">
              <a:spcBef>
                <a:spcPts val="0"/>
              </a:spcBef>
              <a:spcAft>
                <a:spcPts val="0"/>
              </a:spcAft>
              <a:buSzPts val="3600"/>
              <a:buFont typeface="Della Respira"/>
              <a:buNone/>
              <a:defRPr sz="3600" b="1">
                <a:latin typeface="Della Respira"/>
                <a:ea typeface="Della Respira"/>
                <a:cs typeface="Della Respira"/>
                <a:sym typeface="Della Respira"/>
              </a:defRPr>
            </a:lvl4pPr>
            <a:lvl5pPr lvl="4" algn="ctr" rtl="0">
              <a:spcBef>
                <a:spcPts val="0"/>
              </a:spcBef>
              <a:spcAft>
                <a:spcPts val="0"/>
              </a:spcAft>
              <a:buSzPts val="3600"/>
              <a:buFont typeface="Della Respira"/>
              <a:buNone/>
              <a:defRPr sz="3600" b="1">
                <a:latin typeface="Della Respira"/>
                <a:ea typeface="Della Respira"/>
                <a:cs typeface="Della Respira"/>
                <a:sym typeface="Della Respira"/>
              </a:defRPr>
            </a:lvl5pPr>
            <a:lvl6pPr lvl="5" algn="ctr" rtl="0">
              <a:spcBef>
                <a:spcPts val="0"/>
              </a:spcBef>
              <a:spcAft>
                <a:spcPts val="0"/>
              </a:spcAft>
              <a:buSzPts val="3600"/>
              <a:buFont typeface="Della Respira"/>
              <a:buNone/>
              <a:defRPr sz="3600" b="1">
                <a:latin typeface="Della Respira"/>
                <a:ea typeface="Della Respira"/>
                <a:cs typeface="Della Respira"/>
                <a:sym typeface="Della Respira"/>
              </a:defRPr>
            </a:lvl6pPr>
            <a:lvl7pPr lvl="6" algn="ctr" rtl="0">
              <a:spcBef>
                <a:spcPts val="0"/>
              </a:spcBef>
              <a:spcAft>
                <a:spcPts val="0"/>
              </a:spcAft>
              <a:buSzPts val="3600"/>
              <a:buFont typeface="Della Respira"/>
              <a:buNone/>
              <a:defRPr sz="3600" b="1">
                <a:latin typeface="Della Respira"/>
                <a:ea typeface="Della Respira"/>
                <a:cs typeface="Della Respira"/>
                <a:sym typeface="Della Respira"/>
              </a:defRPr>
            </a:lvl7pPr>
            <a:lvl8pPr lvl="7" algn="ctr" rtl="0">
              <a:spcBef>
                <a:spcPts val="0"/>
              </a:spcBef>
              <a:spcAft>
                <a:spcPts val="0"/>
              </a:spcAft>
              <a:buSzPts val="3600"/>
              <a:buFont typeface="Della Respira"/>
              <a:buNone/>
              <a:defRPr sz="3600" b="1">
                <a:latin typeface="Della Respira"/>
                <a:ea typeface="Della Respira"/>
                <a:cs typeface="Della Respira"/>
                <a:sym typeface="Della Respira"/>
              </a:defRPr>
            </a:lvl8pPr>
            <a:lvl9pPr lvl="8" algn="ctr" rtl="0">
              <a:spcBef>
                <a:spcPts val="0"/>
              </a:spcBef>
              <a:spcAft>
                <a:spcPts val="0"/>
              </a:spcAft>
              <a:buSzPts val="3600"/>
              <a:buFont typeface="Della Respira"/>
              <a:buNone/>
              <a:defRPr sz="3600" b="1">
                <a:latin typeface="Della Respira"/>
                <a:ea typeface="Della Respira"/>
                <a:cs typeface="Della Respira"/>
                <a:sym typeface="Della Respira"/>
              </a:defRPr>
            </a:lvl9pPr>
          </a:lstStyle>
          <a:p>
            <a:endParaRPr/>
          </a:p>
        </p:txBody>
      </p:sp>
      <p:sp>
        <p:nvSpPr>
          <p:cNvPr id="191" name="Google Shape;191;p10"/>
          <p:cNvSpPr txBox="1">
            <a:spLocks noGrp="1"/>
          </p:cNvSpPr>
          <p:nvPr>
            <p:ph type="subTitle" idx="1"/>
          </p:nvPr>
        </p:nvSpPr>
        <p:spPr>
          <a:xfrm>
            <a:off x="1517025" y="2664600"/>
            <a:ext cx="6123600" cy="2106400"/>
          </a:xfrm>
          <a:prstGeom prst="rect">
            <a:avLst/>
          </a:prstGeom>
        </p:spPr>
        <p:txBody>
          <a:bodyPr spcFirstLastPara="1" wrap="square" lIns="0" tIns="0" rIns="0" bIns="0" anchor="t" anchorCtr="0">
            <a:noAutofit/>
          </a:bodyPr>
          <a:lstStyle>
            <a:lvl1pPr lvl="0" algn="ctr">
              <a:spcBef>
                <a:spcPts val="600"/>
              </a:spcBef>
              <a:spcAft>
                <a:spcPts val="0"/>
              </a:spcAft>
              <a:buNone/>
              <a:defRPr sz="9600">
                <a:solidFill>
                  <a:srgbClr val="FFC319"/>
                </a:solidFill>
                <a:latin typeface="Bebas Neue"/>
                <a:ea typeface="Bebas Neue"/>
                <a:cs typeface="Bebas Neue"/>
                <a:sym typeface="Bebas Neue"/>
              </a:defRPr>
            </a:lvl1pPr>
            <a:lvl2pPr lvl="1" algn="ctr">
              <a:spcBef>
                <a:spcPts val="600"/>
              </a:spcBef>
              <a:spcAft>
                <a:spcPts val="0"/>
              </a:spcAft>
              <a:buNone/>
              <a:defRPr sz="9600">
                <a:solidFill>
                  <a:srgbClr val="FFC319"/>
                </a:solidFill>
                <a:latin typeface="Bebas Neue"/>
                <a:ea typeface="Bebas Neue"/>
                <a:cs typeface="Bebas Neue"/>
                <a:sym typeface="Bebas Neue"/>
              </a:defRPr>
            </a:lvl2pPr>
            <a:lvl3pPr lvl="2" algn="ctr">
              <a:spcBef>
                <a:spcPts val="600"/>
              </a:spcBef>
              <a:spcAft>
                <a:spcPts val="0"/>
              </a:spcAft>
              <a:buNone/>
              <a:defRPr sz="9600">
                <a:solidFill>
                  <a:srgbClr val="FFC319"/>
                </a:solidFill>
                <a:latin typeface="Bebas Neue"/>
                <a:ea typeface="Bebas Neue"/>
                <a:cs typeface="Bebas Neue"/>
                <a:sym typeface="Bebas Neue"/>
              </a:defRPr>
            </a:lvl3pPr>
            <a:lvl4pPr lvl="3" algn="ctr">
              <a:spcBef>
                <a:spcPts val="600"/>
              </a:spcBef>
              <a:spcAft>
                <a:spcPts val="0"/>
              </a:spcAft>
              <a:buNone/>
              <a:defRPr sz="9600">
                <a:solidFill>
                  <a:srgbClr val="FFC319"/>
                </a:solidFill>
                <a:latin typeface="Bebas Neue"/>
                <a:ea typeface="Bebas Neue"/>
                <a:cs typeface="Bebas Neue"/>
                <a:sym typeface="Bebas Neue"/>
              </a:defRPr>
            </a:lvl4pPr>
            <a:lvl5pPr lvl="4" algn="ctr">
              <a:spcBef>
                <a:spcPts val="600"/>
              </a:spcBef>
              <a:spcAft>
                <a:spcPts val="0"/>
              </a:spcAft>
              <a:buNone/>
              <a:defRPr sz="9600">
                <a:solidFill>
                  <a:srgbClr val="FFC319"/>
                </a:solidFill>
                <a:latin typeface="Bebas Neue"/>
                <a:ea typeface="Bebas Neue"/>
                <a:cs typeface="Bebas Neue"/>
                <a:sym typeface="Bebas Neue"/>
              </a:defRPr>
            </a:lvl5pPr>
            <a:lvl6pPr lvl="5" algn="ctr">
              <a:spcBef>
                <a:spcPts val="600"/>
              </a:spcBef>
              <a:spcAft>
                <a:spcPts val="0"/>
              </a:spcAft>
              <a:buNone/>
              <a:defRPr sz="9600">
                <a:solidFill>
                  <a:srgbClr val="FFC319"/>
                </a:solidFill>
                <a:latin typeface="Bebas Neue"/>
                <a:ea typeface="Bebas Neue"/>
                <a:cs typeface="Bebas Neue"/>
                <a:sym typeface="Bebas Neue"/>
              </a:defRPr>
            </a:lvl6pPr>
            <a:lvl7pPr lvl="6" algn="ctr">
              <a:spcBef>
                <a:spcPts val="600"/>
              </a:spcBef>
              <a:spcAft>
                <a:spcPts val="0"/>
              </a:spcAft>
              <a:buNone/>
              <a:defRPr sz="9600">
                <a:solidFill>
                  <a:srgbClr val="FFC319"/>
                </a:solidFill>
                <a:latin typeface="Bebas Neue"/>
                <a:ea typeface="Bebas Neue"/>
                <a:cs typeface="Bebas Neue"/>
                <a:sym typeface="Bebas Neue"/>
              </a:defRPr>
            </a:lvl7pPr>
            <a:lvl8pPr lvl="7" algn="ctr">
              <a:spcBef>
                <a:spcPts val="600"/>
              </a:spcBef>
              <a:spcAft>
                <a:spcPts val="0"/>
              </a:spcAft>
              <a:buNone/>
              <a:defRPr sz="9600">
                <a:solidFill>
                  <a:srgbClr val="FFC319"/>
                </a:solidFill>
                <a:latin typeface="Bebas Neue"/>
                <a:ea typeface="Bebas Neue"/>
                <a:cs typeface="Bebas Neue"/>
                <a:sym typeface="Bebas Neue"/>
              </a:defRPr>
            </a:lvl8pPr>
            <a:lvl9pPr lvl="8" algn="ctr">
              <a:spcBef>
                <a:spcPts val="600"/>
              </a:spcBef>
              <a:spcAft>
                <a:spcPts val="0"/>
              </a:spcAft>
              <a:buNone/>
              <a:defRPr sz="9600">
                <a:solidFill>
                  <a:srgbClr val="FFC319"/>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3042309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JEOPARTY Answer">
  <p:cSld name="JEOPARTY Answer">
    <p:spTree>
      <p:nvGrpSpPr>
        <p:cNvPr id="1" name="Shape 192"/>
        <p:cNvGrpSpPr/>
        <p:nvPr/>
      </p:nvGrpSpPr>
      <p:grpSpPr>
        <a:xfrm>
          <a:off x="0" y="0"/>
          <a:ext cx="0" cy="0"/>
          <a:chOff x="0" y="0"/>
          <a:chExt cx="0" cy="0"/>
        </a:xfrm>
      </p:grpSpPr>
      <p:grpSp>
        <p:nvGrpSpPr>
          <p:cNvPr id="193" name="Google Shape;193;p11"/>
          <p:cNvGrpSpPr/>
          <p:nvPr/>
        </p:nvGrpSpPr>
        <p:grpSpPr>
          <a:xfrm>
            <a:off x="485311" y="646470"/>
            <a:ext cx="8177443" cy="5577621"/>
            <a:chOff x="695700" y="695700"/>
            <a:chExt cx="7752600" cy="3752100"/>
          </a:xfrm>
        </p:grpSpPr>
        <p:sp>
          <p:nvSpPr>
            <p:cNvPr id="194" name="Google Shape;194;p11"/>
            <p:cNvSpPr/>
            <p:nvPr/>
          </p:nvSpPr>
          <p:spPr>
            <a:xfrm>
              <a:off x="695700" y="695700"/>
              <a:ext cx="7752600" cy="3752100"/>
            </a:xfrm>
            <a:prstGeom prst="rect">
              <a:avLst/>
            </a:prstGeom>
            <a:gradFill>
              <a:gsLst>
                <a:gs pos="0">
                  <a:schemeClr val="accent2"/>
                </a:gs>
                <a:gs pos="100000">
                  <a:schemeClr val="accent1"/>
                </a:gs>
              </a:gsLst>
              <a:lin ang="5400012" scaled="0"/>
            </a:gradFill>
            <a:ln>
              <a:noFill/>
            </a:ln>
            <a:effectLst>
              <a:outerShdw blurRad="300038"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195" name="Google Shape;195;p11"/>
            <p:cNvSpPr/>
            <p:nvPr/>
          </p:nvSpPr>
          <p:spPr>
            <a:xfrm>
              <a:off x="695700" y="695700"/>
              <a:ext cx="7752600" cy="3752100"/>
            </a:xfrm>
            <a:prstGeom prst="frame">
              <a:avLst>
                <a:gd name="adj1" fmla="val 194"/>
              </a:avLst>
            </a:pr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grpSp>
      <p:sp>
        <p:nvSpPr>
          <p:cNvPr id="196" name="Google Shape;196;p11"/>
          <p:cNvSpPr txBox="1">
            <a:spLocks noGrp="1"/>
          </p:cNvSpPr>
          <p:nvPr>
            <p:ph type="title"/>
          </p:nvPr>
        </p:nvSpPr>
        <p:spPr>
          <a:xfrm>
            <a:off x="1032075" y="1331100"/>
            <a:ext cx="7081800" cy="4208400"/>
          </a:xfrm>
          <a:prstGeom prst="rect">
            <a:avLst/>
          </a:prstGeom>
        </p:spPr>
        <p:txBody>
          <a:bodyPr spcFirstLastPara="1" wrap="square" lIns="0" tIns="0" rIns="0" bIns="0" anchor="ctr" anchorCtr="0">
            <a:noAutofit/>
          </a:bodyPr>
          <a:lstStyle>
            <a:lvl1pPr lvl="0"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1pPr>
            <a:lvl2pPr lvl="1"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2pPr>
            <a:lvl3pPr lvl="2"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3pPr>
            <a:lvl4pPr lvl="3"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4pPr>
            <a:lvl5pPr lvl="4"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5pPr>
            <a:lvl6pPr lvl="5"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6pPr>
            <a:lvl7pPr lvl="6"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7pPr>
            <a:lvl8pPr lvl="7"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8pPr>
            <a:lvl9pPr lvl="8"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9pPr>
          </a:lstStyle>
          <a:p>
            <a:endParaRPr/>
          </a:p>
        </p:txBody>
      </p:sp>
      <p:sp>
        <p:nvSpPr>
          <p:cNvPr id="197" name="Google Shape;197;p11">
            <a:hlinkClick r:id="rId2" action="ppaction://hlinksldjump"/>
          </p:cNvPr>
          <p:cNvSpPr txBox="1"/>
          <p:nvPr/>
        </p:nvSpPr>
        <p:spPr>
          <a:xfrm>
            <a:off x="3394800" y="5771467"/>
            <a:ext cx="2354400" cy="192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000" dirty="0">
                <a:solidFill>
                  <a:srgbClr val="6D9EEB"/>
                </a:solidFill>
                <a:latin typeface="Della Respira"/>
                <a:ea typeface="Della Respira"/>
                <a:cs typeface="Della Respira"/>
                <a:sym typeface="Della Respira"/>
              </a:rPr>
              <a:t>⬅ BACK TO PANEL</a:t>
            </a:r>
            <a:endParaRPr sz="1000" dirty="0">
              <a:solidFill>
                <a:srgbClr val="6D9EEB"/>
              </a:solidFill>
              <a:latin typeface="Della Respira"/>
              <a:ea typeface="Della Respira"/>
              <a:cs typeface="Della Respira"/>
              <a:sym typeface="Della Respira"/>
            </a:endParaRPr>
          </a:p>
        </p:txBody>
      </p:sp>
      <p:sp>
        <p:nvSpPr>
          <p:cNvPr id="198" name="Google Shape;198;p11"/>
          <p:cNvSpPr/>
          <p:nvPr/>
        </p:nvSpPr>
        <p:spPr>
          <a:xfrm>
            <a:off x="0" y="0"/>
            <a:ext cx="9144000" cy="6858000"/>
          </a:xfrm>
          <a:prstGeom prst="frame">
            <a:avLst>
              <a:gd name="adj1" fmla="val 19553"/>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3" name="Rectangle 2">
            <a:hlinkClick r:id="rId3" action="ppaction://hlinksldjump"/>
            <a:extLst>
              <a:ext uri="{FF2B5EF4-FFF2-40B4-BE49-F238E27FC236}">
                <a16:creationId xmlns:a16="http://schemas.microsoft.com/office/drawing/2014/main" id="{C46D445A-C9DB-EEAA-CCC4-5FE6CF6A7479}"/>
              </a:ext>
            </a:extLst>
          </p:cNvPr>
          <p:cNvSpPr/>
          <p:nvPr userDrawn="1"/>
        </p:nvSpPr>
        <p:spPr>
          <a:xfrm>
            <a:off x="7543800" y="5539233"/>
            <a:ext cx="1600200" cy="1326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64271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JEOPARTY Answer (with category info)">
  <p:cSld name="JEOPARTY Answer (with category info)">
    <p:spTree>
      <p:nvGrpSpPr>
        <p:cNvPr id="1" name="Shape 199"/>
        <p:cNvGrpSpPr/>
        <p:nvPr/>
      </p:nvGrpSpPr>
      <p:grpSpPr>
        <a:xfrm>
          <a:off x="0" y="0"/>
          <a:ext cx="0" cy="0"/>
          <a:chOff x="0" y="0"/>
          <a:chExt cx="0" cy="0"/>
        </a:xfrm>
      </p:grpSpPr>
      <p:grpSp>
        <p:nvGrpSpPr>
          <p:cNvPr id="200" name="Google Shape;200;p12"/>
          <p:cNvGrpSpPr/>
          <p:nvPr/>
        </p:nvGrpSpPr>
        <p:grpSpPr>
          <a:xfrm>
            <a:off x="485311" y="646470"/>
            <a:ext cx="8177443" cy="5577621"/>
            <a:chOff x="695700" y="695700"/>
            <a:chExt cx="7752600" cy="3752100"/>
          </a:xfrm>
        </p:grpSpPr>
        <p:sp>
          <p:nvSpPr>
            <p:cNvPr id="201" name="Google Shape;201;p12"/>
            <p:cNvSpPr/>
            <p:nvPr/>
          </p:nvSpPr>
          <p:spPr>
            <a:xfrm>
              <a:off x="695700" y="695700"/>
              <a:ext cx="7752600" cy="3752100"/>
            </a:xfrm>
            <a:prstGeom prst="rect">
              <a:avLst/>
            </a:prstGeom>
            <a:gradFill>
              <a:gsLst>
                <a:gs pos="0">
                  <a:schemeClr val="accent2"/>
                </a:gs>
                <a:gs pos="100000">
                  <a:schemeClr val="accent1"/>
                </a:gs>
              </a:gsLst>
              <a:lin ang="5400012" scaled="0"/>
            </a:gradFill>
            <a:ln>
              <a:noFill/>
            </a:ln>
            <a:effectLst>
              <a:outerShdw blurRad="300038"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202" name="Google Shape;202;p12"/>
            <p:cNvSpPr/>
            <p:nvPr/>
          </p:nvSpPr>
          <p:spPr>
            <a:xfrm>
              <a:off x="695700" y="695700"/>
              <a:ext cx="7752600" cy="3752100"/>
            </a:xfrm>
            <a:prstGeom prst="frame">
              <a:avLst>
                <a:gd name="adj1" fmla="val 194"/>
              </a:avLst>
            </a:pr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grpSp>
      <p:sp>
        <p:nvSpPr>
          <p:cNvPr id="203" name="Google Shape;203;p12"/>
          <p:cNvSpPr txBox="1">
            <a:spLocks noGrp="1"/>
          </p:cNvSpPr>
          <p:nvPr>
            <p:ph type="title"/>
          </p:nvPr>
        </p:nvSpPr>
        <p:spPr>
          <a:xfrm>
            <a:off x="1032075" y="1288433"/>
            <a:ext cx="7081800" cy="4250800"/>
          </a:xfrm>
          <a:prstGeom prst="rect">
            <a:avLst/>
          </a:prstGeom>
        </p:spPr>
        <p:txBody>
          <a:bodyPr spcFirstLastPara="1" wrap="square" lIns="0" tIns="0" rIns="0" bIns="0" anchor="ctr" anchorCtr="0">
            <a:noAutofit/>
          </a:bodyPr>
          <a:lstStyle>
            <a:lvl1pPr lvl="0"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1pPr>
            <a:lvl2pPr lvl="1"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2pPr>
            <a:lvl3pPr lvl="2"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3pPr>
            <a:lvl4pPr lvl="3"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4pPr>
            <a:lvl5pPr lvl="4"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5pPr>
            <a:lvl6pPr lvl="5"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6pPr>
            <a:lvl7pPr lvl="6"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7pPr>
            <a:lvl8pPr lvl="7"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8pPr>
            <a:lvl9pPr lvl="8"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9pPr>
          </a:lstStyle>
          <a:p>
            <a:endParaRPr dirty="0"/>
          </a:p>
        </p:txBody>
      </p:sp>
      <p:sp>
        <p:nvSpPr>
          <p:cNvPr id="204" name="Google Shape;204;p12"/>
          <p:cNvSpPr txBox="1">
            <a:spLocks noGrp="1"/>
          </p:cNvSpPr>
          <p:nvPr>
            <p:ph type="subTitle" idx="1"/>
          </p:nvPr>
        </p:nvSpPr>
        <p:spPr>
          <a:xfrm>
            <a:off x="1038650" y="853767"/>
            <a:ext cx="7079700" cy="592400"/>
          </a:xfrm>
          <a:prstGeom prst="rect">
            <a:avLst/>
          </a:prstGeom>
        </p:spPr>
        <p:txBody>
          <a:bodyPr spcFirstLastPara="1" wrap="square" lIns="0" tIns="0" rIns="0" bIns="0" anchor="t" anchorCtr="0">
            <a:noAutofit/>
          </a:bodyPr>
          <a:lstStyle>
            <a:lvl1pPr lvl="0" algn="ctr">
              <a:spcBef>
                <a:spcPts val="600"/>
              </a:spcBef>
              <a:spcAft>
                <a:spcPts val="0"/>
              </a:spcAft>
              <a:buNone/>
              <a:defRPr sz="2000" b="0">
                <a:latin typeface="Bebas Neue"/>
                <a:ea typeface="Bebas Neue"/>
                <a:cs typeface="Bebas Neue"/>
                <a:sym typeface="Bebas Neue"/>
              </a:defRPr>
            </a:lvl1pPr>
            <a:lvl2pPr lvl="1">
              <a:spcBef>
                <a:spcPts val="600"/>
              </a:spcBef>
              <a:spcAft>
                <a:spcPts val="0"/>
              </a:spcAft>
              <a:buNone/>
              <a:defRPr sz="2000"/>
            </a:lvl2pPr>
            <a:lvl3pPr lvl="2">
              <a:spcBef>
                <a:spcPts val="600"/>
              </a:spcBef>
              <a:spcAft>
                <a:spcPts val="0"/>
              </a:spcAft>
              <a:buNone/>
              <a:defRPr sz="2000"/>
            </a:lvl3pPr>
            <a:lvl4pPr lvl="3">
              <a:spcBef>
                <a:spcPts val="600"/>
              </a:spcBef>
              <a:spcAft>
                <a:spcPts val="0"/>
              </a:spcAft>
              <a:buNone/>
              <a:defRPr sz="2000"/>
            </a:lvl4pPr>
            <a:lvl5pPr lvl="4">
              <a:spcBef>
                <a:spcPts val="600"/>
              </a:spcBef>
              <a:spcAft>
                <a:spcPts val="0"/>
              </a:spcAft>
              <a:buNone/>
              <a:defRPr sz="2000"/>
            </a:lvl5pPr>
            <a:lvl6pPr lvl="5">
              <a:spcBef>
                <a:spcPts val="600"/>
              </a:spcBef>
              <a:spcAft>
                <a:spcPts val="0"/>
              </a:spcAft>
              <a:buNone/>
              <a:defRPr sz="2000"/>
            </a:lvl6pPr>
            <a:lvl7pPr lvl="6">
              <a:spcBef>
                <a:spcPts val="600"/>
              </a:spcBef>
              <a:spcAft>
                <a:spcPts val="0"/>
              </a:spcAft>
              <a:buNone/>
              <a:defRPr sz="2000"/>
            </a:lvl7pPr>
            <a:lvl8pPr lvl="7">
              <a:spcBef>
                <a:spcPts val="600"/>
              </a:spcBef>
              <a:spcAft>
                <a:spcPts val="0"/>
              </a:spcAft>
              <a:buNone/>
              <a:defRPr sz="2000"/>
            </a:lvl8pPr>
            <a:lvl9pPr lvl="8">
              <a:spcBef>
                <a:spcPts val="600"/>
              </a:spcBef>
              <a:spcAft>
                <a:spcPts val="0"/>
              </a:spcAft>
              <a:buNone/>
              <a:defRPr sz="2000"/>
            </a:lvl9pPr>
          </a:lstStyle>
          <a:p>
            <a:endParaRPr/>
          </a:p>
        </p:txBody>
      </p:sp>
      <p:sp>
        <p:nvSpPr>
          <p:cNvPr id="205" name="Google Shape;205;p12">
            <a:hlinkClick r:id="rId2" action="ppaction://hlinksldjump"/>
          </p:cNvPr>
          <p:cNvSpPr txBox="1"/>
          <p:nvPr/>
        </p:nvSpPr>
        <p:spPr>
          <a:xfrm>
            <a:off x="3394800" y="5771467"/>
            <a:ext cx="2354400" cy="192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000" dirty="0">
                <a:solidFill>
                  <a:srgbClr val="6D9EEB"/>
                </a:solidFill>
                <a:latin typeface="Della Respira"/>
                <a:ea typeface="Della Respira"/>
                <a:cs typeface="Della Respira"/>
                <a:sym typeface="Della Respira"/>
              </a:rPr>
              <a:t>⬅ BACK TO PANEL</a:t>
            </a:r>
            <a:endParaRPr sz="1000" dirty="0">
              <a:solidFill>
                <a:srgbClr val="6D9EEB"/>
              </a:solidFill>
              <a:latin typeface="Della Respira"/>
              <a:ea typeface="Della Respira"/>
              <a:cs typeface="Della Respira"/>
              <a:sym typeface="Della Respira"/>
            </a:endParaRPr>
          </a:p>
        </p:txBody>
      </p:sp>
      <p:sp>
        <p:nvSpPr>
          <p:cNvPr id="206" name="Google Shape;206;p12"/>
          <p:cNvSpPr/>
          <p:nvPr/>
        </p:nvSpPr>
        <p:spPr>
          <a:xfrm>
            <a:off x="0" y="0"/>
            <a:ext cx="9144000" cy="6858000"/>
          </a:xfrm>
          <a:prstGeom prst="frame">
            <a:avLst>
              <a:gd name="adj1" fmla="val 19553"/>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3" name="Rectangle 2">
            <a:hlinkClick r:id="rId3" action="ppaction://hlinksldjump"/>
            <a:extLst>
              <a:ext uri="{FF2B5EF4-FFF2-40B4-BE49-F238E27FC236}">
                <a16:creationId xmlns:a16="http://schemas.microsoft.com/office/drawing/2014/main" id="{A9FCCAD0-9CA1-144B-2B51-556C9B003B38}"/>
              </a:ext>
            </a:extLst>
          </p:cNvPr>
          <p:cNvSpPr/>
          <p:nvPr userDrawn="1"/>
        </p:nvSpPr>
        <p:spPr>
          <a:xfrm>
            <a:off x="7315200" y="5539233"/>
            <a:ext cx="1828800" cy="1326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hlinkClick r:id="rId3" action="ppaction://hlinksldjump"/>
            <a:extLst>
              <a:ext uri="{FF2B5EF4-FFF2-40B4-BE49-F238E27FC236}">
                <a16:creationId xmlns:a16="http://schemas.microsoft.com/office/drawing/2014/main" id="{D9810413-B473-EAE9-3D00-C6749950ECDB}"/>
              </a:ext>
            </a:extLst>
          </p:cNvPr>
          <p:cNvSpPr/>
          <p:nvPr userDrawn="1"/>
        </p:nvSpPr>
        <p:spPr>
          <a:xfrm>
            <a:off x="7543800" y="5539233"/>
            <a:ext cx="1600200" cy="1326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30397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7"/>
        <p:cNvGrpSpPr/>
        <p:nvPr/>
      </p:nvGrpSpPr>
      <p:grpSpPr>
        <a:xfrm>
          <a:off x="0" y="0"/>
          <a:ext cx="0" cy="0"/>
          <a:chOff x="0" y="0"/>
          <a:chExt cx="0" cy="0"/>
        </a:xfrm>
      </p:grpSpPr>
      <p:grpSp>
        <p:nvGrpSpPr>
          <p:cNvPr id="208" name="Google Shape;208;p13"/>
          <p:cNvGrpSpPr/>
          <p:nvPr/>
        </p:nvGrpSpPr>
        <p:grpSpPr>
          <a:xfrm>
            <a:off x="695700" y="927600"/>
            <a:ext cx="7752600" cy="5002800"/>
            <a:chOff x="695700" y="695700"/>
            <a:chExt cx="7752600" cy="3752100"/>
          </a:xfrm>
        </p:grpSpPr>
        <p:sp>
          <p:nvSpPr>
            <p:cNvPr id="209" name="Google Shape;209;p13"/>
            <p:cNvSpPr/>
            <p:nvPr/>
          </p:nvSpPr>
          <p:spPr>
            <a:xfrm>
              <a:off x="695700" y="695700"/>
              <a:ext cx="7752600" cy="3752100"/>
            </a:xfrm>
            <a:prstGeom prst="rect">
              <a:avLst/>
            </a:prstGeom>
            <a:gradFill>
              <a:gsLst>
                <a:gs pos="0">
                  <a:schemeClr val="accent2"/>
                </a:gs>
                <a:gs pos="100000">
                  <a:schemeClr val="accent1"/>
                </a:gs>
              </a:gsLst>
              <a:lin ang="5400012" scaled="0"/>
            </a:gradFill>
            <a:ln>
              <a:noFill/>
            </a:ln>
            <a:effectLst>
              <a:outerShdw blurRad="300038"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210" name="Google Shape;210;p13"/>
            <p:cNvSpPr/>
            <p:nvPr/>
          </p:nvSpPr>
          <p:spPr>
            <a:xfrm>
              <a:off x="695700" y="695700"/>
              <a:ext cx="7752600" cy="3752100"/>
            </a:xfrm>
            <a:prstGeom prst="frame">
              <a:avLst>
                <a:gd name="adj1" fmla="val 204"/>
              </a:avLst>
            </a:pr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grpSp>
      <p:sp>
        <p:nvSpPr>
          <p:cNvPr id="211" name="Google Shape;211;p13"/>
          <p:cNvSpPr txBox="1">
            <a:spLocks noGrp="1"/>
          </p:cNvSpPr>
          <p:nvPr>
            <p:ph type="body" idx="1"/>
          </p:nvPr>
        </p:nvSpPr>
        <p:spPr>
          <a:xfrm>
            <a:off x="812975" y="5367067"/>
            <a:ext cx="7518000" cy="524800"/>
          </a:xfrm>
          <a:prstGeom prst="rect">
            <a:avLst/>
          </a:prstGeom>
        </p:spPr>
        <p:txBody>
          <a:bodyPr spcFirstLastPara="1" wrap="square" lIns="0" tIns="0" rIns="0" bIns="0" anchor="t" anchorCtr="0">
            <a:noAutofit/>
          </a:bodyPr>
          <a:lstStyle>
            <a:lvl1pPr marL="457189" lvl="0" indent="-228594" algn="ctr" rtl="0">
              <a:spcBef>
                <a:spcPts val="360"/>
              </a:spcBef>
              <a:spcAft>
                <a:spcPts val="0"/>
              </a:spcAft>
              <a:buSzPts val="1800"/>
              <a:buNone/>
              <a:defRPr sz="1800"/>
            </a:lvl1pPr>
          </a:lstStyle>
          <a:p>
            <a:endParaRPr/>
          </a:p>
        </p:txBody>
      </p:sp>
      <p:sp>
        <p:nvSpPr>
          <p:cNvPr id="212" name="Google Shape;212;p13"/>
          <p:cNvSpPr txBox="1">
            <a:spLocks noGrp="1"/>
          </p:cNvSpPr>
          <p:nvPr>
            <p:ph type="sldNum" idx="12"/>
          </p:nvPr>
        </p:nvSpPr>
        <p:spPr>
          <a:xfrm>
            <a:off x="4297651" y="6333135"/>
            <a:ext cx="5487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 name="Rectangle 1">
            <a:hlinkClick r:id="rId2" action="ppaction://hlinksldjump"/>
            <a:extLst>
              <a:ext uri="{FF2B5EF4-FFF2-40B4-BE49-F238E27FC236}">
                <a16:creationId xmlns:a16="http://schemas.microsoft.com/office/drawing/2014/main" id="{35954D2A-8B53-2D7A-4E94-7C8BB78B3183}"/>
              </a:ext>
            </a:extLst>
          </p:cNvPr>
          <p:cNvSpPr/>
          <p:nvPr userDrawn="1"/>
        </p:nvSpPr>
        <p:spPr>
          <a:xfrm>
            <a:off x="7543800" y="5367067"/>
            <a:ext cx="1600200" cy="1498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5212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37E4F0-40ED-41F3-B410-DBFE155FF744}" type="datetime1">
              <a:rPr lang="en-US" smtClean="0"/>
              <a:t>10/18/2022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9296ED-BE59-4C5D-897A-F3AA553D658D}" type="slidenum">
              <a:rPr lang="en-US" smtClean="0"/>
              <a:t>‹#›</a:t>
            </a:fld>
            <a:endParaRPr lang="en-US" dirty="0"/>
          </a:p>
        </p:txBody>
      </p:sp>
    </p:spTree>
    <p:extLst>
      <p:ext uri="{BB962C8B-B14F-4D97-AF65-F5344CB8AC3E}">
        <p14:creationId xmlns:p14="http://schemas.microsoft.com/office/powerpoint/2010/main" val="3791527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369001-036F-4BAD-B154-D566564D534E}" type="datetime1">
              <a:rPr lang="en-US" smtClean="0"/>
              <a:t>10/18/2022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E9296ED-BE59-4C5D-897A-F3AA553D658D}" type="slidenum">
              <a:rPr lang="en-US" smtClean="0"/>
              <a:t>‹#›</a:t>
            </a:fld>
            <a:endParaRPr lang="en-US" dirty="0"/>
          </a:p>
        </p:txBody>
      </p:sp>
    </p:spTree>
    <p:extLst>
      <p:ext uri="{BB962C8B-B14F-4D97-AF65-F5344CB8AC3E}">
        <p14:creationId xmlns:p14="http://schemas.microsoft.com/office/powerpoint/2010/main" val="3431347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60E63C-0CF3-449E-9ED3-A1CCD2F1FB0B}" type="datetime1">
              <a:rPr lang="en-US" smtClean="0"/>
              <a:t>10/18/2022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E9296ED-BE59-4C5D-897A-F3AA553D658D}" type="slidenum">
              <a:rPr lang="en-US" smtClean="0"/>
              <a:t>‹#›</a:t>
            </a:fld>
            <a:endParaRPr lang="en-US" dirty="0"/>
          </a:p>
        </p:txBody>
      </p:sp>
    </p:spTree>
    <p:extLst>
      <p:ext uri="{BB962C8B-B14F-4D97-AF65-F5344CB8AC3E}">
        <p14:creationId xmlns:p14="http://schemas.microsoft.com/office/powerpoint/2010/main" val="1217304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28A35C-C6EA-4305-8F4B-4C1EEE1E93AC}" type="datetime1">
              <a:rPr lang="en-US" smtClean="0"/>
              <a:t>10/18/2022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E9296ED-BE59-4C5D-897A-F3AA553D658D}" type="slidenum">
              <a:rPr lang="en-US" smtClean="0"/>
              <a:t>‹#›</a:t>
            </a:fld>
            <a:endParaRPr lang="en-US" dirty="0"/>
          </a:p>
        </p:txBody>
      </p:sp>
    </p:spTree>
    <p:extLst>
      <p:ext uri="{BB962C8B-B14F-4D97-AF65-F5344CB8AC3E}">
        <p14:creationId xmlns:p14="http://schemas.microsoft.com/office/powerpoint/2010/main" val="95399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C7C026D-B354-4440-8779-1AF3AF3C4DA9}" type="datetime1">
              <a:rPr lang="en-US" smtClean="0"/>
              <a:t>10/18/2022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9296ED-BE59-4C5D-897A-F3AA553D658D}" type="slidenum">
              <a:rPr lang="en-US" smtClean="0"/>
              <a:t>‹#›</a:t>
            </a:fld>
            <a:endParaRPr lang="en-US" dirty="0"/>
          </a:p>
        </p:txBody>
      </p:sp>
    </p:spTree>
    <p:extLst>
      <p:ext uri="{BB962C8B-B14F-4D97-AF65-F5344CB8AC3E}">
        <p14:creationId xmlns:p14="http://schemas.microsoft.com/office/powerpoint/2010/main" val="3967798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C645A96-9EDD-41AF-A1F7-D457E4801E75}" type="datetime1">
              <a:rPr lang="en-US" smtClean="0"/>
              <a:t>10/18/2022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9296ED-BE59-4C5D-897A-F3AA553D658D}" type="slidenum">
              <a:rPr lang="en-US" smtClean="0"/>
              <a:t>‹#›</a:t>
            </a:fld>
            <a:endParaRPr lang="en-US" dirty="0"/>
          </a:p>
        </p:txBody>
      </p:sp>
    </p:spTree>
    <p:extLst>
      <p:ext uri="{BB962C8B-B14F-4D97-AF65-F5344CB8AC3E}">
        <p14:creationId xmlns:p14="http://schemas.microsoft.com/office/powerpoint/2010/main" val="4006551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5196150-1726-41E3-A808-E62006A8766D}" type="datetime1">
              <a:rPr lang="en-US" smtClean="0"/>
              <a:t>10/18/2022</a:t>
            </a:fld>
            <a:endParaRPr lang="en-US"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E9296ED-BE59-4C5D-897A-F3AA553D658D}" type="slidenum">
              <a:rPr lang="en-US" smtClean="0"/>
              <a:t>‹#›</a:t>
            </a:fld>
            <a:endParaRPr lang="en-US" dirty="0"/>
          </a:p>
        </p:txBody>
      </p:sp>
    </p:spTree>
    <p:extLst>
      <p:ext uri="{BB962C8B-B14F-4D97-AF65-F5344CB8AC3E}">
        <p14:creationId xmlns:p14="http://schemas.microsoft.com/office/powerpoint/2010/main" val="1284183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BA42712-6B00-4084-8FED-DFA170CCA59B}" type="datetimeFigureOut">
              <a:rPr lang="en-US" smtClean="0"/>
              <a:t>10/18/2022</a:t>
            </a:fld>
            <a:endParaRPr lang="en-US" dirty="0"/>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015454D-9D1C-46CF-A96A-ABFB02602029}" type="slidenum">
              <a:rPr lang="en-US" smtClean="0"/>
              <a:t>‹#›</a:t>
            </a:fld>
            <a:endParaRPr lang="en-US" dirty="0"/>
          </a:p>
        </p:txBody>
      </p:sp>
    </p:spTree>
    <p:extLst>
      <p:ext uri="{BB962C8B-B14F-4D97-AF65-F5344CB8AC3E}">
        <p14:creationId xmlns:p14="http://schemas.microsoft.com/office/powerpoint/2010/main" val="427737296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9000">
              <a:schemeClr val="accent2"/>
            </a:gs>
            <a:gs pos="39000">
              <a:schemeClr val="accent4"/>
            </a:gs>
            <a:gs pos="52999">
              <a:schemeClr val="accent5"/>
            </a:gs>
            <a:gs pos="63000">
              <a:schemeClr val="accent6"/>
            </a:gs>
            <a:gs pos="65000">
              <a:schemeClr val="accent5"/>
            </a:gs>
            <a:gs pos="71000">
              <a:schemeClr val="accent4"/>
            </a:gs>
            <a:gs pos="82000">
              <a:schemeClr val="accent2"/>
            </a:gs>
            <a:gs pos="95000">
              <a:schemeClr val="accent3"/>
            </a:gs>
            <a:gs pos="100000">
              <a:schemeClr val="accent3"/>
            </a:gs>
          </a:gsLst>
          <a:lin ang="5400012" scaled="0"/>
        </a:gradFill>
        <a:effectLst/>
      </p:bgPr>
    </p:bg>
    <p:spTree>
      <p:nvGrpSpPr>
        <p:cNvPr id="1" name="Shape 5"/>
        <p:cNvGrpSpPr/>
        <p:nvPr/>
      </p:nvGrpSpPr>
      <p:grpSpPr>
        <a:xfrm>
          <a:off x="0" y="0"/>
          <a:ext cx="0" cy="0"/>
          <a:chOff x="0" y="0"/>
          <a:chExt cx="0" cy="0"/>
        </a:xfrm>
      </p:grpSpPr>
      <p:grpSp>
        <p:nvGrpSpPr>
          <p:cNvPr id="6" name="Google Shape;6;p1"/>
          <p:cNvGrpSpPr/>
          <p:nvPr/>
        </p:nvGrpSpPr>
        <p:grpSpPr>
          <a:xfrm>
            <a:off x="-118224" y="-311434"/>
            <a:ext cx="9239575" cy="4014556"/>
            <a:chOff x="-118224" y="-233576"/>
            <a:chExt cx="9239574" cy="3010917"/>
          </a:xfrm>
        </p:grpSpPr>
        <p:grpSp>
          <p:nvGrpSpPr>
            <p:cNvPr id="7" name="Google Shape;7;p1"/>
            <p:cNvGrpSpPr/>
            <p:nvPr/>
          </p:nvGrpSpPr>
          <p:grpSpPr>
            <a:xfrm>
              <a:off x="1431407" y="-101026"/>
              <a:ext cx="1032685" cy="1032685"/>
              <a:chOff x="4937822" y="2270799"/>
              <a:chExt cx="2311809" cy="2311809"/>
            </a:xfrm>
          </p:grpSpPr>
          <p:sp>
            <p:nvSpPr>
              <p:cNvPr id="8" name="Google Shape;8;p1"/>
              <p:cNvSpPr/>
              <p:nvPr/>
            </p:nvSpPr>
            <p:spPr>
              <a:xfrm>
                <a:off x="4937822" y="2270799"/>
                <a:ext cx="2311809" cy="2311809"/>
              </a:xfrm>
              <a:custGeom>
                <a:avLst/>
                <a:gdLst/>
                <a:ahLst/>
                <a:cxnLst/>
                <a:rect l="l" t="t" r="r" b="b"/>
                <a:pathLst>
                  <a:path w="1875707" h="1875707" extrusionOk="0">
                    <a:moveTo>
                      <a:pt x="923567" y="903157"/>
                    </a:moveTo>
                    <a:lnTo>
                      <a:pt x="940085" y="0"/>
                    </a:lnTo>
                    <a:lnTo>
                      <a:pt x="952331" y="903252"/>
                    </a:lnTo>
                    <a:lnTo>
                      <a:pt x="1602596" y="276244"/>
                    </a:lnTo>
                    <a:lnTo>
                      <a:pt x="972551" y="923567"/>
                    </a:lnTo>
                    <a:lnTo>
                      <a:pt x="1875708" y="940085"/>
                    </a:lnTo>
                    <a:lnTo>
                      <a:pt x="972456" y="952331"/>
                    </a:lnTo>
                    <a:lnTo>
                      <a:pt x="1599464" y="1602596"/>
                    </a:lnTo>
                    <a:lnTo>
                      <a:pt x="952141" y="972551"/>
                    </a:lnTo>
                    <a:lnTo>
                      <a:pt x="935623" y="1875708"/>
                    </a:lnTo>
                    <a:lnTo>
                      <a:pt x="923472" y="972456"/>
                    </a:lnTo>
                    <a:lnTo>
                      <a:pt x="273112" y="1599464"/>
                    </a:lnTo>
                    <a:lnTo>
                      <a:pt x="903157" y="952141"/>
                    </a:lnTo>
                    <a:lnTo>
                      <a:pt x="0" y="935623"/>
                    </a:lnTo>
                    <a:lnTo>
                      <a:pt x="903252" y="923472"/>
                    </a:lnTo>
                    <a:lnTo>
                      <a:pt x="276244" y="273112"/>
                    </a:lnTo>
                    <a:lnTo>
                      <a:pt x="923567" y="903157"/>
                    </a:lnTo>
                    <a:close/>
                  </a:path>
                </a:pathLst>
              </a:custGeom>
              <a:gradFill>
                <a:gsLst>
                  <a:gs pos="0">
                    <a:srgbClr val="E3E8FB">
                      <a:alpha val="35294"/>
                    </a:srgbClr>
                  </a:gs>
                  <a:gs pos="100000">
                    <a:srgbClr val="E3E8FB">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9" name="Google Shape;9;p1"/>
              <p:cNvSpPr/>
              <p:nvPr/>
            </p:nvSpPr>
            <p:spPr>
              <a:xfrm>
                <a:off x="6046636" y="3379636"/>
                <a:ext cx="94929" cy="94929"/>
              </a:xfrm>
              <a:custGeom>
                <a:avLst/>
                <a:gdLst/>
                <a:ahLst/>
                <a:cxnLst/>
                <a:rect l="l" t="t" r="r" b="b"/>
                <a:pathLst>
                  <a:path w="94929" h="94929" extrusionOk="0">
                    <a:moveTo>
                      <a:pt x="94929" y="47465"/>
                    </a:moveTo>
                    <a:cubicBezTo>
                      <a:pt x="94929" y="73679"/>
                      <a:pt x="73679" y="94929"/>
                      <a:pt x="47465" y="94929"/>
                    </a:cubicBezTo>
                    <a:cubicBezTo>
                      <a:pt x="21251" y="94929"/>
                      <a:pt x="0" y="73679"/>
                      <a:pt x="0" y="47465"/>
                    </a:cubicBezTo>
                    <a:cubicBezTo>
                      <a:pt x="0" y="21251"/>
                      <a:pt x="21251" y="0"/>
                      <a:pt x="47465" y="0"/>
                    </a:cubicBezTo>
                    <a:cubicBezTo>
                      <a:pt x="73679" y="0"/>
                      <a:pt x="94929" y="21251"/>
                      <a:pt x="94929" y="474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10" name="Google Shape;10;p1"/>
            <p:cNvGrpSpPr/>
            <p:nvPr/>
          </p:nvGrpSpPr>
          <p:grpSpPr>
            <a:xfrm>
              <a:off x="50307" y="-233576"/>
              <a:ext cx="1032685" cy="1032685"/>
              <a:chOff x="4937822" y="2270799"/>
              <a:chExt cx="2311809" cy="2311809"/>
            </a:xfrm>
          </p:grpSpPr>
          <p:sp>
            <p:nvSpPr>
              <p:cNvPr id="11" name="Google Shape;11;p1"/>
              <p:cNvSpPr/>
              <p:nvPr/>
            </p:nvSpPr>
            <p:spPr>
              <a:xfrm>
                <a:off x="4937822" y="2270799"/>
                <a:ext cx="2311809" cy="2311809"/>
              </a:xfrm>
              <a:custGeom>
                <a:avLst/>
                <a:gdLst/>
                <a:ahLst/>
                <a:cxnLst/>
                <a:rect l="l" t="t" r="r" b="b"/>
                <a:pathLst>
                  <a:path w="1875707" h="1875707" extrusionOk="0">
                    <a:moveTo>
                      <a:pt x="923567" y="903157"/>
                    </a:moveTo>
                    <a:lnTo>
                      <a:pt x="940085" y="0"/>
                    </a:lnTo>
                    <a:lnTo>
                      <a:pt x="952331" y="903252"/>
                    </a:lnTo>
                    <a:lnTo>
                      <a:pt x="1602596" y="276244"/>
                    </a:lnTo>
                    <a:lnTo>
                      <a:pt x="972551" y="923567"/>
                    </a:lnTo>
                    <a:lnTo>
                      <a:pt x="1875708" y="940085"/>
                    </a:lnTo>
                    <a:lnTo>
                      <a:pt x="972456" y="952331"/>
                    </a:lnTo>
                    <a:lnTo>
                      <a:pt x="1599464" y="1602596"/>
                    </a:lnTo>
                    <a:lnTo>
                      <a:pt x="952141" y="972551"/>
                    </a:lnTo>
                    <a:lnTo>
                      <a:pt x="935623" y="1875708"/>
                    </a:lnTo>
                    <a:lnTo>
                      <a:pt x="923472" y="972456"/>
                    </a:lnTo>
                    <a:lnTo>
                      <a:pt x="273112" y="1599464"/>
                    </a:lnTo>
                    <a:lnTo>
                      <a:pt x="903157" y="952141"/>
                    </a:lnTo>
                    <a:lnTo>
                      <a:pt x="0" y="935623"/>
                    </a:lnTo>
                    <a:lnTo>
                      <a:pt x="903252" y="923472"/>
                    </a:lnTo>
                    <a:lnTo>
                      <a:pt x="276244" y="273112"/>
                    </a:lnTo>
                    <a:lnTo>
                      <a:pt x="923567" y="903157"/>
                    </a:lnTo>
                    <a:close/>
                  </a:path>
                </a:pathLst>
              </a:custGeom>
              <a:gradFill>
                <a:gsLst>
                  <a:gs pos="0">
                    <a:srgbClr val="E569FF">
                      <a:alpha val="59215"/>
                    </a:srgbClr>
                  </a:gs>
                  <a:gs pos="100000">
                    <a:srgbClr val="E3E8FB">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2" name="Google Shape;12;p1"/>
              <p:cNvSpPr/>
              <p:nvPr/>
            </p:nvSpPr>
            <p:spPr>
              <a:xfrm>
                <a:off x="6046636" y="3379636"/>
                <a:ext cx="94929" cy="94929"/>
              </a:xfrm>
              <a:custGeom>
                <a:avLst/>
                <a:gdLst/>
                <a:ahLst/>
                <a:cxnLst/>
                <a:rect l="l" t="t" r="r" b="b"/>
                <a:pathLst>
                  <a:path w="94929" h="94929" extrusionOk="0">
                    <a:moveTo>
                      <a:pt x="94929" y="47465"/>
                    </a:moveTo>
                    <a:cubicBezTo>
                      <a:pt x="94929" y="73679"/>
                      <a:pt x="73679" y="94929"/>
                      <a:pt x="47465" y="94929"/>
                    </a:cubicBezTo>
                    <a:cubicBezTo>
                      <a:pt x="21251" y="94929"/>
                      <a:pt x="0" y="73679"/>
                      <a:pt x="0" y="47465"/>
                    </a:cubicBezTo>
                    <a:cubicBezTo>
                      <a:pt x="0" y="21251"/>
                      <a:pt x="21251" y="0"/>
                      <a:pt x="47465" y="0"/>
                    </a:cubicBezTo>
                    <a:cubicBezTo>
                      <a:pt x="73679" y="0"/>
                      <a:pt x="94929" y="21251"/>
                      <a:pt x="94929" y="47465"/>
                    </a:cubicBezTo>
                    <a:close/>
                  </a:path>
                </a:pathLst>
              </a:custGeom>
              <a:solidFill>
                <a:srgbClr val="E569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13" name="Google Shape;13;p1"/>
            <p:cNvGrpSpPr/>
            <p:nvPr/>
          </p:nvGrpSpPr>
          <p:grpSpPr>
            <a:xfrm>
              <a:off x="7125382" y="371399"/>
              <a:ext cx="1032685" cy="1032685"/>
              <a:chOff x="4937822" y="2270799"/>
              <a:chExt cx="2311809" cy="2311809"/>
            </a:xfrm>
          </p:grpSpPr>
          <p:sp>
            <p:nvSpPr>
              <p:cNvPr id="14" name="Google Shape;14;p1"/>
              <p:cNvSpPr/>
              <p:nvPr/>
            </p:nvSpPr>
            <p:spPr>
              <a:xfrm>
                <a:off x="4937822" y="2270799"/>
                <a:ext cx="2311809" cy="2311809"/>
              </a:xfrm>
              <a:custGeom>
                <a:avLst/>
                <a:gdLst/>
                <a:ahLst/>
                <a:cxnLst/>
                <a:rect l="l" t="t" r="r" b="b"/>
                <a:pathLst>
                  <a:path w="1875707" h="1875707" extrusionOk="0">
                    <a:moveTo>
                      <a:pt x="923567" y="903157"/>
                    </a:moveTo>
                    <a:lnTo>
                      <a:pt x="940085" y="0"/>
                    </a:lnTo>
                    <a:lnTo>
                      <a:pt x="952331" y="903252"/>
                    </a:lnTo>
                    <a:lnTo>
                      <a:pt x="1602596" y="276244"/>
                    </a:lnTo>
                    <a:lnTo>
                      <a:pt x="972551" y="923567"/>
                    </a:lnTo>
                    <a:lnTo>
                      <a:pt x="1875708" y="940085"/>
                    </a:lnTo>
                    <a:lnTo>
                      <a:pt x="972456" y="952331"/>
                    </a:lnTo>
                    <a:lnTo>
                      <a:pt x="1599464" y="1602596"/>
                    </a:lnTo>
                    <a:lnTo>
                      <a:pt x="952141" y="972551"/>
                    </a:lnTo>
                    <a:lnTo>
                      <a:pt x="935623" y="1875708"/>
                    </a:lnTo>
                    <a:lnTo>
                      <a:pt x="923472" y="972456"/>
                    </a:lnTo>
                    <a:lnTo>
                      <a:pt x="273112" y="1599464"/>
                    </a:lnTo>
                    <a:lnTo>
                      <a:pt x="903157" y="952141"/>
                    </a:lnTo>
                    <a:lnTo>
                      <a:pt x="0" y="935623"/>
                    </a:lnTo>
                    <a:lnTo>
                      <a:pt x="903252" y="923472"/>
                    </a:lnTo>
                    <a:lnTo>
                      <a:pt x="276244" y="273112"/>
                    </a:lnTo>
                    <a:lnTo>
                      <a:pt x="923567" y="903157"/>
                    </a:lnTo>
                    <a:close/>
                  </a:path>
                </a:pathLst>
              </a:custGeom>
              <a:gradFill>
                <a:gsLst>
                  <a:gs pos="0">
                    <a:srgbClr val="E3E8FB">
                      <a:alpha val="35294"/>
                    </a:srgbClr>
                  </a:gs>
                  <a:gs pos="100000">
                    <a:srgbClr val="E3E8FB">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 name="Google Shape;15;p1"/>
              <p:cNvSpPr/>
              <p:nvPr/>
            </p:nvSpPr>
            <p:spPr>
              <a:xfrm>
                <a:off x="6046636" y="3379636"/>
                <a:ext cx="94929" cy="94929"/>
              </a:xfrm>
              <a:custGeom>
                <a:avLst/>
                <a:gdLst/>
                <a:ahLst/>
                <a:cxnLst/>
                <a:rect l="l" t="t" r="r" b="b"/>
                <a:pathLst>
                  <a:path w="94929" h="94929" extrusionOk="0">
                    <a:moveTo>
                      <a:pt x="94929" y="47465"/>
                    </a:moveTo>
                    <a:cubicBezTo>
                      <a:pt x="94929" y="73679"/>
                      <a:pt x="73679" y="94929"/>
                      <a:pt x="47465" y="94929"/>
                    </a:cubicBezTo>
                    <a:cubicBezTo>
                      <a:pt x="21251" y="94929"/>
                      <a:pt x="0" y="73679"/>
                      <a:pt x="0" y="47465"/>
                    </a:cubicBezTo>
                    <a:cubicBezTo>
                      <a:pt x="0" y="21251"/>
                      <a:pt x="21251" y="0"/>
                      <a:pt x="47465" y="0"/>
                    </a:cubicBezTo>
                    <a:cubicBezTo>
                      <a:pt x="73679" y="0"/>
                      <a:pt x="94929" y="21251"/>
                      <a:pt x="94929" y="474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16" name="Google Shape;16;p1"/>
            <p:cNvGrpSpPr/>
            <p:nvPr/>
          </p:nvGrpSpPr>
          <p:grpSpPr>
            <a:xfrm>
              <a:off x="-118224" y="419163"/>
              <a:ext cx="803354" cy="803354"/>
              <a:chOff x="4937822" y="2270799"/>
              <a:chExt cx="2311809" cy="2311809"/>
            </a:xfrm>
          </p:grpSpPr>
          <p:sp>
            <p:nvSpPr>
              <p:cNvPr id="17" name="Google Shape;17;p1"/>
              <p:cNvSpPr/>
              <p:nvPr/>
            </p:nvSpPr>
            <p:spPr>
              <a:xfrm>
                <a:off x="4937822" y="2270799"/>
                <a:ext cx="2311809" cy="2311809"/>
              </a:xfrm>
              <a:custGeom>
                <a:avLst/>
                <a:gdLst/>
                <a:ahLst/>
                <a:cxnLst/>
                <a:rect l="l" t="t" r="r" b="b"/>
                <a:pathLst>
                  <a:path w="1875707" h="1875707" extrusionOk="0">
                    <a:moveTo>
                      <a:pt x="923567" y="903157"/>
                    </a:moveTo>
                    <a:lnTo>
                      <a:pt x="940085" y="0"/>
                    </a:lnTo>
                    <a:lnTo>
                      <a:pt x="952331" y="903252"/>
                    </a:lnTo>
                    <a:lnTo>
                      <a:pt x="1602596" y="276244"/>
                    </a:lnTo>
                    <a:lnTo>
                      <a:pt x="972551" y="923567"/>
                    </a:lnTo>
                    <a:lnTo>
                      <a:pt x="1875708" y="940085"/>
                    </a:lnTo>
                    <a:lnTo>
                      <a:pt x="972456" y="952331"/>
                    </a:lnTo>
                    <a:lnTo>
                      <a:pt x="1599464" y="1602596"/>
                    </a:lnTo>
                    <a:lnTo>
                      <a:pt x="952141" y="972551"/>
                    </a:lnTo>
                    <a:lnTo>
                      <a:pt x="935623" y="1875708"/>
                    </a:lnTo>
                    <a:lnTo>
                      <a:pt x="923472" y="972456"/>
                    </a:lnTo>
                    <a:lnTo>
                      <a:pt x="273112" y="1599464"/>
                    </a:lnTo>
                    <a:lnTo>
                      <a:pt x="903157" y="952141"/>
                    </a:lnTo>
                    <a:lnTo>
                      <a:pt x="0" y="935623"/>
                    </a:lnTo>
                    <a:lnTo>
                      <a:pt x="903252" y="923472"/>
                    </a:lnTo>
                    <a:lnTo>
                      <a:pt x="276244" y="273112"/>
                    </a:lnTo>
                    <a:lnTo>
                      <a:pt x="923567" y="903157"/>
                    </a:lnTo>
                    <a:close/>
                  </a:path>
                </a:pathLst>
              </a:custGeom>
              <a:gradFill>
                <a:gsLst>
                  <a:gs pos="0">
                    <a:srgbClr val="E569FF">
                      <a:alpha val="59215"/>
                    </a:srgbClr>
                  </a:gs>
                  <a:gs pos="100000">
                    <a:srgbClr val="E3E8FB">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8" name="Google Shape;18;p1"/>
              <p:cNvSpPr/>
              <p:nvPr/>
            </p:nvSpPr>
            <p:spPr>
              <a:xfrm>
                <a:off x="6046636" y="3379636"/>
                <a:ext cx="94929" cy="94929"/>
              </a:xfrm>
              <a:custGeom>
                <a:avLst/>
                <a:gdLst/>
                <a:ahLst/>
                <a:cxnLst/>
                <a:rect l="l" t="t" r="r" b="b"/>
                <a:pathLst>
                  <a:path w="94929" h="94929" extrusionOk="0">
                    <a:moveTo>
                      <a:pt x="94929" y="47465"/>
                    </a:moveTo>
                    <a:cubicBezTo>
                      <a:pt x="94929" y="73679"/>
                      <a:pt x="73679" y="94929"/>
                      <a:pt x="47465" y="94929"/>
                    </a:cubicBezTo>
                    <a:cubicBezTo>
                      <a:pt x="21251" y="94929"/>
                      <a:pt x="0" y="73679"/>
                      <a:pt x="0" y="47465"/>
                    </a:cubicBezTo>
                    <a:cubicBezTo>
                      <a:pt x="0" y="21251"/>
                      <a:pt x="21251" y="0"/>
                      <a:pt x="47465" y="0"/>
                    </a:cubicBezTo>
                    <a:cubicBezTo>
                      <a:pt x="73679" y="0"/>
                      <a:pt x="94929" y="21251"/>
                      <a:pt x="94929" y="47465"/>
                    </a:cubicBezTo>
                    <a:close/>
                  </a:path>
                </a:pathLst>
              </a:custGeom>
              <a:solidFill>
                <a:srgbClr val="E569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19" name="Google Shape;19;p1"/>
            <p:cNvGrpSpPr/>
            <p:nvPr/>
          </p:nvGrpSpPr>
          <p:grpSpPr>
            <a:xfrm>
              <a:off x="2717107" y="1008374"/>
              <a:ext cx="1032685" cy="1032685"/>
              <a:chOff x="4937822" y="2270799"/>
              <a:chExt cx="2311809" cy="2311809"/>
            </a:xfrm>
          </p:grpSpPr>
          <p:sp>
            <p:nvSpPr>
              <p:cNvPr id="20" name="Google Shape;20;p1"/>
              <p:cNvSpPr/>
              <p:nvPr/>
            </p:nvSpPr>
            <p:spPr>
              <a:xfrm>
                <a:off x="4937822" y="2270799"/>
                <a:ext cx="2311809" cy="2311809"/>
              </a:xfrm>
              <a:custGeom>
                <a:avLst/>
                <a:gdLst/>
                <a:ahLst/>
                <a:cxnLst/>
                <a:rect l="l" t="t" r="r" b="b"/>
                <a:pathLst>
                  <a:path w="1875707" h="1875707" extrusionOk="0">
                    <a:moveTo>
                      <a:pt x="923567" y="903157"/>
                    </a:moveTo>
                    <a:lnTo>
                      <a:pt x="940085" y="0"/>
                    </a:lnTo>
                    <a:lnTo>
                      <a:pt x="952331" y="903252"/>
                    </a:lnTo>
                    <a:lnTo>
                      <a:pt x="1602596" y="276244"/>
                    </a:lnTo>
                    <a:lnTo>
                      <a:pt x="972551" y="923567"/>
                    </a:lnTo>
                    <a:lnTo>
                      <a:pt x="1875708" y="940085"/>
                    </a:lnTo>
                    <a:lnTo>
                      <a:pt x="972456" y="952331"/>
                    </a:lnTo>
                    <a:lnTo>
                      <a:pt x="1599464" y="1602596"/>
                    </a:lnTo>
                    <a:lnTo>
                      <a:pt x="952141" y="972551"/>
                    </a:lnTo>
                    <a:lnTo>
                      <a:pt x="935623" y="1875708"/>
                    </a:lnTo>
                    <a:lnTo>
                      <a:pt x="923472" y="972456"/>
                    </a:lnTo>
                    <a:lnTo>
                      <a:pt x="273112" y="1599464"/>
                    </a:lnTo>
                    <a:lnTo>
                      <a:pt x="903157" y="952141"/>
                    </a:lnTo>
                    <a:lnTo>
                      <a:pt x="0" y="935623"/>
                    </a:lnTo>
                    <a:lnTo>
                      <a:pt x="903252" y="923472"/>
                    </a:lnTo>
                    <a:lnTo>
                      <a:pt x="276244" y="273112"/>
                    </a:lnTo>
                    <a:lnTo>
                      <a:pt x="923567" y="903157"/>
                    </a:lnTo>
                    <a:close/>
                  </a:path>
                </a:pathLst>
              </a:custGeom>
              <a:gradFill>
                <a:gsLst>
                  <a:gs pos="0">
                    <a:srgbClr val="E569FF">
                      <a:alpha val="59215"/>
                    </a:srgbClr>
                  </a:gs>
                  <a:gs pos="100000">
                    <a:srgbClr val="E3E8FB">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1" name="Google Shape;21;p1"/>
              <p:cNvSpPr/>
              <p:nvPr/>
            </p:nvSpPr>
            <p:spPr>
              <a:xfrm>
                <a:off x="6046636" y="3379636"/>
                <a:ext cx="94929" cy="94929"/>
              </a:xfrm>
              <a:custGeom>
                <a:avLst/>
                <a:gdLst/>
                <a:ahLst/>
                <a:cxnLst/>
                <a:rect l="l" t="t" r="r" b="b"/>
                <a:pathLst>
                  <a:path w="94929" h="94929" extrusionOk="0">
                    <a:moveTo>
                      <a:pt x="94929" y="47465"/>
                    </a:moveTo>
                    <a:cubicBezTo>
                      <a:pt x="94929" y="73679"/>
                      <a:pt x="73679" y="94929"/>
                      <a:pt x="47465" y="94929"/>
                    </a:cubicBezTo>
                    <a:cubicBezTo>
                      <a:pt x="21251" y="94929"/>
                      <a:pt x="0" y="73679"/>
                      <a:pt x="0" y="47465"/>
                    </a:cubicBezTo>
                    <a:cubicBezTo>
                      <a:pt x="0" y="21251"/>
                      <a:pt x="21251" y="0"/>
                      <a:pt x="47465" y="0"/>
                    </a:cubicBezTo>
                    <a:cubicBezTo>
                      <a:pt x="73679" y="0"/>
                      <a:pt x="94929" y="21251"/>
                      <a:pt x="94929" y="47465"/>
                    </a:cubicBezTo>
                    <a:close/>
                  </a:path>
                </a:pathLst>
              </a:custGeom>
              <a:solidFill>
                <a:srgbClr val="E569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22" name="Google Shape;22;p1"/>
            <p:cNvGrpSpPr/>
            <p:nvPr/>
          </p:nvGrpSpPr>
          <p:grpSpPr>
            <a:xfrm>
              <a:off x="6613501" y="128288"/>
              <a:ext cx="803354" cy="803354"/>
              <a:chOff x="4937822" y="2270799"/>
              <a:chExt cx="2311809" cy="2311809"/>
            </a:xfrm>
          </p:grpSpPr>
          <p:sp>
            <p:nvSpPr>
              <p:cNvPr id="23" name="Google Shape;23;p1"/>
              <p:cNvSpPr/>
              <p:nvPr/>
            </p:nvSpPr>
            <p:spPr>
              <a:xfrm>
                <a:off x="4937822" y="2270799"/>
                <a:ext cx="2311809" cy="2311809"/>
              </a:xfrm>
              <a:custGeom>
                <a:avLst/>
                <a:gdLst/>
                <a:ahLst/>
                <a:cxnLst/>
                <a:rect l="l" t="t" r="r" b="b"/>
                <a:pathLst>
                  <a:path w="1875707" h="1875707" extrusionOk="0">
                    <a:moveTo>
                      <a:pt x="923567" y="903157"/>
                    </a:moveTo>
                    <a:lnTo>
                      <a:pt x="940085" y="0"/>
                    </a:lnTo>
                    <a:lnTo>
                      <a:pt x="952331" y="903252"/>
                    </a:lnTo>
                    <a:lnTo>
                      <a:pt x="1602596" y="276244"/>
                    </a:lnTo>
                    <a:lnTo>
                      <a:pt x="972551" y="923567"/>
                    </a:lnTo>
                    <a:lnTo>
                      <a:pt x="1875708" y="940085"/>
                    </a:lnTo>
                    <a:lnTo>
                      <a:pt x="972456" y="952331"/>
                    </a:lnTo>
                    <a:lnTo>
                      <a:pt x="1599464" y="1602596"/>
                    </a:lnTo>
                    <a:lnTo>
                      <a:pt x="952141" y="972551"/>
                    </a:lnTo>
                    <a:lnTo>
                      <a:pt x="935623" y="1875708"/>
                    </a:lnTo>
                    <a:lnTo>
                      <a:pt x="923472" y="972456"/>
                    </a:lnTo>
                    <a:lnTo>
                      <a:pt x="273112" y="1599464"/>
                    </a:lnTo>
                    <a:lnTo>
                      <a:pt x="903157" y="952141"/>
                    </a:lnTo>
                    <a:lnTo>
                      <a:pt x="0" y="935623"/>
                    </a:lnTo>
                    <a:lnTo>
                      <a:pt x="903252" y="923472"/>
                    </a:lnTo>
                    <a:lnTo>
                      <a:pt x="276244" y="273112"/>
                    </a:lnTo>
                    <a:lnTo>
                      <a:pt x="923567" y="903157"/>
                    </a:lnTo>
                    <a:close/>
                  </a:path>
                </a:pathLst>
              </a:custGeom>
              <a:gradFill>
                <a:gsLst>
                  <a:gs pos="0">
                    <a:srgbClr val="E569FF">
                      <a:alpha val="59215"/>
                    </a:srgbClr>
                  </a:gs>
                  <a:gs pos="100000">
                    <a:srgbClr val="E3E8FB">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4" name="Google Shape;24;p1"/>
              <p:cNvSpPr/>
              <p:nvPr/>
            </p:nvSpPr>
            <p:spPr>
              <a:xfrm>
                <a:off x="6046636" y="3379636"/>
                <a:ext cx="94929" cy="94929"/>
              </a:xfrm>
              <a:custGeom>
                <a:avLst/>
                <a:gdLst/>
                <a:ahLst/>
                <a:cxnLst/>
                <a:rect l="l" t="t" r="r" b="b"/>
                <a:pathLst>
                  <a:path w="94929" h="94929" extrusionOk="0">
                    <a:moveTo>
                      <a:pt x="94929" y="47465"/>
                    </a:moveTo>
                    <a:cubicBezTo>
                      <a:pt x="94929" y="73679"/>
                      <a:pt x="73679" y="94929"/>
                      <a:pt x="47465" y="94929"/>
                    </a:cubicBezTo>
                    <a:cubicBezTo>
                      <a:pt x="21251" y="94929"/>
                      <a:pt x="0" y="73679"/>
                      <a:pt x="0" y="47465"/>
                    </a:cubicBezTo>
                    <a:cubicBezTo>
                      <a:pt x="0" y="21251"/>
                      <a:pt x="21251" y="0"/>
                      <a:pt x="47465" y="0"/>
                    </a:cubicBezTo>
                    <a:cubicBezTo>
                      <a:pt x="73679" y="0"/>
                      <a:pt x="94929" y="21251"/>
                      <a:pt x="94929" y="47465"/>
                    </a:cubicBezTo>
                    <a:close/>
                  </a:path>
                </a:pathLst>
              </a:custGeom>
              <a:solidFill>
                <a:srgbClr val="E569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25" name="Google Shape;25;p1"/>
            <p:cNvGrpSpPr/>
            <p:nvPr/>
          </p:nvGrpSpPr>
          <p:grpSpPr>
            <a:xfrm>
              <a:off x="3610901" y="-101034"/>
              <a:ext cx="733075" cy="733075"/>
              <a:chOff x="4937822" y="2270799"/>
              <a:chExt cx="2311809" cy="2311809"/>
            </a:xfrm>
          </p:grpSpPr>
          <p:sp>
            <p:nvSpPr>
              <p:cNvPr id="26" name="Google Shape;26;p1"/>
              <p:cNvSpPr/>
              <p:nvPr/>
            </p:nvSpPr>
            <p:spPr>
              <a:xfrm>
                <a:off x="4937822" y="2270799"/>
                <a:ext cx="2311809" cy="2311809"/>
              </a:xfrm>
              <a:custGeom>
                <a:avLst/>
                <a:gdLst/>
                <a:ahLst/>
                <a:cxnLst/>
                <a:rect l="l" t="t" r="r" b="b"/>
                <a:pathLst>
                  <a:path w="1875707" h="1875707" extrusionOk="0">
                    <a:moveTo>
                      <a:pt x="923567" y="903157"/>
                    </a:moveTo>
                    <a:lnTo>
                      <a:pt x="940085" y="0"/>
                    </a:lnTo>
                    <a:lnTo>
                      <a:pt x="952331" y="903252"/>
                    </a:lnTo>
                    <a:lnTo>
                      <a:pt x="1602596" y="276244"/>
                    </a:lnTo>
                    <a:lnTo>
                      <a:pt x="972551" y="923567"/>
                    </a:lnTo>
                    <a:lnTo>
                      <a:pt x="1875708" y="940085"/>
                    </a:lnTo>
                    <a:lnTo>
                      <a:pt x="972456" y="952331"/>
                    </a:lnTo>
                    <a:lnTo>
                      <a:pt x="1599464" y="1602596"/>
                    </a:lnTo>
                    <a:lnTo>
                      <a:pt x="952141" y="972551"/>
                    </a:lnTo>
                    <a:lnTo>
                      <a:pt x="935623" y="1875708"/>
                    </a:lnTo>
                    <a:lnTo>
                      <a:pt x="923472" y="972456"/>
                    </a:lnTo>
                    <a:lnTo>
                      <a:pt x="273112" y="1599464"/>
                    </a:lnTo>
                    <a:lnTo>
                      <a:pt x="903157" y="952141"/>
                    </a:lnTo>
                    <a:lnTo>
                      <a:pt x="0" y="935623"/>
                    </a:lnTo>
                    <a:lnTo>
                      <a:pt x="903252" y="923472"/>
                    </a:lnTo>
                    <a:lnTo>
                      <a:pt x="276244" y="273112"/>
                    </a:lnTo>
                    <a:lnTo>
                      <a:pt x="923567" y="903157"/>
                    </a:lnTo>
                    <a:close/>
                  </a:path>
                </a:pathLst>
              </a:custGeom>
              <a:gradFill>
                <a:gsLst>
                  <a:gs pos="0">
                    <a:srgbClr val="E3E8FB">
                      <a:alpha val="35294"/>
                    </a:srgbClr>
                  </a:gs>
                  <a:gs pos="100000">
                    <a:srgbClr val="E3E8FB">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7" name="Google Shape;27;p1"/>
              <p:cNvSpPr/>
              <p:nvPr/>
            </p:nvSpPr>
            <p:spPr>
              <a:xfrm>
                <a:off x="6046636" y="3379636"/>
                <a:ext cx="94929" cy="94929"/>
              </a:xfrm>
              <a:custGeom>
                <a:avLst/>
                <a:gdLst/>
                <a:ahLst/>
                <a:cxnLst/>
                <a:rect l="l" t="t" r="r" b="b"/>
                <a:pathLst>
                  <a:path w="94929" h="94929" extrusionOk="0">
                    <a:moveTo>
                      <a:pt x="94929" y="47465"/>
                    </a:moveTo>
                    <a:cubicBezTo>
                      <a:pt x="94929" y="73679"/>
                      <a:pt x="73679" y="94929"/>
                      <a:pt x="47465" y="94929"/>
                    </a:cubicBezTo>
                    <a:cubicBezTo>
                      <a:pt x="21251" y="94929"/>
                      <a:pt x="0" y="73679"/>
                      <a:pt x="0" y="47465"/>
                    </a:cubicBezTo>
                    <a:cubicBezTo>
                      <a:pt x="0" y="21251"/>
                      <a:pt x="21251" y="0"/>
                      <a:pt x="47465" y="0"/>
                    </a:cubicBezTo>
                    <a:cubicBezTo>
                      <a:pt x="73679" y="0"/>
                      <a:pt x="94929" y="21251"/>
                      <a:pt x="94929" y="474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28" name="Google Shape;28;p1"/>
            <p:cNvGrpSpPr/>
            <p:nvPr/>
          </p:nvGrpSpPr>
          <p:grpSpPr>
            <a:xfrm>
              <a:off x="50301" y="1973988"/>
              <a:ext cx="803354" cy="803354"/>
              <a:chOff x="4937822" y="2270799"/>
              <a:chExt cx="2311809" cy="2311809"/>
            </a:xfrm>
          </p:grpSpPr>
          <p:sp>
            <p:nvSpPr>
              <p:cNvPr id="29" name="Google Shape;29;p1"/>
              <p:cNvSpPr/>
              <p:nvPr/>
            </p:nvSpPr>
            <p:spPr>
              <a:xfrm>
                <a:off x="4937822" y="2270799"/>
                <a:ext cx="2311809" cy="2311809"/>
              </a:xfrm>
              <a:custGeom>
                <a:avLst/>
                <a:gdLst/>
                <a:ahLst/>
                <a:cxnLst/>
                <a:rect l="l" t="t" r="r" b="b"/>
                <a:pathLst>
                  <a:path w="1875707" h="1875707" extrusionOk="0">
                    <a:moveTo>
                      <a:pt x="923567" y="903157"/>
                    </a:moveTo>
                    <a:lnTo>
                      <a:pt x="940085" y="0"/>
                    </a:lnTo>
                    <a:lnTo>
                      <a:pt x="952331" y="903252"/>
                    </a:lnTo>
                    <a:lnTo>
                      <a:pt x="1602596" y="276244"/>
                    </a:lnTo>
                    <a:lnTo>
                      <a:pt x="972551" y="923567"/>
                    </a:lnTo>
                    <a:lnTo>
                      <a:pt x="1875708" y="940085"/>
                    </a:lnTo>
                    <a:lnTo>
                      <a:pt x="972456" y="952331"/>
                    </a:lnTo>
                    <a:lnTo>
                      <a:pt x="1599464" y="1602596"/>
                    </a:lnTo>
                    <a:lnTo>
                      <a:pt x="952141" y="972551"/>
                    </a:lnTo>
                    <a:lnTo>
                      <a:pt x="935623" y="1875708"/>
                    </a:lnTo>
                    <a:lnTo>
                      <a:pt x="923472" y="972456"/>
                    </a:lnTo>
                    <a:lnTo>
                      <a:pt x="273112" y="1599464"/>
                    </a:lnTo>
                    <a:lnTo>
                      <a:pt x="903157" y="952141"/>
                    </a:lnTo>
                    <a:lnTo>
                      <a:pt x="0" y="935623"/>
                    </a:lnTo>
                    <a:lnTo>
                      <a:pt x="903252" y="923472"/>
                    </a:lnTo>
                    <a:lnTo>
                      <a:pt x="276244" y="273112"/>
                    </a:lnTo>
                    <a:lnTo>
                      <a:pt x="923567" y="903157"/>
                    </a:lnTo>
                    <a:close/>
                  </a:path>
                </a:pathLst>
              </a:custGeom>
              <a:gradFill>
                <a:gsLst>
                  <a:gs pos="0">
                    <a:srgbClr val="E569FF">
                      <a:alpha val="59215"/>
                    </a:srgbClr>
                  </a:gs>
                  <a:gs pos="100000">
                    <a:srgbClr val="E3E8FB">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0" name="Google Shape;30;p1"/>
              <p:cNvSpPr/>
              <p:nvPr/>
            </p:nvSpPr>
            <p:spPr>
              <a:xfrm>
                <a:off x="6046636" y="3379636"/>
                <a:ext cx="94929" cy="94929"/>
              </a:xfrm>
              <a:custGeom>
                <a:avLst/>
                <a:gdLst/>
                <a:ahLst/>
                <a:cxnLst/>
                <a:rect l="l" t="t" r="r" b="b"/>
                <a:pathLst>
                  <a:path w="94929" h="94929" extrusionOk="0">
                    <a:moveTo>
                      <a:pt x="94929" y="47465"/>
                    </a:moveTo>
                    <a:cubicBezTo>
                      <a:pt x="94929" y="73679"/>
                      <a:pt x="73679" y="94929"/>
                      <a:pt x="47465" y="94929"/>
                    </a:cubicBezTo>
                    <a:cubicBezTo>
                      <a:pt x="21251" y="94929"/>
                      <a:pt x="0" y="73679"/>
                      <a:pt x="0" y="47465"/>
                    </a:cubicBezTo>
                    <a:cubicBezTo>
                      <a:pt x="0" y="21251"/>
                      <a:pt x="21251" y="0"/>
                      <a:pt x="47465" y="0"/>
                    </a:cubicBezTo>
                    <a:cubicBezTo>
                      <a:pt x="73679" y="0"/>
                      <a:pt x="94929" y="21251"/>
                      <a:pt x="94929" y="47465"/>
                    </a:cubicBezTo>
                    <a:close/>
                  </a:path>
                </a:pathLst>
              </a:custGeom>
              <a:solidFill>
                <a:srgbClr val="E569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31" name="Google Shape;31;p1"/>
            <p:cNvSpPr/>
            <p:nvPr/>
          </p:nvSpPr>
          <p:spPr>
            <a:xfrm>
              <a:off x="4911450" y="754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32" name="Google Shape;32;p1"/>
            <p:cNvSpPr/>
            <p:nvPr/>
          </p:nvSpPr>
          <p:spPr>
            <a:xfrm>
              <a:off x="5368650" y="5257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33" name="Google Shape;33;p1"/>
            <p:cNvSpPr/>
            <p:nvPr/>
          </p:nvSpPr>
          <p:spPr>
            <a:xfrm>
              <a:off x="5521050" y="1135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34" name="Google Shape;34;p1"/>
            <p:cNvSpPr/>
            <p:nvPr/>
          </p:nvSpPr>
          <p:spPr>
            <a:xfrm>
              <a:off x="6130650" y="10591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35" name="Google Shape;35;p1"/>
            <p:cNvSpPr/>
            <p:nvPr/>
          </p:nvSpPr>
          <p:spPr>
            <a:xfrm>
              <a:off x="5825850" y="14401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36" name="Google Shape;36;p1"/>
            <p:cNvSpPr/>
            <p:nvPr/>
          </p:nvSpPr>
          <p:spPr>
            <a:xfrm>
              <a:off x="4682850" y="13639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37" name="Google Shape;37;p1"/>
            <p:cNvSpPr/>
            <p:nvPr/>
          </p:nvSpPr>
          <p:spPr>
            <a:xfrm>
              <a:off x="4835250" y="2209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38" name="Google Shape;38;p1"/>
            <p:cNvSpPr/>
            <p:nvPr/>
          </p:nvSpPr>
          <p:spPr>
            <a:xfrm>
              <a:off x="3844650" y="9067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39" name="Google Shape;39;p1"/>
            <p:cNvSpPr/>
            <p:nvPr/>
          </p:nvSpPr>
          <p:spPr>
            <a:xfrm>
              <a:off x="3692250" y="9829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40" name="Google Shape;40;p1"/>
            <p:cNvSpPr/>
            <p:nvPr/>
          </p:nvSpPr>
          <p:spPr>
            <a:xfrm>
              <a:off x="4378050" y="9829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41" name="Google Shape;41;p1"/>
            <p:cNvSpPr/>
            <p:nvPr/>
          </p:nvSpPr>
          <p:spPr>
            <a:xfrm>
              <a:off x="3235050" y="5257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42" name="Google Shape;42;p1"/>
            <p:cNvSpPr/>
            <p:nvPr/>
          </p:nvSpPr>
          <p:spPr>
            <a:xfrm>
              <a:off x="2701650" y="8305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43" name="Google Shape;43;p1"/>
            <p:cNvSpPr/>
            <p:nvPr/>
          </p:nvSpPr>
          <p:spPr>
            <a:xfrm>
              <a:off x="1939650" y="1135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44" name="Google Shape;44;p1"/>
            <p:cNvSpPr/>
            <p:nvPr/>
          </p:nvSpPr>
          <p:spPr>
            <a:xfrm>
              <a:off x="2244450" y="12877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45" name="Google Shape;45;p1"/>
            <p:cNvSpPr/>
            <p:nvPr/>
          </p:nvSpPr>
          <p:spPr>
            <a:xfrm>
              <a:off x="2168250" y="14401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46" name="Google Shape;46;p1"/>
            <p:cNvSpPr/>
            <p:nvPr/>
          </p:nvSpPr>
          <p:spPr>
            <a:xfrm>
              <a:off x="1177650" y="5257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47" name="Google Shape;47;p1"/>
            <p:cNvSpPr/>
            <p:nvPr/>
          </p:nvSpPr>
          <p:spPr>
            <a:xfrm>
              <a:off x="1482450" y="754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48" name="Google Shape;48;p1"/>
            <p:cNvSpPr/>
            <p:nvPr/>
          </p:nvSpPr>
          <p:spPr>
            <a:xfrm>
              <a:off x="1025250" y="9829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49" name="Google Shape;49;p1"/>
            <p:cNvSpPr/>
            <p:nvPr/>
          </p:nvSpPr>
          <p:spPr>
            <a:xfrm>
              <a:off x="1101450" y="10591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50" name="Google Shape;50;p1"/>
            <p:cNvSpPr/>
            <p:nvPr/>
          </p:nvSpPr>
          <p:spPr>
            <a:xfrm>
              <a:off x="1253850" y="18211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51" name="Google Shape;51;p1"/>
            <p:cNvSpPr/>
            <p:nvPr/>
          </p:nvSpPr>
          <p:spPr>
            <a:xfrm>
              <a:off x="415650" y="1516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52" name="Google Shape;52;p1"/>
            <p:cNvSpPr/>
            <p:nvPr/>
          </p:nvSpPr>
          <p:spPr>
            <a:xfrm>
              <a:off x="4225650" y="16687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53" name="Google Shape;53;p1"/>
            <p:cNvSpPr/>
            <p:nvPr/>
          </p:nvSpPr>
          <p:spPr>
            <a:xfrm>
              <a:off x="5978250" y="1516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54" name="Google Shape;54;p1"/>
            <p:cNvSpPr/>
            <p:nvPr/>
          </p:nvSpPr>
          <p:spPr>
            <a:xfrm>
              <a:off x="6587850" y="1516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55" name="Google Shape;55;p1"/>
            <p:cNvSpPr/>
            <p:nvPr/>
          </p:nvSpPr>
          <p:spPr>
            <a:xfrm>
              <a:off x="6587850" y="754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56" name="Google Shape;56;p1"/>
            <p:cNvSpPr/>
            <p:nvPr/>
          </p:nvSpPr>
          <p:spPr>
            <a:xfrm>
              <a:off x="5978250" y="2971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57" name="Google Shape;57;p1"/>
            <p:cNvSpPr/>
            <p:nvPr/>
          </p:nvSpPr>
          <p:spPr>
            <a:xfrm>
              <a:off x="5902050" y="373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58" name="Google Shape;58;p1"/>
            <p:cNvSpPr/>
            <p:nvPr/>
          </p:nvSpPr>
          <p:spPr>
            <a:xfrm>
              <a:off x="7426050" y="5257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59" name="Google Shape;59;p1"/>
            <p:cNvSpPr/>
            <p:nvPr/>
          </p:nvSpPr>
          <p:spPr>
            <a:xfrm>
              <a:off x="7578450" y="685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60" name="Google Shape;60;p1"/>
            <p:cNvSpPr/>
            <p:nvPr/>
          </p:nvSpPr>
          <p:spPr>
            <a:xfrm>
              <a:off x="7730850" y="13639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61" name="Google Shape;61;p1"/>
            <p:cNvSpPr/>
            <p:nvPr/>
          </p:nvSpPr>
          <p:spPr>
            <a:xfrm>
              <a:off x="7045050" y="1135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62" name="Google Shape;62;p1"/>
            <p:cNvSpPr/>
            <p:nvPr/>
          </p:nvSpPr>
          <p:spPr>
            <a:xfrm>
              <a:off x="8264250" y="12877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63" name="Google Shape;63;p1"/>
            <p:cNvSpPr/>
            <p:nvPr/>
          </p:nvSpPr>
          <p:spPr>
            <a:xfrm>
              <a:off x="8416650" y="14401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64" name="Google Shape;64;p1"/>
            <p:cNvSpPr/>
            <p:nvPr/>
          </p:nvSpPr>
          <p:spPr>
            <a:xfrm>
              <a:off x="8569050" y="18211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65" name="Google Shape;65;p1"/>
            <p:cNvSpPr/>
            <p:nvPr/>
          </p:nvSpPr>
          <p:spPr>
            <a:xfrm>
              <a:off x="8873850" y="1135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66" name="Google Shape;66;p1"/>
            <p:cNvSpPr/>
            <p:nvPr/>
          </p:nvSpPr>
          <p:spPr>
            <a:xfrm>
              <a:off x="8645250" y="6781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67" name="Google Shape;67;p1"/>
            <p:cNvSpPr/>
            <p:nvPr/>
          </p:nvSpPr>
          <p:spPr>
            <a:xfrm>
              <a:off x="8416650" y="8305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68" name="Google Shape;68;p1"/>
            <p:cNvSpPr/>
            <p:nvPr/>
          </p:nvSpPr>
          <p:spPr>
            <a:xfrm>
              <a:off x="8111850" y="373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69" name="Google Shape;69;p1"/>
            <p:cNvSpPr/>
            <p:nvPr/>
          </p:nvSpPr>
          <p:spPr>
            <a:xfrm>
              <a:off x="8188050" y="2209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70" name="Google Shape;70;p1"/>
            <p:cNvSpPr/>
            <p:nvPr/>
          </p:nvSpPr>
          <p:spPr>
            <a:xfrm>
              <a:off x="8721450" y="2971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71" name="Google Shape;71;p1"/>
            <p:cNvSpPr/>
            <p:nvPr/>
          </p:nvSpPr>
          <p:spPr>
            <a:xfrm>
              <a:off x="9102450" y="373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72" name="Google Shape;72;p1"/>
            <p:cNvSpPr/>
            <p:nvPr/>
          </p:nvSpPr>
          <p:spPr>
            <a:xfrm>
              <a:off x="8035650" y="754325"/>
              <a:ext cx="18900" cy="18900"/>
            </a:xfrm>
            <a:prstGeom prst="ellipse">
              <a:avLst/>
            </a:prstGeom>
            <a:solidFill>
              <a:srgbClr val="FFFFFF">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73" name="Google Shape;73;p1"/>
            <p:cNvSpPr/>
            <p:nvPr/>
          </p:nvSpPr>
          <p:spPr>
            <a:xfrm>
              <a:off x="6968850" y="10591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74" name="Google Shape;74;p1"/>
            <p:cNvSpPr/>
            <p:nvPr/>
          </p:nvSpPr>
          <p:spPr>
            <a:xfrm>
              <a:off x="6359250" y="12877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75" name="Google Shape;75;p1"/>
            <p:cNvSpPr/>
            <p:nvPr/>
          </p:nvSpPr>
          <p:spPr>
            <a:xfrm>
              <a:off x="6359250" y="4495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76" name="Google Shape;76;p1"/>
            <p:cNvSpPr/>
            <p:nvPr/>
          </p:nvSpPr>
          <p:spPr>
            <a:xfrm>
              <a:off x="6054450" y="6781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77" name="Google Shape;77;p1"/>
            <p:cNvSpPr/>
            <p:nvPr/>
          </p:nvSpPr>
          <p:spPr>
            <a:xfrm>
              <a:off x="5292450" y="8305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78" name="Google Shape;78;p1"/>
            <p:cNvSpPr/>
            <p:nvPr/>
          </p:nvSpPr>
          <p:spPr>
            <a:xfrm>
              <a:off x="4835250" y="12877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79" name="Google Shape;79;p1"/>
            <p:cNvSpPr/>
            <p:nvPr/>
          </p:nvSpPr>
          <p:spPr>
            <a:xfrm>
              <a:off x="4987650" y="4495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80" name="Google Shape;80;p1"/>
            <p:cNvSpPr/>
            <p:nvPr/>
          </p:nvSpPr>
          <p:spPr>
            <a:xfrm>
              <a:off x="4301850" y="6019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81" name="Google Shape;81;p1"/>
            <p:cNvSpPr/>
            <p:nvPr/>
          </p:nvSpPr>
          <p:spPr>
            <a:xfrm>
              <a:off x="4682850" y="1447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82" name="Google Shape;82;p1"/>
            <p:cNvSpPr/>
            <p:nvPr/>
          </p:nvSpPr>
          <p:spPr>
            <a:xfrm>
              <a:off x="2701650" y="2971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83" name="Google Shape;83;p1"/>
            <p:cNvSpPr/>
            <p:nvPr/>
          </p:nvSpPr>
          <p:spPr>
            <a:xfrm>
              <a:off x="2854050" y="9067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84" name="Google Shape;84;p1"/>
            <p:cNvSpPr/>
            <p:nvPr/>
          </p:nvSpPr>
          <p:spPr>
            <a:xfrm>
              <a:off x="3311250" y="12115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85" name="Google Shape;85;p1"/>
            <p:cNvSpPr/>
            <p:nvPr/>
          </p:nvSpPr>
          <p:spPr>
            <a:xfrm>
              <a:off x="3387450" y="1447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86" name="Google Shape;86;p1"/>
            <p:cNvSpPr/>
            <p:nvPr/>
          </p:nvSpPr>
          <p:spPr>
            <a:xfrm>
              <a:off x="1863450" y="2209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87" name="Google Shape;87;p1"/>
            <p:cNvSpPr/>
            <p:nvPr/>
          </p:nvSpPr>
          <p:spPr>
            <a:xfrm>
              <a:off x="2092050" y="9829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88" name="Google Shape;88;p1"/>
            <p:cNvSpPr/>
            <p:nvPr/>
          </p:nvSpPr>
          <p:spPr>
            <a:xfrm>
              <a:off x="2549250" y="17449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89" name="Google Shape;89;p1"/>
            <p:cNvSpPr/>
            <p:nvPr/>
          </p:nvSpPr>
          <p:spPr>
            <a:xfrm>
              <a:off x="1634850" y="14401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90" name="Google Shape;90;p1"/>
            <p:cNvSpPr/>
            <p:nvPr/>
          </p:nvSpPr>
          <p:spPr>
            <a:xfrm>
              <a:off x="949050" y="11353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91" name="Google Shape;91;p1"/>
            <p:cNvSpPr/>
            <p:nvPr/>
          </p:nvSpPr>
          <p:spPr>
            <a:xfrm>
              <a:off x="720450" y="6019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92" name="Google Shape;92;p1"/>
            <p:cNvSpPr/>
            <p:nvPr/>
          </p:nvSpPr>
          <p:spPr>
            <a:xfrm>
              <a:off x="491850" y="12877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93" name="Google Shape;93;p1"/>
            <p:cNvSpPr/>
            <p:nvPr/>
          </p:nvSpPr>
          <p:spPr>
            <a:xfrm>
              <a:off x="796650" y="15925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94" name="Google Shape;94;p1"/>
            <p:cNvSpPr/>
            <p:nvPr/>
          </p:nvSpPr>
          <p:spPr>
            <a:xfrm>
              <a:off x="110850" y="15925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grpSp>
      <p:sp>
        <p:nvSpPr>
          <p:cNvPr id="95" name="Google Shape;95;p1"/>
          <p:cNvSpPr/>
          <p:nvPr/>
        </p:nvSpPr>
        <p:spPr>
          <a:xfrm>
            <a:off x="-24" y="4000667"/>
            <a:ext cx="9144047" cy="2853277"/>
          </a:xfrm>
          <a:custGeom>
            <a:avLst/>
            <a:gdLst/>
            <a:ahLst/>
            <a:cxnLst/>
            <a:rect l="l" t="t" r="r" b="b"/>
            <a:pathLst>
              <a:path w="12192063" h="2641923" extrusionOk="0">
                <a:moveTo>
                  <a:pt x="12192063" y="451106"/>
                </a:moveTo>
                <a:lnTo>
                  <a:pt x="12192063" y="441541"/>
                </a:lnTo>
                <a:cubicBezTo>
                  <a:pt x="11982259" y="421143"/>
                  <a:pt x="11772456" y="403152"/>
                  <a:pt x="11562715" y="387568"/>
                </a:cubicBezTo>
                <a:cubicBezTo>
                  <a:pt x="11768709" y="376419"/>
                  <a:pt x="11977433" y="370232"/>
                  <a:pt x="12188888" y="369007"/>
                </a:cubicBezTo>
                <a:lnTo>
                  <a:pt x="12188888" y="359505"/>
                </a:lnTo>
                <a:cubicBezTo>
                  <a:pt x="11952097" y="360815"/>
                  <a:pt x="11718671" y="368395"/>
                  <a:pt x="11488610" y="382247"/>
                </a:cubicBezTo>
                <a:cubicBezTo>
                  <a:pt x="10787126" y="331949"/>
                  <a:pt x="10087610" y="308426"/>
                  <a:pt x="9390062" y="311678"/>
                </a:cubicBezTo>
                <a:cubicBezTo>
                  <a:pt x="10252075" y="193091"/>
                  <a:pt x="11189398" y="152675"/>
                  <a:pt x="12188698" y="191317"/>
                </a:cubicBezTo>
                <a:lnTo>
                  <a:pt x="12189079" y="181815"/>
                </a:lnTo>
                <a:cubicBezTo>
                  <a:pt x="11161840" y="141716"/>
                  <a:pt x="10200005" y="185426"/>
                  <a:pt x="9318117" y="311741"/>
                </a:cubicBezTo>
                <a:cubicBezTo>
                  <a:pt x="8591868" y="317062"/>
                  <a:pt x="7870317" y="351460"/>
                  <a:pt x="7157212" y="415061"/>
                </a:cubicBezTo>
                <a:cubicBezTo>
                  <a:pt x="6968617" y="431954"/>
                  <a:pt x="6780594" y="450810"/>
                  <a:pt x="6593142" y="471631"/>
                </a:cubicBezTo>
                <a:cubicBezTo>
                  <a:pt x="7049707" y="331118"/>
                  <a:pt x="7514971" y="220531"/>
                  <a:pt x="7986014" y="140576"/>
                </a:cubicBezTo>
                <a:lnTo>
                  <a:pt x="7984363" y="131200"/>
                </a:lnTo>
                <a:cubicBezTo>
                  <a:pt x="7497001" y="213886"/>
                  <a:pt x="7015798" y="329444"/>
                  <a:pt x="6544057" y="477079"/>
                </a:cubicBezTo>
                <a:cubicBezTo>
                  <a:pt x="6349321" y="499208"/>
                  <a:pt x="6155074" y="523492"/>
                  <a:pt x="5961317" y="549929"/>
                </a:cubicBezTo>
                <a:cubicBezTo>
                  <a:pt x="5671376" y="508499"/>
                  <a:pt x="5379276" y="473405"/>
                  <a:pt x="5085017" y="444645"/>
                </a:cubicBezTo>
                <a:cubicBezTo>
                  <a:pt x="5051870" y="441414"/>
                  <a:pt x="5018596" y="438310"/>
                  <a:pt x="4985449" y="435333"/>
                </a:cubicBezTo>
                <a:cubicBezTo>
                  <a:pt x="5201984" y="366199"/>
                  <a:pt x="5422945" y="305554"/>
                  <a:pt x="5648325" y="253398"/>
                </a:cubicBezTo>
                <a:cubicBezTo>
                  <a:pt x="6088126" y="215389"/>
                  <a:pt x="6489573" y="203290"/>
                  <a:pt x="6848475" y="216720"/>
                </a:cubicBezTo>
                <a:lnTo>
                  <a:pt x="6848857" y="207217"/>
                </a:lnTo>
                <a:cubicBezTo>
                  <a:pt x="6508115" y="194548"/>
                  <a:pt x="6128957" y="204937"/>
                  <a:pt x="5715127" y="238258"/>
                </a:cubicBezTo>
                <a:cubicBezTo>
                  <a:pt x="5883701" y="200798"/>
                  <a:pt x="6054363" y="168259"/>
                  <a:pt x="6227128" y="140639"/>
                </a:cubicBezTo>
                <a:lnTo>
                  <a:pt x="6225604" y="131263"/>
                </a:lnTo>
                <a:cubicBezTo>
                  <a:pt x="6030233" y="162431"/>
                  <a:pt x="5837384" y="199996"/>
                  <a:pt x="5647055" y="243959"/>
                </a:cubicBezTo>
                <a:cubicBezTo>
                  <a:pt x="5329047" y="271368"/>
                  <a:pt x="4991481" y="311952"/>
                  <a:pt x="4634357" y="365713"/>
                </a:cubicBezTo>
                <a:cubicBezTo>
                  <a:pt x="4575093" y="374582"/>
                  <a:pt x="4515466" y="383852"/>
                  <a:pt x="4455478" y="393523"/>
                </a:cubicBezTo>
                <a:cubicBezTo>
                  <a:pt x="4140517" y="372703"/>
                  <a:pt x="3823481" y="359062"/>
                  <a:pt x="3504375" y="352600"/>
                </a:cubicBezTo>
                <a:cubicBezTo>
                  <a:pt x="3837305" y="244197"/>
                  <a:pt x="4176059" y="154461"/>
                  <a:pt x="4519041" y="83816"/>
                </a:cubicBezTo>
                <a:lnTo>
                  <a:pt x="4517136" y="74567"/>
                </a:lnTo>
                <a:cubicBezTo>
                  <a:pt x="4164851" y="147083"/>
                  <a:pt x="3817042" y="239745"/>
                  <a:pt x="3475419" y="352094"/>
                </a:cubicBezTo>
                <a:cubicBezTo>
                  <a:pt x="3181033" y="346519"/>
                  <a:pt x="2885142" y="347047"/>
                  <a:pt x="2587752" y="353677"/>
                </a:cubicBezTo>
                <a:cubicBezTo>
                  <a:pt x="2806256" y="318646"/>
                  <a:pt x="3033586" y="285072"/>
                  <a:pt x="3267773" y="254918"/>
                </a:cubicBezTo>
                <a:lnTo>
                  <a:pt x="3266504" y="245543"/>
                </a:lnTo>
                <a:cubicBezTo>
                  <a:pt x="3007487" y="279117"/>
                  <a:pt x="2756789" y="316365"/>
                  <a:pt x="2517204" y="355451"/>
                </a:cubicBezTo>
                <a:cubicBezTo>
                  <a:pt x="2220405" y="363053"/>
                  <a:pt x="1922399" y="376693"/>
                  <a:pt x="1623187" y="396374"/>
                </a:cubicBezTo>
                <a:cubicBezTo>
                  <a:pt x="1883759" y="305486"/>
                  <a:pt x="2148891" y="228161"/>
                  <a:pt x="2417509" y="164711"/>
                </a:cubicBezTo>
                <a:cubicBezTo>
                  <a:pt x="2903665" y="51255"/>
                  <a:pt x="3361436" y="-436"/>
                  <a:pt x="3778314" y="11093"/>
                </a:cubicBezTo>
                <a:lnTo>
                  <a:pt x="3778314" y="1591"/>
                </a:lnTo>
                <a:cubicBezTo>
                  <a:pt x="3360928" y="-10002"/>
                  <a:pt x="2902014" y="41816"/>
                  <a:pt x="2415350" y="155526"/>
                </a:cubicBezTo>
                <a:cubicBezTo>
                  <a:pt x="2135054" y="221849"/>
                  <a:pt x="1858537" y="303157"/>
                  <a:pt x="1586992" y="399098"/>
                </a:cubicBezTo>
                <a:cubicBezTo>
                  <a:pt x="1060704" y="434488"/>
                  <a:pt x="531728" y="488714"/>
                  <a:pt x="64" y="561775"/>
                </a:cubicBezTo>
                <a:lnTo>
                  <a:pt x="64" y="571340"/>
                </a:lnTo>
                <a:cubicBezTo>
                  <a:pt x="520086" y="499757"/>
                  <a:pt x="1037927" y="446207"/>
                  <a:pt x="1553591" y="410690"/>
                </a:cubicBezTo>
                <a:cubicBezTo>
                  <a:pt x="1498810" y="430159"/>
                  <a:pt x="1443780" y="450262"/>
                  <a:pt x="1388491" y="470997"/>
                </a:cubicBezTo>
                <a:cubicBezTo>
                  <a:pt x="928922" y="501658"/>
                  <a:pt x="466111" y="546698"/>
                  <a:pt x="64" y="606118"/>
                </a:cubicBezTo>
                <a:lnTo>
                  <a:pt x="64" y="615684"/>
                </a:lnTo>
                <a:cubicBezTo>
                  <a:pt x="455316" y="557615"/>
                  <a:pt x="907796" y="513271"/>
                  <a:pt x="1357503" y="482653"/>
                </a:cubicBezTo>
                <a:cubicBezTo>
                  <a:pt x="1305687" y="502375"/>
                  <a:pt x="1253725" y="522647"/>
                  <a:pt x="1201611" y="543467"/>
                </a:cubicBezTo>
                <a:lnTo>
                  <a:pt x="1184783" y="550245"/>
                </a:lnTo>
                <a:cubicBezTo>
                  <a:pt x="794004" y="572206"/>
                  <a:pt x="399098" y="603542"/>
                  <a:pt x="64" y="644253"/>
                </a:cubicBezTo>
                <a:lnTo>
                  <a:pt x="64" y="653755"/>
                </a:lnTo>
                <a:cubicBezTo>
                  <a:pt x="389530" y="613889"/>
                  <a:pt x="775316" y="583102"/>
                  <a:pt x="1157415" y="561395"/>
                </a:cubicBezTo>
                <a:cubicBezTo>
                  <a:pt x="1093534" y="587325"/>
                  <a:pt x="1031602" y="613213"/>
                  <a:pt x="971614" y="639059"/>
                </a:cubicBezTo>
                <a:cubicBezTo>
                  <a:pt x="651701" y="648308"/>
                  <a:pt x="327851" y="662751"/>
                  <a:pt x="64" y="682389"/>
                </a:cubicBezTo>
                <a:lnTo>
                  <a:pt x="64" y="691891"/>
                </a:lnTo>
                <a:cubicBezTo>
                  <a:pt x="319723" y="672677"/>
                  <a:pt x="635718" y="658443"/>
                  <a:pt x="948055" y="649194"/>
                </a:cubicBezTo>
                <a:cubicBezTo>
                  <a:pt x="924433" y="659457"/>
                  <a:pt x="901148" y="669656"/>
                  <a:pt x="878205" y="679791"/>
                </a:cubicBezTo>
                <a:cubicBezTo>
                  <a:pt x="336614" y="805980"/>
                  <a:pt x="8636" y="902522"/>
                  <a:pt x="1905" y="904486"/>
                </a:cubicBezTo>
                <a:lnTo>
                  <a:pt x="4572" y="913608"/>
                </a:lnTo>
                <a:cubicBezTo>
                  <a:pt x="10922" y="911644"/>
                  <a:pt x="319723" y="820930"/>
                  <a:pt x="831787" y="700379"/>
                </a:cubicBezTo>
                <a:cubicBezTo>
                  <a:pt x="599631" y="804523"/>
                  <a:pt x="405067" y="901888"/>
                  <a:pt x="262446" y="977019"/>
                </a:cubicBezTo>
                <a:cubicBezTo>
                  <a:pt x="175154" y="972667"/>
                  <a:pt x="87694" y="968891"/>
                  <a:pt x="64" y="965680"/>
                </a:cubicBezTo>
                <a:lnTo>
                  <a:pt x="64" y="975182"/>
                </a:lnTo>
                <a:cubicBezTo>
                  <a:pt x="82190" y="978305"/>
                  <a:pt x="164168" y="981814"/>
                  <a:pt x="245999" y="985698"/>
                </a:cubicBezTo>
                <a:cubicBezTo>
                  <a:pt x="197612" y="1011353"/>
                  <a:pt x="155639" y="1034159"/>
                  <a:pt x="120650" y="1053480"/>
                </a:cubicBezTo>
                <a:cubicBezTo>
                  <a:pt x="80518" y="1051244"/>
                  <a:pt x="40301" y="1049128"/>
                  <a:pt x="0" y="1047145"/>
                </a:cubicBezTo>
                <a:lnTo>
                  <a:pt x="0" y="1056647"/>
                </a:lnTo>
                <a:cubicBezTo>
                  <a:pt x="35052" y="1058376"/>
                  <a:pt x="70041" y="1060195"/>
                  <a:pt x="104966" y="1062095"/>
                </a:cubicBezTo>
                <a:cubicBezTo>
                  <a:pt x="45593" y="1095099"/>
                  <a:pt x="9716" y="1116447"/>
                  <a:pt x="0" y="1122022"/>
                </a:cubicBezTo>
                <a:lnTo>
                  <a:pt x="0" y="1127596"/>
                </a:lnTo>
                <a:lnTo>
                  <a:pt x="2477" y="1131651"/>
                </a:lnTo>
                <a:cubicBezTo>
                  <a:pt x="3874" y="1130827"/>
                  <a:pt x="46228" y="1105488"/>
                  <a:pt x="123126" y="1063109"/>
                </a:cubicBezTo>
                <a:cubicBezTo>
                  <a:pt x="467254" y="1082195"/>
                  <a:pt x="808038" y="1109859"/>
                  <a:pt x="1145477" y="1146094"/>
                </a:cubicBezTo>
                <a:cubicBezTo>
                  <a:pt x="1051370" y="1172827"/>
                  <a:pt x="961943" y="1198609"/>
                  <a:pt x="877189" y="1223442"/>
                </a:cubicBezTo>
                <a:cubicBezTo>
                  <a:pt x="588772" y="1193035"/>
                  <a:pt x="296397" y="1168753"/>
                  <a:pt x="64" y="1150592"/>
                </a:cubicBezTo>
                <a:lnTo>
                  <a:pt x="64" y="1159967"/>
                </a:lnTo>
                <a:cubicBezTo>
                  <a:pt x="287930" y="1177749"/>
                  <a:pt x="572114" y="1201270"/>
                  <a:pt x="852614" y="1230537"/>
                </a:cubicBezTo>
                <a:cubicBezTo>
                  <a:pt x="711264" y="1272029"/>
                  <a:pt x="584264" y="1310291"/>
                  <a:pt x="474155" y="1343992"/>
                </a:cubicBezTo>
                <a:cubicBezTo>
                  <a:pt x="429916" y="1339431"/>
                  <a:pt x="385466" y="1334997"/>
                  <a:pt x="340805" y="1330689"/>
                </a:cubicBezTo>
                <a:cubicBezTo>
                  <a:pt x="227944" y="1294879"/>
                  <a:pt x="114364" y="1260183"/>
                  <a:pt x="64" y="1226609"/>
                </a:cubicBezTo>
                <a:lnTo>
                  <a:pt x="64" y="1236428"/>
                </a:lnTo>
                <a:cubicBezTo>
                  <a:pt x="98997" y="1265612"/>
                  <a:pt x="197464" y="1295550"/>
                  <a:pt x="295466" y="1326255"/>
                </a:cubicBezTo>
                <a:cubicBezTo>
                  <a:pt x="197591" y="1316924"/>
                  <a:pt x="99124" y="1308264"/>
                  <a:pt x="64" y="1300282"/>
                </a:cubicBezTo>
                <a:lnTo>
                  <a:pt x="64" y="1309721"/>
                </a:lnTo>
                <a:cubicBezTo>
                  <a:pt x="113856" y="1319014"/>
                  <a:pt x="226865" y="1329106"/>
                  <a:pt x="339090" y="1340001"/>
                </a:cubicBezTo>
                <a:cubicBezTo>
                  <a:pt x="363347" y="1347730"/>
                  <a:pt x="387541" y="1355395"/>
                  <a:pt x="411734" y="1363187"/>
                </a:cubicBezTo>
                <a:cubicBezTo>
                  <a:pt x="308356" y="1394861"/>
                  <a:pt x="222441" y="1422227"/>
                  <a:pt x="156401" y="1443385"/>
                </a:cubicBezTo>
                <a:cubicBezTo>
                  <a:pt x="104458" y="1425901"/>
                  <a:pt x="52345" y="1408689"/>
                  <a:pt x="64" y="1391756"/>
                </a:cubicBezTo>
                <a:lnTo>
                  <a:pt x="64" y="1401765"/>
                </a:lnTo>
                <a:cubicBezTo>
                  <a:pt x="47181" y="1417096"/>
                  <a:pt x="94191" y="1432597"/>
                  <a:pt x="141097" y="1448263"/>
                </a:cubicBezTo>
                <a:cubicBezTo>
                  <a:pt x="52642" y="1476642"/>
                  <a:pt x="3937" y="1492606"/>
                  <a:pt x="1714" y="1493683"/>
                </a:cubicBezTo>
                <a:lnTo>
                  <a:pt x="4763" y="1502678"/>
                </a:lnTo>
                <a:cubicBezTo>
                  <a:pt x="7049" y="1501918"/>
                  <a:pt x="60198" y="1484181"/>
                  <a:pt x="156337" y="1453394"/>
                </a:cubicBezTo>
                <a:cubicBezTo>
                  <a:pt x="233002" y="1479157"/>
                  <a:pt x="309202" y="1505466"/>
                  <a:pt x="384937" y="1532325"/>
                </a:cubicBezTo>
                <a:cubicBezTo>
                  <a:pt x="574421" y="1599303"/>
                  <a:pt x="754634" y="1666876"/>
                  <a:pt x="925576" y="1735038"/>
                </a:cubicBezTo>
                <a:cubicBezTo>
                  <a:pt x="871601" y="1779888"/>
                  <a:pt x="820312" y="1823896"/>
                  <a:pt x="771716" y="1867055"/>
                </a:cubicBezTo>
                <a:cubicBezTo>
                  <a:pt x="566230" y="1779508"/>
                  <a:pt x="342964" y="1690758"/>
                  <a:pt x="102362" y="1603338"/>
                </a:cubicBezTo>
                <a:cubicBezTo>
                  <a:pt x="68390" y="1590985"/>
                  <a:pt x="34227" y="1578886"/>
                  <a:pt x="64" y="1566723"/>
                </a:cubicBezTo>
                <a:lnTo>
                  <a:pt x="64" y="1576859"/>
                </a:lnTo>
                <a:cubicBezTo>
                  <a:pt x="32957" y="1588514"/>
                  <a:pt x="65850" y="1600171"/>
                  <a:pt x="98489" y="1612017"/>
                </a:cubicBezTo>
                <a:cubicBezTo>
                  <a:pt x="337693" y="1698930"/>
                  <a:pt x="559499" y="1787046"/>
                  <a:pt x="763842" y="1874086"/>
                </a:cubicBezTo>
                <a:lnTo>
                  <a:pt x="751777" y="1884792"/>
                </a:lnTo>
                <a:cubicBezTo>
                  <a:pt x="659702" y="1922123"/>
                  <a:pt x="575670" y="1957116"/>
                  <a:pt x="499682" y="1989759"/>
                </a:cubicBezTo>
                <a:cubicBezTo>
                  <a:pt x="345504" y="1923307"/>
                  <a:pt x="178943" y="1855652"/>
                  <a:pt x="64" y="1787996"/>
                </a:cubicBezTo>
                <a:lnTo>
                  <a:pt x="64" y="1798132"/>
                </a:lnTo>
                <a:cubicBezTo>
                  <a:pt x="174371" y="1864077"/>
                  <a:pt x="336614" y="1930085"/>
                  <a:pt x="487617" y="1994954"/>
                </a:cubicBezTo>
                <a:cubicBezTo>
                  <a:pt x="198374" y="2119115"/>
                  <a:pt x="31306" y="2203621"/>
                  <a:pt x="64" y="2219711"/>
                </a:cubicBezTo>
                <a:lnTo>
                  <a:pt x="64" y="2230417"/>
                </a:lnTo>
                <a:cubicBezTo>
                  <a:pt x="14034" y="2223132"/>
                  <a:pt x="186182" y="2134445"/>
                  <a:pt x="499618" y="2000085"/>
                </a:cubicBezTo>
                <a:cubicBezTo>
                  <a:pt x="528998" y="2012754"/>
                  <a:pt x="557932" y="2025424"/>
                  <a:pt x="586423" y="2038093"/>
                </a:cubicBezTo>
                <a:cubicBezTo>
                  <a:pt x="227203" y="2383465"/>
                  <a:pt x="58738" y="2632485"/>
                  <a:pt x="56452" y="2635906"/>
                </a:cubicBezTo>
                <a:lnTo>
                  <a:pt x="64326" y="2641227"/>
                </a:lnTo>
                <a:cubicBezTo>
                  <a:pt x="65151" y="2640023"/>
                  <a:pt x="145606" y="2520359"/>
                  <a:pt x="312420" y="2334181"/>
                </a:cubicBezTo>
                <a:cubicBezTo>
                  <a:pt x="383794" y="2254616"/>
                  <a:pt x="478219" y="2154907"/>
                  <a:pt x="595694" y="2042211"/>
                </a:cubicBezTo>
                <a:cubicBezTo>
                  <a:pt x="876999" y="2166816"/>
                  <a:pt x="1114362" y="2286226"/>
                  <a:pt x="1308608" y="2392207"/>
                </a:cubicBezTo>
                <a:cubicBezTo>
                  <a:pt x="1021461" y="2538350"/>
                  <a:pt x="872553" y="2633372"/>
                  <a:pt x="870458" y="2634576"/>
                </a:cubicBezTo>
                <a:lnTo>
                  <a:pt x="875094" y="2641734"/>
                </a:lnTo>
                <a:lnTo>
                  <a:pt x="876935" y="2641734"/>
                </a:lnTo>
                <a:cubicBezTo>
                  <a:pt x="891731" y="2632358"/>
                  <a:pt x="1041464" y="2538477"/>
                  <a:pt x="1318578" y="2397718"/>
                </a:cubicBezTo>
                <a:cubicBezTo>
                  <a:pt x="1428433" y="2457899"/>
                  <a:pt x="1524064" y="2513328"/>
                  <a:pt x="1606233" y="2563056"/>
                </a:cubicBezTo>
                <a:cubicBezTo>
                  <a:pt x="1627949" y="2576232"/>
                  <a:pt x="1648905" y="2589092"/>
                  <a:pt x="1669288" y="2601761"/>
                </a:cubicBezTo>
                <a:cubicBezTo>
                  <a:pt x="1652968" y="2623109"/>
                  <a:pt x="1644523" y="2634956"/>
                  <a:pt x="1643888" y="2635716"/>
                </a:cubicBezTo>
                <a:lnTo>
                  <a:pt x="1651635" y="2641164"/>
                </a:lnTo>
                <a:cubicBezTo>
                  <a:pt x="1651953" y="2640784"/>
                  <a:pt x="1660462" y="2628494"/>
                  <a:pt x="1677035" y="2606829"/>
                </a:cubicBezTo>
                <a:cubicBezTo>
                  <a:pt x="1696041" y="2618694"/>
                  <a:pt x="1714417" y="2630287"/>
                  <a:pt x="1732153" y="2641607"/>
                </a:cubicBezTo>
                <a:lnTo>
                  <a:pt x="1749806" y="2641607"/>
                </a:lnTo>
                <a:cubicBezTo>
                  <a:pt x="1728280" y="2627797"/>
                  <a:pt x="1706055" y="2613734"/>
                  <a:pt x="1682877" y="2599227"/>
                </a:cubicBezTo>
                <a:cubicBezTo>
                  <a:pt x="1714056" y="2558685"/>
                  <a:pt x="1768729" y="2490460"/>
                  <a:pt x="1847024" y="2402279"/>
                </a:cubicBezTo>
                <a:cubicBezTo>
                  <a:pt x="1929530" y="2448441"/>
                  <a:pt x="2004358" y="2491707"/>
                  <a:pt x="2071497" y="2532079"/>
                </a:cubicBezTo>
                <a:cubicBezTo>
                  <a:pt x="2135632" y="2570385"/>
                  <a:pt x="2194897" y="2606892"/>
                  <a:pt x="2249297" y="2641607"/>
                </a:cubicBezTo>
                <a:lnTo>
                  <a:pt x="2267014" y="2641607"/>
                </a:lnTo>
                <a:cubicBezTo>
                  <a:pt x="2209102" y="2604739"/>
                  <a:pt x="2145602" y="2565590"/>
                  <a:pt x="2076514" y="2524160"/>
                </a:cubicBezTo>
                <a:cubicBezTo>
                  <a:pt x="2009712" y="2484188"/>
                  <a:pt x="1935226" y="2440922"/>
                  <a:pt x="1853184" y="2395058"/>
                </a:cubicBezTo>
                <a:cubicBezTo>
                  <a:pt x="1873841" y="2371873"/>
                  <a:pt x="1896091" y="2347420"/>
                  <a:pt x="1919923" y="2321701"/>
                </a:cubicBezTo>
                <a:cubicBezTo>
                  <a:pt x="1948688" y="2290787"/>
                  <a:pt x="1980946" y="2256896"/>
                  <a:pt x="2016506" y="2220345"/>
                </a:cubicBezTo>
                <a:cubicBezTo>
                  <a:pt x="2233676" y="2328543"/>
                  <a:pt x="2418906" y="2428442"/>
                  <a:pt x="2570353" y="2514278"/>
                </a:cubicBezTo>
                <a:cubicBezTo>
                  <a:pt x="2589530" y="2525174"/>
                  <a:pt x="2608371" y="2535943"/>
                  <a:pt x="2626868" y="2546586"/>
                </a:cubicBezTo>
                <a:cubicBezTo>
                  <a:pt x="2520569" y="2601191"/>
                  <a:pt x="2465197" y="2633435"/>
                  <a:pt x="2464054" y="2634069"/>
                </a:cubicBezTo>
                <a:lnTo>
                  <a:pt x="2468309" y="2641354"/>
                </a:lnTo>
                <a:lnTo>
                  <a:pt x="2470468" y="2641354"/>
                </a:lnTo>
                <a:cubicBezTo>
                  <a:pt x="2480056" y="2635842"/>
                  <a:pt x="2536190" y="2603725"/>
                  <a:pt x="2636647" y="2552224"/>
                </a:cubicBezTo>
                <a:cubicBezTo>
                  <a:pt x="2690794" y="2583308"/>
                  <a:pt x="2741467" y="2613101"/>
                  <a:pt x="2788666" y="2641607"/>
                </a:cubicBezTo>
                <a:lnTo>
                  <a:pt x="2807081" y="2641607"/>
                </a:lnTo>
                <a:cubicBezTo>
                  <a:pt x="2757380" y="2611580"/>
                  <a:pt x="2704129" y="2580160"/>
                  <a:pt x="2647315" y="2547346"/>
                </a:cubicBezTo>
                <a:cubicBezTo>
                  <a:pt x="2720086" y="2510161"/>
                  <a:pt x="2814701" y="2463537"/>
                  <a:pt x="2930398" y="2410008"/>
                </a:cubicBezTo>
                <a:cubicBezTo>
                  <a:pt x="2991993" y="2442486"/>
                  <a:pt x="3049778" y="2473546"/>
                  <a:pt x="3103753" y="2503192"/>
                </a:cubicBezTo>
                <a:cubicBezTo>
                  <a:pt x="3132709" y="2519112"/>
                  <a:pt x="3160903" y="2534721"/>
                  <a:pt x="3188335" y="2550006"/>
                </a:cubicBezTo>
                <a:cubicBezTo>
                  <a:pt x="3145346" y="2603915"/>
                  <a:pt x="3124264" y="2634576"/>
                  <a:pt x="3123502" y="2635779"/>
                </a:cubicBezTo>
                <a:lnTo>
                  <a:pt x="3131376" y="2641100"/>
                </a:lnTo>
                <a:cubicBezTo>
                  <a:pt x="3131820" y="2640467"/>
                  <a:pt x="3153029" y="2609427"/>
                  <a:pt x="3196590" y="2554631"/>
                </a:cubicBezTo>
                <a:cubicBezTo>
                  <a:pt x="3250394" y="2584784"/>
                  <a:pt x="3301194" y="2613778"/>
                  <a:pt x="3348990" y="2641607"/>
                </a:cubicBezTo>
                <a:lnTo>
                  <a:pt x="3368040" y="2641607"/>
                </a:lnTo>
                <a:cubicBezTo>
                  <a:pt x="3316478" y="2611536"/>
                  <a:pt x="3261443" y="2580033"/>
                  <a:pt x="3202940" y="2547092"/>
                </a:cubicBezTo>
                <a:cubicBezTo>
                  <a:pt x="3244850" y="2494894"/>
                  <a:pt x="3305747" y="2422994"/>
                  <a:pt x="3387090" y="2336778"/>
                </a:cubicBezTo>
                <a:cubicBezTo>
                  <a:pt x="3442907" y="2277484"/>
                  <a:pt x="3512693" y="2206915"/>
                  <a:pt x="3596640" y="2128174"/>
                </a:cubicBezTo>
                <a:cubicBezTo>
                  <a:pt x="3686810" y="2093161"/>
                  <a:pt x="3783184" y="2056971"/>
                  <a:pt x="3885756" y="2019596"/>
                </a:cubicBezTo>
                <a:cubicBezTo>
                  <a:pt x="4023887" y="2061830"/>
                  <a:pt x="4159714" y="2105812"/>
                  <a:pt x="4293235" y="2151549"/>
                </a:cubicBezTo>
                <a:cubicBezTo>
                  <a:pt x="4470610" y="2212192"/>
                  <a:pt x="4636815" y="2273006"/>
                  <a:pt x="4791837" y="2333991"/>
                </a:cubicBezTo>
                <a:cubicBezTo>
                  <a:pt x="4778502" y="2348624"/>
                  <a:pt x="4765866" y="2362814"/>
                  <a:pt x="4753737" y="2376560"/>
                </a:cubicBezTo>
                <a:lnTo>
                  <a:pt x="4745673" y="2379728"/>
                </a:lnTo>
                <a:cubicBezTo>
                  <a:pt x="4369372" y="2528278"/>
                  <a:pt x="4162870" y="2633119"/>
                  <a:pt x="4160838" y="2634195"/>
                </a:cubicBezTo>
                <a:lnTo>
                  <a:pt x="4164648" y="2641607"/>
                </a:lnTo>
                <a:lnTo>
                  <a:pt x="4167251" y="2641607"/>
                </a:lnTo>
                <a:cubicBezTo>
                  <a:pt x="4189095" y="2630648"/>
                  <a:pt x="4389501" y="2530875"/>
                  <a:pt x="4740085" y="2392207"/>
                </a:cubicBezTo>
                <a:cubicBezTo>
                  <a:pt x="4610164" y="2540947"/>
                  <a:pt x="4553014" y="2634766"/>
                  <a:pt x="4552125" y="2635969"/>
                </a:cubicBezTo>
                <a:lnTo>
                  <a:pt x="4560253" y="2640910"/>
                </a:lnTo>
                <a:cubicBezTo>
                  <a:pt x="4561015" y="2639643"/>
                  <a:pt x="4621657" y="2540631"/>
                  <a:pt x="4758817" y="2384542"/>
                </a:cubicBezTo>
                <a:cubicBezTo>
                  <a:pt x="4784598" y="2374406"/>
                  <a:pt x="4811567" y="2363846"/>
                  <a:pt x="4839716" y="2352868"/>
                </a:cubicBezTo>
                <a:cubicBezTo>
                  <a:pt x="5090097" y="2452197"/>
                  <a:pt x="5310632" y="2549816"/>
                  <a:pt x="5502021" y="2641417"/>
                </a:cubicBezTo>
                <a:lnTo>
                  <a:pt x="5523992" y="2641417"/>
                </a:lnTo>
                <a:cubicBezTo>
                  <a:pt x="5330762" y="2548423"/>
                  <a:pt x="5107242" y="2449030"/>
                  <a:pt x="4852797" y="2347864"/>
                </a:cubicBezTo>
                <a:cubicBezTo>
                  <a:pt x="4939729" y="2314543"/>
                  <a:pt x="5037519" y="2278181"/>
                  <a:pt x="5145278" y="2240173"/>
                </a:cubicBezTo>
                <a:cubicBezTo>
                  <a:pt x="5467604" y="2368008"/>
                  <a:pt x="5748528" y="2494640"/>
                  <a:pt x="5987796" y="2611644"/>
                </a:cubicBezTo>
                <a:cubicBezTo>
                  <a:pt x="5975096" y="2626910"/>
                  <a:pt x="5968746" y="2635272"/>
                  <a:pt x="5968429" y="2635652"/>
                </a:cubicBezTo>
                <a:lnTo>
                  <a:pt x="5976049" y="2641354"/>
                </a:lnTo>
                <a:cubicBezTo>
                  <a:pt x="5976049" y="2641037"/>
                  <a:pt x="5983097" y="2632168"/>
                  <a:pt x="5996559" y="2616015"/>
                </a:cubicBezTo>
                <a:lnTo>
                  <a:pt x="6033707" y="2634322"/>
                </a:lnTo>
                <a:lnTo>
                  <a:pt x="6037263" y="2641734"/>
                </a:lnTo>
                <a:lnTo>
                  <a:pt x="6040184" y="2641734"/>
                </a:lnTo>
                <a:lnTo>
                  <a:pt x="6044565" y="2639707"/>
                </a:lnTo>
                <a:lnTo>
                  <a:pt x="6048629" y="2641734"/>
                </a:lnTo>
                <a:lnTo>
                  <a:pt x="6069902" y="2641734"/>
                </a:lnTo>
                <a:lnTo>
                  <a:pt x="6055614" y="2634576"/>
                </a:lnTo>
                <a:cubicBezTo>
                  <a:pt x="6117400" y="2606259"/>
                  <a:pt x="6209411" y="2567807"/>
                  <a:pt x="6328093" y="2522767"/>
                </a:cubicBezTo>
                <a:cubicBezTo>
                  <a:pt x="6416612" y="2563480"/>
                  <a:pt x="6500495" y="2603136"/>
                  <a:pt x="6579807" y="2641734"/>
                </a:cubicBezTo>
                <a:lnTo>
                  <a:pt x="6601524" y="2641734"/>
                </a:lnTo>
                <a:cubicBezTo>
                  <a:pt x="6519482" y="2601742"/>
                  <a:pt x="6432487" y="2560522"/>
                  <a:pt x="6340539" y="2518079"/>
                </a:cubicBezTo>
                <a:cubicBezTo>
                  <a:pt x="6426391" y="2485708"/>
                  <a:pt x="6525705" y="2450107"/>
                  <a:pt x="6637211" y="2412542"/>
                </a:cubicBezTo>
                <a:cubicBezTo>
                  <a:pt x="6821805" y="2492170"/>
                  <a:pt x="6990398" y="2569201"/>
                  <a:pt x="7142353" y="2641734"/>
                </a:cubicBezTo>
                <a:lnTo>
                  <a:pt x="7164388" y="2641734"/>
                </a:lnTo>
                <a:cubicBezTo>
                  <a:pt x="7010337" y="2567934"/>
                  <a:pt x="6838887" y="2489319"/>
                  <a:pt x="6650673" y="2407981"/>
                </a:cubicBezTo>
                <a:cubicBezTo>
                  <a:pt x="6927342" y="2315240"/>
                  <a:pt x="7277545" y="2210843"/>
                  <a:pt x="7682611" y="2114174"/>
                </a:cubicBezTo>
                <a:cubicBezTo>
                  <a:pt x="7880732" y="2066834"/>
                  <a:pt x="8082280" y="2023441"/>
                  <a:pt x="8287321" y="1983994"/>
                </a:cubicBezTo>
                <a:cubicBezTo>
                  <a:pt x="7784592" y="2341592"/>
                  <a:pt x="7471855" y="2630965"/>
                  <a:pt x="7467664" y="2635272"/>
                </a:cubicBezTo>
                <a:lnTo>
                  <a:pt x="7474014" y="2641924"/>
                </a:lnTo>
                <a:lnTo>
                  <a:pt x="7474585" y="2641924"/>
                </a:lnTo>
                <a:cubicBezTo>
                  <a:pt x="7486206" y="2631155"/>
                  <a:pt x="7803960" y="2338488"/>
                  <a:pt x="8309991" y="1979940"/>
                </a:cubicBezTo>
                <a:cubicBezTo>
                  <a:pt x="8517636" y="1940284"/>
                  <a:pt x="8728202" y="1904702"/>
                  <a:pt x="8941753" y="1873199"/>
                </a:cubicBezTo>
                <a:cubicBezTo>
                  <a:pt x="9204706" y="1987732"/>
                  <a:pt x="9423336" y="2096056"/>
                  <a:pt x="9598216" y="2189938"/>
                </a:cubicBezTo>
                <a:cubicBezTo>
                  <a:pt x="9326880" y="2387139"/>
                  <a:pt x="9130220" y="2557355"/>
                  <a:pt x="9048877" y="2635462"/>
                </a:cubicBezTo>
                <a:lnTo>
                  <a:pt x="9055227" y="2641797"/>
                </a:lnTo>
                <a:lnTo>
                  <a:pt x="9055735" y="2641797"/>
                </a:lnTo>
                <a:cubicBezTo>
                  <a:pt x="9137523" y="2563119"/>
                  <a:pt x="9335135" y="2392461"/>
                  <a:pt x="9607550" y="2194689"/>
                </a:cubicBezTo>
                <a:cubicBezTo>
                  <a:pt x="9659493" y="2222606"/>
                  <a:pt x="9707562" y="2249168"/>
                  <a:pt x="9751695" y="2274380"/>
                </a:cubicBezTo>
                <a:cubicBezTo>
                  <a:pt x="10121202" y="2484441"/>
                  <a:pt x="10301795" y="2633119"/>
                  <a:pt x="10312209" y="2641797"/>
                </a:cubicBezTo>
                <a:lnTo>
                  <a:pt x="10313162" y="2641797"/>
                </a:lnTo>
                <a:lnTo>
                  <a:pt x="10318877" y="2635019"/>
                </a:lnTo>
                <a:cubicBezTo>
                  <a:pt x="10317099" y="2633499"/>
                  <a:pt x="10136378" y="2482161"/>
                  <a:pt x="9756902" y="2266398"/>
                </a:cubicBezTo>
                <a:cubicBezTo>
                  <a:pt x="9713722" y="2241820"/>
                  <a:pt x="9666795" y="2215847"/>
                  <a:pt x="9616059" y="2188481"/>
                </a:cubicBezTo>
                <a:cubicBezTo>
                  <a:pt x="9686417" y="2137803"/>
                  <a:pt x="9761665" y="2084971"/>
                  <a:pt x="9841103" y="2031695"/>
                </a:cubicBezTo>
                <a:cubicBezTo>
                  <a:pt x="9984867" y="2103722"/>
                  <a:pt x="10110025" y="2170744"/>
                  <a:pt x="10216134" y="2230164"/>
                </a:cubicBezTo>
                <a:cubicBezTo>
                  <a:pt x="10501503" y="2390053"/>
                  <a:pt x="10693781" y="2519663"/>
                  <a:pt x="10792778" y="2590295"/>
                </a:cubicBezTo>
                <a:cubicBezTo>
                  <a:pt x="10765219" y="2618675"/>
                  <a:pt x="10750804" y="2635019"/>
                  <a:pt x="10750359" y="2635526"/>
                </a:cubicBezTo>
                <a:lnTo>
                  <a:pt x="10757598" y="2641861"/>
                </a:lnTo>
                <a:cubicBezTo>
                  <a:pt x="10757980" y="2641417"/>
                  <a:pt x="10772584" y="2624757"/>
                  <a:pt x="10800588" y="2595997"/>
                </a:cubicBezTo>
                <a:cubicBezTo>
                  <a:pt x="10831258" y="2617978"/>
                  <a:pt x="10851959" y="2633625"/>
                  <a:pt x="10862818" y="2641924"/>
                </a:cubicBezTo>
                <a:lnTo>
                  <a:pt x="10877169" y="2641924"/>
                </a:lnTo>
                <a:lnTo>
                  <a:pt x="10877613" y="2641354"/>
                </a:lnTo>
                <a:cubicBezTo>
                  <a:pt x="10876915" y="2640847"/>
                  <a:pt x="10853357" y="2622349"/>
                  <a:pt x="10807319" y="2589155"/>
                </a:cubicBezTo>
                <a:cubicBezTo>
                  <a:pt x="10853420" y="2542151"/>
                  <a:pt x="10931081" y="2467147"/>
                  <a:pt x="11037824" y="2377700"/>
                </a:cubicBezTo>
                <a:cubicBezTo>
                  <a:pt x="11279569" y="2517889"/>
                  <a:pt x="11421808" y="2615825"/>
                  <a:pt x="11458893" y="2641924"/>
                </a:cubicBezTo>
                <a:lnTo>
                  <a:pt x="11473879" y="2641924"/>
                </a:lnTo>
                <a:lnTo>
                  <a:pt x="11474323" y="2641227"/>
                </a:lnTo>
                <a:cubicBezTo>
                  <a:pt x="11472418" y="2639833"/>
                  <a:pt x="11326432" y="2534169"/>
                  <a:pt x="11045634" y="2371239"/>
                </a:cubicBezTo>
                <a:cubicBezTo>
                  <a:pt x="11071860" y="2349403"/>
                  <a:pt x="11099736" y="2326788"/>
                  <a:pt x="11129391" y="2303394"/>
                </a:cubicBezTo>
                <a:cubicBezTo>
                  <a:pt x="11174285" y="2268109"/>
                  <a:pt x="11225022" y="2229910"/>
                  <a:pt x="11281283" y="2189875"/>
                </a:cubicBezTo>
                <a:cubicBezTo>
                  <a:pt x="11775567" y="2444912"/>
                  <a:pt x="12045632" y="2628874"/>
                  <a:pt x="12064619" y="2641924"/>
                </a:cubicBezTo>
                <a:lnTo>
                  <a:pt x="12066207" y="2641924"/>
                </a:lnTo>
                <a:lnTo>
                  <a:pt x="12071159" y="2634892"/>
                </a:lnTo>
                <a:cubicBezTo>
                  <a:pt x="12068429" y="2632992"/>
                  <a:pt x="11798109" y="2446179"/>
                  <a:pt x="11290109" y="2183666"/>
                </a:cubicBezTo>
                <a:cubicBezTo>
                  <a:pt x="11556111" y="1995106"/>
                  <a:pt x="11843448" y="1838383"/>
                  <a:pt x="12146153" y="1716730"/>
                </a:cubicBezTo>
                <a:lnTo>
                  <a:pt x="12188634" y="1718631"/>
                </a:lnTo>
                <a:lnTo>
                  <a:pt x="12189143" y="1709128"/>
                </a:lnTo>
                <a:lnTo>
                  <a:pt x="12167933" y="1708178"/>
                </a:lnTo>
                <a:cubicBezTo>
                  <a:pt x="12175490" y="1705264"/>
                  <a:pt x="12182983" y="1702224"/>
                  <a:pt x="12190603" y="1699310"/>
                </a:cubicBezTo>
                <a:lnTo>
                  <a:pt x="12187174" y="1690441"/>
                </a:lnTo>
                <a:cubicBezTo>
                  <a:pt x="12172886" y="1695971"/>
                  <a:pt x="12158726" y="1701546"/>
                  <a:pt x="12144566" y="1707165"/>
                </a:cubicBezTo>
                <a:cubicBezTo>
                  <a:pt x="11545887" y="1680679"/>
                  <a:pt x="10946257" y="1684904"/>
                  <a:pt x="10348023" y="1719834"/>
                </a:cubicBezTo>
                <a:cubicBezTo>
                  <a:pt x="10535920" y="1613980"/>
                  <a:pt x="10726737" y="1517122"/>
                  <a:pt x="10918634" y="1429955"/>
                </a:cubicBezTo>
                <a:cubicBezTo>
                  <a:pt x="11010646" y="1388228"/>
                  <a:pt x="11102975" y="1348807"/>
                  <a:pt x="11195621" y="1311685"/>
                </a:cubicBezTo>
                <a:cubicBezTo>
                  <a:pt x="11527092" y="1320129"/>
                  <a:pt x="11858054" y="1337613"/>
                  <a:pt x="12188507" y="1364137"/>
                </a:cubicBezTo>
                <a:lnTo>
                  <a:pt x="12189270" y="1354635"/>
                </a:lnTo>
                <a:cubicBezTo>
                  <a:pt x="11866245" y="1328491"/>
                  <a:pt x="11542395" y="1311197"/>
                  <a:pt x="11217720" y="1302753"/>
                </a:cubicBezTo>
                <a:cubicBezTo>
                  <a:pt x="11464481" y="1204285"/>
                  <a:pt x="11717210" y="1121369"/>
                  <a:pt x="11974385" y="1054493"/>
                </a:cubicBezTo>
                <a:cubicBezTo>
                  <a:pt x="12045632" y="1060277"/>
                  <a:pt x="12116943" y="1066358"/>
                  <a:pt x="12188317" y="1072737"/>
                </a:cubicBezTo>
                <a:lnTo>
                  <a:pt x="12189206" y="1063235"/>
                </a:lnTo>
                <a:cubicBezTo>
                  <a:pt x="12126976" y="1057661"/>
                  <a:pt x="12064809" y="1052339"/>
                  <a:pt x="12002643" y="1047272"/>
                </a:cubicBezTo>
                <a:cubicBezTo>
                  <a:pt x="12065127" y="1031435"/>
                  <a:pt x="12127484" y="1016656"/>
                  <a:pt x="12189778" y="1002928"/>
                </a:cubicBezTo>
                <a:lnTo>
                  <a:pt x="12187745" y="993679"/>
                </a:lnTo>
                <a:cubicBezTo>
                  <a:pt x="12116498" y="1009263"/>
                  <a:pt x="12045124" y="1026322"/>
                  <a:pt x="11973560" y="1044864"/>
                </a:cubicBezTo>
                <a:cubicBezTo>
                  <a:pt x="11356848" y="995010"/>
                  <a:pt x="10743311" y="970811"/>
                  <a:pt x="10136251" y="972204"/>
                </a:cubicBezTo>
                <a:cubicBezTo>
                  <a:pt x="10247503" y="928621"/>
                  <a:pt x="10357866" y="888858"/>
                  <a:pt x="10467340" y="852921"/>
                </a:cubicBezTo>
                <a:cubicBezTo>
                  <a:pt x="10623677" y="801609"/>
                  <a:pt x="10777919" y="758260"/>
                  <a:pt x="10930065" y="722868"/>
                </a:cubicBezTo>
                <a:cubicBezTo>
                  <a:pt x="11346688" y="744831"/>
                  <a:pt x="11766106" y="776986"/>
                  <a:pt x="12188254" y="819346"/>
                </a:cubicBezTo>
                <a:lnTo>
                  <a:pt x="12189270" y="809844"/>
                </a:lnTo>
                <a:cubicBezTo>
                  <a:pt x="11778297" y="768668"/>
                  <a:pt x="11369802" y="736994"/>
                  <a:pt x="10963720" y="714823"/>
                </a:cubicBezTo>
                <a:cubicBezTo>
                  <a:pt x="11392408" y="618091"/>
                  <a:pt x="11802682" y="584960"/>
                  <a:pt x="12188444" y="616317"/>
                </a:cubicBezTo>
                <a:lnTo>
                  <a:pt x="12189206" y="606815"/>
                </a:lnTo>
                <a:cubicBezTo>
                  <a:pt x="11792839" y="574571"/>
                  <a:pt x="11370628" y="610299"/>
                  <a:pt x="10929239" y="712986"/>
                </a:cubicBezTo>
                <a:cubicBezTo>
                  <a:pt x="10463594" y="688407"/>
                  <a:pt x="10002139" y="676516"/>
                  <a:pt x="9544939" y="677321"/>
                </a:cubicBezTo>
                <a:cubicBezTo>
                  <a:pt x="10155619" y="528390"/>
                  <a:pt x="10806367" y="432925"/>
                  <a:pt x="11488674" y="392256"/>
                </a:cubicBezTo>
                <a:cubicBezTo>
                  <a:pt x="11723053" y="408769"/>
                  <a:pt x="11957495" y="428385"/>
                  <a:pt x="12192063" y="451106"/>
                </a:cubicBezTo>
                <a:close/>
                <a:moveTo>
                  <a:pt x="6546088" y="486771"/>
                </a:moveTo>
                <a:cubicBezTo>
                  <a:pt x="6749288" y="463712"/>
                  <a:pt x="6953377" y="443061"/>
                  <a:pt x="7158292" y="424817"/>
                </a:cubicBezTo>
                <a:cubicBezTo>
                  <a:pt x="7848346" y="363243"/>
                  <a:pt x="8545385" y="329035"/>
                  <a:pt x="9249410" y="322194"/>
                </a:cubicBezTo>
                <a:cubicBezTo>
                  <a:pt x="8978900" y="362483"/>
                  <a:pt x="8716073" y="410564"/>
                  <a:pt x="8460994" y="466436"/>
                </a:cubicBezTo>
                <a:cubicBezTo>
                  <a:pt x="8077327" y="549851"/>
                  <a:pt x="7698931" y="656042"/>
                  <a:pt x="7327964" y="784442"/>
                </a:cubicBezTo>
                <a:cubicBezTo>
                  <a:pt x="7315835" y="785645"/>
                  <a:pt x="7303770" y="786912"/>
                  <a:pt x="7291642" y="788053"/>
                </a:cubicBezTo>
                <a:cubicBezTo>
                  <a:pt x="6943345" y="712922"/>
                  <a:pt x="6590602" y="647275"/>
                  <a:pt x="6233414" y="591105"/>
                </a:cubicBezTo>
                <a:cubicBezTo>
                  <a:pt x="6336284" y="554827"/>
                  <a:pt x="6440488" y="520049"/>
                  <a:pt x="6546088" y="486771"/>
                </a:cubicBezTo>
                <a:close/>
                <a:moveTo>
                  <a:pt x="9814941" y="1759237"/>
                </a:moveTo>
                <a:cubicBezTo>
                  <a:pt x="9599041" y="1666496"/>
                  <a:pt x="9359836" y="1570270"/>
                  <a:pt x="9098597" y="1474172"/>
                </a:cubicBezTo>
                <a:cubicBezTo>
                  <a:pt x="9163241" y="1437050"/>
                  <a:pt x="9227757" y="1401151"/>
                  <a:pt x="9292209" y="1366481"/>
                </a:cubicBezTo>
                <a:lnTo>
                  <a:pt x="9326817" y="1363567"/>
                </a:lnTo>
                <a:cubicBezTo>
                  <a:pt x="9677273" y="1484371"/>
                  <a:pt x="9994392" y="1606759"/>
                  <a:pt x="10275507" y="1723952"/>
                </a:cubicBezTo>
                <a:cubicBezTo>
                  <a:pt x="10121138" y="1733537"/>
                  <a:pt x="9967595" y="1745300"/>
                  <a:pt x="9814941" y="1759237"/>
                </a:cubicBezTo>
                <a:close/>
                <a:moveTo>
                  <a:pt x="10295255" y="1731997"/>
                </a:moveTo>
                <a:lnTo>
                  <a:pt x="10301605" y="1734658"/>
                </a:lnTo>
                <a:cubicBezTo>
                  <a:pt x="10224008" y="1779001"/>
                  <a:pt x="10146982" y="1824865"/>
                  <a:pt x="10070529" y="1872249"/>
                </a:cubicBezTo>
                <a:cubicBezTo>
                  <a:pt x="9994773" y="1837832"/>
                  <a:pt x="9915652" y="1802883"/>
                  <a:pt x="9833229" y="1767408"/>
                </a:cubicBezTo>
                <a:cubicBezTo>
                  <a:pt x="9986391" y="1753428"/>
                  <a:pt x="10140379" y="1741626"/>
                  <a:pt x="10295255" y="1731997"/>
                </a:cubicBezTo>
                <a:close/>
                <a:moveTo>
                  <a:pt x="2138045" y="2013831"/>
                </a:moveTo>
                <a:cubicBezTo>
                  <a:pt x="1894205" y="1904176"/>
                  <a:pt x="1622933" y="1789834"/>
                  <a:pt x="1325944" y="1675428"/>
                </a:cubicBezTo>
                <a:cubicBezTo>
                  <a:pt x="1458024" y="1627619"/>
                  <a:pt x="1601641" y="1577619"/>
                  <a:pt x="1756791" y="1525420"/>
                </a:cubicBezTo>
                <a:cubicBezTo>
                  <a:pt x="2043729" y="1573311"/>
                  <a:pt x="2324208" y="1626821"/>
                  <a:pt x="2598230" y="1685943"/>
                </a:cubicBezTo>
                <a:cubicBezTo>
                  <a:pt x="2480501" y="1779571"/>
                  <a:pt x="2373884" y="1870602"/>
                  <a:pt x="2278380" y="1957008"/>
                </a:cubicBezTo>
                <a:cubicBezTo>
                  <a:pt x="2230203" y="1976184"/>
                  <a:pt x="2183429" y="1995124"/>
                  <a:pt x="2138045" y="2013831"/>
                </a:cubicBezTo>
                <a:close/>
                <a:moveTo>
                  <a:pt x="2258187" y="1975316"/>
                </a:moveTo>
                <a:cubicBezTo>
                  <a:pt x="2235073" y="1996430"/>
                  <a:pt x="2212613" y="2017208"/>
                  <a:pt x="2190814" y="2037650"/>
                </a:cubicBezTo>
                <a:lnTo>
                  <a:pt x="2149983" y="2019216"/>
                </a:lnTo>
                <a:cubicBezTo>
                  <a:pt x="2185245" y="2004690"/>
                  <a:pt x="2221313" y="1990057"/>
                  <a:pt x="2258187" y="1975316"/>
                </a:cubicBezTo>
                <a:close/>
                <a:moveTo>
                  <a:pt x="5040694" y="1641663"/>
                </a:moveTo>
                <a:cubicBezTo>
                  <a:pt x="4941716" y="1669112"/>
                  <a:pt x="4845495" y="1696712"/>
                  <a:pt x="4752023" y="1724459"/>
                </a:cubicBezTo>
                <a:cubicBezTo>
                  <a:pt x="4590396" y="1676866"/>
                  <a:pt x="4427411" y="1631464"/>
                  <a:pt x="4263073" y="1588261"/>
                </a:cubicBezTo>
                <a:cubicBezTo>
                  <a:pt x="4482465" y="1434440"/>
                  <a:pt x="4710157" y="1292750"/>
                  <a:pt x="4945126" y="1163831"/>
                </a:cubicBezTo>
                <a:cubicBezTo>
                  <a:pt x="5259026" y="1095752"/>
                  <a:pt x="5577923" y="1034792"/>
                  <a:pt x="5901817" y="980947"/>
                </a:cubicBezTo>
                <a:cubicBezTo>
                  <a:pt x="6115476" y="1020222"/>
                  <a:pt x="6325299" y="1062747"/>
                  <a:pt x="6531293" y="1108529"/>
                </a:cubicBezTo>
                <a:cubicBezTo>
                  <a:pt x="6388862" y="1175804"/>
                  <a:pt x="6250877" y="1246456"/>
                  <a:pt x="6117273" y="1320490"/>
                </a:cubicBezTo>
                <a:cubicBezTo>
                  <a:pt x="6059697" y="1352500"/>
                  <a:pt x="6003989" y="1384490"/>
                  <a:pt x="5950141" y="1416462"/>
                </a:cubicBezTo>
                <a:cubicBezTo>
                  <a:pt x="5642039" y="1484162"/>
                  <a:pt x="5338890" y="1559229"/>
                  <a:pt x="5040694" y="1641663"/>
                </a:cubicBezTo>
                <a:close/>
                <a:moveTo>
                  <a:pt x="5924614" y="1432046"/>
                </a:moveTo>
                <a:cubicBezTo>
                  <a:pt x="5696801" y="1568205"/>
                  <a:pt x="5478685" y="1719904"/>
                  <a:pt x="5271834" y="1886059"/>
                </a:cubicBezTo>
                <a:lnTo>
                  <a:pt x="5218494" y="1868765"/>
                </a:lnTo>
                <a:cubicBezTo>
                  <a:pt x="5069777" y="1820412"/>
                  <a:pt x="4919917" y="1773952"/>
                  <a:pt x="4768914" y="1729400"/>
                </a:cubicBezTo>
                <a:cubicBezTo>
                  <a:pt x="4857814" y="1703091"/>
                  <a:pt x="4949273" y="1676929"/>
                  <a:pt x="5043297" y="1650912"/>
                </a:cubicBezTo>
                <a:cubicBezTo>
                  <a:pt x="5332051" y="1570923"/>
                  <a:pt x="5625827" y="1497972"/>
                  <a:pt x="5924614" y="1432046"/>
                </a:cubicBezTo>
                <a:close/>
                <a:moveTo>
                  <a:pt x="2143379" y="1400372"/>
                </a:moveTo>
                <a:cubicBezTo>
                  <a:pt x="2225212" y="1374779"/>
                  <a:pt x="2309432" y="1349016"/>
                  <a:pt x="2396046" y="1323088"/>
                </a:cubicBezTo>
                <a:cubicBezTo>
                  <a:pt x="2580113" y="1355522"/>
                  <a:pt x="2762822" y="1390616"/>
                  <a:pt x="2944178" y="1428371"/>
                </a:cubicBezTo>
                <a:cubicBezTo>
                  <a:pt x="2896851" y="1461439"/>
                  <a:pt x="2850007" y="1495013"/>
                  <a:pt x="2803652" y="1529094"/>
                </a:cubicBezTo>
                <a:cubicBezTo>
                  <a:pt x="2586736" y="1482261"/>
                  <a:pt x="2366709" y="1439223"/>
                  <a:pt x="2143570" y="1399992"/>
                </a:cubicBezTo>
                <a:close/>
                <a:moveTo>
                  <a:pt x="2793492" y="1536633"/>
                </a:moveTo>
                <a:cubicBezTo>
                  <a:pt x="2776728" y="1548922"/>
                  <a:pt x="2759964" y="1561212"/>
                  <a:pt x="2743391" y="1573691"/>
                </a:cubicBezTo>
                <a:cubicBezTo>
                  <a:pt x="2696572" y="1608830"/>
                  <a:pt x="2651335" y="1643735"/>
                  <a:pt x="2607691" y="1678405"/>
                </a:cubicBezTo>
                <a:cubicBezTo>
                  <a:pt x="2336756" y="1619872"/>
                  <a:pt x="2059476" y="1566786"/>
                  <a:pt x="1775841" y="1519149"/>
                </a:cubicBezTo>
                <a:cubicBezTo>
                  <a:pt x="1886248" y="1482280"/>
                  <a:pt x="2002199" y="1444760"/>
                  <a:pt x="2123694" y="1406580"/>
                </a:cubicBezTo>
                <a:cubicBezTo>
                  <a:pt x="2350091" y="1445900"/>
                  <a:pt x="2573420" y="1489204"/>
                  <a:pt x="2793683" y="1536506"/>
                </a:cubicBezTo>
                <a:close/>
                <a:moveTo>
                  <a:pt x="3638614" y="549802"/>
                </a:moveTo>
                <a:cubicBezTo>
                  <a:pt x="3919665" y="564118"/>
                  <a:pt x="4197395" y="583925"/>
                  <a:pt x="4471797" y="609222"/>
                </a:cubicBezTo>
                <a:cubicBezTo>
                  <a:pt x="4371893" y="648878"/>
                  <a:pt x="4273125" y="690478"/>
                  <a:pt x="4175506" y="734017"/>
                </a:cubicBezTo>
                <a:cubicBezTo>
                  <a:pt x="3830276" y="701285"/>
                  <a:pt x="3477749" y="676054"/>
                  <a:pt x="3117914" y="658317"/>
                </a:cubicBezTo>
                <a:cubicBezTo>
                  <a:pt x="3294317" y="619759"/>
                  <a:pt x="3467881" y="583587"/>
                  <a:pt x="3638614" y="549802"/>
                </a:cubicBezTo>
                <a:close/>
                <a:moveTo>
                  <a:pt x="3081592" y="656479"/>
                </a:moveTo>
                <a:cubicBezTo>
                  <a:pt x="2968352" y="651032"/>
                  <a:pt x="2854408" y="646344"/>
                  <a:pt x="2739771" y="642416"/>
                </a:cubicBezTo>
                <a:cubicBezTo>
                  <a:pt x="2831338" y="602634"/>
                  <a:pt x="2924048" y="564266"/>
                  <a:pt x="3017901" y="527313"/>
                </a:cubicBezTo>
                <a:cubicBezTo>
                  <a:pt x="3213227" y="531537"/>
                  <a:pt x="3407092" y="538399"/>
                  <a:pt x="3599498" y="547901"/>
                </a:cubicBezTo>
                <a:cubicBezTo>
                  <a:pt x="3429870" y="581729"/>
                  <a:pt x="3257214" y="617922"/>
                  <a:pt x="3081528" y="656479"/>
                </a:cubicBezTo>
                <a:close/>
                <a:moveTo>
                  <a:pt x="6837236" y="972521"/>
                </a:moveTo>
                <a:cubicBezTo>
                  <a:pt x="6717856" y="945155"/>
                  <a:pt x="6597460" y="918973"/>
                  <a:pt x="6476111" y="893970"/>
                </a:cubicBezTo>
                <a:cubicBezTo>
                  <a:pt x="6606033" y="876106"/>
                  <a:pt x="6736588" y="859363"/>
                  <a:pt x="6867779" y="843735"/>
                </a:cubicBezTo>
                <a:cubicBezTo>
                  <a:pt x="6930327" y="857121"/>
                  <a:pt x="6992620" y="870804"/>
                  <a:pt x="7054723" y="884785"/>
                </a:cubicBezTo>
                <a:cubicBezTo>
                  <a:pt x="6981254" y="913247"/>
                  <a:pt x="6908737" y="942494"/>
                  <a:pt x="6837172" y="972521"/>
                </a:cubicBezTo>
                <a:close/>
                <a:moveTo>
                  <a:pt x="7071424" y="888522"/>
                </a:moveTo>
                <a:cubicBezTo>
                  <a:pt x="7350570" y="951616"/>
                  <a:pt x="7625906" y="1021109"/>
                  <a:pt x="7897369" y="1097000"/>
                </a:cubicBezTo>
                <a:cubicBezTo>
                  <a:pt x="7769543" y="1111316"/>
                  <a:pt x="7642225" y="1126817"/>
                  <a:pt x="7515416" y="1143497"/>
                </a:cubicBezTo>
                <a:cubicBezTo>
                  <a:pt x="7298309" y="1083525"/>
                  <a:pt x="7077520" y="1027741"/>
                  <a:pt x="6853047" y="976132"/>
                </a:cubicBezTo>
                <a:cubicBezTo>
                  <a:pt x="6924866" y="946188"/>
                  <a:pt x="6997637" y="916984"/>
                  <a:pt x="7071360" y="888522"/>
                </a:cubicBezTo>
                <a:close/>
                <a:moveTo>
                  <a:pt x="6822313" y="978793"/>
                </a:moveTo>
                <a:cubicBezTo>
                  <a:pt x="6728396" y="1018531"/>
                  <a:pt x="6636258" y="1059624"/>
                  <a:pt x="6545770" y="1102067"/>
                </a:cubicBezTo>
                <a:cubicBezTo>
                  <a:pt x="6344222" y="1057090"/>
                  <a:pt x="6138907" y="1015237"/>
                  <a:pt x="5929821" y="976512"/>
                </a:cubicBezTo>
                <a:cubicBezTo>
                  <a:pt x="6101188" y="948259"/>
                  <a:pt x="6273781" y="922052"/>
                  <a:pt x="6447600" y="897898"/>
                </a:cubicBezTo>
                <a:cubicBezTo>
                  <a:pt x="6573520" y="923617"/>
                  <a:pt x="6698425" y="950584"/>
                  <a:pt x="6822250" y="978793"/>
                </a:cubicBezTo>
                <a:close/>
                <a:moveTo>
                  <a:pt x="5902262" y="971444"/>
                </a:moveTo>
                <a:cubicBezTo>
                  <a:pt x="5761209" y="945516"/>
                  <a:pt x="5618525" y="921039"/>
                  <a:pt x="5474208" y="898024"/>
                </a:cubicBezTo>
                <a:cubicBezTo>
                  <a:pt x="5554263" y="861283"/>
                  <a:pt x="5635371" y="825491"/>
                  <a:pt x="5717540" y="790650"/>
                </a:cubicBezTo>
                <a:lnTo>
                  <a:pt x="5761228" y="772342"/>
                </a:lnTo>
                <a:cubicBezTo>
                  <a:pt x="5983523" y="808495"/>
                  <a:pt x="6202953" y="848442"/>
                  <a:pt x="6419533" y="892196"/>
                </a:cubicBezTo>
                <a:cubicBezTo>
                  <a:pt x="6245841" y="916604"/>
                  <a:pt x="6073394" y="943020"/>
                  <a:pt x="5902198" y="971444"/>
                </a:cubicBezTo>
                <a:close/>
                <a:moveTo>
                  <a:pt x="5874576" y="976069"/>
                </a:moveTo>
                <a:cubicBezTo>
                  <a:pt x="5570538" y="1027000"/>
                  <a:pt x="5270691" y="1084267"/>
                  <a:pt x="4975035" y="1147868"/>
                </a:cubicBezTo>
                <a:cubicBezTo>
                  <a:pt x="5131372" y="1062811"/>
                  <a:pt x="5292598" y="981916"/>
                  <a:pt x="5458714" y="905183"/>
                </a:cubicBezTo>
                <a:cubicBezTo>
                  <a:pt x="5598751" y="927481"/>
                  <a:pt x="5737352" y="951110"/>
                  <a:pt x="5874512" y="976069"/>
                </a:cubicBezTo>
                <a:close/>
                <a:moveTo>
                  <a:pt x="5713476" y="782035"/>
                </a:moveTo>
                <a:cubicBezTo>
                  <a:pt x="5626862" y="818650"/>
                  <a:pt x="5541474" y="856424"/>
                  <a:pt x="5457317" y="895364"/>
                </a:cubicBezTo>
                <a:cubicBezTo>
                  <a:pt x="5229651" y="859255"/>
                  <a:pt x="4998066" y="826714"/>
                  <a:pt x="4762564" y="797745"/>
                </a:cubicBezTo>
                <a:cubicBezTo>
                  <a:pt x="4714767" y="791835"/>
                  <a:pt x="4666787" y="786108"/>
                  <a:pt x="4618609" y="780578"/>
                </a:cubicBezTo>
                <a:cubicBezTo>
                  <a:pt x="4795393" y="746497"/>
                  <a:pt x="4973193" y="714272"/>
                  <a:pt x="5152009" y="683909"/>
                </a:cubicBezTo>
                <a:cubicBezTo>
                  <a:pt x="5351190" y="709248"/>
                  <a:pt x="5548332" y="737774"/>
                  <a:pt x="5743448" y="769492"/>
                </a:cubicBezTo>
                <a:cubicBezTo>
                  <a:pt x="5733479" y="773673"/>
                  <a:pt x="5723382" y="777790"/>
                  <a:pt x="5713413" y="782035"/>
                </a:cubicBezTo>
                <a:close/>
                <a:moveTo>
                  <a:pt x="4587304" y="777030"/>
                </a:moveTo>
                <a:cubicBezTo>
                  <a:pt x="4457637" y="762207"/>
                  <a:pt x="4326846" y="748460"/>
                  <a:pt x="4194937" y="735791"/>
                </a:cubicBezTo>
                <a:cubicBezTo>
                  <a:pt x="4293026" y="692334"/>
                  <a:pt x="4392340" y="650778"/>
                  <a:pt x="4492879" y="611122"/>
                </a:cubicBezTo>
                <a:cubicBezTo>
                  <a:pt x="4604893" y="621596"/>
                  <a:pt x="4716355" y="632914"/>
                  <a:pt x="4827270" y="645077"/>
                </a:cubicBezTo>
                <a:cubicBezTo>
                  <a:pt x="4925143" y="655928"/>
                  <a:pt x="5022514" y="667502"/>
                  <a:pt x="5119370" y="679791"/>
                </a:cubicBezTo>
                <a:cubicBezTo>
                  <a:pt x="4941189" y="710407"/>
                  <a:pt x="4763815" y="742822"/>
                  <a:pt x="4587240" y="777030"/>
                </a:cubicBezTo>
                <a:close/>
                <a:moveTo>
                  <a:pt x="4177094" y="743709"/>
                </a:moveTo>
                <a:cubicBezTo>
                  <a:pt x="4304557" y="755790"/>
                  <a:pt x="4430986" y="768922"/>
                  <a:pt x="4556379" y="783112"/>
                </a:cubicBezTo>
                <a:cubicBezTo>
                  <a:pt x="4279900" y="837166"/>
                  <a:pt x="4005917" y="895725"/>
                  <a:pt x="3734435" y="958775"/>
                </a:cubicBezTo>
                <a:cubicBezTo>
                  <a:pt x="3877945" y="883264"/>
                  <a:pt x="4024357" y="812080"/>
                  <a:pt x="4173665" y="745230"/>
                </a:cubicBezTo>
                <a:close/>
                <a:moveTo>
                  <a:pt x="4587685" y="786596"/>
                </a:moveTo>
                <a:cubicBezTo>
                  <a:pt x="4645724" y="793266"/>
                  <a:pt x="4703553" y="800108"/>
                  <a:pt x="4761167" y="807120"/>
                </a:cubicBezTo>
                <a:cubicBezTo>
                  <a:pt x="4991627" y="835373"/>
                  <a:pt x="5218576" y="867174"/>
                  <a:pt x="5442014" y="902522"/>
                </a:cubicBezTo>
                <a:cubicBezTo>
                  <a:pt x="5270310" y="982087"/>
                  <a:pt x="5103749" y="1066232"/>
                  <a:pt x="4942332" y="1154963"/>
                </a:cubicBezTo>
                <a:cubicBezTo>
                  <a:pt x="4546937" y="1240818"/>
                  <a:pt x="4160158" y="1337955"/>
                  <a:pt x="3781997" y="1446362"/>
                </a:cubicBezTo>
                <a:lnTo>
                  <a:pt x="3739579" y="1458588"/>
                </a:lnTo>
                <a:cubicBezTo>
                  <a:pt x="3533032" y="1410571"/>
                  <a:pt x="3324816" y="1365892"/>
                  <a:pt x="3114929" y="1324545"/>
                </a:cubicBezTo>
                <a:cubicBezTo>
                  <a:pt x="3303607" y="1200383"/>
                  <a:pt x="3499041" y="1084393"/>
                  <a:pt x="3701225" y="976576"/>
                </a:cubicBezTo>
                <a:cubicBezTo>
                  <a:pt x="3993534" y="907989"/>
                  <a:pt x="4289000" y="844667"/>
                  <a:pt x="4587621" y="786596"/>
                </a:cubicBezTo>
                <a:close/>
                <a:moveTo>
                  <a:pt x="4912741" y="1171180"/>
                </a:moveTo>
                <a:cubicBezTo>
                  <a:pt x="4685049" y="1297305"/>
                  <a:pt x="4464279" y="1435498"/>
                  <a:pt x="4251389" y="1585157"/>
                </a:cubicBezTo>
                <a:cubicBezTo>
                  <a:pt x="4088194" y="1542207"/>
                  <a:pt x="3923837" y="1501411"/>
                  <a:pt x="3758311" y="1462769"/>
                </a:cubicBezTo>
                <a:lnTo>
                  <a:pt x="3784473" y="1455231"/>
                </a:lnTo>
                <a:cubicBezTo>
                  <a:pt x="4151840" y="1350029"/>
                  <a:pt x="4527912" y="1255350"/>
                  <a:pt x="4912678" y="1171180"/>
                </a:cubicBezTo>
                <a:close/>
                <a:moveTo>
                  <a:pt x="3101277" y="1321694"/>
                </a:moveTo>
                <a:cubicBezTo>
                  <a:pt x="2958910" y="1293739"/>
                  <a:pt x="2815844" y="1267342"/>
                  <a:pt x="2672080" y="1242509"/>
                </a:cubicBezTo>
                <a:cubicBezTo>
                  <a:pt x="2874982" y="1184819"/>
                  <a:pt x="3088913" y="1127514"/>
                  <a:pt x="3313875" y="1070584"/>
                </a:cubicBezTo>
                <a:cubicBezTo>
                  <a:pt x="3430632" y="1041019"/>
                  <a:pt x="3547955" y="1012411"/>
                  <a:pt x="3665855" y="984747"/>
                </a:cubicBezTo>
                <a:cubicBezTo>
                  <a:pt x="3471628" y="1089227"/>
                  <a:pt x="3283439" y="1201542"/>
                  <a:pt x="3101277" y="1321694"/>
                </a:cubicBezTo>
                <a:close/>
                <a:moveTo>
                  <a:pt x="3089910" y="1329169"/>
                </a:moveTo>
                <a:cubicBezTo>
                  <a:pt x="3044527" y="1359196"/>
                  <a:pt x="2999594" y="1389729"/>
                  <a:pt x="2955100" y="1420770"/>
                </a:cubicBezTo>
                <a:cubicBezTo>
                  <a:pt x="2776963" y="1383648"/>
                  <a:pt x="2597487" y="1349016"/>
                  <a:pt x="2416683" y="1316880"/>
                </a:cubicBezTo>
                <a:cubicBezTo>
                  <a:pt x="2492883" y="1294157"/>
                  <a:pt x="2571033" y="1271377"/>
                  <a:pt x="2651125" y="1248527"/>
                </a:cubicBezTo>
                <a:cubicBezTo>
                  <a:pt x="2798064" y="1273740"/>
                  <a:pt x="2944324" y="1300618"/>
                  <a:pt x="3089910" y="1329169"/>
                </a:cubicBezTo>
                <a:close/>
                <a:moveTo>
                  <a:pt x="2395665" y="1313269"/>
                </a:moveTo>
                <a:cubicBezTo>
                  <a:pt x="2158937" y="1271586"/>
                  <a:pt x="1920094" y="1234337"/>
                  <a:pt x="1679131" y="1201523"/>
                </a:cubicBezTo>
                <a:cubicBezTo>
                  <a:pt x="1721466" y="1174873"/>
                  <a:pt x="1764201" y="1148565"/>
                  <a:pt x="1807337" y="1122592"/>
                </a:cubicBezTo>
                <a:cubicBezTo>
                  <a:pt x="2083435" y="1157687"/>
                  <a:pt x="2357438" y="1198438"/>
                  <a:pt x="2629345" y="1244853"/>
                </a:cubicBezTo>
                <a:cubicBezTo>
                  <a:pt x="2549671" y="1267658"/>
                  <a:pt x="2471782" y="1290464"/>
                  <a:pt x="2395665" y="1313269"/>
                </a:cubicBezTo>
                <a:close/>
                <a:moveTo>
                  <a:pt x="2957195" y="1430905"/>
                </a:moveTo>
                <a:cubicBezTo>
                  <a:pt x="3124918" y="1465956"/>
                  <a:pt x="3291351" y="1503267"/>
                  <a:pt x="3456496" y="1542841"/>
                </a:cubicBezTo>
                <a:cubicBezTo>
                  <a:pt x="3371831" y="1568940"/>
                  <a:pt x="3289173" y="1595122"/>
                  <a:pt x="3208528" y="1621392"/>
                </a:cubicBezTo>
                <a:cubicBezTo>
                  <a:pt x="3078944" y="1590098"/>
                  <a:pt x="2948178" y="1560154"/>
                  <a:pt x="2816225" y="1531565"/>
                </a:cubicBezTo>
                <a:cubicBezTo>
                  <a:pt x="2862707" y="1497484"/>
                  <a:pt x="2909697" y="1463929"/>
                  <a:pt x="2957195" y="1430905"/>
                </a:cubicBezTo>
                <a:close/>
                <a:moveTo>
                  <a:pt x="2967927" y="1423430"/>
                </a:moveTo>
                <a:cubicBezTo>
                  <a:pt x="3012631" y="1392472"/>
                  <a:pt x="3057735" y="1361920"/>
                  <a:pt x="3103245" y="1331766"/>
                </a:cubicBezTo>
                <a:cubicBezTo>
                  <a:pt x="3310681" y="1372518"/>
                  <a:pt x="3516522" y="1416506"/>
                  <a:pt x="3720783" y="1463719"/>
                </a:cubicBezTo>
                <a:cubicBezTo>
                  <a:pt x="3636753" y="1488089"/>
                  <a:pt x="3554584" y="1512624"/>
                  <a:pt x="3474276" y="1537329"/>
                </a:cubicBezTo>
                <a:cubicBezTo>
                  <a:pt x="3306845" y="1497040"/>
                  <a:pt x="3138062" y="1459076"/>
                  <a:pt x="2967927" y="1423430"/>
                </a:cubicBezTo>
                <a:close/>
                <a:moveTo>
                  <a:pt x="3739579" y="1468154"/>
                </a:moveTo>
                <a:cubicBezTo>
                  <a:pt x="3907898" y="1507303"/>
                  <a:pt x="4075113" y="1548688"/>
                  <a:pt x="4241229" y="1592315"/>
                </a:cubicBezTo>
                <a:cubicBezTo>
                  <a:pt x="4231069" y="1599474"/>
                  <a:pt x="4220718" y="1606632"/>
                  <a:pt x="4210558" y="1613917"/>
                </a:cubicBezTo>
                <a:cubicBezTo>
                  <a:pt x="4170763" y="1642341"/>
                  <a:pt x="4132155" y="1670613"/>
                  <a:pt x="4094734" y="1698740"/>
                </a:cubicBezTo>
                <a:cubicBezTo>
                  <a:pt x="3896151" y="1643165"/>
                  <a:pt x="3695427" y="1590814"/>
                  <a:pt x="3492564" y="1541701"/>
                </a:cubicBezTo>
                <a:cubicBezTo>
                  <a:pt x="3572999" y="1517039"/>
                  <a:pt x="3655333" y="1492524"/>
                  <a:pt x="3739579" y="1468154"/>
                </a:cubicBezTo>
                <a:close/>
                <a:moveTo>
                  <a:pt x="4216464" y="1621265"/>
                </a:moveTo>
                <a:cubicBezTo>
                  <a:pt x="4228592" y="1612587"/>
                  <a:pt x="4240911" y="1604098"/>
                  <a:pt x="4253167" y="1595419"/>
                </a:cubicBezTo>
                <a:cubicBezTo>
                  <a:pt x="4414965" y="1638071"/>
                  <a:pt x="4575639" y="1682732"/>
                  <a:pt x="4735195" y="1729400"/>
                </a:cubicBezTo>
                <a:cubicBezTo>
                  <a:pt x="4645197" y="1756215"/>
                  <a:pt x="4557859" y="1783036"/>
                  <a:pt x="4473194" y="1809852"/>
                </a:cubicBezTo>
                <a:cubicBezTo>
                  <a:pt x="4351700" y="1772603"/>
                  <a:pt x="4229354" y="1736704"/>
                  <a:pt x="4106164" y="1702160"/>
                </a:cubicBezTo>
                <a:cubicBezTo>
                  <a:pt x="4141851" y="1675428"/>
                  <a:pt x="4178617" y="1648460"/>
                  <a:pt x="4216464" y="1621265"/>
                </a:cubicBezTo>
                <a:close/>
                <a:moveTo>
                  <a:pt x="6122099" y="1328916"/>
                </a:moveTo>
                <a:cubicBezTo>
                  <a:pt x="6258878" y="1252898"/>
                  <a:pt x="6400419" y="1180618"/>
                  <a:pt x="6546723" y="1112076"/>
                </a:cubicBezTo>
                <a:cubicBezTo>
                  <a:pt x="6698615" y="1145860"/>
                  <a:pt x="6848285" y="1181550"/>
                  <a:pt x="6995669" y="1219134"/>
                </a:cubicBezTo>
                <a:cubicBezTo>
                  <a:pt x="6652324" y="1274037"/>
                  <a:pt x="6313824" y="1337702"/>
                  <a:pt x="5980240" y="1410127"/>
                </a:cubicBezTo>
                <a:cubicBezTo>
                  <a:pt x="6029960" y="1380987"/>
                  <a:pt x="6077458" y="1353748"/>
                  <a:pt x="6122162" y="1328916"/>
                </a:cubicBezTo>
                <a:close/>
                <a:moveTo>
                  <a:pt x="6560694" y="1105488"/>
                </a:moveTo>
                <a:cubicBezTo>
                  <a:pt x="6651371" y="1063254"/>
                  <a:pt x="6743827" y="1022249"/>
                  <a:pt x="6837998" y="982467"/>
                </a:cubicBezTo>
                <a:cubicBezTo>
                  <a:pt x="7059169" y="1033145"/>
                  <a:pt x="7276846" y="1087896"/>
                  <a:pt x="7490969" y="1146728"/>
                </a:cubicBezTo>
                <a:cubicBezTo>
                  <a:pt x="7332917" y="1167841"/>
                  <a:pt x="7175691" y="1190710"/>
                  <a:pt x="7019417" y="1215333"/>
                </a:cubicBezTo>
                <a:cubicBezTo>
                  <a:pt x="6868922" y="1176900"/>
                  <a:pt x="6716014" y="1140285"/>
                  <a:pt x="6560757" y="1105488"/>
                </a:cubicBezTo>
                <a:close/>
                <a:moveTo>
                  <a:pt x="7514654" y="1152936"/>
                </a:moveTo>
                <a:cubicBezTo>
                  <a:pt x="7634288" y="1186003"/>
                  <a:pt x="7752715" y="1220338"/>
                  <a:pt x="7869936" y="1255939"/>
                </a:cubicBezTo>
                <a:cubicBezTo>
                  <a:pt x="7784846" y="1296564"/>
                  <a:pt x="7701026" y="1338437"/>
                  <a:pt x="7618540" y="1381557"/>
                </a:cubicBezTo>
                <a:cubicBezTo>
                  <a:pt x="7430770" y="1324969"/>
                  <a:pt x="7238873" y="1271459"/>
                  <a:pt x="7042785" y="1221034"/>
                </a:cubicBezTo>
                <a:cubicBezTo>
                  <a:pt x="7199058" y="1196753"/>
                  <a:pt x="7356348" y="1174049"/>
                  <a:pt x="7514654" y="1152936"/>
                </a:cubicBezTo>
                <a:close/>
                <a:moveTo>
                  <a:pt x="7538847" y="1149768"/>
                </a:moveTo>
                <a:cubicBezTo>
                  <a:pt x="7665847" y="1133171"/>
                  <a:pt x="7793483" y="1117797"/>
                  <a:pt x="7921816" y="1103651"/>
                </a:cubicBezTo>
                <a:cubicBezTo>
                  <a:pt x="7979601" y="1119868"/>
                  <a:pt x="8037195" y="1136383"/>
                  <a:pt x="8094536" y="1153189"/>
                </a:cubicBezTo>
                <a:cubicBezTo>
                  <a:pt x="8023035" y="1184527"/>
                  <a:pt x="7952423" y="1216746"/>
                  <a:pt x="7882636" y="1249858"/>
                </a:cubicBezTo>
                <a:cubicBezTo>
                  <a:pt x="7769098" y="1215479"/>
                  <a:pt x="7654481" y="1182202"/>
                  <a:pt x="7538847" y="1150022"/>
                </a:cubicBezTo>
                <a:close/>
                <a:moveTo>
                  <a:pt x="8108696" y="1157370"/>
                </a:moveTo>
                <a:cubicBezTo>
                  <a:pt x="8240649" y="1196139"/>
                  <a:pt x="8371586" y="1236428"/>
                  <a:pt x="8501570" y="1278237"/>
                </a:cubicBezTo>
                <a:cubicBezTo>
                  <a:pt x="8624316" y="1317722"/>
                  <a:pt x="8743252" y="1357612"/>
                  <a:pt x="8858377" y="1397901"/>
                </a:cubicBezTo>
                <a:cubicBezTo>
                  <a:pt x="8729917" y="1411755"/>
                  <a:pt x="8601710" y="1427060"/>
                  <a:pt x="8473821" y="1443828"/>
                </a:cubicBezTo>
                <a:cubicBezTo>
                  <a:pt x="8391716" y="1414815"/>
                  <a:pt x="8307388" y="1385948"/>
                  <a:pt x="8220837" y="1357232"/>
                </a:cubicBezTo>
                <a:cubicBezTo>
                  <a:pt x="8113649" y="1321713"/>
                  <a:pt x="8005382" y="1287296"/>
                  <a:pt x="7896098" y="1253975"/>
                </a:cubicBezTo>
                <a:cubicBezTo>
                  <a:pt x="7966075" y="1221034"/>
                  <a:pt x="8037069" y="1188917"/>
                  <a:pt x="8109014" y="1157623"/>
                </a:cubicBezTo>
                <a:close/>
                <a:moveTo>
                  <a:pt x="8108061" y="1147234"/>
                </a:moveTo>
                <a:cubicBezTo>
                  <a:pt x="8054595" y="1131524"/>
                  <a:pt x="8000937" y="1116067"/>
                  <a:pt x="7947152" y="1100864"/>
                </a:cubicBezTo>
                <a:cubicBezTo>
                  <a:pt x="7997571" y="1095333"/>
                  <a:pt x="8048054" y="1089987"/>
                  <a:pt x="8098600" y="1084837"/>
                </a:cubicBezTo>
                <a:cubicBezTo>
                  <a:pt x="8166354" y="1077995"/>
                  <a:pt x="8234299" y="1071489"/>
                  <a:pt x="8302562" y="1065326"/>
                </a:cubicBezTo>
                <a:cubicBezTo>
                  <a:pt x="8237030" y="1092103"/>
                  <a:pt x="8172196" y="1119488"/>
                  <a:pt x="8108061" y="1147488"/>
                </a:cubicBezTo>
                <a:close/>
                <a:moveTo>
                  <a:pt x="8097647" y="1075398"/>
                </a:moveTo>
                <a:cubicBezTo>
                  <a:pt x="8039164" y="1081353"/>
                  <a:pt x="7980808" y="1087542"/>
                  <a:pt x="7922641" y="1093959"/>
                </a:cubicBezTo>
                <a:cubicBezTo>
                  <a:pt x="7648321" y="1016928"/>
                  <a:pt x="7369937" y="946314"/>
                  <a:pt x="7087489" y="882124"/>
                </a:cubicBezTo>
                <a:cubicBezTo>
                  <a:pt x="7160133" y="854333"/>
                  <a:pt x="7233730" y="827347"/>
                  <a:pt x="7308215" y="801166"/>
                </a:cubicBezTo>
                <a:cubicBezTo>
                  <a:pt x="7653338" y="875960"/>
                  <a:pt x="7993698" y="959997"/>
                  <a:pt x="8329358" y="1053290"/>
                </a:cubicBezTo>
                <a:cubicBezTo>
                  <a:pt x="8251952" y="1060594"/>
                  <a:pt x="8174736" y="1068050"/>
                  <a:pt x="8097647" y="1075651"/>
                </a:cubicBezTo>
                <a:close/>
                <a:moveTo>
                  <a:pt x="7070662" y="878387"/>
                </a:moveTo>
                <a:cubicBezTo>
                  <a:pt x="7012877" y="865337"/>
                  <a:pt x="6954965" y="852667"/>
                  <a:pt x="6896926" y="840378"/>
                </a:cubicBezTo>
                <a:cubicBezTo>
                  <a:pt x="7027291" y="825130"/>
                  <a:pt x="7158228" y="810966"/>
                  <a:pt x="7289673" y="797872"/>
                </a:cubicBezTo>
                <a:cubicBezTo>
                  <a:pt x="7215759" y="824015"/>
                  <a:pt x="7142734" y="850938"/>
                  <a:pt x="7070662" y="878640"/>
                </a:cubicBezTo>
                <a:close/>
                <a:moveTo>
                  <a:pt x="6868224" y="834043"/>
                </a:moveTo>
                <a:cubicBezTo>
                  <a:pt x="6585839" y="773736"/>
                  <a:pt x="6300108" y="719998"/>
                  <a:pt x="6010974" y="672823"/>
                </a:cubicBezTo>
                <a:cubicBezTo>
                  <a:pt x="6078284" y="647104"/>
                  <a:pt x="6146273" y="622061"/>
                  <a:pt x="6214936" y="597693"/>
                </a:cubicBezTo>
                <a:cubicBezTo>
                  <a:pt x="6567678" y="652850"/>
                  <a:pt x="6916483" y="717312"/>
                  <a:pt x="7261225" y="791093"/>
                </a:cubicBezTo>
                <a:cubicBezTo>
                  <a:pt x="7129590" y="804270"/>
                  <a:pt x="6998589" y="818605"/>
                  <a:pt x="6868224" y="834106"/>
                </a:cubicBezTo>
                <a:close/>
                <a:moveTo>
                  <a:pt x="6838950" y="837591"/>
                </a:moveTo>
                <a:cubicBezTo>
                  <a:pt x="6707950" y="853301"/>
                  <a:pt x="6577584" y="870196"/>
                  <a:pt x="6447917" y="888269"/>
                </a:cubicBezTo>
                <a:cubicBezTo>
                  <a:pt x="6227782" y="843336"/>
                  <a:pt x="6004389" y="802388"/>
                  <a:pt x="5777738" y="765438"/>
                </a:cubicBezTo>
                <a:cubicBezTo>
                  <a:pt x="5848731" y="736127"/>
                  <a:pt x="5920486" y="707538"/>
                  <a:pt x="5993003" y="679665"/>
                </a:cubicBezTo>
                <a:cubicBezTo>
                  <a:pt x="6278245" y="725991"/>
                  <a:pt x="6560249" y="778658"/>
                  <a:pt x="6839014" y="837654"/>
                </a:cubicBezTo>
                <a:close/>
                <a:moveTo>
                  <a:pt x="5760022" y="762524"/>
                </a:moveTo>
                <a:cubicBezTo>
                  <a:pt x="5569947" y="731737"/>
                  <a:pt x="5377923" y="703718"/>
                  <a:pt x="5183950" y="678461"/>
                </a:cubicBezTo>
                <a:cubicBezTo>
                  <a:pt x="5312728" y="656752"/>
                  <a:pt x="5441842" y="635999"/>
                  <a:pt x="5571300" y="616190"/>
                </a:cubicBezTo>
                <a:cubicBezTo>
                  <a:pt x="5706256" y="634941"/>
                  <a:pt x="5840559" y="655086"/>
                  <a:pt x="5974207" y="676624"/>
                </a:cubicBezTo>
                <a:cubicBezTo>
                  <a:pt x="5902071" y="704497"/>
                  <a:pt x="5830678" y="733130"/>
                  <a:pt x="5760022" y="762524"/>
                </a:cubicBezTo>
                <a:close/>
                <a:moveTo>
                  <a:pt x="5151755" y="674280"/>
                </a:moveTo>
                <a:cubicBezTo>
                  <a:pt x="5044612" y="660597"/>
                  <a:pt x="4936916" y="647737"/>
                  <a:pt x="4828667" y="635701"/>
                </a:cubicBezTo>
                <a:cubicBezTo>
                  <a:pt x="4723848" y="624088"/>
                  <a:pt x="4618482" y="613319"/>
                  <a:pt x="4512564" y="603394"/>
                </a:cubicBezTo>
                <a:cubicBezTo>
                  <a:pt x="4587113" y="574254"/>
                  <a:pt x="4662253" y="546191"/>
                  <a:pt x="4737989" y="519205"/>
                </a:cubicBezTo>
                <a:cubicBezTo>
                  <a:pt x="4793615" y="524399"/>
                  <a:pt x="4849114" y="529847"/>
                  <a:pt x="4904486" y="535549"/>
                </a:cubicBezTo>
                <a:cubicBezTo>
                  <a:pt x="5117256" y="557467"/>
                  <a:pt x="5328622" y="582806"/>
                  <a:pt x="5538597" y="611566"/>
                </a:cubicBezTo>
                <a:cubicBezTo>
                  <a:pt x="5409267" y="631584"/>
                  <a:pt x="5280324" y="652489"/>
                  <a:pt x="5151755" y="674280"/>
                </a:cubicBezTo>
                <a:close/>
                <a:moveTo>
                  <a:pt x="4491482" y="601810"/>
                </a:moveTo>
                <a:cubicBezTo>
                  <a:pt x="4223468" y="576471"/>
                  <a:pt x="3952050" y="556601"/>
                  <a:pt x="3677222" y="542200"/>
                </a:cubicBezTo>
                <a:cubicBezTo>
                  <a:pt x="3810953" y="515974"/>
                  <a:pt x="3942715" y="491269"/>
                  <a:pt x="4072509" y="468083"/>
                </a:cubicBezTo>
                <a:cubicBezTo>
                  <a:pt x="4288155" y="481217"/>
                  <a:pt x="4502468" y="497561"/>
                  <a:pt x="4715447" y="517114"/>
                </a:cubicBezTo>
                <a:cubicBezTo>
                  <a:pt x="4640218" y="544016"/>
                  <a:pt x="4565568" y="572248"/>
                  <a:pt x="4491482" y="601810"/>
                </a:cubicBezTo>
                <a:close/>
                <a:moveTo>
                  <a:pt x="3637852" y="540300"/>
                </a:moveTo>
                <a:cubicBezTo>
                  <a:pt x="3440411" y="530207"/>
                  <a:pt x="3241440" y="522879"/>
                  <a:pt x="3040952" y="518318"/>
                </a:cubicBezTo>
                <a:cubicBezTo>
                  <a:pt x="3113932" y="489896"/>
                  <a:pt x="3187529" y="462445"/>
                  <a:pt x="3261741" y="435966"/>
                </a:cubicBezTo>
                <a:cubicBezTo>
                  <a:pt x="3520269" y="440950"/>
                  <a:pt x="3777126" y="450853"/>
                  <a:pt x="4032314" y="465676"/>
                </a:cubicBezTo>
                <a:cubicBezTo>
                  <a:pt x="3902818" y="488861"/>
                  <a:pt x="3771329" y="513736"/>
                  <a:pt x="3637852" y="540300"/>
                </a:cubicBezTo>
                <a:close/>
                <a:moveTo>
                  <a:pt x="3016314" y="517748"/>
                </a:moveTo>
                <a:cubicBezTo>
                  <a:pt x="2556066" y="507655"/>
                  <a:pt x="2088280" y="511877"/>
                  <a:pt x="1612964" y="530417"/>
                </a:cubicBezTo>
                <a:cubicBezTo>
                  <a:pt x="1751565" y="502460"/>
                  <a:pt x="1896764" y="474524"/>
                  <a:pt x="2048574" y="446608"/>
                </a:cubicBezTo>
                <a:cubicBezTo>
                  <a:pt x="2447227" y="431828"/>
                  <a:pt x="2842724" y="428027"/>
                  <a:pt x="3235071" y="435206"/>
                </a:cubicBezTo>
                <a:cubicBezTo>
                  <a:pt x="3161494" y="461812"/>
                  <a:pt x="3088577" y="489326"/>
                  <a:pt x="3016314" y="517748"/>
                </a:cubicBezTo>
                <a:close/>
                <a:moveTo>
                  <a:pt x="2993581" y="526807"/>
                </a:moveTo>
                <a:cubicBezTo>
                  <a:pt x="2900445" y="563675"/>
                  <a:pt x="2808478" y="601980"/>
                  <a:pt x="2717673" y="641719"/>
                </a:cubicBezTo>
                <a:cubicBezTo>
                  <a:pt x="2197227" y="624235"/>
                  <a:pt x="1663637" y="622124"/>
                  <a:pt x="1116902" y="635385"/>
                </a:cubicBezTo>
                <a:cubicBezTo>
                  <a:pt x="1253046" y="605041"/>
                  <a:pt x="1399477" y="573684"/>
                  <a:pt x="1555052" y="542010"/>
                </a:cubicBezTo>
                <a:cubicBezTo>
                  <a:pt x="2041970" y="521908"/>
                  <a:pt x="2521414" y="516840"/>
                  <a:pt x="2993390" y="526807"/>
                </a:cubicBezTo>
                <a:close/>
                <a:moveTo>
                  <a:pt x="2719515" y="651285"/>
                </a:moveTo>
                <a:cubicBezTo>
                  <a:pt x="2828989" y="654959"/>
                  <a:pt x="2937891" y="659311"/>
                  <a:pt x="3046222" y="664335"/>
                </a:cubicBezTo>
                <a:cubicBezTo>
                  <a:pt x="2837307" y="710452"/>
                  <a:pt x="2624626" y="759863"/>
                  <a:pt x="2408174" y="812568"/>
                </a:cubicBezTo>
                <a:lnTo>
                  <a:pt x="2340928" y="829039"/>
                </a:lnTo>
                <a:cubicBezTo>
                  <a:pt x="2386775" y="806024"/>
                  <a:pt x="2432895" y="783384"/>
                  <a:pt x="2479294" y="761130"/>
                </a:cubicBezTo>
                <a:cubicBezTo>
                  <a:pt x="2558288" y="723375"/>
                  <a:pt x="2638298" y="686760"/>
                  <a:pt x="2719324" y="651285"/>
                </a:cubicBezTo>
                <a:close/>
                <a:moveTo>
                  <a:pt x="2410524" y="821817"/>
                </a:moveTo>
                <a:cubicBezTo>
                  <a:pt x="2638616" y="766280"/>
                  <a:pt x="2862625" y="714360"/>
                  <a:pt x="3082544" y="666045"/>
                </a:cubicBezTo>
                <a:cubicBezTo>
                  <a:pt x="3448387" y="683573"/>
                  <a:pt x="3806889" y="708912"/>
                  <a:pt x="4158044" y="742062"/>
                </a:cubicBezTo>
                <a:cubicBezTo>
                  <a:pt x="4001408" y="812296"/>
                  <a:pt x="3847973" y="887445"/>
                  <a:pt x="3697732" y="967517"/>
                </a:cubicBezTo>
                <a:cubicBezTo>
                  <a:pt x="3568319" y="997797"/>
                  <a:pt x="3439541" y="1029072"/>
                  <a:pt x="3311398" y="1061335"/>
                </a:cubicBezTo>
                <a:cubicBezTo>
                  <a:pt x="3079623" y="1119824"/>
                  <a:pt x="2859488" y="1178952"/>
                  <a:pt x="2650998" y="1238708"/>
                </a:cubicBezTo>
                <a:cubicBezTo>
                  <a:pt x="2376253" y="1191704"/>
                  <a:pt x="2099393" y="1150446"/>
                  <a:pt x="1820418" y="1114927"/>
                </a:cubicBezTo>
                <a:cubicBezTo>
                  <a:pt x="1976419" y="1021299"/>
                  <a:pt x="2137048" y="932504"/>
                  <a:pt x="2302320" y="848550"/>
                </a:cubicBezTo>
                <a:cubicBezTo>
                  <a:pt x="2338051" y="839510"/>
                  <a:pt x="2374056" y="830603"/>
                  <a:pt x="2410333" y="821817"/>
                </a:cubicBezTo>
                <a:close/>
                <a:moveTo>
                  <a:pt x="1805432" y="1112710"/>
                </a:moveTo>
                <a:cubicBezTo>
                  <a:pt x="1687278" y="1097760"/>
                  <a:pt x="1568749" y="1083804"/>
                  <a:pt x="1449832" y="1070837"/>
                </a:cubicBezTo>
                <a:cubicBezTo>
                  <a:pt x="1699514" y="1002295"/>
                  <a:pt x="1972691" y="930205"/>
                  <a:pt x="2262188" y="858242"/>
                </a:cubicBezTo>
                <a:cubicBezTo>
                  <a:pt x="2105768" y="938611"/>
                  <a:pt x="1953451" y="1023434"/>
                  <a:pt x="1805242" y="1112710"/>
                </a:cubicBezTo>
                <a:close/>
                <a:moveTo>
                  <a:pt x="1792351" y="1120692"/>
                </a:moveTo>
                <a:cubicBezTo>
                  <a:pt x="1749425" y="1146664"/>
                  <a:pt x="1706753" y="1172827"/>
                  <a:pt x="1664526" y="1199559"/>
                </a:cubicBezTo>
                <a:cubicBezTo>
                  <a:pt x="1527620" y="1180980"/>
                  <a:pt x="1390034" y="1163850"/>
                  <a:pt x="1251776" y="1148184"/>
                </a:cubicBezTo>
                <a:cubicBezTo>
                  <a:pt x="1232726" y="1146031"/>
                  <a:pt x="1213676" y="1144067"/>
                  <a:pt x="1194626" y="1141850"/>
                </a:cubicBezTo>
                <a:cubicBezTo>
                  <a:pt x="1268794" y="1120736"/>
                  <a:pt x="1345546" y="1099324"/>
                  <a:pt x="1424877" y="1077615"/>
                </a:cubicBezTo>
                <a:lnTo>
                  <a:pt x="1430401" y="1078185"/>
                </a:lnTo>
                <a:cubicBezTo>
                  <a:pt x="1551349" y="1091279"/>
                  <a:pt x="1671936" y="1105444"/>
                  <a:pt x="1792161" y="1120692"/>
                </a:cubicBezTo>
                <a:close/>
                <a:moveTo>
                  <a:pt x="1666748" y="1209378"/>
                </a:moveTo>
                <a:cubicBezTo>
                  <a:pt x="1905000" y="1241686"/>
                  <a:pt x="2141239" y="1278320"/>
                  <a:pt x="2375472" y="1319287"/>
                </a:cubicBezTo>
                <a:cubicBezTo>
                  <a:pt x="2289029" y="1345215"/>
                  <a:pt x="2204974" y="1370997"/>
                  <a:pt x="2123313" y="1396634"/>
                </a:cubicBezTo>
                <a:cubicBezTo>
                  <a:pt x="1925574" y="1362255"/>
                  <a:pt x="1725613" y="1330898"/>
                  <a:pt x="1523429" y="1302563"/>
                </a:cubicBezTo>
                <a:cubicBezTo>
                  <a:pt x="1570419" y="1271142"/>
                  <a:pt x="1618126" y="1240102"/>
                  <a:pt x="1666558" y="1209442"/>
                </a:cubicBezTo>
                <a:close/>
                <a:moveTo>
                  <a:pt x="2103565" y="1402842"/>
                </a:moveTo>
                <a:cubicBezTo>
                  <a:pt x="1982280" y="1440851"/>
                  <a:pt x="1866500" y="1478435"/>
                  <a:pt x="1756220" y="1515601"/>
                </a:cubicBezTo>
                <a:cubicBezTo>
                  <a:pt x="1610424" y="1491320"/>
                  <a:pt x="1463186" y="1468515"/>
                  <a:pt x="1314514" y="1447186"/>
                </a:cubicBezTo>
                <a:cubicBezTo>
                  <a:pt x="1379157" y="1400733"/>
                  <a:pt x="1444771" y="1355186"/>
                  <a:pt x="1511364" y="1310545"/>
                </a:cubicBezTo>
                <a:cubicBezTo>
                  <a:pt x="1710754" y="1338291"/>
                  <a:pt x="1908092" y="1369078"/>
                  <a:pt x="2103374" y="1402906"/>
                </a:cubicBezTo>
                <a:close/>
                <a:moveTo>
                  <a:pt x="1736789" y="1522126"/>
                </a:moveTo>
                <a:cubicBezTo>
                  <a:pt x="1584389" y="1573393"/>
                  <a:pt x="1442930" y="1622767"/>
                  <a:pt x="1312418" y="1670233"/>
                </a:cubicBezTo>
                <a:cubicBezTo>
                  <a:pt x="1247775" y="1645318"/>
                  <a:pt x="1181926" y="1620486"/>
                  <a:pt x="1114870" y="1595736"/>
                </a:cubicBezTo>
                <a:cubicBezTo>
                  <a:pt x="1176509" y="1548054"/>
                  <a:pt x="1239266" y="1501202"/>
                  <a:pt x="1303147" y="1455168"/>
                </a:cubicBezTo>
                <a:cubicBezTo>
                  <a:pt x="1449280" y="1476072"/>
                  <a:pt x="1593831" y="1498390"/>
                  <a:pt x="1736789" y="1522126"/>
                </a:cubicBezTo>
                <a:close/>
                <a:moveTo>
                  <a:pt x="1298639" y="1675174"/>
                </a:moveTo>
                <a:cubicBezTo>
                  <a:pt x="1206989" y="1708451"/>
                  <a:pt x="1121175" y="1740403"/>
                  <a:pt x="1041210" y="1771019"/>
                </a:cubicBezTo>
                <a:cubicBezTo>
                  <a:pt x="1009206" y="1758052"/>
                  <a:pt x="976865" y="1745047"/>
                  <a:pt x="944181" y="1731997"/>
                </a:cubicBezTo>
                <a:cubicBezTo>
                  <a:pt x="992905" y="1691708"/>
                  <a:pt x="1043857" y="1650830"/>
                  <a:pt x="1097026" y="1609356"/>
                </a:cubicBezTo>
                <a:lnTo>
                  <a:pt x="1105853" y="1602578"/>
                </a:lnTo>
                <a:cubicBezTo>
                  <a:pt x="1171340" y="1626732"/>
                  <a:pt x="1235647" y="1650931"/>
                  <a:pt x="1298766" y="1675174"/>
                </a:cubicBezTo>
                <a:close/>
                <a:moveTo>
                  <a:pt x="1847152" y="2137613"/>
                </a:moveTo>
                <a:cubicBezTo>
                  <a:pt x="1760157" y="2175919"/>
                  <a:pt x="1680655" y="2211983"/>
                  <a:pt x="1608646" y="2245810"/>
                </a:cubicBezTo>
                <a:lnTo>
                  <a:pt x="1591691" y="2253729"/>
                </a:lnTo>
                <a:cubicBezTo>
                  <a:pt x="1366838" y="2136409"/>
                  <a:pt x="1101154" y="2008130"/>
                  <a:pt x="795719" y="1877317"/>
                </a:cubicBezTo>
                <a:lnTo>
                  <a:pt x="861060" y="1851281"/>
                </a:lnTo>
                <a:cubicBezTo>
                  <a:pt x="917194" y="1829154"/>
                  <a:pt x="977328" y="1805797"/>
                  <a:pt x="1041464" y="1781218"/>
                </a:cubicBezTo>
                <a:cubicBezTo>
                  <a:pt x="1341374" y="1903099"/>
                  <a:pt x="1610614" y="2023903"/>
                  <a:pt x="1847279" y="2137549"/>
                </a:cubicBezTo>
                <a:close/>
                <a:moveTo>
                  <a:pt x="1054164" y="1776277"/>
                </a:moveTo>
                <a:cubicBezTo>
                  <a:pt x="1134345" y="1745743"/>
                  <a:pt x="1220362" y="1713772"/>
                  <a:pt x="1312228" y="1680369"/>
                </a:cubicBezTo>
                <a:cubicBezTo>
                  <a:pt x="1609725" y="1794711"/>
                  <a:pt x="1881505" y="1909054"/>
                  <a:pt x="2125917" y="2018836"/>
                </a:cubicBezTo>
                <a:cubicBezTo>
                  <a:pt x="2030413" y="2058156"/>
                  <a:pt x="1941341" y="2096056"/>
                  <a:pt x="1858709" y="2132545"/>
                </a:cubicBezTo>
                <a:cubicBezTo>
                  <a:pt x="1622616" y="2018899"/>
                  <a:pt x="1353884" y="1898221"/>
                  <a:pt x="1054164" y="1776277"/>
                </a:cubicBezTo>
                <a:close/>
                <a:moveTo>
                  <a:pt x="2609914" y="1688540"/>
                </a:moveTo>
                <a:cubicBezTo>
                  <a:pt x="2690730" y="1706025"/>
                  <a:pt x="2770969" y="1723996"/>
                  <a:pt x="2850642" y="1742449"/>
                </a:cubicBezTo>
                <a:cubicBezTo>
                  <a:pt x="2652141" y="1812132"/>
                  <a:pt x="2469642" y="1881118"/>
                  <a:pt x="2303272" y="1946999"/>
                </a:cubicBezTo>
                <a:cubicBezTo>
                  <a:pt x="2394966" y="1865154"/>
                  <a:pt x="2497201" y="1778178"/>
                  <a:pt x="2610231" y="1688540"/>
                </a:cubicBezTo>
                <a:close/>
                <a:moveTo>
                  <a:pt x="2619566" y="1680939"/>
                </a:moveTo>
                <a:cubicBezTo>
                  <a:pt x="2661431" y="1647871"/>
                  <a:pt x="2704700" y="1614531"/>
                  <a:pt x="2749360" y="1580913"/>
                </a:cubicBezTo>
                <a:cubicBezTo>
                  <a:pt x="2768029" y="1566850"/>
                  <a:pt x="2786888" y="1552976"/>
                  <a:pt x="2805748" y="1539103"/>
                </a:cubicBezTo>
                <a:cubicBezTo>
                  <a:pt x="2935288" y="1567021"/>
                  <a:pt x="3063685" y="1596325"/>
                  <a:pt x="3190939" y="1627030"/>
                </a:cubicBezTo>
                <a:cubicBezTo>
                  <a:pt x="3078925" y="1663645"/>
                  <a:pt x="2971083" y="1700152"/>
                  <a:pt x="2867406" y="1736558"/>
                </a:cubicBezTo>
                <a:cubicBezTo>
                  <a:pt x="2785663" y="1717509"/>
                  <a:pt x="2703151" y="1698974"/>
                  <a:pt x="2619883" y="1680939"/>
                </a:cubicBezTo>
                <a:close/>
                <a:moveTo>
                  <a:pt x="3208592" y="1631274"/>
                </a:moveTo>
                <a:cubicBezTo>
                  <a:pt x="3454127" y="1690694"/>
                  <a:pt x="3695275" y="1755100"/>
                  <a:pt x="3932047" y="1824485"/>
                </a:cubicBezTo>
                <a:cubicBezTo>
                  <a:pt x="3869608" y="1874529"/>
                  <a:pt x="3811060" y="1923307"/>
                  <a:pt x="3756406" y="1970818"/>
                </a:cubicBezTo>
                <a:cubicBezTo>
                  <a:pt x="3474847" y="1887408"/>
                  <a:pt x="3184271" y="1810675"/>
                  <a:pt x="2884678" y="1740612"/>
                </a:cubicBezTo>
                <a:cubicBezTo>
                  <a:pt x="2988647" y="1704333"/>
                  <a:pt x="3096724" y="1667889"/>
                  <a:pt x="3208909" y="1631274"/>
                </a:cubicBezTo>
                <a:close/>
                <a:moveTo>
                  <a:pt x="3225864" y="1625636"/>
                </a:moveTo>
                <a:cubicBezTo>
                  <a:pt x="3306553" y="1599493"/>
                  <a:pt x="3389357" y="1573355"/>
                  <a:pt x="3474276" y="1547212"/>
                </a:cubicBezTo>
                <a:cubicBezTo>
                  <a:pt x="3680098" y="1596876"/>
                  <a:pt x="3883704" y="1649791"/>
                  <a:pt x="4085082" y="1705961"/>
                </a:cubicBezTo>
                <a:cubicBezTo>
                  <a:pt x="4035127" y="1743545"/>
                  <a:pt x="3987248" y="1780648"/>
                  <a:pt x="3941445" y="1817263"/>
                </a:cubicBezTo>
                <a:cubicBezTo>
                  <a:pt x="3707467" y="1748512"/>
                  <a:pt x="3469050" y="1684632"/>
                  <a:pt x="3226181" y="1625636"/>
                </a:cubicBezTo>
                <a:close/>
                <a:moveTo>
                  <a:pt x="4096322" y="1709192"/>
                </a:moveTo>
                <a:cubicBezTo>
                  <a:pt x="4217353" y="1743229"/>
                  <a:pt x="4337577" y="1778494"/>
                  <a:pt x="4457002" y="1814983"/>
                </a:cubicBezTo>
                <a:cubicBezTo>
                  <a:pt x="4370134" y="1842602"/>
                  <a:pt x="4286168" y="1870051"/>
                  <a:pt x="4205097" y="1897335"/>
                </a:cubicBezTo>
                <a:cubicBezTo>
                  <a:pt x="4121487" y="1871064"/>
                  <a:pt x="4037222" y="1845408"/>
                  <a:pt x="3952304" y="1820367"/>
                </a:cubicBezTo>
                <a:cubicBezTo>
                  <a:pt x="3998278" y="1783961"/>
                  <a:pt x="4046391" y="1746903"/>
                  <a:pt x="4096639" y="1709192"/>
                </a:cubicBezTo>
                <a:close/>
                <a:moveTo>
                  <a:pt x="4472940" y="1819924"/>
                </a:moveTo>
                <a:cubicBezTo>
                  <a:pt x="4596003" y="1857679"/>
                  <a:pt x="4718177" y="1896720"/>
                  <a:pt x="4839462" y="1937054"/>
                </a:cubicBezTo>
                <a:cubicBezTo>
                  <a:pt x="4929588" y="1967080"/>
                  <a:pt x="5017624" y="1997297"/>
                  <a:pt x="5103559" y="2027704"/>
                </a:cubicBezTo>
                <a:cubicBezTo>
                  <a:pt x="5051533" y="2073777"/>
                  <a:pt x="5004308" y="2117468"/>
                  <a:pt x="4961890" y="2158771"/>
                </a:cubicBezTo>
                <a:cubicBezTo>
                  <a:pt x="4833239" y="2110075"/>
                  <a:pt x="4698683" y="2061513"/>
                  <a:pt x="4558221" y="2013071"/>
                </a:cubicBezTo>
                <a:cubicBezTo>
                  <a:pt x="4446969" y="1975062"/>
                  <a:pt x="4334510" y="1938112"/>
                  <a:pt x="4220845" y="1902212"/>
                </a:cubicBezTo>
                <a:cubicBezTo>
                  <a:pt x="4302081" y="1875017"/>
                  <a:pt x="4386218" y="1847588"/>
                  <a:pt x="4473258" y="1819924"/>
                </a:cubicBezTo>
                <a:close/>
                <a:moveTo>
                  <a:pt x="4842891" y="1928185"/>
                </a:moveTo>
                <a:cubicBezTo>
                  <a:pt x="4725842" y="1889163"/>
                  <a:pt x="4608049" y="1851388"/>
                  <a:pt x="4489514" y="1814856"/>
                </a:cubicBezTo>
                <a:cubicBezTo>
                  <a:pt x="4574432" y="1787996"/>
                  <a:pt x="4662024" y="1761156"/>
                  <a:pt x="4752277" y="1734341"/>
                </a:cubicBezTo>
                <a:cubicBezTo>
                  <a:pt x="4907852" y="1780160"/>
                  <a:pt x="5062220" y="1827887"/>
                  <a:pt x="5215382" y="1877507"/>
                </a:cubicBezTo>
                <a:lnTo>
                  <a:pt x="5263261" y="1893154"/>
                </a:lnTo>
                <a:cubicBezTo>
                  <a:pt x="5208861" y="1937117"/>
                  <a:pt x="5158486" y="1979668"/>
                  <a:pt x="5112131" y="2020799"/>
                </a:cubicBezTo>
                <a:cubicBezTo>
                  <a:pt x="5024628" y="1989677"/>
                  <a:pt x="4934985" y="1958801"/>
                  <a:pt x="4843209" y="1928185"/>
                </a:cubicBezTo>
                <a:close/>
                <a:moveTo>
                  <a:pt x="5273294" y="1896511"/>
                </a:moveTo>
                <a:cubicBezTo>
                  <a:pt x="5421884" y="1945371"/>
                  <a:pt x="5565267" y="1994637"/>
                  <a:pt x="5703443" y="2044301"/>
                </a:cubicBezTo>
                <a:cubicBezTo>
                  <a:pt x="5605272" y="2074791"/>
                  <a:pt x="5511800" y="2104799"/>
                  <a:pt x="5423027" y="2134319"/>
                </a:cubicBezTo>
                <a:cubicBezTo>
                  <a:pt x="5325663" y="2097533"/>
                  <a:pt x="5225288" y="2060753"/>
                  <a:pt x="5121910" y="2023967"/>
                </a:cubicBezTo>
                <a:cubicBezTo>
                  <a:pt x="5172285" y="1980086"/>
                  <a:pt x="5222856" y="1937643"/>
                  <a:pt x="5273612" y="1896638"/>
                </a:cubicBezTo>
                <a:close/>
                <a:moveTo>
                  <a:pt x="5718302" y="2049686"/>
                </a:moveTo>
                <a:cubicBezTo>
                  <a:pt x="5929376" y="2125703"/>
                  <a:pt x="6127941" y="2201720"/>
                  <a:pt x="6313488" y="2277104"/>
                </a:cubicBezTo>
                <a:lnTo>
                  <a:pt x="6307138" y="2283059"/>
                </a:lnTo>
                <a:cubicBezTo>
                  <a:pt x="6247003" y="2337982"/>
                  <a:pt x="6195251" y="2388216"/>
                  <a:pt x="6151499" y="2432560"/>
                </a:cubicBezTo>
                <a:cubicBezTo>
                  <a:pt x="5936361" y="2337538"/>
                  <a:pt x="5697919" y="2238652"/>
                  <a:pt x="5437315" y="2139703"/>
                </a:cubicBezTo>
                <a:cubicBezTo>
                  <a:pt x="5526297" y="2110310"/>
                  <a:pt x="5620068" y="2080346"/>
                  <a:pt x="5718620" y="2049813"/>
                </a:cubicBezTo>
                <a:close/>
                <a:moveTo>
                  <a:pt x="5733415" y="2044998"/>
                </a:moveTo>
                <a:cubicBezTo>
                  <a:pt x="5934139" y="1983171"/>
                  <a:pt x="6153912" y="1919950"/>
                  <a:pt x="6390958" y="1858122"/>
                </a:cubicBezTo>
                <a:cubicBezTo>
                  <a:pt x="6618224" y="1799000"/>
                  <a:pt x="6847904" y="1744331"/>
                  <a:pt x="7080123" y="1694115"/>
                </a:cubicBezTo>
                <a:cubicBezTo>
                  <a:pt x="6739383" y="1913298"/>
                  <a:pt x="6487224" y="2119622"/>
                  <a:pt x="6321298" y="2270009"/>
                </a:cubicBezTo>
                <a:cubicBezTo>
                  <a:pt x="6138228" y="2195829"/>
                  <a:pt x="5942140" y="2120319"/>
                  <a:pt x="5733733" y="2045125"/>
                </a:cubicBezTo>
                <a:close/>
                <a:moveTo>
                  <a:pt x="6388227" y="1849000"/>
                </a:moveTo>
                <a:cubicBezTo>
                  <a:pt x="6146864" y="1912221"/>
                  <a:pt x="5922899" y="1976456"/>
                  <a:pt x="5718874" y="2039804"/>
                </a:cubicBezTo>
                <a:cubicBezTo>
                  <a:pt x="5578793" y="1989379"/>
                  <a:pt x="5433314" y="1939290"/>
                  <a:pt x="5282438" y="1889543"/>
                </a:cubicBezTo>
                <a:cubicBezTo>
                  <a:pt x="5495290" y="1719442"/>
                  <a:pt x="5719756" y="1564328"/>
                  <a:pt x="5954205" y="1425331"/>
                </a:cubicBezTo>
                <a:cubicBezTo>
                  <a:pt x="6303410" y="1348807"/>
                  <a:pt x="6658357" y="1281975"/>
                  <a:pt x="7019036" y="1224835"/>
                </a:cubicBezTo>
                <a:cubicBezTo>
                  <a:pt x="7219125" y="1275938"/>
                  <a:pt x="7414895" y="1330290"/>
                  <a:pt x="7606475" y="1387892"/>
                </a:cubicBezTo>
                <a:cubicBezTo>
                  <a:pt x="7533195" y="1426452"/>
                  <a:pt x="7460996" y="1466000"/>
                  <a:pt x="7389876" y="1506543"/>
                </a:cubicBezTo>
                <a:cubicBezTo>
                  <a:pt x="7288276" y="1564442"/>
                  <a:pt x="7193026" y="1622342"/>
                  <a:pt x="7103301" y="1679418"/>
                </a:cubicBezTo>
                <a:cubicBezTo>
                  <a:pt x="6862636" y="1731028"/>
                  <a:pt x="6624383" y="1787597"/>
                  <a:pt x="6388545" y="1849127"/>
                </a:cubicBezTo>
                <a:close/>
                <a:moveTo>
                  <a:pt x="7394829" y="1514524"/>
                </a:moveTo>
                <a:cubicBezTo>
                  <a:pt x="7468426" y="1472588"/>
                  <a:pt x="7543229" y="1431710"/>
                  <a:pt x="7619175" y="1391883"/>
                </a:cubicBezTo>
                <a:cubicBezTo>
                  <a:pt x="7733158" y="1426262"/>
                  <a:pt x="7845552" y="1461756"/>
                  <a:pt x="7956423" y="1498371"/>
                </a:cubicBezTo>
                <a:lnTo>
                  <a:pt x="7999349" y="1512624"/>
                </a:lnTo>
                <a:cubicBezTo>
                  <a:pt x="7706995" y="1559077"/>
                  <a:pt x="7417182" y="1612796"/>
                  <a:pt x="7129844" y="1673781"/>
                </a:cubicBezTo>
                <a:cubicBezTo>
                  <a:pt x="7226364" y="1612967"/>
                  <a:pt x="7316089" y="1559755"/>
                  <a:pt x="7395146" y="1514651"/>
                </a:cubicBezTo>
                <a:close/>
                <a:moveTo>
                  <a:pt x="7959979" y="1489565"/>
                </a:moveTo>
                <a:cubicBezTo>
                  <a:pt x="7851902" y="1453837"/>
                  <a:pt x="7742238" y="1419186"/>
                  <a:pt x="7631049" y="1385612"/>
                </a:cubicBezTo>
                <a:cubicBezTo>
                  <a:pt x="7713663" y="1342535"/>
                  <a:pt x="7797610" y="1300726"/>
                  <a:pt x="7882890" y="1260183"/>
                </a:cubicBezTo>
                <a:cubicBezTo>
                  <a:pt x="7995285" y="1294391"/>
                  <a:pt x="8106601" y="1329720"/>
                  <a:pt x="8216773" y="1366164"/>
                </a:cubicBezTo>
                <a:cubicBezTo>
                  <a:pt x="8297228" y="1392814"/>
                  <a:pt x="8375777" y="1419648"/>
                  <a:pt x="8452421" y="1446679"/>
                </a:cubicBezTo>
                <a:cubicBezTo>
                  <a:pt x="8307642" y="1465810"/>
                  <a:pt x="8163307" y="1486715"/>
                  <a:pt x="8019415" y="1509393"/>
                </a:cubicBezTo>
                <a:close/>
                <a:moveTo>
                  <a:pt x="8472297" y="1453711"/>
                </a:moveTo>
                <a:cubicBezTo>
                  <a:pt x="8609965" y="1502406"/>
                  <a:pt x="8741346" y="1551266"/>
                  <a:pt x="8866505" y="1600297"/>
                </a:cubicBezTo>
                <a:cubicBezTo>
                  <a:pt x="8790686" y="1646750"/>
                  <a:pt x="8717217" y="1693102"/>
                  <a:pt x="8646096" y="1739345"/>
                </a:cubicBezTo>
                <a:cubicBezTo>
                  <a:pt x="8461248" y="1665482"/>
                  <a:pt x="8258746" y="1590288"/>
                  <a:pt x="8038846" y="1515918"/>
                </a:cubicBezTo>
                <a:cubicBezTo>
                  <a:pt x="8182991" y="1493537"/>
                  <a:pt x="8327645" y="1472842"/>
                  <a:pt x="8472805" y="1453837"/>
                </a:cubicBezTo>
                <a:close/>
                <a:moveTo>
                  <a:pt x="8493061" y="1450987"/>
                </a:moveTo>
                <a:cubicBezTo>
                  <a:pt x="8621332" y="1434345"/>
                  <a:pt x="8749919" y="1419123"/>
                  <a:pt x="8878760" y="1405313"/>
                </a:cubicBezTo>
                <a:cubicBezTo>
                  <a:pt x="8945753" y="1428796"/>
                  <a:pt x="9011412" y="1452336"/>
                  <a:pt x="9075610" y="1475946"/>
                </a:cubicBezTo>
                <a:cubicBezTo>
                  <a:pt x="9033955" y="1500018"/>
                  <a:pt x="8992235" y="1524514"/>
                  <a:pt x="8950452" y="1549429"/>
                </a:cubicBezTo>
                <a:cubicBezTo>
                  <a:pt x="8925623" y="1564252"/>
                  <a:pt x="8901049" y="1579031"/>
                  <a:pt x="8876602" y="1593772"/>
                </a:cubicBezTo>
                <a:cubicBezTo>
                  <a:pt x="8755126" y="1546388"/>
                  <a:pt x="8627428" y="1498833"/>
                  <a:pt x="8493570" y="1451113"/>
                </a:cubicBezTo>
                <a:close/>
                <a:moveTo>
                  <a:pt x="8900732" y="1402969"/>
                </a:moveTo>
                <a:lnTo>
                  <a:pt x="8926132" y="1400308"/>
                </a:lnTo>
                <a:cubicBezTo>
                  <a:pt x="9040050" y="1388399"/>
                  <a:pt x="9154160" y="1377649"/>
                  <a:pt x="9268523" y="1368064"/>
                </a:cubicBezTo>
                <a:cubicBezTo>
                  <a:pt x="9208198" y="1401050"/>
                  <a:pt x="9147683" y="1434915"/>
                  <a:pt x="9086913" y="1469674"/>
                </a:cubicBezTo>
                <a:cubicBezTo>
                  <a:pt x="9026271" y="1447502"/>
                  <a:pt x="8964358" y="1425312"/>
                  <a:pt x="8901240" y="1403096"/>
                </a:cubicBezTo>
                <a:close/>
                <a:moveTo>
                  <a:pt x="8955659" y="1557474"/>
                </a:moveTo>
                <a:cubicBezTo>
                  <a:pt x="8999665" y="1531166"/>
                  <a:pt x="9043543" y="1505402"/>
                  <a:pt x="9087421" y="1480190"/>
                </a:cubicBezTo>
                <a:cubicBezTo>
                  <a:pt x="9344850" y="1574768"/>
                  <a:pt x="9580944" y="1669473"/>
                  <a:pt x="9794557" y="1760947"/>
                </a:cubicBezTo>
                <a:cubicBezTo>
                  <a:pt x="9735058" y="1766477"/>
                  <a:pt x="9675812" y="1772286"/>
                  <a:pt x="9616757" y="1778368"/>
                </a:cubicBezTo>
                <a:cubicBezTo>
                  <a:pt x="9538271" y="1786559"/>
                  <a:pt x="9459976" y="1795281"/>
                  <a:pt x="9381807" y="1804530"/>
                </a:cubicBezTo>
                <a:cubicBezTo>
                  <a:pt x="9230233" y="1737255"/>
                  <a:pt x="9065514" y="1668079"/>
                  <a:pt x="8887968" y="1598460"/>
                </a:cubicBezTo>
                <a:cubicBezTo>
                  <a:pt x="8910510" y="1584859"/>
                  <a:pt x="8933244" y="1571240"/>
                  <a:pt x="8956167" y="1557601"/>
                </a:cubicBezTo>
                <a:close/>
                <a:moveTo>
                  <a:pt x="8875776" y="1215016"/>
                </a:moveTo>
                <a:cubicBezTo>
                  <a:pt x="9020746" y="1260456"/>
                  <a:pt x="9160891" y="1306408"/>
                  <a:pt x="9296209" y="1352861"/>
                </a:cubicBezTo>
                <a:lnTo>
                  <a:pt x="9288907" y="1356788"/>
                </a:lnTo>
                <a:cubicBezTo>
                  <a:pt x="9167241" y="1366924"/>
                  <a:pt x="9045829" y="1378282"/>
                  <a:pt x="8924607" y="1390870"/>
                </a:cubicBezTo>
                <a:lnTo>
                  <a:pt x="8880157" y="1395684"/>
                </a:lnTo>
                <a:cubicBezTo>
                  <a:pt x="8759254" y="1353241"/>
                  <a:pt x="8634095" y="1311159"/>
                  <a:pt x="8504745" y="1269432"/>
                </a:cubicBezTo>
                <a:cubicBezTo>
                  <a:pt x="8378127" y="1228680"/>
                  <a:pt x="8250555" y="1189380"/>
                  <a:pt x="8121968" y="1151542"/>
                </a:cubicBezTo>
                <a:cubicBezTo>
                  <a:pt x="8192262" y="1121008"/>
                  <a:pt x="8263383" y="1091298"/>
                  <a:pt x="8335328" y="1062412"/>
                </a:cubicBezTo>
                <a:lnTo>
                  <a:pt x="8354886" y="1060638"/>
                </a:lnTo>
                <a:cubicBezTo>
                  <a:pt x="8530272" y="1109751"/>
                  <a:pt x="8704072" y="1161253"/>
                  <a:pt x="8876284" y="1215143"/>
                </a:cubicBezTo>
                <a:close/>
                <a:moveTo>
                  <a:pt x="8382064" y="1058484"/>
                </a:moveTo>
                <a:cubicBezTo>
                  <a:pt x="8942197" y="1009789"/>
                  <a:pt x="9510205" y="984070"/>
                  <a:pt x="10085959" y="981327"/>
                </a:cubicBezTo>
                <a:cubicBezTo>
                  <a:pt x="9820021" y="1088555"/>
                  <a:pt x="9560306" y="1210582"/>
                  <a:pt x="9308084" y="1346843"/>
                </a:cubicBezTo>
                <a:cubicBezTo>
                  <a:pt x="9170289" y="1299586"/>
                  <a:pt x="9027414" y="1252708"/>
                  <a:pt x="8879522" y="1206211"/>
                </a:cubicBezTo>
                <a:cubicBezTo>
                  <a:pt x="8715184" y="1154646"/>
                  <a:pt x="8549386" y="1105406"/>
                  <a:pt x="8382064" y="1058484"/>
                </a:cubicBezTo>
                <a:close/>
                <a:moveTo>
                  <a:pt x="8345615" y="1048285"/>
                </a:moveTo>
                <a:cubicBezTo>
                  <a:pt x="8010525" y="954784"/>
                  <a:pt x="7670420" y="870487"/>
                  <a:pt x="7325296" y="795401"/>
                </a:cubicBezTo>
                <a:lnTo>
                  <a:pt x="7329995" y="793817"/>
                </a:lnTo>
                <a:cubicBezTo>
                  <a:pt x="8026718" y="726035"/>
                  <a:pt x="8740077" y="690497"/>
                  <a:pt x="9465691" y="686886"/>
                </a:cubicBezTo>
                <a:cubicBezTo>
                  <a:pt x="9415844" y="699556"/>
                  <a:pt x="9366250" y="712498"/>
                  <a:pt x="9316910" y="725718"/>
                </a:cubicBezTo>
                <a:cubicBezTo>
                  <a:pt x="8987155" y="814348"/>
                  <a:pt x="8662860" y="922052"/>
                  <a:pt x="8345678" y="1048285"/>
                </a:cubicBezTo>
                <a:close/>
                <a:moveTo>
                  <a:pt x="6496812" y="492409"/>
                </a:moveTo>
                <a:cubicBezTo>
                  <a:pt x="6401308" y="523112"/>
                  <a:pt x="6306966" y="554975"/>
                  <a:pt x="6213793" y="588001"/>
                </a:cubicBezTo>
                <a:cubicBezTo>
                  <a:pt x="6141149" y="576682"/>
                  <a:pt x="6068397" y="565745"/>
                  <a:pt x="5995543" y="555186"/>
                </a:cubicBezTo>
                <a:cubicBezTo>
                  <a:pt x="6162040" y="532719"/>
                  <a:pt x="6329128" y="511793"/>
                  <a:pt x="6496812" y="492409"/>
                </a:cubicBezTo>
                <a:close/>
                <a:moveTo>
                  <a:pt x="6194997" y="594652"/>
                </a:moveTo>
                <a:cubicBezTo>
                  <a:pt x="6126753" y="619020"/>
                  <a:pt x="6059024" y="644082"/>
                  <a:pt x="5991797" y="669846"/>
                </a:cubicBezTo>
                <a:cubicBezTo>
                  <a:pt x="5863317" y="649023"/>
                  <a:pt x="5734196" y="629472"/>
                  <a:pt x="5604447" y="611186"/>
                </a:cubicBezTo>
                <a:cubicBezTo>
                  <a:pt x="5722982" y="593279"/>
                  <a:pt x="5841810" y="576175"/>
                  <a:pt x="5960936" y="559874"/>
                </a:cubicBezTo>
                <a:cubicBezTo>
                  <a:pt x="6039250" y="570939"/>
                  <a:pt x="6117273" y="582532"/>
                  <a:pt x="6194997" y="594652"/>
                </a:cubicBezTo>
                <a:close/>
                <a:moveTo>
                  <a:pt x="5083747" y="454400"/>
                </a:moveTo>
                <a:cubicBezTo>
                  <a:pt x="5366785" y="482020"/>
                  <a:pt x="5647881" y="515531"/>
                  <a:pt x="5927027" y="554933"/>
                </a:cubicBezTo>
                <a:cubicBezTo>
                  <a:pt x="5808199" y="571361"/>
                  <a:pt x="5689664" y="588571"/>
                  <a:pt x="5571427" y="606561"/>
                </a:cubicBezTo>
                <a:cubicBezTo>
                  <a:pt x="5351291" y="576028"/>
                  <a:pt x="5129422" y="549211"/>
                  <a:pt x="4905820" y="526110"/>
                </a:cubicBezTo>
                <a:cubicBezTo>
                  <a:pt x="4857134" y="521126"/>
                  <a:pt x="4808455" y="516291"/>
                  <a:pt x="4759770" y="511603"/>
                </a:cubicBezTo>
                <a:cubicBezTo>
                  <a:pt x="4826953" y="487911"/>
                  <a:pt x="4894688" y="465043"/>
                  <a:pt x="4962970" y="442998"/>
                </a:cubicBezTo>
                <a:cubicBezTo>
                  <a:pt x="5002721" y="446735"/>
                  <a:pt x="5043170" y="450409"/>
                  <a:pt x="5083556" y="454400"/>
                </a:cubicBezTo>
                <a:close/>
                <a:moveTo>
                  <a:pt x="4635564" y="375089"/>
                </a:moveTo>
                <a:cubicBezTo>
                  <a:pt x="4967586" y="325128"/>
                  <a:pt x="5282965" y="286676"/>
                  <a:pt x="5581714" y="259733"/>
                </a:cubicBezTo>
                <a:cubicBezTo>
                  <a:pt x="5371230" y="309946"/>
                  <a:pt x="5164392" y="367888"/>
                  <a:pt x="4961192" y="433559"/>
                </a:cubicBezTo>
                <a:cubicBezTo>
                  <a:pt x="4807268" y="419496"/>
                  <a:pt x="4652753" y="407185"/>
                  <a:pt x="4497642" y="396627"/>
                </a:cubicBezTo>
                <a:cubicBezTo>
                  <a:pt x="4544041" y="389152"/>
                  <a:pt x="4590015" y="381973"/>
                  <a:pt x="4635564" y="375089"/>
                </a:cubicBezTo>
                <a:close/>
                <a:moveTo>
                  <a:pt x="4455668" y="403089"/>
                </a:moveTo>
                <a:cubicBezTo>
                  <a:pt x="4617085" y="413731"/>
                  <a:pt x="4777950" y="426295"/>
                  <a:pt x="4938268" y="440780"/>
                </a:cubicBezTo>
                <a:cubicBezTo>
                  <a:pt x="4870533" y="462910"/>
                  <a:pt x="4803312" y="485821"/>
                  <a:pt x="4736592" y="509513"/>
                </a:cubicBezTo>
                <a:cubicBezTo>
                  <a:pt x="4529754" y="490044"/>
                  <a:pt x="4321601" y="473869"/>
                  <a:pt x="4112133" y="460988"/>
                </a:cubicBezTo>
                <a:cubicBezTo>
                  <a:pt x="4228548" y="440421"/>
                  <a:pt x="4343146" y="421122"/>
                  <a:pt x="4455922" y="403089"/>
                </a:cubicBezTo>
                <a:close/>
                <a:moveTo>
                  <a:pt x="3476879" y="361659"/>
                </a:moveTo>
                <a:cubicBezTo>
                  <a:pt x="3790823" y="367614"/>
                  <a:pt x="4102970" y="380516"/>
                  <a:pt x="4413314" y="400365"/>
                </a:cubicBezTo>
                <a:cubicBezTo>
                  <a:pt x="4301300" y="418525"/>
                  <a:pt x="4187615" y="437909"/>
                  <a:pt x="4072255" y="458518"/>
                </a:cubicBezTo>
                <a:cubicBezTo>
                  <a:pt x="3812331" y="443018"/>
                  <a:pt x="3550603" y="432461"/>
                  <a:pt x="3287078" y="426844"/>
                </a:cubicBezTo>
                <a:cubicBezTo>
                  <a:pt x="3349771" y="404461"/>
                  <a:pt x="3413043" y="382733"/>
                  <a:pt x="3476879" y="361659"/>
                </a:cubicBezTo>
                <a:close/>
                <a:moveTo>
                  <a:pt x="2518029" y="364890"/>
                </a:moveTo>
                <a:cubicBezTo>
                  <a:pt x="2829604" y="356992"/>
                  <a:pt x="3139631" y="355725"/>
                  <a:pt x="3448114" y="361089"/>
                </a:cubicBezTo>
                <a:cubicBezTo>
                  <a:pt x="3385039" y="382205"/>
                  <a:pt x="3322384" y="403891"/>
                  <a:pt x="3260154" y="426147"/>
                </a:cubicBezTo>
                <a:cubicBezTo>
                  <a:pt x="2880932" y="418630"/>
                  <a:pt x="2498427" y="421438"/>
                  <a:pt x="2112645" y="434572"/>
                </a:cubicBezTo>
                <a:cubicBezTo>
                  <a:pt x="2243709" y="410923"/>
                  <a:pt x="2378856" y="387695"/>
                  <a:pt x="2518093" y="364890"/>
                </a:cubicBezTo>
                <a:close/>
                <a:moveTo>
                  <a:pt x="1588961" y="408220"/>
                </a:moveTo>
                <a:cubicBezTo>
                  <a:pt x="1876444" y="388751"/>
                  <a:pt x="2162893" y="374941"/>
                  <a:pt x="2448306" y="366790"/>
                </a:cubicBezTo>
                <a:cubicBezTo>
                  <a:pt x="2310511" y="389680"/>
                  <a:pt x="2176799" y="413118"/>
                  <a:pt x="2047177" y="437106"/>
                </a:cubicBezTo>
                <a:cubicBezTo>
                  <a:pt x="1839405" y="444624"/>
                  <a:pt x="1630851" y="455181"/>
                  <a:pt x="1421511" y="468780"/>
                </a:cubicBezTo>
                <a:cubicBezTo>
                  <a:pt x="1477474" y="447918"/>
                  <a:pt x="1533290" y="427731"/>
                  <a:pt x="1588961" y="408220"/>
                </a:cubicBezTo>
                <a:close/>
                <a:moveTo>
                  <a:pt x="1390714" y="480373"/>
                </a:moveTo>
                <a:cubicBezTo>
                  <a:pt x="1588370" y="467196"/>
                  <a:pt x="1785366" y="456638"/>
                  <a:pt x="1981708" y="448699"/>
                </a:cubicBezTo>
                <a:cubicBezTo>
                  <a:pt x="1832610" y="476529"/>
                  <a:pt x="1689907" y="504339"/>
                  <a:pt x="1553591" y="532128"/>
                </a:cubicBezTo>
                <a:cubicBezTo>
                  <a:pt x="1440771" y="536900"/>
                  <a:pt x="1327766" y="542411"/>
                  <a:pt x="1214565" y="548662"/>
                </a:cubicBezTo>
                <a:cubicBezTo>
                  <a:pt x="1273448" y="524970"/>
                  <a:pt x="1332167" y="502207"/>
                  <a:pt x="1390714" y="480373"/>
                </a:cubicBezTo>
                <a:close/>
                <a:moveTo>
                  <a:pt x="1186879" y="559747"/>
                </a:moveTo>
                <a:cubicBezTo>
                  <a:pt x="1289749" y="554004"/>
                  <a:pt x="1392320" y="548894"/>
                  <a:pt x="1494600" y="544417"/>
                </a:cubicBezTo>
                <a:cubicBezTo>
                  <a:pt x="1342835" y="576091"/>
                  <a:pt x="1200087" y="606688"/>
                  <a:pt x="1067562" y="636462"/>
                </a:cubicBezTo>
                <a:lnTo>
                  <a:pt x="997395" y="638362"/>
                </a:lnTo>
                <a:cubicBezTo>
                  <a:pt x="1058564" y="612263"/>
                  <a:pt x="1121728" y="586058"/>
                  <a:pt x="1186879" y="559747"/>
                </a:cubicBezTo>
                <a:close/>
                <a:moveTo>
                  <a:pt x="973709" y="648434"/>
                </a:moveTo>
                <a:lnTo>
                  <a:pt x="1019683" y="647167"/>
                </a:lnTo>
                <a:cubicBezTo>
                  <a:pt x="988651" y="654218"/>
                  <a:pt x="958196" y="661186"/>
                  <a:pt x="928306" y="668072"/>
                </a:cubicBezTo>
                <a:close/>
                <a:moveTo>
                  <a:pt x="881189" y="688787"/>
                </a:moveTo>
                <a:cubicBezTo>
                  <a:pt x="941134" y="674806"/>
                  <a:pt x="1003662" y="660489"/>
                  <a:pt x="1068769" y="645837"/>
                </a:cubicBezTo>
                <a:cubicBezTo>
                  <a:pt x="1624648" y="631605"/>
                  <a:pt x="2167528" y="633167"/>
                  <a:pt x="2697417" y="650525"/>
                </a:cubicBezTo>
                <a:cubicBezTo>
                  <a:pt x="2622442" y="683592"/>
                  <a:pt x="2548211" y="717629"/>
                  <a:pt x="2474722" y="752641"/>
                </a:cubicBezTo>
                <a:cubicBezTo>
                  <a:pt x="2415458" y="780894"/>
                  <a:pt x="2356866" y="809762"/>
                  <a:pt x="2298954" y="839238"/>
                </a:cubicBezTo>
                <a:cubicBezTo>
                  <a:pt x="1985899" y="916649"/>
                  <a:pt x="1691196" y="994440"/>
                  <a:pt x="1423988" y="1067986"/>
                </a:cubicBezTo>
                <a:cubicBezTo>
                  <a:pt x="1046461" y="1027399"/>
                  <a:pt x="665461" y="997372"/>
                  <a:pt x="280988" y="977906"/>
                </a:cubicBezTo>
                <a:cubicBezTo>
                  <a:pt x="431864" y="898975"/>
                  <a:pt x="636842" y="796795"/>
                  <a:pt x="881189" y="688850"/>
                </a:cubicBezTo>
                <a:close/>
                <a:moveTo>
                  <a:pt x="138557" y="1054493"/>
                </a:moveTo>
                <a:cubicBezTo>
                  <a:pt x="174181" y="1034855"/>
                  <a:pt x="216345" y="1012050"/>
                  <a:pt x="264541" y="986648"/>
                </a:cubicBezTo>
                <a:cubicBezTo>
                  <a:pt x="645839" y="1005779"/>
                  <a:pt x="1023938" y="1035235"/>
                  <a:pt x="1398842" y="1075018"/>
                </a:cubicBezTo>
                <a:cubicBezTo>
                  <a:pt x="1319848" y="1096809"/>
                  <a:pt x="1243374" y="1118202"/>
                  <a:pt x="1169416" y="1139189"/>
                </a:cubicBezTo>
                <a:cubicBezTo>
                  <a:pt x="829354" y="1102194"/>
                  <a:pt x="485732" y="1073960"/>
                  <a:pt x="138557" y="1054493"/>
                </a:cubicBezTo>
                <a:close/>
                <a:moveTo>
                  <a:pt x="1170178" y="1148818"/>
                </a:moveTo>
                <a:cubicBezTo>
                  <a:pt x="1196975" y="1151732"/>
                  <a:pt x="1223772" y="1154583"/>
                  <a:pt x="1250442" y="1157623"/>
                </a:cubicBezTo>
                <a:cubicBezTo>
                  <a:pt x="1384891" y="1172827"/>
                  <a:pt x="1518749" y="1189443"/>
                  <a:pt x="1652016" y="1207478"/>
                </a:cubicBezTo>
                <a:cubicBezTo>
                  <a:pt x="1603883" y="1238056"/>
                  <a:pt x="1556239" y="1269096"/>
                  <a:pt x="1509078" y="1300599"/>
                </a:cubicBezTo>
                <a:cubicBezTo>
                  <a:pt x="1397908" y="1285142"/>
                  <a:pt x="1286085" y="1270617"/>
                  <a:pt x="1173607" y="1257016"/>
                </a:cubicBezTo>
                <a:cubicBezTo>
                  <a:pt x="1083393" y="1246038"/>
                  <a:pt x="992740" y="1235731"/>
                  <a:pt x="901637" y="1226102"/>
                </a:cubicBezTo>
                <a:cubicBezTo>
                  <a:pt x="986409" y="1201333"/>
                  <a:pt x="1076135" y="1175487"/>
                  <a:pt x="1170178" y="1148818"/>
                </a:cubicBezTo>
                <a:close/>
                <a:moveTo>
                  <a:pt x="877697" y="1233070"/>
                </a:moveTo>
                <a:cubicBezTo>
                  <a:pt x="976249" y="1243459"/>
                  <a:pt x="1074357" y="1254564"/>
                  <a:pt x="1172020" y="1266391"/>
                </a:cubicBezTo>
                <a:cubicBezTo>
                  <a:pt x="1280941" y="1279568"/>
                  <a:pt x="1389272" y="1293631"/>
                  <a:pt x="1497013" y="1308581"/>
                </a:cubicBezTo>
                <a:cubicBezTo>
                  <a:pt x="1430547" y="1353178"/>
                  <a:pt x="1365104" y="1398725"/>
                  <a:pt x="1300671" y="1445222"/>
                </a:cubicBezTo>
                <a:cubicBezTo>
                  <a:pt x="1236110" y="1436055"/>
                  <a:pt x="1171258" y="1427105"/>
                  <a:pt x="1106107" y="1418362"/>
                </a:cubicBezTo>
                <a:cubicBezTo>
                  <a:pt x="906336" y="1391756"/>
                  <a:pt x="703771" y="1367792"/>
                  <a:pt x="498412" y="1346463"/>
                </a:cubicBezTo>
                <a:cubicBezTo>
                  <a:pt x="609283" y="1312635"/>
                  <a:pt x="736664" y="1274436"/>
                  <a:pt x="877697" y="1233070"/>
                </a:cubicBezTo>
                <a:close/>
                <a:moveTo>
                  <a:pt x="475107" y="1353431"/>
                </a:moveTo>
                <a:cubicBezTo>
                  <a:pt x="687705" y="1375349"/>
                  <a:pt x="897426" y="1400036"/>
                  <a:pt x="1104265" y="1427485"/>
                </a:cubicBezTo>
                <a:cubicBezTo>
                  <a:pt x="1166324" y="1435929"/>
                  <a:pt x="1228109" y="1444379"/>
                  <a:pt x="1289622" y="1452824"/>
                </a:cubicBezTo>
                <a:cubicBezTo>
                  <a:pt x="1226801" y="1498181"/>
                  <a:pt x="1165035" y="1544380"/>
                  <a:pt x="1104329" y="1591429"/>
                </a:cubicBezTo>
                <a:cubicBezTo>
                  <a:pt x="994264" y="1550842"/>
                  <a:pt x="881189" y="1510489"/>
                  <a:pt x="765112" y="1470371"/>
                </a:cubicBezTo>
                <a:cubicBezTo>
                  <a:pt x="658476" y="1433547"/>
                  <a:pt x="551223" y="1397648"/>
                  <a:pt x="443357" y="1362680"/>
                </a:cubicBezTo>
                <a:close/>
                <a:moveTo>
                  <a:pt x="384112" y="1344182"/>
                </a:moveTo>
                <a:lnTo>
                  <a:pt x="450914" y="1351151"/>
                </a:lnTo>
                <a:lnTo>
                  <a:pt x="427736" y="1358246"/>
                </a:lnTo>
                <a:close/>
                <a:moveTo>
                  <a:pt x="388874" y="1523330"/>
                </a:moveTo>
                <a:cubicBezTo>
                  <a:pt x="316908" y="1497991"/>
                  <a:pt x="244496" y="1472968"/>
                  <a:pt x="171641" y="1448263"/>
                </a:cubicBezTo>
                <a:cubicBezTo>
                  <a:pt x="238760" y="1427041"/>
                  <a:pt x="324866" y="1399992"/>
                  <a:pt x="427609" y="1368318"/>
                </a:cubicBezTo>
                <a:cubicBezTo>
                  <a:pt x="539539" y="1404426"/>
                  <a:pt x="650856" y="1441548"/>
                  <a:pt x="761556" y="1479683"/>
                </a:cubicBezTo>
                <a:cubicBezTo>
                  <a:pt x="875856" y="1519168"/>
                  <a:pt x="987152" y="1558868"/>
                  <a:pt x="1095439" y="1598777"/>
                </a:cubicBezTo>
                <a:lnTo>
                  <a:pt x="1090930" y="1602198"/>
                </a:lnTo>
                <a:cubicBezTo>
                  <a:pt x="1036365" y="1644767"/>
                  <a:pt x="984104" y="1686704"/>
                  <a:pt x="934149" y="1728006"/>
                </a:cubicBezTo>
                <a:cubicBezTo>
                  <a:pt x="761892" y="1659591"/>
                  <a:pt x="580136" y="1591429"/>
                  <a:pt x="388874" y="1523520"/>
                </a:cubicBezTo>
                <a:close/>
                <a:moveTo>
                  <a:pt x="935927" y="1738712"/>
                </a:moveTo>
                <a:cubicBezTo>
                  <a:pt x="967042" y="1751046"/>
                  <a:pt x="997839" y="1763399"/>
                  <a:pt x="1028319" y="1775770"/>
                </a:cubicBezTo>
                <a:cubicBezTo>
                  <a:pt x="967785" y="1798956"/>
                  <a:pt x="910762" y="1821172"/>
                  <a:pt x="857250" y="1842412"/>
                </a:cubicBezTo>
                <a:cubicBezTo>
                  <a:pt x="832104" y="1852377"/>
                  <a:pt x="807485" y="1862196"/>
                  <a:pt x="783400" y="1871869"/>
                </a:cubicBezTo>
                <a:lnTo>
                  <a:pt x="781431" y="1870982"/>
                </a:lnTo>
                <a:cubicBezTo>
                  <a:pt x="830072" y="1828077"/>
                  <a:pt x="881571" y="1784050"/>
                  <a:pt x="935927" y="1738902"/>
                </a:cubicBezTo>
                <a:close/>
                <a:moveTo>
                  <a:pt x="593852" y="2030872"/>
                </a:moveTo>
                <a:cubicBezTo>
                  <a:pt x="566885" y="2018962"/>
                  <a:pt x="539496" y="2006990"/>
                  <a:pt x="511683" y="1994954"/>
                </a:cubicBezTo>
                <a:cubicBezTo>
                  <a:pt x="578569" y="1966403"/>
                  <a:pt x="651637" y="1935932"/>
                  <a:pt x="730885" y="1903543"/>
                </a:cubicBezTo>
                <a:cubicBezTo>
                  <a:pt x="682415" y="1947208"/>
                  <a:pt x="636734" y="1989651"/>
                  <a:pt x="593852" y="2030872"/>
                </a:cubicBezTo>
                <a:close/>
                <a:moveTo>
                  <a:pt x="603123" y="2034989"/>
                </a:moveTo>
                <a:cubicBezTo>
                  <a:pt x="650621" y="1989588"/>
                  <a:pt x="701866" y="1942267"/>
                  <a:pt x="756857" y="1893027"/>
                </a:cubicBezTo>
                <a:lnTo>
                  <a:pt x="783273" y="1882321"/>
                </a:lnTo>
                <a:cubicBezTo>
                  <a:pt x="1089279" y="2013261"/>
                  <a:pt x="1355471" y="2141160"/>
                  <a:pt x="1581214" y="2258797"/>
                </a:cubicBezTo>
                <a:cubicBezTo>
                  <a:pt x="1484122" y="2304534"/>
                  <a:pt x="1396683" y="2347484"/>
                  <a:pt x="1319086" y="2386886"/>
                </a:cubicBezTo>
                <a:cubicBezTo>
                  <a:pt x="1124014" y="2280525"/>
                  <a:pt x="885889" y="2160164"/>
                  <a:pt x="603314" y="2034989"/>
                </a:cubicBezTo>
                <a:close/>
                <a:moveTo>
                  <a:pt x="1675067" y="2594223"/>
                </a:moveTo>
                <a:cubicBezTo>
                  <a:pt x="1654620" y="2581553"/>
                  <a:pt x="1633455" y="2568567"/>
                  <a:pt x="1611567" y="2555264"/>
                </a:cubicBezTo>
                <a:cubicBezTo>
                  <a:pt x="1530795" y="2506233"/>
                  <a:pt x="1436561" y="2451437"/>
                  <a:pt x="1328865" y="2392397"/>
                </a:cubicBezTo>
                <a:cubicBezTo>
                  <a:pt x="1406652" y="2352995"/>
                  <a:pt x="1494282" y="2310045"/>
                  <a:pt x="1591501" y="2264308"/>
                </a:cubicBezTo>
                <a:cubicBezTo>
                  <a:pt x="1680401" y="2310761"/>
                  <a:pt x="1762951" y="2355231"/>
                  <a:pt x="1839151" y="2397718"/>
                </a:cubicBezTo>
                <a:cubicBezTo>
                  <a:pt x="1760601" y="2486025"/>
                  <a:pt x="1706182" y="2553934"/>
                  <a:pt x="1675067" y="2594223"/>
                </a:cubicBezTo>
                <a:close/>
                <a:moveTo>
                  <a:pt x="1845564" y="2390497"/>
                </a:moveTo>
                <a:cubicBezTo>
                  <a:pt x="1770761" y="2348687"/>
                  <a:pt x="1689716" y="2304914"/>
                  <a:pt x="1602423" y="2259177"/>
                </a:cubicBezTo>
                <a:lnTo>
                  <a:pt x="1612773" y="2254362"/>
                </a:lnTo>
                <a:cubicBezTo>
                  <a:pt x="1686687" y="2219775"/>
                  <a:pt x="1768602" y="2182653"/>
                  <a:pt x="1858518" y="2142997"/>
                </a:cubicBezTo>
                <a:cubicBezTo>
                  <a:pt x="1910080" y="2167747"/>
                  <a:pt x="1960055" y="2192174"/>
                  <a:pt x="2008442" y="2216290"/>
                </a:cubicBezTo>
                <a:cubicBezTo>
                  <a:pt x="1946021" y="2280145"/>
                  <a:pt x="1891792" y="2338678"/>
                  <a:pt x="1845564" y="2390497"/>
                </a:cubicBezTo>
                <a:close/>
                <a:moveTo>
                  <a:pt x="2015427" y="2209195"/>
                </a:moveTo>
                <a:cubicBezTo>
                  <a:pt x="1968437" y="2185839"/>
                  <a:pt x="1919967" y="2162084"/>
                  <a:pt x="1870012" y="2137929"/>
                </a:cubicBezTo>
                <a:cubicBezTo>
                  <a:pt x="1952733" y="2101694"/>
                  <a:pt x="2042033" y="2063686"/>
                  <a:pt x="2137918" y="2023903"/>
                </a:cubicBezTo>
                <a:lnTo>
                  <a:pt x="2183321" y="2044428"/>
                </a:lnTo>
                <a:cubicBezTo>
                  <a:pt x="2122043" y="2102455"/>
                  <a:pt x="2066099" y="2157504"/>
                  <a:pt x="2015427" y="2209195"/>
                </a:cubicBezTo>
                <a:close/>
                <a:moveTo>
                  <a:pt x="2637727" y="2541644"/>
                </a:moveTo>
                <a:lnTo>
                  <a:pt x="2576132" y="2506486"/>
                </a:lnTo>
                <a:cubicBezTo>
                  <a:pt x="2425129" y="2420840"/>
                  <a:pt x="2240598" y="2321321"/>
                  <a:pt x="2024253" y="2213440"/>
                </a:cubicBezTo>
                <a:cubicBezTo>
                  <a:pt x="2073974" y="2162762"/>
                  <a:pt x="2130171" y="2107649"/>
                  <a:pt x="2192719" y="2048736"/>
                </a:cubicBezTo>
                <a:cubicBezTo>
                  <a:pt x="2474087" y="2176761"/>
                  <a:pt x="2717419" y="2297692"/>
                  <a:pt x="2919984" y="2404307"/>
                </a:cubicBezTo>
                <a:cubicBezTo>
                  <a:pt x="2804160" y="2457899"/>
                  <a:pt x="2709736" y="2504713"/>
                  <a:pt x="2637536" y="2541644"/>
                </a:cubicBezTo>
                <a:close/>
                <a:moveTo>
                  <a:pt x="3194558" y="2542531"/>
                </a:moveTo>
                <a:cubicBezTo>
                  <a:pt x="3166745" y="2526948"/>
                  <a:pt x="3138170" y="2511111"/>
                  <a:pt x="3108833" y="2495020"/>
                </a:cubicBezTo>
                <a:cubicBezTo>
                  <a:pt x="3056681" y="2466470"/>
                  <a:pt x="3000864" y="2436443"/>
                  <a:pt x="2941384" y="2404940"/>
                </a:cubicBezTo>
                <a:cubicBezTo>
                  <a:pt x="2999378" y="2378163"/>
                  <a:pt x="3062459" y="2349783"/>
                  <a:pt x="3130614" y="2319801"/>
                </a:cubicBezTo>
                <a:cubicBezTo>
                  <a:pt x="3253804" y="2265955"/>
                  <a:pt x="3401759" y="2204001"/>
                  <a:pt x="3573018" y="2137106"/>
                </a:cubicBezTo>
                <a:cubicBezTo>
                  <a:pt x="3388678" y="2312199"/>
                  <a:pt x="3264662" y="2455175"/>
                  <a:pt x="3194114" y="2542531"/>
                </a:cubicBezTo>
                <a:close/>
                <a:moveTo>
                  <a:pt x="3591751" y="2119749"/>
                </a:moveTo>
                <a:cubicBezTo>
                  <a:pt x="3411029" y="2190001"/>
                  <a:pt x="3255582" y="2254933"/>
                  <a:pt x="3127121" y="2311122"/>
                </a:cubicBezTo>
                <a:cubicBezTo>
                  <a:pt x="3056128" y="2342162"/>
                  <a:pt x="2990704" y="2371575"/>
                  <a:pt x="2930843" y="2399365"/>
                </a:cubicBezTo>
                <a:cubicBezTo>
                  <a:pt x="2727643" y="2292371"/>
                  <a:pt x="2483231" y="2170680"/>
                  <a:pt x="2200212" y="2041831"/>
                </a:cubicBezTo>
                <a:cubicBezTo>
                  <a:pt x="2226837" y="2016916"/>
                  <a:pt x="2254587" y="1991406"/>
                  <a:pt x="2283460" y="1965307"/>
                </a:cubicBezTo>
                <a:cubicBezTo>
                  <a:pt x="2459800" y="1894991"/>
                  <a:pt x="2655062" y="1821317"/>
                  <a:pt x="2868486" y="1746440"/>
                </a:cubicBezTo>
                <a:cubicBezTo>
                  <a:pt x="3170663" y="1816839"/>
                  <a:pt x="3463970" y="1894085"/>
                  <a:pt x="3748405" y="1978166"/>
                </a:cubicBezTo>
                <a:cubicBezTo>
                  <a:pt x="3692144" y="2027153"/>
                  <a:pt x="3639865" y="2074347"/>
                  <a:pt x="3591560" y="2119749"/>
                </a:cubicBezTo>
                <a:close/>
                <a:moveTo>
                  <a:pt x="3614928" y="2110753"/>
                </a:moveTo>
                <a:cubicBezTo>
                  <a:pt x="3659207" y="2069621"/>
                  <a:pt x="3707276" y="2026501"/>
                  <a:pt x="3759137" y="1981397"/>
                </a:cubicBezTo>
                <a:cubicBezTo>
                  <a:pt x="3796430" y="1992502"/>
                  <a:pt x="3833514" y="2003695"/>
                  <a:pt x="3870389" y="2014971"/>
                </a:cubicBezTo>
                <a:cubicBezTo>
                  <a:pt x="3780346" y="2047659"/>
                  <a:pt x="3695129" y="2079586"/>
                  <a:pt x="3614738" y="2110753"/>
                </a:cubicBezTo>
                <a:close/>
                <a:moveTo>
                  <a:pt x="3885184" y="2009397"/>
                </a:moveTo>
                <a:cubicBezTo>
                  <a:pt x="3846195" y="1997487"/>
                  <a:pt x="3807016" y="1985660"/>
                  <a:pt x="3767646" y="1973922"/>
                </a:cubicBezTo>
                <a:cubicBezTo>
                  <a:pt x="3822129" y="1926791"/>
                  <a:pt x="3880822" y="1878014"/>
                  <a:pt x="3943731" y="1827589"/>
                </a:cubicBezTo>
                <a:cubicBezTo>
                  <a:pt x="4026535" y="1851997"/>
                  <a:pt x="4108748" y="1876981"/>
                  <a:pt x="4190365" y="1902529"/>
                </a:cubicBezTo>
                <a:cubicBezTo>
                  <a:pt x="4083260" y="1938764"/>
                  <a:pt x="3981469" y="1974429"/>
                  <a:pt x="3884994" y="2009523"/>
                </a:cubicBezTo>
                <a:close/>
                <a:moveTo>
                  <a:pt x="4296728" y="2142427"/>
                </a:moveTo>
                <a:cubicBezTo>
                  <a:pt x="4166851" y="2097957"/>
                  <a:pt x="4034708" y="2055089"/>
                  <a:pt x="3900297" y="2013831"/>
                </a:cubicBezTo>
                <a:cubicBezTo>
                  <a:pt x="3996900" y="1978863"/>
                  <a:pt x="4098715" y="1943281"/>
                  <a:pt x="4205732" y="1907090"/>
                </a:cubicBezTo>
                <a:cubicBezTo>
                  <a:pt x="4323252" y="1944041"/>
                  <a:pt x="4439666" y="1982221"/>
                  <a:pt x="4554982" y="2021623"/>
                </a:cubicBezTo>
                <a:cubicBezTo>
                  <a:pt x="4694047" y="2069260"/>
                  <a:pt x="4827397" y="2117278"/>
                  <a:pt x="4955032" y="2165676"/>
                </a:cubicBezTo>
                <a:cubicBezTo>
                  <a:pt x="4935982" y="2183983"/>
                  <a:pt x="4918266" y="2201657"/>
                  <a:pt x="4901375" y="2218698"/>
                </a:cubicBezTo>
                <a:cubicBezTo>
                  <a:pt x="4863910" y="2256453"/>
                  <a:pt x="4829747" y="2292352"/>
                  <a:pt x="4798886" y="2326389"/>
                </a:cubicBezTo>
                <a:cubicBezTo>
                  <a:pt x="4642377" y="2265366"/>
                  <a:pt x="4474928" y="2204172"/>
                  <a:pt x="4296537" y="2142807"/>
                </a:cubicBezTo>
                <a:close/>
                <a:moveTo>
                  <a:pt x="4772978" y="2368515"/>
                </a:moveTo>
                <a:cubicBezTo>
                  <a:pt x="4782058" y="2358379"/>
                  <a:pt x="4791393" y="2347990"/>
                  <a:pt x="4801108" y="2337348"/>
                </a:cubicBezTo>
                <a:lnTo>
                  <a:pt x="4827016" y="2347547"/>
                </a:lnTo>
                <a:cubicBezTo>
                  <a:pt x="4808220" y="2355085"/>
                  <a:pt x="4790123" y="2362054"/>
                  <a:pt x="4772660" y="2369212"/>
                </a:cubicBezTo>
                <a:close/>
                <a:moveTo>
                  <a:pt x="4840097" y="2342479"/>
                </a:moveTo>
                <a:lnTo>
                  <a:pt x="4807966" y="2329810"/>
                </a:lnTo>
                <a:cubicBezTo>
                  <a:pt x="4838192" y="2296913"/>
                  <a:pt x="4871447" y="2262110"/>
                  <a:pt x="4907725" y="2225412"/>
                </a:cubicBezTo>
                <a:cubicBezTo>
                  <a:pt x="4926775" y="2206408"/>
                  <a:pt x="4945444" y="2187911"/>
                  <a:pt x="4964494" y="2169413"/>
                </a:cubicBezTo>
                <a:cubicBezTo>
                  <a:pt x="5021599" y="2191078"/>
                  <a:pt x="5077505" y="2212743"/>
                  <a:pt x="5132197" y="2234408"/>
                </a:cubicBezTo>
                <a:cubicBezTo>
                  <a:pt x="5023993" y="2273240"/>
                  <a:pt x="4926457" y="2309538"/>
                  <a:pt x="4839780" y="2342859"/>
                </a:cubicBezTo>
                <a:close/>
                <a:moveTo>
                  <a:pt x="4972050" y="2162128"/>
                </a:moveTo>
                <a:cubicBezTo>
                  <a:pt x="5018831" y="2117025"/>
                  <a:pt x="5066284" y="2073296"/>
                  <a:pt x="5114417" y="2030935"/>
                </a:cubicBezTo>
                <a:cubicBezTo>
                  <a:pt x="5215636" y="2066790"/>
                  <a:pt x="5313979" y="2102689"/>
                  <a:pt x="5409438" y="2138626"/>
                </a:cubicBezTo>
                <a:cubicBezTo>
                  <a:pt x="5315884" y="2169749"/>
                  <a:pt x="5228000" y="2199966"/>
                  <a:pt x="5145786" y="2229277"/>
                </a:cubicBezTo>
                <a:cubicBezTo>
                  <a:pt x="5088935" y="2207276"/>
                  <a:pt x="5030915" y="2185016"/>
                  <a:pt x="4971733" y="2162508"/>
                </a:cubicBezTo>
                <a:close/>
                <a:moveTo>
                  <a:pt x="5994400" y="2603662"/>
                </a:moveTo>
                <a:cubicBezTo>
                  <a:pt x="5757228" y="2487545"/>
                  <a:pt x="5478463" y="2361864"/>
                  <a:pt x="5159248" y="2234851"/>
                </a:cubicBezTo>
                <a:cubicBezTo>
                  <a:pt x="5241627" y="2205629"/>
                  <a:pt x="5329701" y="2175387"/>
                  <a:pt x="5423472" y="2144137"/>
                </a:cubicBezTo>
                <a:cubicBezTo>
                  <a:pt x="5686870" y="2243910"/>
                  <a:pt x="5927662" y="2343619"/>
                  <a:pt x="6144768" y="2439528"/>
                </a:cubicBezTo>
                <a:cubicBezTo>
                  <a:pt x="6071299" y="2514405"/>
                  <a:pt x="6021515" y="2571291"/>
                  <a:pt x="5994083" y="2604042"/>
                </a:cubicBezTo>
                <a:close/>
                <a:moveTo>
                  <a:pt x="6045200" y="2628621"/>
                </a:moveTo>
                <a:lnTo>
                  <a:pt x="6003354" y="2607969"/>
                </a:lnTo>
                <a:cubicBezTo>
                  <a:pt x="6031294" y="2574775"/>
                  <a:pt x="6081268" y="2517826"/>
                  <a:pt x="6154293" y="2443645"/>
                </a:cubicBezTo>
                <a:cubicBezTo>
                  <a:pt x="6209919" y="2468269"/>
                  <a:pt x="6263977" y="2492632"/>
                  <a:pt x="6316472" y="2516749"/>
                </a:cubicBezTo>
                <a:cubicBezTo>
                  <a:pt x="6196775" y="2562486"/>
                  <a:pt x="6105144" y="2601001"/>
                  <a:pt x="6044692" y="2628938"/>
                </a:cubicBezTo>
                <a:close/>
                <a:moveTo>
                  <a:pt x="6328474" y="2512378"/>
                </a:moveTo>
                <a:cubicBezTo>
                  <a:pt x="6274327" y="2487501"/>
                  <a:pt x="6218473" y="2462314"/>
                  <a:pt x="6160897" y="2436804"/>
                </a:cubicBezTo>
                <a:cubicBezTo>
                  <a:pt x="6204141" y="2393094"/>
                  <a:pt x="6255068" y="2343746"/>
                  <a:pt x="6314059" y="2289837"/>
                </a:cubicBezTo>
                <a:lnTo>
                  <a:pt x="6323584" y="2281222"/>
                </a:lnTo>
                <a:cubicBezTo>
                  <a:pt x="6427978" y="2323456"/>
                  <a:pt x="6528182" y="2365303"/>
                  <a:pt x="6624130" y="2406777"/>
                </a:cubicBezTo>
                <a:cubicBezTo>
                  <a:pt x="6512814" y="2444469"/>
                  <a:pt x="6413564" y="2480070"/>
                  <a:pt x="6328474" y="2512378"/>
                </a:cubicBezTo>
                <a:close/>
                <a:moveTo>
                  <a:pt x="8305864" y="1970691"/>
                </a:moveTo>
                <a:cubicBezTo>
                  <a:pt x="8093837" y="2011234"/>
                  <a:pt x="7885176" y="2055957"/>
                  <a:pt x="7680007" y="2104862"/>
                </a:cubicBezTo>
                <a:cubicBezTo>
                  <a:pt x="7269861" y="2202797"/>
                  <a:pt x="6915976" y="2308525"/>
                  <a:pt x="6637528" y="2402216"/>
                </a:cubicBezTo>
                <a:cubicBezTo>
                  <a:pt x="6539929" y="2359982"/>
                  <a:pt x="6437884" y="2317286"/>
                  <a:pt x="6331331" y="2274127"/>
                </a:cubicBezTo>
                <a:cubicBezTo>
                  <a:pt x="6592761" y="2037586"/>
                  <a:pt x="6869303" y="1840195"/>
                  <a:pt x="7107111" y="1688540"/>
                </a:cubicBezTo>
                <a:cubicBezTo>
                  <a:pt x="7407974" y="1624179"/>
                  <a:pt x="7711948" y="1567755"/>
                  <a:pt x="8019034" y="1519275"/>
                </a:cubicBezTo>
                <a:cubicBezTo>
                  <a:pt x="8243062" y="1594659"/>
                  <a:pt x="8448929" y="1670867"/>
                  <a:pt x="8636762" y="1745807"/>
                </a:cubicBezTo>
                <a:cubicBezTo>
                  <a:pt x="8519414" y="1822268"/>
                  <a:pt x="8408797" y="1897841"/>
                  <a:pt x="8305864" y="1970691"/>
                </a:cubicBezTo>
                <a:close/>
                <a:moveTo>
                  <a:pt x="8328407" y="1966447"/>
                </a:moveTo>
                <a:cubicBezTo>
                  <a:pt x="8427974" y="1896194"/>
                  <a:pt x="8534654" y="1823598"/>
                  <a:pt x="8647557" y="1750178"/>
                </a:cubicBezTo>
                <a:cubicBezTo>
                  <a:pt x="8744903" y="1789156"/>
                  <a:pt x="8837422" y="1827671"/>
                  <a:pt x="8924988" y="1865724"/>
                </a:cubicBezTo>
                <a:cubicBezTo>
                  <a:pt x="8723884" y="1895624"/>
                  <a:pt x="8525066" y="1929199"/>
                  <a:pt x="8328470" y="1966447"/>
                </a:cubicBezTo>
                <a:close/>
                <a:moveTo>
                  <a:pt x="8657336" y="1743843"/>
                </a:moveTo>
                <a:cubicBezTo>
                  <a:pt x="8728520" y="1697682"/>
                  <a:pt x="8802116" y="1651336"/>
                  <a:pt x="8878062" y="1604795"/>
                </a:cubicBezTo>
                <a:cubicBezTo>
                  <a:pt x="9052370" y="1673020"/>
                  <a:pt x="9214231" y="1740802"/>
                  <a:pt x="9363520" y="1806874"/>
                </a:cubicBezTo>
                <a:cubicBezTo>
                  <a:pt x="9222359" y="1823769"/>
                  <a:pt x="9082087" y="1842495"/>
                  <a:pt x="8942769" y="1863064"/>
                </a:cubicBezTo>
                <a:cubicBezTo>
                  <a:pt x="8852853" y="1823915"/>
                  <a:pt x="8757730" y="1784177"/>
                  <a:pt x="8657399" y="1743843"/>
                </a:cubicBezTo>
                <a:close/>
                <a:moveTo>
                  <a:pt x="9606534" y="2183286"/>
                </a:moveTo>
                <a:cubicBezTo>
                  <a:pt x="9433814" y="2090545"/>
                  <a:pt x="9218295" y="1983551"/>
                  <a:pt x="8959279" y="1870285"/>
                </a:cubicBezTo>
                <a:cubicBezTo>
                  <a:pt x="9098724" y="1849887"/>
                  <a:pt x="9239186" y="1831263"/>
                  <a:pt x="9380601" y="1814413"/>
                </a:cubicBezTo>
                <a:cubicBezTo>
                  <a:pt x="9546654" y="1888149"/>
                  <a:pt x="9696895" y="1959542"/>
                  <a:pt x="9831070" y="2026564"/>
                </a:cubicBezTo>
                <a:cubicBezTo>
                  <a:pt x="9751822" y="2079839"/>
                  <a:pt x="9676765" y="2132481"/>
                  <a:pt x="9606597" y="2183286"/>
                </a:cubicBezTo>
                <a:close/>
                <a:moveTo>
                  <a:pt x="9840150" y="2020483"/>
                </a:moveTo>
                <a:cubicBezTo>
                  <a:pt x="9708579" y="1954664"/>
                  <a:pt x="9561449" y="1884602"/>
                  <a:pt x="9399143" y="1812259"/>
                </a:cubicBezTo>
                <a:cubicBezTo>
                  <a:pt x="9471914" y="1803814"/>
                  <a:pt x="9544875" y="1795706"/>
                  <a:pt x="9618091" y="1787933"/>
                </a:cubicBezTo>
                <a:cubicBezTo>
                  <a:pt x="9682988" y="1781218"/>
                  <a:pt x="9748075" y="1774883"/>
                  <a:pt x="9813354" y="1768929"/>
                </a:cubicBezTo>
                <a:cubicBezTo>
                  <a:pt x="9899586" y="1805968"/>
                  <a:pt x="9982136" y="1842412"/>
                  <a:pt x="10061004" y="1878267"/>
                </a:cubicBezTo>
                <a:cubicBezTo>
                  <a:pt x="10014458" y="1907027"/>
                  <a:pt x="9968294" y="1936312"/>
                  <a:pt x="9922637" y="1966130"/>
                </a:cubicBezTo>
                <a:cubicBezTo>
                  <a:pt x="9894633" y="1984330"/>
                  <a:pt x="9867202" y="2002555"/>
                  <a:pt x="9840214" y="2020799"/>
                </a:cubicBezTo>
                <a:close/>
                <a:moveTo>
                  <a:pt x="10799000" y="2583200"/>
                </a:moveTo>
                <a:cubicBezTo>
                  <a:pt x="10700068" y="2512568"/>
                  <a:pt x="10507282" y="2382515"/>
                  <a:pt x="10220706" y="2222118"/>
                </a:cubicBezTo>
                <a:cubicBezTo>
                  <a:pt x="10115550" y="2163205"/>
                  <a:pt x="9991725" y="2096880"/>
                  <a:pt x="9849675" y="2025740"/>
                </a:cubicBezTo>
                <a:cubicBezTo>
                  <a:pt x="9875075" y="2008637"/>
                  <a:pt x="9901047" y="1991488"/>
                  <a:pt x="9927590" y="1974302"/>
                </a:cubicBezTo>
                <a:cubicBezTo>
                  <a:pt x="9975088" y="1943388"/>
                  <a:pt x="10022904" y="1913064"/>
                  <a:pt x="10070973" y="1883335"/>
                </a:cubicBezTo>
                <a:cubicBezTo>
                  <a:pt x="10326433" y="1999515"/>
                  <a:pt x="10541698" y="2107269"/>
                  <a:pt x="10714037" y="2198617"/>
                </a:cubicBezTo>
                <a:cubicBezTo>
                  <a:pt x="10832592" y="2261457"/>
                  <a:pt x="10937494" y="2319927"/>
                  <a:pt x="11028617" y="2372633"/>
                </a:cubicBezTo>
                <a:cubicBezTo>
                  <a:pt x="10922445" y="2461636"/>
                  <a:pt x="10845102" y="2536450"/>
                  <a:pt x="10799318" y="2583200"/>
                </a:cubicBezTo>
                <a:close/>
                <a:moveTo>
                  <a:pt x="11122850" y="2295792"/>
                </a:moveTo>
                <a:cubicBezTo>
                  <a:pt x="11092244" y="2319864"/>
                  <a:pt x="11063415" y="2343220"/>
                  <a:pt x="11036427" y="2365854"/>
                </a:cubicBezTo>
                <a:cubicBezTo>
                  <a:pt x="10944606" y="2312706"/>
                  <a:pt x="10838688" y="2253602"/>
                  <a:pt x="10718927" y="2190128"/>
                </a:cubicBezTo>
                <a:cubicBezTo>
                  <a:pt x="10547477" y="2099351"/>
                  <a:pt x="10334117" y="1992356"/>
                  <a:pt x="10080752" y="1877000"/>
                </a:cubicBezTo>
                <a:cubicBezTo>
                  <a:pt x="10157460" y="1829616"/>
                  <a:pt x="10234740" y="1783708"/>
                  <a:pt x="10312527" y="1739282"/>
                </a:cubicBezTo>
                <a:cubicBezTo>
                  <a:pt x="10694289" y="1899679"/>
                  <a:pt x="11007916" y="2049686"/>
                  <a:pt x="11246421" y="2171820"/>
                </a:cubicBezTo>
                <a:lnTo>
                  <a:pt x="11271313" y="2184490"/>
                </a:lnTo>
                <a:cubicBezTo>
                  <a:pt x="11216704" y="2223512"/>
                  <a:pt x="11167110" y="2261521"/>
                  <a:pt x="11123105" y="2295792"/>
                </a:cubicBezTo>
                <a:close/>
                <a:moveTo>
                  <a:pt x="12123103" y="1715400"/>
                </a:moveTo>
                <a:cubicBezTo>
                  <a:pt x="11825160" y="1836838"/>
                  <a:pt x="11542205" y="1992198"/>
                  <a:pt x="11280013" y="2178409"/>
                </a:cubicBezTo>
                <a:lnTo>
                  <a:pt x="11251120" y="2163585"/>
                </a:lnTo>
                <a:cubicBezTo>
                  <a:pt x="11013757" y="2042021"/>
                  <a:pt x="10702099" y="1892900"/>
                  <a:pt x="10322941" y="1733391"/>
                </a:cubicBezTo>
                <a:lnTo>
                  <a:pt x="10329291" y="1729843"/>
                </a:lnTo>
                <a:cubicBezTo>
                  <a:pt x="10926699" y="1694343"/>
                  <a:pt x="11525504" y="1689522"/>
                  <a:pt x="12123357" y="1715400"/>
                </a:cubicBezTo>
                <a:close/>
                <a:moveTo>
                  <a:pt x="10914253" y="1420833"/>
                </a:moveTo>
                <a:cubicBezTo>
                  <a:pt x="10716450" y="1510533"/>
                  <a:pt x="10519855" y="1610876"/>
                  <a:pt x="10326307" y="1720531"/>
                </a:cubicBezTo>
                <a:lnTo>
                  <a:pt x="10296652" y="1722368"/>
                </a:lnTo>
                <a:cubicBezTo>
                  <a:pt x="10016490" y="1605112"/>
                  <a:pt x="9700133" y="1482534"/>
                  <a:pt x="9350502" y="1361286"/>
                </a:cubicBezTo>
                <a:cubicBezTo>
                  <a:pt x="9956292" y="1313142"/>
                  <a:pt x="10564178" y="1296228"/>
                  <a:pt x="11171682" y="1310608"/>
                </a:cubicBezTo>
                <a:cubicBezTo>
                  <a:pt x="11085703" y="1345367"/>
                  <a:pt x="10999978" y="1382109"/>
                  <a:pt x="10914507" y="1420833"/>
                </a:cubicBezTo>
                <a:close/>
                <a:moveTo>
                  <a:pt x="11945620" y="1051579"/>
                </a:moveTo>
                <a:cubicBezTo>
                  <a:pt x="11690096" y="1119273"/>
                  <a:pt x="11439017" y="1202759"/>
                  <a:pt x="11193907" y="1301549"/>
                </a:cubicBezTo>
                <a:cubicBezTo>
                  <a:pt x="10571544" y="1286168"/>
                  <a:pt x="9948735" y="1303570"/>
                  <a:pt x="9328213" y="1353685"/>
                </a:cubicBezTo>
                <a:lnTo>
                  <a:pt x="9320594" y="1351087"/>
                </a:lnTo>
                <a:cubicBezTo>
                  <a:pt x="9577197" y="1212723"/>
                  <a:pt x="9841547" y="1089227"/>
                  <a:pt x="10112375" y="981200"/>
                </a:cubicBezTo>
                <a:cubicBezTo>
                  <a:pt x="10717847" y="979109"/>
                  <a:pt x="11330115" y="1002548"/>
                  <a:pt x="11945620" y="1051579"/>
                </a:cubicBezTo>
                <a:close/>
                <a:moveTo>
                  <a:pt x="10896219" y="720587"/>
                </a:moveTo>
                <a:cubicBezTo>
                  <a:pt x="10754106" y="754668"/>
                  <a:pt x="10610152" y="795591"/>
                  <a:pt x="10464419" y="843355"/>
                </a:cubicBezTo>
                <a:cubicBezTo>
                  <a:pt x="10347516" y="881744"/>
                  <a:pt x="10229469" y="924523"/>
                  <a:pt x="10110407" y="971698"/>
                </a:cubicBezTo>
                <a:cubicBezTo>
                  <a:pt x="9521761" y="973807"/>
                  <a:pt x="8940356" y="1000014"/>
                  <a:pt x="8366189" y="1050312"/>
                </a:cubicBezTo>
                <a:cubicBezTo>
                  <a:pt x="8677783" y="927133"/>
                  <a:pt x="8996172" y="821804"/>
                  <a:pt x="9319832" y="734841"/>
                </a:cubicBezTo>
                <a:cubicBezTo>
                  <a:pt x="9381299" y="718243"/>
                  <a:pt x="9443212" y="702216"/>
                  <a:pt x="9505506" y="686760"/>
                </a:cubicBezTo>
                <a:cubicBezTo>
                  <a:pt x="9964547" y="685030"/>
                  <a:pt x="10428160" y="696306"/>
                  <a:pt x="10896219" y="720587"/>
                </a:cubicBezTo>
                <a:close/>
                <a:moveTo>
                  <a:pt x="9504362" y="677258"/>
                </a:moveTo>
                <a:cubicBezTo>
                  <a:pt x="8778431" y="679665"/>
                  <a:pt x="8064818" y="714126"/>
                  <a:pt x="7367588" y="780704"/>
                </a:cubicBezTo>
                <a:cubicBezTo>
                  <a:pt x="7726553" y="658177"/>
                  <a:pt x="8092313" y="556334"/>
                  <a:pt x="8463026" y="475685"/>
                </a:cubicBezTo>
                <a:cubicBezTo>
                  <a:pt x="8738997" y="415125"/>
                  <a:pt x="9024239" y="363750"/>
                  <a:pt x="9318816" y="321560"/>
                </a:cubicBezTo>
                <a:cubicBezTo>
                  <a:pt x="10015093" y="316492"/>
                  <a:pt x="10714609" y="338115"/>
                  <a:pt x="11417363" y="386428"/>
                </a:cubicBezTo>
                <a:cubicBezTo>
                  <a:pt x="10745978" y="430771"/>
                  <a:pt x="10105581" y="528010"/>
                  <a:pt x="9504362" y="677258"/>
                </a:cubicBezTo>
                <a:close/>
              </a:path>
            </a:pathLst>
          </a:custGeom>
          <a:gradFill>
            <a:gsLst>
              <a:gs pos="0">
                <a:srgbClr val="E3E8FB">
                  <a:alpha val="0"/>
                </a:srgbClr>
              </a:gs>
              <a:gs pos="100000">
                <a:srgbClr val="E3E8FB">
                  <a:alpha val="59215"/>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96" name="Google Shape;96;p1"/>
          <p:cNvSpPr txBox="1">
            <a:spLocks noGrp="1"/>
          </p:cNvSpPr>
          <p:nvPr>
            <p:ph type="title"/>
          </p:nvPr>
        </p:nvSpPr>
        <p:spPr>
          <a:xfrm>
            <a:off x="1022526" y="1344067"/>
            <a:ext cx="7098900" cy="477200"/>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b" anchorCtr="0">
            <a:noAutofit/>
          </a:bodyPr>
          <a:lstStyle>
            <a:lvl1pPr lvl="0" rtl="0">
              <a:lnSpc>
                <a:spcPct val="90000"/>
              </a:lnSpc>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1pPr>
            <a:lvl2pPr lvl="1" rtl="0">
              <a:lnSpc>
                <a:spcPct val="90000"/>
              </a:lnSpc>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2pPr>
            <a:lvl3pPr lvl="2" rtl="0">
              <a:lnSpc>
                <a:spcPct val="90000"/>
              </a:lnSpc>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3pPr>
            <a:lvl4pPr lvl="3" rtl="0">
              <a:lnSpc>
                <a:spcPct val="90000"/>
              </a:lnSpc>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4pPr>
            <a:lvl5pPr lvl="4" rtl="0">
              <a:lnSpc>
                <a:spcPct val="90000"/>
              </a:lnSpc>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5pPr>
            <a:lvl6pPr lvl="5" rtl="0">
              <a:lnSpc>
                <a:spcPct val="90000"/>
              </a:lnSpc>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6pPr>
            <a:lvl7pPr lvl="6" rtl="0">
              <a:lnSpc>
                <a:spcPct val="90000"/>
              </a:lnSpc>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7pPr>
            <a:lvl8pPr lvl="7" rtl="0">
              <a:lnSpc>
                <a:spcPct val="90000"/>
              </a:lnSpc>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8pPr>
            <a:lvl9pPr lvl="8" rtl="0">
              <a:lnSpc>
                <a:spcPct val="90000"/>
              </a:lnSpc>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9pPr>
          </a:lstStyle>
          <a:p>
            <a:endParaRPr/>
          </a:p>
        </p:txBody>
      </p:sp>
      <p:sp>
        <p:nvSpPr>
          <p:cNvPr id="97" name="Google Shape;97;p1"/>
          <p:cNvSpPr txBox="1">
            <a:spLocks noGrp="1"/>
          </p:cNvSpPr>
          <p:nvPr>
            <p:ph type="body" idx="1"/>
          </p:nvPr>
        </p:nvSpPr>
        <p:spPr>
          <a:xfrm>
            <a:off x="1022526" y="1967760"/>
            <a:ext cx="7098900" cy="36532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lvl1pPr marL="457200" lvl="0" indent="-381000" rtl="0">
              <a:spcBef>
                <a:spcPts val="600"/>
              </a:spcBef>
              <a:spcAft>
                <a:spcPts val="0"/>
              </a:spcAft>
              <a:buClr>
                <a:schemeClr val="lt1"/>
              </a:buClr>
              <a:buSzPts val="2400"/>
              <a:buFont typeface="Della Respira"/>
              <a:buChar char="➢"/>
              <a:defRPr sz="2400" b="1">
                <a:solidFill>
                  <a:schemeClr val="lt1"/>
                </a:solidFill>
                <a:latin typeface="Della Respira"/>
                <a:ea typeface="Della Respira"/>
                <a:cs typeface="Della Respira"/>
                <a:sym typeface="Della Respira"/>
              </a:defRPr>
            </a:lvl1pPr>
            <a:lvl2pPr marL="914400" lvl="1" indent="-381000" rtl="0">
              <a:spcBef>
                <a:spcPts val="0"/>
              </a:spcBef>
              <a:spcAft>
                <a:spcPts val="0"/>
              </a:spcAft>
              <a:buClr>
                <a:schemeClr val="lt1"/>
              </a:buClr>
              <a:buSzPts val="2400"/>
              <a:buFont typeface="Della Respira"/>
              <a:buChar char="○"/>
              <a:defRPr sz="2400" b="1">
                <a:solidFill>
                  <a:schemeClr val="lt1"/>
                </a:solidFill>
                <a:latin typeface="Della Respira"/>
                <a:ea typeface="Della Respira"/>
                <a:cs typeface="Della Respira"/>
                <a:sym typeface="Della Respira"/>
              </a:defRPr>
            </a:lvl2pPr>
            <a:lvl3pPr marL="1371600" lvl="2" indent="-381000" rtl="0">
              <a:spcBef>
                <a:spcPts val="0"/>
              </a:spcBef>
              <a:spcAft>
                <a:spcPts val="0"/>
              </a:spcAft>
              <a:buClr>
                <a:schemeClr val="lt1"/>
              </a:buClr>
              <a:buSzPts val="2400"/>
              <a:buFont typeface="Della Respira"/>
              <a:buChar char="■"/>
              <a:defRPr sz="2400" b="1">
                <a:solidFill>
                  <a:schemeClr val="lt1"/>
                </a:solidFill>
                <a:latin typeface="Della Respira"/>
                <a:ea typeface="Della Respira"/>
                <a:cs typeface="Della Respira"/>
                <a:sym typeface="Della Respira"/>
              </a:defRPr>
            </a:lvl3pPr>
            <a:lvl4pPr marL="1828800" lvl="3" indent="-381000" rtl="0">
              <a:spcBef>
                <a:spcPts val="0"/>
              </a:spcBef>
              <a:spcAft>
                <a:spcPts val="0"/>
              </a:spcAft>
              <a:buClr>
                <a:schemeClr val="lt1"/>
              </a:buClr>
              <a:buSzPts val="2400"/>
              <a:buFont typeface="Della Respira"/>
              <a:buChar char="●"/>
              <a:defRPr sz="2400" b="1">
                <a:solidFill>
                  <a:schemeClr val="lt1"/>
                </a:solidFill>
                <a:latin typeface="Della Respira"/>
                <a:ea typeface="Della Respira"/>
                <a:cs typeface="Della Respira"/>
                <a:sym typeface="Della Respira"/>
              </a:defRPr>
            </a:lvl4pPr>
            <a:lvl5pPr marL="2286000" lvl="4" indent="-381000" rtl="0">
              <a:spcBef>
                <a:spcPts val="0"/>
              </a:spcBef>
              <a:spcAft>
                <a:spcPts val="0"/>
              </a:spcAft>
              <a:buClr>
                <a:schemeClr val="lt1"/>
              </a:buClr>
              <a:buSzPts val="2400"/>
              <a:buFont typeface="Della Respira"/>
              <a:buChar char="○"/>
              <a:defRPr sz="2400" b="1">
                <a:solidFill>
                  <a:schemeClr val="lt1"/>
                </a:solidFill>
                <a:latin typeface="Della Respira"/>
                <a:ea typeface="Della Respira"/>
                <a:cs typeface="Della Respira"/>
                <a:sym typeface="Della Respira"/>
              </a:defRPr>
            </a:lvl5pPr>
            <a:lvl6pPr marL="2743200" lvl="5" indent="-381000" rtl="0">
              <a:spcBef>
                <a:spcPts val="0"/>
              </a:spcBef>
              <a:spcAft>
                <a:spcPts val="0"/>
              </a:spcAft>
              <a:buClr>
                <a:schemeClr val="lt1"/>
              </a:buClr>
              <a:buSzPts val="2400"/>
              <a:buFont typeface="Della Respira"/>
              <a:buChar char="■"/>
              <a:defRPr sz="2400" b="1">
                <a:solidFill>
                  <a:schemeClr val="lt1"/>
                </a:solidFill>
                <a:latin typeface="Della Respira"/>
                <a:ea typeface="Della Respira"/>
                <a:cs typeface="Della Respira"/>
                <a:sym typeface="Della Respira"/>
              </a:defRPr>
            </a:lvl6pPr>
            <a:lvl7pPr marL="3200400" lvl="6" indent="-381000" rtl="0">
              <a:spcBef>
                <a:spcPts val="0"/>
              </a:spcBef>
              <a:spcAft>
                <a:spcPts val="0"/>
              </a:spcAft>
              <a:buClr>
                <a:schemeClr val="lt1"/>
              </a:buClr>
              <a:buSzPts val="2400"/>
              <a:buFont typeface="Della Respira"/>
              <a:buChar char="●"/>
              <a:defRPr sz="2400" b="1">
                <a:solidFill>
                  <a:schemeClr val="lt1"/>
                </a:solidFill>
                <a:latin typeface="Della Respira"/>
                <a:ea typeface="Della Respira"/>
                <a:cs typeface="Della Respira"/>
                <a:sym typeface="Della Respira"/>
              </a:defRPr>
            </a:lvl7pPr>
            <a:lvl8pPr marL="3657600" lvl="7" indent="-381000" rtl="0">
              <a:spcBef>
                <a:spcPts val="0"/>
              </a:spcBef>
              <a:spcAft>
                <a:spcPts val="0"/>
              </a:spcAft>
              <a:buClr>
                <a:schemeClr val="lt1"/>
              </a:buClr>
              <a:buSzPts val="2400"/>
              <a:buFont typeface="Della Respira"/>
              <a:buChar char="○"/>
              <a:defRPr sz="2400" b="1">
                <a:solidFill>
                  <a:schemeClr val="lt1"/>
                </a:solidFill>
                <a:latin typeface="Della Respira"/>
                <a:ea typeface="Della Respira"/>
                <a:cs typeface="Della Respira"/>
                <a:sym typeface="Della Respira"/>
              </a:defRPr>
            </a:lvl8pPr>
            <a:lvl9pPr marL="4114800" lvl="8" indent="-381000" rtl="0">
              <a:spcBef>
                <a:spcPts val="0"/>
              </a:spcBef>
              <a:spcAft>
                <a:spcPts val="0"/>
              </a:spcAft>
              <a:buClr>
                <a:schemeClr val="lt1"/>
              </a:buClr>
              <a:buSzPts val="2400"/>
              <a:buFont typeface="Della Respira"/>
              <a:buChar char="■"/>
              <a:defRPr sz="2400" b="1">
                <a:solidFill>
                  <a:schemeClr val="lt1"/>
                </a:solidFill>
                <a:latin typeface="Della Respira"/>
                <a:ea typeface="Della Respira"/>
                <a:cs typeface="Della Respira"/>
                <a:sym typeface="Della Respira"/>
              </a:defRPr>
            </a:lvl9pPr>
          </a:lstStyle>
          <a:p>
            <a:endParaRPr/>
          </a:p>
        </p:txBody>
      </p:sp>
      <p:sp>
        <p:nvSpPr>
          <p:cNvPr id="98" name="Google Shape;98;p1"/>
          <p:cNvSpPr txBox="1">
            <a:spLocks noGrp="1"/>
          </p:cNvSpPr>
          <p:nvPr>
            <p:ph type="sldNum" idx="12"/>
          </p:nvPr>
        </p:nvSpPr>
        <p:spPr>
          <a:xfrm>
            <a:off x="4297651" y="6333135"/>
            <a:ext cx="548700" cy="524800"/>
          </a:xfrm>
          <a:prstGeom prst="rect">
            <a:avLst/>
          </a:prstGeom>
          <a:noFill/>
          <a:ln>
            <a:noFill/>
          </a:ln>
        </p:spPr>
        <p:txBody>
          <a:bodyPr spcFirstLastPara="1" wrap="square" lIns="0" tIns="0" rIns="0" bIns="0" anchor="ctr" anchorCtr="0">
            <a:noAutofit/>
          </a:bodyPr>
          <a:lstStyle>
            <a:lvl1pPr lvl="0" algn="ctr" rtl="0">
              <a:buNone/>
              <a:defRPr sz="1300">
                <a:solidFill>
                  <a:schemeClr val="lt1"/>
                </a:solidFill>
                <a:latin typeface="Della Respira"/>
                <a:ea typeface="Della Respira"/>
                <a:cs typeface="Della Respira"/>
                <a:sym typeface="Della Respira"/>
              </a:defRPr>
            </a:lvl1pPr>
            <a:lvl2pPr lvl="1" algn="ctr" rtl="0">
              <a:buNone/>
              <a:defRPr sz="1300">
                <a:solidFill>
                  <a:schemeClr val="lt1"/>
                </a:solidFill>
                <a:latin typeface="Della Respira"/>
                <a:ea typeface="Della Respira"/>
                <a:cs typeface="Della Respira"/>
                <a:sym typeface="Della Respira"/>
              </a:defRPr>
            </a:lvl2pPr>
            <a:lvl3pPr lvl="2" algn="ctr" rtl="0">
              <a:buNone/>
              <a:defRPr sz="1300">
                <a:solidFill>
                  <a:schemeClr val="lt1"/>
                </a:solidFill>
                <a:latin typeface="Della Respira"/>
                <a:ea typeface="Della Respira"/>
                <a:cs typeface="Della Respira"/>
                <a:sym typeface="Della Respira"/>
              </a:defRPr>
            </a:lvl3pPr>
            <a:lvl4pPr lvl="3" algn="ctr" rtl="0">
              <a:buNone/>
              <a:defRPr sz="1300">
                <a:solidFill>
                  <a:schemeClr val="lt1"/>
                </a:solidFill>
                <a:latin typeface="Della Respira"/>
                <a:ea typeface="Della Respira"/>
                <a:cs typeface="Della Respira"/>
                <a:sym typeface="Della Respira"/>
              </a:defRPr>
            </a:lvl4pPr>
            <a:lvl5pPr lvl="4" algn="ctr" rtl="0">
              <a:buNone/>
              <a:defRPr sz="1300">
                <a:solidFill>
                  <a:schemeClr val="lt1"/>
                </a:solidFill>
                <a:latin typeface="Della Respira"/>
                <a:ea typeface="Della Respira"/>
                <a:cs typeface="Della Respira"/>
                <a:sym typeface="Della Respira"/>
              </a:defRPr>
            </a:lvl5pPr>
            <a:lvl6pPr lvl="5" algn="ctr" rtl="0">
              <a:buNone/>
              <a:defRPr sz="1300">
                <a:solidFill>
                  <a:schemeClr val="lt1"/>
                </a:solidFill>
                <a:latin typeface="Della Respira"/>
                <a:ea typeface="Della Respira"/>
                <a:cs typeface="Della Respira"/>
                <a:sym typeface="Della Respira"/>
              </a:defRPr>
            </a:lvl6pPr>
            <a:lvl7pPr lvl="6" algn="ctr" rtl="0">
              <a:buNone/>
              <a:defRPr sz="1300">
                <a:solidFill>
                  <a:schemeClr val="lt1"/>
                </a:solidFill>
                <a:latin typeface="Della Respira"/>
                <a:ea typeface="Della Respira"/>
                <a:cs typeface="Della Respira"/>
                <a:sym typeface="Della Respira"/>
              </a:defRPr>
            </a:lvl7pPr>
            <a:lvl8pPr lvl="7" algn="ctr" rtl="0">
              <a:buNone/>
              <a:defRPr sz="1300">
                <a:solidFill>
                  <a:schemeClr val="lt1"/>
                </a:solidFill>
                <a:latin typeface="Della Respira"/>
                <a:ea typeface="Della Respira"/>
                <a:cs typeface="Della Respira"/>
                <a:sym typeface="Della Respira"/>
              </a:defRPr>
            </a:lvl8pPr>
            <a:lvl9pPr lvl="8" algn="ctr" rtl="0">
              <a:buNone/>
              <a:defRPr sz="1300">
                <a:solidFill>
                  <a:schemeClr val="lt1"/>
                </a:solidFill>
                <a:latin typeface="Della Respira"/>
                <a:ea typeface="Della Respira"/>
                <a:cs typeface="Della Respira"/>
                <a:sym typeface="Della Respir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176573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2" r:id="rId5"/>
    <p:sldLayoutId id="2147483703" r:id="rId6"/>
    <p:sldLayoutId id="2147483704" r:id="rId7"/>
    <p:sldLayoutId id="2147483705" r:id="rId8"/>
    <p:sldLayoutId id="2147483706" r:id="rId9"/>
    <p:sldLayoutId id="2147483707" r:id="rId10"/>
    <p:sldLayoutId id="2147483708" r:id="rId1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Bebas Neue" panose="020B0606020202050201" charset="0"/>
          <a:ea typeface="Bebas Neue" panose="020B0606020202050201"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Della Respira" panose="02000603000000000000" charset="0"/>
          <a:ea typeface="Della Respira" panose="02000603000000000000"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w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hyperlink" Target="https://creativecommons.org/licenses/by/3.0/" TargetMode="Externa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hyperlink" Target="http://www.flickr.com/photos/mediacenterleifheitusa/6844193965/" TargetMode="External"/><Relationship Id="rId5" Type="http://schemas.openxmlformats.org/officeDocument/2006/relationships/image" Target="../media/image29.jpe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hyperlink" Target="http://www.cdc.gov/nceh/lead/" TargetMode="External"/><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 Target="slide34.xml"/><Relationship Id="rId7" Type="http://schemas.openxmlformats.org/officeDocument/2006/relationships/slide" Target="slide38.xml"/><Relationship Id="rId12" Type="http://schemas.openxmlformats.org/officeDocument/2006/relationships/slide" Target="slide43.xml"/><Relationship Id="rId2" Type="http://schemas.openxmlformats.org/officeDocument/2006/relationships/notesSlide" Target="../notesSlides/notesSlide24.xml"/><Relationship Id="rId1" Type="http://schemas.openxmlformats.org/officeDocument/2006/relationships/slideLayout" Target="../slideLayouts/slideLayout29.xml"/><Relationship Id="rId6" Type="http://schemas.openxmlformats.org/officeDocument/2006/relationships/slide" Target="slide37.xml"/><Relationship Id="rId11" Type="http://schemas.openxmlformats.org/officeDocument/2006/relationships/slide" Target="slide42.xml"/><Relationship Id="rId5" Type="http://schemas.openxmlformats.org/officeDocument/2006/relationships/slide" Target="slide36.xml"/><Relationship Id="rId10" Type="http://schemas.openxmlformats.org/officeDocument/2006/relationships/slide" Target="slide41.xml"/><Relationship Id="rId4" Type="http://schemas.openxmlformats.org/officeDocument/2006/relationships/slide" Target="slide35.xml"/><Relationship Id="rId9" Type="http://schemas.openxmlformats.org/officeDocument/2006/relationships/slide" Target="slide4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3" Type="http://schemas.openxmlformats.org/officeDocument/2006/relationships/hyperlink" Target="http://www.slidescarnival.com/?utm_source=template" TargetMode="External"/><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hyperlink" Target="mailto:samantha.sites@dhhs.nc.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jpg"/><Relationship Id="rId7" Type="http://schemas.openxmlformats.org/officeDocument/2006/relationships/diagramQuickStyle" Target="../diagrams/quickStyl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8.jpe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cdc.gov/biomonitoring/pdf/Lead_Fingerstick_Poster-508.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wmf"/><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4852" y="4455577"/>
            <a:ext cx="5618747" cy="1524000"/>
          </a:xfrm>
        </p:spPr>
        <p:txBody>
          <a:bodyPr anchor="ctr">
            <a:normAutofit/>
          </a:bodyPr>
          <a:lstStyle/>
          <a:p>
            <a:pPr algn="r"/>
            <a:r>
              <a:rPr lang="en-US" sz="2800" b="1" dirty="0">
                <a:solidFill>
                  <a:schemeClr val="bg1"/>
                </a:solidFill>
              </a:rPr>
              <a:t>Medical Follow-up and </a:t>
            </a:r>
            <a:br>
              <a:rPr lang="en-US" sz="2800" b="1" dirty="0">
                <a:solidFill>
                  <a:schemeClr val="bg1"/>
                </a:solidFill>
              </a:rPr>
            </a:br>
            <a:r>
              <a:rPr lang="en-US" sz="2800" b="1" dirty="0">
                <a:solidFill>
                  <a:schemeClr val="bg1"/>
                </a:solidFill>
              </a:rPr>
              <a:t>Clinical Management of Children after Blood Lead Testing</a:t>
            </a:r>
          </a:p>
        </p:txBody>
      </p:sp>
      <p:sp>
        <p:nvSpPr>
          <p:cNvPr id="3" name="Subtitle 2"/>
          <p:cNvSpPr>
            <a:spLocks noGrp="1"/>
          </p:cNvSpPr>
          <p:nvPr>
            <p:ph type="subTitle" idx="1"/>
          </p:nvPr>
        </p:nvSpPr>
        <p:spPr>
          <a:xfrm>
            <a:off x="5988964" y="4531777"/>
            <a:ext cx="3006215" cy="1652054"/>
          </a:xfrm>
        </p:spPr>
        <p:txBody>
          <a:bodyPr anchor="ctr">
            <a:normAutofit fontScale="77500" lnSpcReduction="20000"/>
          </a:bodyPr>
          <a:lstStyle/>
          <a:p>
            <a:pPr algn="l"/>
            <a:r>
              <a:rPr lang="en-US" sz="2400" b="1" dirty="0">
                <a:solidFill>
                  <a:schemeClr val="bg1"/>
                </a:solidFill>
              </a:rPr>
              <a:t>Samantha Sites, MPH</a:t>
            </a:r>
          </a:p>
          <a:p>
            <a:pPr algn="l"/>
            <a:r>
              <a:rPr lang="en-US" sz="2400" b="1" dirty="0">
                <a:solidFill>
                  <a:schemeClr val="bg1"/>
                </a:solidFill>
              </a:rPr>
              <a:t>Jeffrey Smedley, MPH</a:t>
            </a:r>
          </a:p>
          <a:p>
            <a:pPr algn="l"/>
            <a:r>
              <a:rPr lang="en-US" sz="1900" dirty="0">
                <a:solidFill>
                  <a:schemeClr val="bg1"/>
                </a:solidFill>
              </a:rPr>
              <a:t>Public Health Epidemiologists</a:t>
            </a:r>
          </a:p>
          <a:p>
            <a:pPr algn="l"/>
            <a:r>
              <a:rPr lang="en-US" sz="1900" dirty="0">
                <a:solidFill>
                  <a:schemeClr val="bg1"/>
                </a:solidFill>
              </a:rPr>
              <a:t>Children’s Environmental Health</a:t>
            </a:r>
          </a:p>
          <a:p>
            <a:pPr algn="l"/>
            <a:r>
              <a:rPr lang="en-US" sz="1900" dirty="0">
                <a:solidFill>
                  <a:schemeClr val="bg1"/>
                </a:solidFill>
              </a:rPr>
              <a:t>Environmental Health Section</a:t>
            </a:r>
          </a:p>
          <a:p>
            <a:pPr algn="l"/>
            <a:r>
              <a:rPr lang="en-US" sz="1900" dirty="0">
                <a:solidFill>
                  <a:schemeClr val="bg1"/>
                </a:solidFill>
              </a:rPr>
              <a:t>DHHS/Division of Public Health</a:t>
            </a:r>
          </a:p>
          <a:p>
            <a:pPr algn="l"/>
            <a:endParaRPr lang="en-US" sz="1100" b="1" dirty="0">
              <a:solidFill>
                <a:schemeClr val="bg1"/>
              </a:solidFill>
            </a:endParaRPr>
          </a:p>
        </p:txBody>
      </p:sp>
      <p:cxnSp>
        <p:nvCxnSpPr>
          <p:cNvPr id="10" name="Straight Connector 9">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362F95E-3A79-4A74-BE89-AE3535AAD8DB}"/>
              </a:ext>
            </a:extLst>
          </p:cNvPr>
          <p:cNvSpPr txBox="1"/>
          <p:nvPr/>
        </p:nvSpPr>
        <p:spPr>
          <a:xfrm>
            <a:off x="6478732" y="3748986"/>
            <a:ext cx="2241811" cy="461665"/>
          </a:xfrm>
          <a:prstGeom prst="rect">
            <a:avLst/>
          </a:prstGeom>
          <a:noFill/>
        </p:spPr>
        <p:txBody>
          <a:bodyPr wrap="square" rtlCol="0">
            <a:spAutoFit/>
          </a:bodyPr>
          <a:lstStyle/>
          <a:p>
            <a:r>
              <a:rPr lang="en-US" sz="1200" i="1" dirty="0">
                <a:solidFill>
                  <a:schemeClr val="bg1"/>
                </a:solidFill>
              </a:rPr>
              <a:t>Photo from CDC/ Julia Whitney, Stephen Griffin, 2015</a:t>
            </a:r>
          </a:p>
        </p:txBody>
      </p:sp>
      <p:pic>
        <p:nvPicPr>
          <p:cNvPr id="7" name="Picture 6">
            <a:extLst>
              <a:ext uri="{FF2B5EF4-FFF2-40B4-BE49-F238E27FC236}">
                <a16:creationId xmlns:a16="http://schemas.microsoft.com/office/drawing/2014/main" id="{6CCC0A72-F533-42D0-A419-6ED9E79F11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667" r="739" b="16667"/>
          <a:stretch/>
        </p:blipFill>
        <p:spPr>
          <a:xfrm>
            <a:off x="336003" y="533400"/>
            <a:ext cx="6152020" cy="3738499"/>
          </a:xfrm>
          <a:prstGeom prst="rect">
            <a:avLst/>
          </a:prstGeom>
        </p:spPr>
      </p:pic>
      <p:cxnSp>
        <p:nvCxnSpPr>
          <p:cNvPr id="9" name="Straight Connector 8">
            <a:extLst>
              <a:ext uri="{FF2B5EF4-FFF2-40B4-BE49-F238E27FC236}">
                <a16:creationId xmlns:a16="http://schemas.microsoft.com/office/drawing/2014/main" id="{4EAE4F9F-E0ED-441F-BF5C-EFE1D185FC93}"/>
              </a:ext>
            </a:extLst>
          </p:cNvPr>
          <p:cNvCxnSpPr>
            <a:cxnSpLocks/>
          </p:cNvCxnSpPr>
          <p:nvPr/>
        </p:nvCxnSpPr>
        <p:spPr>
          <a:xfrm>
            <a:off x="5943599" y="4419600"/>
            <a:ext cx="11341" cy="16764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505141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Confidentiality	</a:t>
            </a:r>
          </a:p>
        </p:txBody>
      </p:sp>
      <p:sp>
        <p:nvSpPr>
          <p:cNvPr id="3" name="Content Placeholder 2"/>
          <p:cNvSpPr>
            <a:spLocks noGrp="1"/>
          </p:cNvSpPr>
          <p:nvPr>
            <p:ph idx="1"/>
          </p:nvPr>
        </p:nvSpPr>
        <p:spPr/>
        <p:txBody>
          <a:bodyPr/>
          <a:lstStyle/>
          <a:p>
            <a:r>
              <a:rPr lang="en-US" dirty="0"/>
              <a:t>Password-protect digital information</a:t>
            </a:r>
          </a:p>
          <a:p>
            <a:endParaRPr lang="en-US" dirty="0"/>
          </a:p>
          <a:p>
            <a:r>
              <a:rPr lang="en-US" dirty="0"/>
              <a:t>Lock up paper files</a:t>
            </a:r>
          </a:p>
          <a:p>
            <a:endParaRPr lang="en-US" dirty="0"/>
          </a:p>
          <a:p>
            <a:pPr marL="0" indent="0">
              <a:buNone/>
            </a:pPr>
            <a:endParaRPr lang="en-US" sz="2000" dirty="0"/>
          </a:p>
          <a:p>
            <a:pPr marL="342900" lvl="1" indent="-342900">
              <a:buClr>
                <a:schemeClr val="hlink"/>
              </a:buClr>
              <a:buFontTx/>
              <a:buChar char="•"/>
            </a:pPr>
            <a:r>
              <a:rPr lang="en-US" sz="2000" dirty="0">
                <a:solidFill>
                  <a:srgbClr val="FF0000"/>
                </a:solidFill>
              </a:rPr>
              <a:t>Use the </a:t>
            </a:r>
            <a:r>
              <a:rPr lang="en-US" sz="2000" b="1" dirty="0">
                <a:solidFill>
                  <a:srgbClr val="FF0000"/>
                </a:solidFill>
              </a:rPr>
              <a:t>NCLEAD EVENT ID only </a:t>
            </a:r>
            <a:r>
              <a:rPr lang="en-US" sz="2000" dirty="0">
                <a:solidFill>
                  <a:srgbClr val="FF0000"/>
                </a:solidFill>
              </a:rPr>
              <a:t>(Ex: CONV_SITE_1261919, 10161503 – no other personally identifiable information </a:t>
            </a:r>
            <a:r>
              <a:rPr lang="en-US" sz="2000" i="1" dirty="0">
                <a:solidFill>
                  <a:srgbClr val="FF0000"/>
                </a:solidFill>
              </a:rPr>
              <a:t>please</a:t>
            </a:r>
            <a:r>
              <a:rPr lang="en-US" sz="2000" dirty="0">
                <a:solidFill>
                  <a:srgbClr val="FF0000"/>
                </a:solidFill>
              </a:rPr>
              <a:t>) when communicating about a child or property event via email, text or other unsecured method</a:t>
            </a:r>
          </a:p>
        </p:txBody>
      </p:sp>
      <p:pic>
        <p:nvPicPr>
          <p:cNvPr id="4" name="Picture 3" descr="Confidential stamp | Flickr - Photo Shar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0485" y="1447800"/>
            <a:ext cx="3064890" cy="1295400"/>
          </a:xfrm>
          <a:prstGeom prst="rect">
            <a:avLst/>
          </a:prstGeom>
        </p:spPr>
      </p:pic>
      <p:sp>
        <p:nvSpPr>
          <p:cNvPr id="5" name="Slide Number Placeholder 4"/>
          <p:cNvSpPr>
            <a:spLocks noGrp="1"/>
          </p:cNvSpPr>
          <p:nvPr>
            <p:ph type="sldNum" sz="quarter" idx="12"/>
          </p:nvPr>
        </p:nvSpPr>
        <p:spPr/>
        <p:txBody>
          <a:bodyPr/>
          <a:lstStyle/>
          <a:p>
            <a:fld id="{BE9296ED-BE59-4C5D-897A-F3AA553D658D}" type="slidenum">
              <a:rPr lang="en-US" smtClean="0"/>
              <a:t>10</a:t>
            </a:fld>
            <a:endParaRPr lang="en-US" dirty="0"/>
          </a:p>
        </p:txBody>
      </p:sp>
    </p:spTree>
    <p:extLst>
      <p:ext uri="{BB962C8B-B14F-4D97-AF65-F5344CB8AC3E}">
        <p14:creationId xmlns:p14="http://schemas.microsoft.com/office/powerpoint/2010/main" val="4292821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9513"/>
            <a:ext cx="7886700" cy="1325563"/>
          </a:xfrm>
        </p:spPr>
        <p:txBody>
          <a:bodyPr/>
          <a:lstStyle/>
          <a:p>
            <a:r>
              <a:rPr lang="en-US" dirty="0">
                <a:solidFill>
                  <a:schemeClr val="tx1"/>
                </a:solidFill>
              </a:rPr>
              <a:t>Reporting</a:t>
            </a:r>
          </a:p>
        </p:txBody>
      </p:sp>
      <p:sp>
        <p:nvSpPr>
          <p:cNvPr id="3" name="Content Placeholder 2"/>
          <p:cNvSpPr>
            <a:spLocks noGrp="1"/>
          </p:cNvSpPr>
          <p:nvPr>
            <p:ph idx="1"/>
          </p:nvPr>
        </p:nvSpPr>
        <p:spPr>
          <a:xfrm>
            <a:off x="622024" y="1506403"/>
            <a:ext cx="7886700" cy="4351338"/>
          </a:xfrm>
        </p:spPr>
        <p:txBody>
          <a:bodyPr>
            <a:normAutofit/>
          </a:bodyPr>
          <a:lstStyle/>
          <a:p>
            <a:r>
              <a:rPr lang="en-US" sz="2400" dirty="0"/>
              <a:t>Report </a:t>
            </a:r>
            <a:r>
              <a:rPr lang="en-US" sz="2400" u="sng" dirty="0"/>
              <a:t>all</a:t>
            </a:r>
            <a:r>
              <a:rPr lang="en-US" sz="2400" dirty="0"/>
              <a:t> blood lead test results to parents and document reporting method in chart</a:t>
            </a:r>
          </a:p>
          <a:p>
            <a:pPr marL="0" indent="0">
              <a:buNone/>
            </a:pPr>
            <a:endParaRPr lang="en-US" sz="900" dirty="0"/>
          </a:p>
          <a:p>
            <a:r>
              <a:rPr lang="en-US" sz="2400" dirty="0"/>
              <a:t>Laboratories must report all blood lead test results to NC DPH within 5 days</a:t>
            </a:r>
          </a:p>
          <a:p>
            <a:pPr lvl="1"/>
            <a:r>
              <a:rPr lang="en-US" sz="2000" dirty="0"/>
              <a:t>NC General Statutes § 130A-131.8. Laboratory reports</a:t>
            </a:r>
          </a:p>
          <a:p>
            <a:endParaRPr lang="en-US" sz="900" dirty="0"/>
          </a:p>
          <a:p>
            <a:r>
              <a:rPr lang="en-US" sz="2400" dirty="0"/>
              <a:t>Point of Care (POC) blood lead analyzers (e.g., LeadCare II) have same reporting requirements as a laboratory</a:t>
            </a:r>
          </a:p>
          <a:p>
            <a:endParaRPr lang="en-US" sz="900" dirty="0"/>
          </a:p>
          <a:p>
            <a:r>
              <a:rPr lang="en-US" sz="2400" dirty="0"/>
              <a:t>Elevated result not in system?</a:t>
            </a:r>
          </a:p>
          <a:p>
            <a:pPr lvl="1"/>
            <a:r>
              <a:rPr lang="en-US" sz="2000" dirty="0"/>
              <a:t>Let CEH CLPPP staff know!!</a:t>
            </a:r>
          </a:p>
          <a:p>
            <a:endParaRPr lang="en-US" sz="2400" dirty="0"/>
          </a:p>
          <a:p>
            <a:endParaRPr lang="en-US" sz="2400" dirty="0"/>
          </a:p>
        </p:txBody>
      </p:sp>
      <p:pic>
        <p:nvPicPr>
          <p:cNvPr id="4" name="Picture 3"/>
          <p:cNvPicPr>
            <a:picLocks noChangeAspect="1"/>
          </p:cNvPicPr>
          <p:nvPr/>
        </p:nvPicPr>
        <p:blipFill rotWithShape="1">
          <a:blip r:embed="rId3"/>
          <a:srcRect t="53333" r="6364" b="770"/>
          <a:stretch/>
        </p:blipFill>
        <p:spPr>
          <a:xfrm>
            <a:off x="6934200" y="4948316"/>
            <a:ext cx="1981200" cy="1147684"/>
          </a:xfrm>
          <a:prstGeom prst="rect">
            <a:avLst/>
          </a:prstGeom>
        </p:spPr>
      </p:pic>
      <p:sp>
        <p:nvSpPr>
          <p:cNvPr id="5" name="Slide Number Placeholder 4"/>
          <p:cNvSpPr>
            <a:spLocks noGrp="1"/>
          </p:cNvSpPr>
          <p:nvPr>
            <p:ph type="sldNum" sz="quarter" idx="12"/>
          </p:nvPr>
        </p:nvSpPr>
        <p:spPr/>
        <p:txBody>
          <a:bodyPr/>
          <a:lstStyle/>
          <a:p>
            <a:fld id="{BE9296ED-BE59-4C5D-897A-F3AA553D658D}" type="slidenum">
              <a:rPr lang="en-US" smtClean="0"/>
              <a:t>11</a:t>
            </a:fld>
            <a:endParaRPr lang="en-US" dirty="0"/>
          </a:p>
        </p:txBody>
      </p:sp>
    </p:spTree>
    <p:extLst>
      <p:ext uri="{BB962C8B-B14F-4D97-AF65-F5344CB8AC3E}">
        <p14:creationId xmlns:p14="http://schemas.microsoft.com/office/powerpoint/2010/main" val="3053289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077200" cy="1325563"/>
          </a:xfrm>
        </p:spPr>
        <p:txBody>
          <a:bodyPr>
            <a:normAutofit/>
          </a:bodyPr>
          <a:lstStyle/>
          <a:p>
            <a:r>
              <a:rPr lang="en-US" dirty="0"/>
              <a:t>What Is a Case?</a:t>
            </a:r>
          </a:p>
        </p:txBody>
      </p:sp>
      <p:sp>
        <p:nvSpPr>
          <p:cNvPr id="3" name="Content Placeholder 2"/>
          <p:cNvSpPr>
            <a:spLocks noGrp="1"/>
          </p:cNvSpPr>
          <p:nvPr>
            <p:ph idx="1"/>
          </p:nvPr>
        </p:nvSpPr>
        <p:spPr>
          <a:xfrm>
            <a:off x="419100" y="1300163"/>
            <a:ext cx="8305800" cy="5654676"/>
          </a:xfrm>
        </p:spPr>
        <p:txBody>
          <a:bodyPr>
            <a:normAutofit/>
          </a:bodyPr>
          <a:lstStyle/>
          <a:p>
            <a:pPr lvl="1"/>
            <a:r>
              <a:rPr lang="en-US" sz="3100" dirty="0"/>
              <a:t>G.S. § 130A-131.7</a:t>
            </a:r>
          </a:p>
          <a:p>
            <a:pPr lvl="1"/>
            <a:endParaRPr lang="en-US" sz="3100" dirty="0"/>
          </a:p>
          <a:p>
            <a:pPr lvl="1"/>
            <a:r>
              <a:rPr lang="en-US" sz="3100" dirty="0"/>
              <a:t>Elevated Blood Lead (EBL)</a:t>
            </a:r>
          </a:p>
          <a:p>
            <a:pPr lvl="2"/>
            <a:r>
              <a:rPr lang="en-US" sz="2800" dirty="0"/>
              <a:t>Blood lead concentration </a:t>
            </a:r>
            <a:r>
              <a:rPr lang="en-US" sz="2800" b="1" i="1" dirty="0"/>
              <a:t>≥5.0 µg/dL </a:t>
            </a:r>
            <a:r>
              <a:rPr lang="en-US" sz="2800" dirty="0"/>
              <a:t>determined by the lower of two consecutive blood tests within a 12-month period</a:t>
            </a:r>
          </a:p>
          <a:p>
            <a:pPr lvl="2"/>
            <a:endParaRPr lang="en-US" sz="2800" dirty="0"/>
          </a:p>
          <a:p>
            <a:pPr lvl="1"/>
            <a:r>
              <a:rPr lang="en-US" sz="3100" dirty="0"/>
              <a:t>Confirmed Lead Poisoning (CLP)</a:t>
            </a:r>
          </a:p>
          <a:p>
            <a:pPr lvl="2"/>
            <a:r>
              <a:rPr lang="en-US" sz="2800" dirty="0"/>
              <a:t>Blood lead concentration </a:t>
            </a:r>
            <a:r>
              <a:rPr lang="en-US" sz="2800" b="1" i="1" dirty="0"/>
              <a:t>≥10.0 µg/dL </a:t>
            </a:r>
            <a:r>
              <a:rPr lang="en-US" sz="2800" dirty="0"/>
              <a:t>determined by the lower of two consecutive blood tests within a 12-month period </a:t>
            </a:r>
          </a:p>
        </p:txBody>
      </p:sp>
      <p:sp>
        <p:nvSpPr>
          <p:cNvPr id="6" name="Slide Number Placeholder 5"/>
          <p:cNvSpPr>
            <a:spLocks noGrp="1"/>
          </p:cNvSpPr>
          <p:nvPr>
            <p:ph type="sldNum" sz="quarter" idx="12"/>
          </p:nvPr>
        </p:nvSpPr>
        <p:spPr/>
        <p:txBody>
          <a:bodyPr/>
          <a:lstStyle/>
          <a:p>
            <a:fld id="{BE9296ED-BE59-4C5D-897A-F3AA553D658D}" type="slidenum">
              <a:rPr lang="en-US" smtClean="0"/>
              <a:t>12</a:t>
            </a:fld>
            <a:endParaRPr lang="en-US" dirty="0"/>
          </a:p>
        </p:txBody>
      </p:sp>
    </p:spTree>
    <p:extLst>
      <p:ext uri="{BB962C8B-B14F-4D97-AF65-F5344CB8AC3E}">
        <p14:creationId xmlns:p14="http://schemas.microsoft.com/office/powerpoint/2010/main" val="239088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6FFB60-8C20-CF7E-E124-68B52D5B2CC5}"/>
              </a:ext>
            </a:extLst>
          </p:cNvPr>
          <p:cNvPicPr>
            <a:picLocks noChangeAspect="1"/>
          </p:cNvPicPr>
          <p:nvPr/>
        </p:nvPicPr>
        <p:blipFill>
          <a:blip r:embed="rId3"/>
          <a:stretch>
            <a:fillRect/>
          </a:stretch>
        </p:blipFill>
        <p:spPr>
          <a:xfrm>
            <a:off x="32293" y="381000"/>
            <a:ext cx="7795988" cy="5993978"/>
          </a:xfrm>
          <a:prstGeom prst="rect">
            <a:avLst/>
          </a:prstGeom>
        </p:spPr>
      </p:pic>
      <p:sp>
        <p:nvSpPr>
          <p:cNvPr id="6" name="Slide Number Placeholder 5"/>
          <p:cNvSpPr>
            <a:spLocks noGrp="1"/>
          </p:cNvSpPr>
          <p:nvPr>
            <p:ph type="sldNum" sz="quarter" idx="12"/>
          </p:nvPr>
        </p:nvSpPr>
        <p:spPr/>
        <p:txBody>
          <a:bodyPr/>
          <a:lstStyle/>
          <a:p>
            <a:fld id="{BE9296ED-BE59-4C5D-897A-F3AA553D658D}" type="slidenum">
              <a:rPr lang="en-US" smtClean="0"/>
              <a:t>13</a:t>
            </a:fld>
            <a:endParaRPr lang="en-US" dirty="0"/>
          </a:p>
        </p:txBody>
      </p:sp>
      <p:sp>
        <p:nvSpPr>
          <p:cNvPr id="2" name="Left Brace 1"/>
          <p:cNvSpPr/>
          <p:nvPr/>
        </p:nvSpPr>
        <p:spPr>
          <a:xfrm rot="10800000">
            <a:off x="7785099" y="2412789"/>
            <a:ext cx="274320" cy="914400"/>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Left Brace 4"/>
          <p:cNvSpPr/>
          <p:nvPr/>
        </p:nvSpPr>
        <p:spPr>
          <a:xfrm rot="10800000">
            <a:off x="7772401" y="3339889"/>
            <a:ext cx="274320" cy="2834640"/>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p:cNvSpPr txBox="1"/>
          <p:nvPr/>
        </p:nvSpPr>
        <p:spPr>
          <a:xfrm>
            <a:off x="8070554" y="2454659"/>
            <a:ext cx="1143000" cy="923330"/>
          </a:xfrm>
          <a:prstGeom prst="rect">
            <a:avLst/>
          </a:prstGeom>
          <a:noFill/>
        </p:spPr>
        <p:txBody>
          <a:bodyPr wrap="square" rtlCol="0">
            <a:spAutoFit/>
          </a:bodyPr>
          <a:lstStyle/>
          <a:p>
            <a:r>
              <a:rPr lang="en-US" dirty="0"/>
              <a:t>Elevated blood lead (EBL)</a:t>
            </a:r>
          </a:p>
        </p:txBody>
      </p:sp>
      <p:sp>
        <p:nvSpPr>
          <p:cNvPr id="7" name="TextBox 6"/>
          <p:cNvSpPr txBox="1"/>
          <p:nvPr/>
        </p:nvSpPr>
        <p:spPr>
          <a:xfrm>
            <a:off x="8032454" y="4341264"/>
            <a:ext cx="1219199" cy="1200329"/>
          </a:xfrm>
          <a:prstGeom prst="rect">
            <a:avLst/>
          </a:prstGeom>
          <a:noFill/>
        </p:spPr>
        <p:txBody>
          <a:bodyPr wrap="square" rtlCol="0">
            <a:spAutoFit/>
          </a:bodyPr>
          <a:lstStyle/>
          <a:p>
            <a:r>
              <a:rPr lang="en-US" dirty="0"/>
              <a:t>Confirmed Lead Poisoning (CLP)</a:t>
            </a:r>
          </a:p>
        </p:txBody>
      </p:sp>
      <p:sp>
        <p:nvSpPr>
          <p:cNvPr id="10" name="Left Brace 9">
            <a:extLst>
              <a:ext uri="{FF2B5EF4-FFF2-40B4-BE49-F238E27FC236}">
                <a16:creationId xmlns:a16="http://schemas.microsoft.com/office/drawing/2014/main" id="{097BEF19-0F78-1F2E-862A-EDD5B4814D6F}"/>
              </a:ext>
            </a:extLst>
          </p:cNvPr>
          <p:cNvSpPr/>
          <p:nvPr/>
        </p:nvSpPr>
        <p:spPr>
          <a:xfrm rot="10800000">
            <a:off x="7783534" y="1495849"/>
            <a:ext cx="274320" cy="914400"/>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TextBox 10">
            <a:extLst>
              <a:ext uri="{FF2B5EF4-FFF2-40B4-BE49-F238E27FC236}">
                <a16:creationId xmlns:a16="http://schemas.microsoft.com/office/drawing/2014/main" id="{C5E4E7CD-D3F2-DC73-B68A-58383D53A483}"/>
              </a:ext>
            </a:extLst>
          </p:cNvPr>
          <p:cNvSpPr txBox="1"/>
          <p:nvPr/>
        </p:nvSpPr>
        <p:spPr>
          <a:xfrm>
            <a:off x="8057854" y="1667259"/>
            <a:ext cx="1143000" cy="646331"/>
          </a:xfrm>
          <a:prstGeom prst="rect">
            <a:avLst/>
          </a:prstGeom>
          <a:noFill/>
        </p:spPr>
        <p:txBody>
          <a:bodyPr wrap="square" rtlCol="0">
            <a:spAutoFit/>
          </a:bodyPr>
          <a:lstStyle/>
          <a:p>
            <a:r>
              <a:rPr lang="en-US" dirty="0"/>
              <a:t>Exceeds BLRV</a:t>
            </a:r>
          </a:p>
        </p:txBody>
      </p:sp>
    </p:spTree>
    <p:extLst>
      <p:ext uri="{BB962C8B-B14F-4D97-AF65-F5344CB8AC3E}">
        <p14:creationId xmlns:p14="http://schemas.microsoft.com/office/powerpoint/2010/main" val="419173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65128"/>
            <a:ext cx="8534400" cy="1325563"/>
          </a:xfrm>
        </p:spPr>
        <p:txBody>
          <a:bodyPr/>
          <a:lstStyle/>
          <a:p>
            <a:r>
              <a:rPr lang="en-US" dirty="0"/>
              <a:t>Actions for Initial Blood Lead Level 3.5-4.99 µg/dL</a:t>
            </a:r>
          </a:p>
        </p:txBody>
      </p:sp>
      <p:sp>
        <p:nvSpPr>
          <p:cNvPr id="3" name="Content Placeholder 2"/>
          <p:cNvSpPr>
            <a:spLocks noGrp="1"/>
          </p:cNvSpPr>
          <p:nvPr>
            <p:ph idx="1"/>
          </p:nvPr>
        </p:nvSpPr>
        <p:spPr/>
        <p:txBody>
          <a:bodyPr>
            <a:normAutofit/>
          </a:bodyPr>
          <a:lstStyle/>
          <a:p>
            <a:r>
              <a:rPr lang="en-US" sz="2400" b="1" u="sng" dirty="0"/>
              <a:t>Diagnostic test:</a:t>
            </a:r>
            <a:r>
              <a:rPr lang="en-US" sz="2400" b="1" dirty="0"/>
              <a:t> </a:t>
            </a:r>
            <a:r>
              <a:rPr lang="en-US" sz="2400" dirty="0"/>
              <a:t>ASAP but within 3 months</a:t>
            </a:r>
          </a:p>
          <a:p>
            <a:endParaRPr lang="en-US" sz="2400" dirty="0"/>
          </a:p>
          <a:p>
            <a:pPr marL="0" indent="0">
              <a:buNone/>
            </a:pPr>
            <a:r>
              <a:rPr lang="en-US" sz="2400" b="1" dirty="0">
                <a:solidFill>
                  <a:srgbClr val="C00000"/>
                </a:solidFill>
              </a:rPr>
              <a:t>If confirmed at 3.5-4.99 µg/dL = Exceeds Blood Lead Reference Value (BLRV)</a:t>
            </a:r>
          </a:p>
          <a:p>
            <a:pPr marL="0" indent="0">
              <a:buNone/>
            </a:pPr>
            <a:endParaRPr lang="en-US" sz="2400" dirty="0">
              <a:effectLst/>
            </a:endParaRPr>
          </a:p>
          <a:p>
            <a:pPr lvl="0"/>
            <a:endParaRPr lang="en-US" sz="2400" dirty="0"/>
          </a:p>
          <a:p>
            <a:pPr lvl="0"/>
            <a:r>
              <a:rPr lang="en-US" sz="2400" dirty="0"/>
              <a:t>Provide clinical management</a:t>
            </a:r>
          </a:p>
          <a:p>
            <a:pPr lvl="0"/>
            <a:r>
              <a:rPr lang="en-US" sz="2400" dirty="0"/>
              <a:t>Conduct nutritional assessment and refer to WIC</a:t>
            </a:r>
          </a:p>
          <a:p>
            <a:pPr lvl="0"/>
            <a:r>
              <a:rPr lang="en-US" sz="2400" dirty="0"/>
              <a:t>Follow-up testing every 3 months until 2 consecutive tests &lt;3.50</a:t>
            </a:r>
          </a:p>
        </p:txBody>
      </p:sp>
      <p:sp>
        <p:nvSpPr>
          <p:cNvPr id="4" name="Slide Number Placeholder 3"/>
          <p:cNvSpPr>
            <a:spLocks noGrp="1"/>
          </p:cNvSpPr>
          <p:nvPr>
            <p:ph type="sldNum" sz="quarter" idx="12"/>
          </p:nvPr>
        </p:nvSpPr>
        <p:spPr/>
        <p:txBody>
          <a:bodyPr/>
          <a:lstStyle/>
          <a:p>
            <a:fld id="{BE9296ED-BE59-4C5D-897A-F3AA553D658D}" type="slidenum">
              <a:rPr lang="en-US" smtClean="0"/>
              <a:t>14</a:t>
            </a:fld>
            <a:endParaRPr lang="en-US" dirty="0"/>
          </a:p>
        </p:txBody>
      </p:sp>
      <p:sp>
        <p:nvSpPr>
          <p:cNvPr id="5" name="Arrow: Down 4">
            <a:extLst>
              <a:ext uri="{FF2B5EF4-FFF2-40B4-BE49-F238E27FC236}">
                <a16:creationId xmlns:a16="http://schemas.microsoft.com/office/drawing/2014/main" id="{9DDDDB08-CD90-4F5A-88B2-F9A2C5DC5783}"/>
              </a:ext>
            </a:extLst>
          </p:cNvPr>
          <p:cNvSpPr/>
          <p:nvPr/>
        </p:nvSpPr>
        <p:spPr>
          <a:xfrm>
            <a:off x="3733800" y="3429000"/>
            <a:ext cx="1066800" cy="7620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1348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65128"/>
            <a:ext cx="8531352" cy="1325563"/>
          </a:xfrm>
        </p:spPr>
        <p:txBody>
          <a:bodyPr/>
          <a:lstStyle/>
          <a:p>
            <a:r>
              <a:rPr lang="en-US" dirty="0"/>
              <a:t>Actions for Initial Blood Lead Level 5-9.99 µg/dL</a:t>
            </a:r>
          </a:p>
        </p:txBody>
      </p:sp>
      <p:sp>
        <p:nvSpPr>
          <p:cNvPr id="3" name="Content Placeholder 2"/>
          <p:cNvSpPr>
            <a:spLocks noGrp="1"/>
          </p:cNvSpPr>
          <p:nvPr>
            <p:ph idx="1"/>
          </p:nvPr>
        </p:nvSpPr>
        <p:spPr/>
        <p:txBody>
          <a:bodyPr>
            <a:normAutofit lnSpcReduction="10000"/>
          </a:bodyPr>
          <a:lstStyle/>
          <a:p>
            <a:r>
              <a:rPr lang="en-US" sz="2400" b="1" u="sng" dirty="0"/>
              <a:t>Diagnostic test:</a:t>
            </a:r>
            <a:r>
              <a:rPr lang="en-US" sz="2400" b="1" dirty="0"/>
              <a:t> </a:t>
            </a:r>
            <a:r>
              <a:rPr lang="en-US" sz="2400" dirty="0"/>
              <a:t>ASAP but within 3 months</a:t>
            </a:r>
          </a:p>
          <a:p>
            <a:endParaRPr lang="en-US" sz="2400" dirty="0"/>
          </a:p>
          <a:p>
            <a:pPr marL="0" indent="0">
              <a:buNone/>
            </a:pPr>
            <a:r>
              <a:rPr lang="en-US" sz="2400" b="1" dirty="0">
                <a:solidFill>
                  <a:srgbClr val="C00000"/>
                </a:solidFill>
              </a:rPr>
              <a:t>If confirmed at 5-9.99 µg/dL = Elevated Blood Lead (EBL)*</a:t>
            </a:r>
          </a:p>
          <a:p>
            <a:pPr marL="0" indent="0">
              <a:buNone/>
            </a:pPr>
            <a:endParaRPr lang="en-US" sz="2400" dirty="0">
              <a:effectLst/>
            </a:endParaRPr>
          </a:p>
          <a:p>
            <a:pPr marL="0" indent="0">
              <a:buNone/>
            </a:pPr>
            <a:endParaRPr lang="en-US" sz="2400" dirty="0">
              <a:effectLst/>
            </a:endParaRPr>
          </a:p>
          <a:p>
            <a:pPr lvl="0"/>
            <a:endParaRPr lang="en-US" sz="2400" dirty="0"/>
          </a:p>
          <a:p>
            <a:r>
              <a:rPr lang="en-US" sz="2400" dirty="0"/>
              <a:t>Same as previous level </a:t>
            </a:r>
            <a:r>
              <a:rPr lang="en-US" sz="2400" i="1" dirty="0"/>
              <a:t>and</a:t>
            </a:r>
          </a:p>
          <a:p>
            <a:pPr lvl="0"/>
            <a:r>
              <a:rPr lang="en-US" sz="2400" dirty="0"/>
              <a:t>Complete Form 3651 (fax a copy to CLPPP at 919-841-4015)</a:t>
            </a:r>
          </a:p>
          <a:p>
            <a:pPr lvl="0"/>
            <a:r>
              <a:rPr lang="en-US" sz="2400" dirty="0"/>
              <a:t>Refer to LHD; environmental investigation </a:t>
            </a:r>
            <a:r>
              <a:rPr lang="en-US" sz="2400" b="1" i="1" dirty="0">
                <a:solidFill>
                  <a:schemeClr val="accent1">
                    <a:lumMod val="75000"/>
                  </a:schemeClr>
                </a:solidFill>
              </a:rPr>
              <a:t>offered</a:t>
            </a:r>
          </a:p>
          <a:p>
            <a:r>
              <a:rPr lang="en-US" sz="2400" dirty="0"/>
              <a:t>Follow-up testing every 3 months until 2 consecutive tests &lt;3.50</a:t>
            </a:r>
          </a:p>
          <a:p>
            <a:pPr lvl="0"/>
            <a:endParaRPr lang="en-US" sz="2400" i="1" dirty="0"/>
          </a:p>
        </p:txBody>
      </p:sp>
      <p:sp>
        <p:nvSpPr>
          <p:cNvPr id="4" name="Slide Number Placeholder 3"/>
          <p:cNvSpPr>
            <a:spLocks noGrp="1"/>
          </p:cNvSpPr>
          <p:nvPr>
            <p:ph type="sldNum" sz="quarter" idx="12"/>
          </p:nvPr>
        </p:nvSpPr>
        <p:spPr/>
        <p:txBody>
          <a:bodyPr/>
          <a:lstStyle/>
          <a:p>
            <a:fld id="{BE9296ED-BE59-4C5D-897A-F3AA553D658D}" type="slidenum">
              <a:rPr lang="en-US" smtClean="0"/>
              <a:t>15</a:t>
            </a:fld>
            <a:endParaRPr lang="en-US" dirty="0"/>
          </a:p>
        </p:txBody>
      </p:sp>
      <p:sp>
        <p:nvSpPr>
          <p:cNvPr id="5" name="Arrow: Down 4">
            <a:extLst>
              <a:ext uri="{FF2B5EF4-FFF2-40B4-BE49-F238E27FC236}">
                <a16:creationId xmlns:a16="http://schemas.microsoft.com/office/drawing/2014/main" id="{9DDDDB08-CD90-4F5A-88B2-F9A2C5DC5783}"/>
              </a:ext>
            </a:extLst>
          </p:cNvPr>
          <p:cNvSpPr/>
          <p:nvPr/>
        </p:nvSpPr>
        <p:spPr>
          <a:xfrm>
            <a:off x="3733800" y="3352800"/>
            <a:ext cx="1066800" cy="7620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2425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8"/>
            <a:ext cx="8686800" cy="1325563"/>
          </a:xfrm>
        </p:spPr>
        <p:txBody>
          <a:bodyPr/>
          <a:lstStyle/>
          <a:p>
            <a:r>
              <a:rPr lang="en-US" dirty="0"/>
              <a:t>Actions for Initial Blood Lead Level 10-19.99 µg/dL</a:t>
            </a:r>
          </a:p>
        </p:txBody>
      </p:sp>
      <p:sp>
        <p:nvSpPr>
          <p:cNvPr id="3" name="Content Placeholder 2"/>
          <p:cNvSpPr>
            <a:spLocks noGrp="1"/>
          </p:cNvSpPr>
          <p:nvPr>
            <p:ph idx="1"/>
          </p:nvPr>
        </p:nvSpPr>
        <p:spPr>
          <a:xfrm>
            <a:off x="628650" y="1825625"/>
            <a:ext cx="7886700" cy="4530728"/>
          </a:xfrm>
        </p:spPr>
        <p:txBody>
          <a:bodyPr>
            <a:normAutofit fontScale="92500"/>
          </a:bodyPr>
          <a:lstStyle/>
          <a:p>
            <a:r>
              <a:rPr lang="en-US" sz="2600" b="1" u="sng" dirty="0"/>
              <a:t>Diagnostic test:</a:t>
            </a:r>
            <a:r>
              <a:rPr lang="en-US" sz="2600" b="1" dirty="0"/>
              <a:t> </a:t>
            </a:r>
            <a:r>
              <a:rPr lang="en-US" sz="2600" dirty="0"/>
              <a:t>ASAP but within 1 month</a:t>
            </a:r>
          </a:p>
          <a:p>
            <a:endParaRPr lang="en-US" sz="2400" dirty="0"/>
          </a:p>
          <a:p>
            <a:pPr marL="0" indent="0">
              <a:buNone/>
            </a:pPr>
            <a:r>
              <a:rPr lang="en-US" sz="2400" b="1" dirty="0">
                <a:solidFill>
                  <a:srgbClr val="C00000"/>
                </a:solidFill>
              </a:rPr>
              <a:t>If confirmed at 10-19 µg/dL = Confirmed Lead Poisoning (CLP)</a:t>
            </a:r>
          </a:p>
          <a:p>
            <a:pPr marL="0" indent="0">
              <a:buNone/>
            </a:pPr>
            <a:endParaRPr lang="en-US" sz="2400" dirty="0"/>
          </a:p>
          <a:p>
            <a:endParaRPr lang="en-US" sz="2400" dirty="0"/>
          </a:p>
          <a:p>
            <a:endParaRPr lang="en-US" sz="2400" dirty="0"/>
          </a:p>
          <a:p>
            <a:r>
              <a:rPr lang="en-US" sz="2400" dirty="0"/>
              <a:t>Same as previous level </a:t>
            </a:r>
            <a:r>
              <a:rPr lang="en-US" sz="2400" i="1" dirty="0"/>
              <a:t>and</a:t>
            </a:r>
          </a:p>
          <a:p>
            <a:r>
              <a:rPr lang="en-US" sz="2400" dirty="0"/>
              <a:t>Refer to LHD; environmental investigation </a:t>
            </a:r>
            <a:r>
              <a:rPr lang="en-US" sz="2400" b="1" i="1" dirty="0">
                <a:solidFill>
                  <a:srgbClr val="00B050"/>
                </a:solidFill>
              </a:rPr>
              <a:t>required</a:t>
            </a:r>
            <a:endParaRPr lang="en-US" sz="2400" i="1" dirty="0">
              <a:solidFill>
                <a:srgbClr val="00B050"/>
              </a:solidFill>
            </a:endParaRPr>
          </a:p>
          <a:p>
            <a:r>
              <a:rPr lang="en-US" sz="2400" dirty="0">
                <a:effectLst/>
              </a:rPr>
              <a:t>Refer to CDSA or CMARC as appropriate</a:t>
            </a:r>
          </a:p>
          <a:p>
            <a:r>
              <a:rPr lang="en-US" sz="2400" dirty="0"/>
              <a:t>Refer to Social Services as needed</a:t>
            </a:r>
          </a:p>
          <a:p>
            <a:r>
              <a:rPr lang="en-US" sz="2400" dirty="0"/>
              <a:t>Follow-up testing every 1-3 months until 2 consecutive tests &lt;3.50</a:t>
            </a:r>
          </a:p>
          <a:p>
            <a:endParaRPr lang="en-US" sz="2400" dirty="0">
              <a:effectLst/>
            </a:endParaRPr>
          </a:p>
        </p:txBody>
      </p:sp>
      <p:sp>
        <p:nvSpPr>
          <p:cNvPr id="4" name="Slide Number Placeholder 3"/>
          <p:cNvSpPr>
            <a:spLocks noGrp="1"/>
          </p:cNvSpPr>
          <p:nvPr>
            <p:ph type="sldNum" sz="quarter" idx="12"/>
          </p:nvPr>
        </p:nvSpPr>
        <p:spPr/>
        <p:txBody>
          <a:bodyPr/>
          <a:lstStyle/>
          <a:p>
            <a:fld id="{BE9296ED-BE59-4C5D-897A-F3AA553D658D}" type="slidenum">
              <a:rPr lang="en-US" smtClean="0"/>
              <a:t>16</a:t>
            </a:fld>
            <a:endParaRPr lang="en-US" dirty="0"/>
          </a:p>
        </p:txBody>
      </p:sp>
      <p:sp>
        <p:nvSpPr>
          <p:cNvPr id="5" name="Arrow: Down 4">
            <a:extLst>
              <a:ext uri="{FF2B5EF4-FFF2-40B4-BE49-F238E27FC236}">
                <a16:creationId xmlns:a16="http://schemas.microsoft.com/office/drawing/2014/main" id="{1EA83D65-EA5D-4CBA-8E63-50304F903F4B}"/>
              </a:ext>
            </a:extLst>
          </p:cNvPr>
          <p:cNvSpPr/>
          <p:nvPr/>
        </p:nvSpPr>
        <p:spPr>
          <a:xfrm>
            <a:off x="3733800" y="3352800"/>
            <a:ext cx="1066800" cy="7620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42014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4"/>
            <a:ext cx="7886700" cy="4514847"/>
          </a:xfrm>
        </p:spPr>
        <p:txBody>
          <a:bodyPr>
            <a:normAutofit lnSpcReduction="10000"/>
          </a:bodyPr>
          <a:lstStyle/>
          <a:p>
            <a:pPr marL="0" indent="0">
              <a:buNone/>
            </a:pPr>
            <a:r>
              <a:rPr lang="en-US" sz="2400" b="1" u="sng" dirty="0">
                <a:effectLst/>
              </a:rPr>
              <a:t>Diagnostic test:</a:t>
            </a:r>
            <a:r>
              <a:rPr lang="en-US" sz="2400" dirty="0">
                <a:effectLst/>
              </a:rPr>
              <a:t> ASAP but within</a:t>
            </a:r>
            <a:r>
              <a:rPr lang="en-US" sz="2400" b="1" dirty="0">
                <a:effectLst/>
              </a:rPr>
              <a:t> </a:t>
            </a:r>
            <a:r>
              <a:rPr lang="en-US" sz="2400" dirty="0">
                <a:effectLst/>
              </a:rPr>
              <a:t>1 week</a:t>
            </a:r>
          </a:p>
          <a:p>
            <a:pPr marL="342900" lvl="1" indent="0">
              <a:buNone/>
            </a:pPr>
            <a:endParaRPr lang="en-US" sz="2000" dirty="0">
              <a:effectLst/>
            </a:endParaRPr>
          </a:p>
          <a:p>
            <a:pPr marL="0" indent="0">
              <a:buNone/>
            </a:pPr>
            <a:r>
              <a:rPr lang="en-US" sz="2400" b="1" dirty="0">
                <a:solidFill>
                  <a:srgbClr val="C00000"/>
                </a:solidFill>
              </a:rPr>
              <a:t>If confirmed at 20-44.99 µg/dL = Confirmed Lead Poisoning (CLP)</a:t>
            </a:r>
            <a:endParaRPr lang="en-US" sz="2400" b="1" dirty="0"/>
          </a:p>
          <a:p>
            <a:pPr marL="0" indent="0">
              <a:buNone/>
            </a:pPr>
            <a:endParaRPr lang="en-US" sz="2400" dirty="0"/>
          </a:p>
          <a:p>
            <a:pPr marL="0" indent="0">
              <a:buNone/>
            </a:pPr>
            <a:endParaRPr lang="en-US" sz="2400" dirty="0"/>
          </a:p>
          <a:p>
            <a:r>
              <a:rPr lang="en-US" sz="2400" dirty="0"/>
              <a:t>Same as previous level </a:t>
            </a:r>
            <a:r>
              <a:rPr lang="en-US" sz="2400" i="1" dirty="0"/>
              <a:t>and</a:t>
            </a:r>
          </a:p>
          <a:p>
            <a:r>
              <a:rPr lang="en-US" sz="2400" dirty="0"/>
              <a:t>For 20-24.99 µg/dL</a:t>
            </a:r>
          </a:p>
          <a:p>
            <a:pPr lvl="1"/>
            <a:r>
              <a:rPr lang="en-US" sz="2100" dirty="0"/>
              <a:t>Follow-up testing every 1-3 months until 2 consecutive tests &lt;3.50</a:t>
            </a:r>
          </a:p>
          <a:p>
            <a:r>
              <a:rPr lang="en-US" sz="2400" dirty="0"/>
              <a:t>For 25-44.99 µg/dL</a:t>
            </a:r>
          </a:p>
          <a:p>
            <a:pPr lvl="1"/>
            <a:r>
              <a:rPr lang="en-US" sz="2100" dirty="0"/>
              <a:t>Follow-up testing every 2 weeks to 1 month until 2 consecutive tests &lt;3.50</a:t>
            </a:r>
          </a:p>
          <a:p>
            <a:pPr marL="342900" lvl="1" indent="0">
              <a:buNone/>
            </a:pPr>
            <a:endParaRPr lang="en-US" sz="2100" dirty="0"/>
          </a:p>
          <a:p>
            <a:pPr lvl="1"/>
            <a:endParaRPr lang="en-US" sz="2100" dirty="0"/>
          </a:p>
        </p:txBody>
      </p:sp>
      <p:sp>
        <p:nvSpPr>
          <p:cNvPr id="4" name="Slide Number Placeholder 3"/>
          <p:cNvSpPr>
            <a:spLocks noGrp="1"/>
          </p:cNvSpPr>
          <p:nvPr>
            <p:ph type="sldNum" sz="quarter" idx="12"/>
          </p:nvPr>
        </p:nvSpPr>
        <p:spPr/>
        <p:txBody>
          <a:bodyPr/>
          <a:lstStyle/>
          <a:p>
            <a:fld id="{BE9296ED-BE59-4C5D-897A-F3AA553D658D}" type="slidenum">
              <a:rPr lang="en-US" smtClean="0"/>
              <a:t>17</a:t>
            </a:fld>
            <a:endParaRPr lang="en-US" dirty="0"/>
          </a:p>
        </p:txBody>
      </p:sp>
      <p:sp>
        <p:nvSpPr>
          <p:cNvPr id="5" name="Title 1">
            <a:extLst>
              <a:ext uri="{FF2B5EF4-FFF2-40B4-BE49-F238E27FC236}">
                <a16:creationId xmlns:a16="http://schemas.microsoft.com/office/drawing/2014/main" id="{30DB1009-423E-48FA-90EE-C3DCFCAF3912}"/>
              </a:ext>
            </a:extLst>
          </p:cNvPr>
          <p:cNvSpPr txBox="1">
            <a:spLocks/>
          </p:cNvSpPr>
          <p:nvPr/>
        </p:nvSpPr>
        <p:spPr>
          <a:xfrm>
            <a:off x="228600" y="517528"/>
            <a:ext cx="86868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dirty="0"/>
              <a:t>Actions for Initial Blood Lead Level 20-44.99 µg/dL</a:t>
            </a:r>
          </a:p>
        </p:txBody>
      </p:sp>
      <p:sp>
        <p:nvSpPr>
          <p:cNvPr id="8" name="Arrow: Down 7">
            <a:extLst>
              <a:ext uri="{FF2B5EF4-FFF2-40B4-BE49-F238E27FC236}">
                <a16:creationId xmlns:a16="http://schemas.microsoft.com/office/drawing/2014/main" id="{521B66BF-4706-4990-9152-58E52774FE8F}"/>
              </a:ext>
            </a:extLst>
          </p:cNvPr>
          <p:cNvSpPr/>
          <p:nvPr/>
        </p:nvSpPr>
        <p:spPr>
          <a:xfrm>
            <a:off x="3733800" y="3124200"/>
            <a:ext cx="1066800" cy="7620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262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4"/>
            <a:ext cx="7886700" cy="4514847"/>
          </a:xfrm>
        </p:spPr>
        <p:txBody>
          <a:bodyPr>
            <a:normAutofit fontScale="92500" lnSpcReduction="20000"/>
          </a:bodyPr>
          <a:lstStyle/>
          <a:p>
            <a:pPr marL="0" indent="0">
              <a:buNone/>
            </a:pPr>
            <a:r>
              <a:rPr lang="en-US" sz="2600" b="1" u="sng" dirty="0">
                <a:effectLst/>
              </a:rPr>
              <a:t>Diagnostic test:</a:t>
            </a:r>
            <a:r>
              <a:rPr lang="en-US" sz="2600" dirty="0">
                <a:effectLst/>
              </a:rPr>
              <a:t> ASAP but within </a:t>
            </a:r>
            <a:r>
              <a:rPr lang="en-US" sz="2600" dirty="0"/>
              <a:t>48 hours</a:t>
            </a:r>
            <a:endParaRPr lang="en-US" sz="2600" dirty="0">
              <a:effectLst/>
            </a:endParaRPr>
          </a:p>
          <a:p>
            <a:pPr marL="342900" lvl="1" indent="0">
              <a:buNone/>
            </a:pPr>
            <a:endParaRPr lang="en-US" sz="2000" dirty="0">
              <a:effectLst/>
            </a:endParaRPr>
          </a:p>
          <a:p>
            <a:pPr marL="0" indent="0">
              <a:buNone/>
            </a:pPr>
            <a:r>
              <a:rPr lang="en-US" sz="2400" b="1" dirty="0">
                <a:solidFill>
                  <a:srgbClr val="C00000"/>
                </a:solidFill>
              </a:rPr>
              <a:t>If confirmed at 45-59.99 µg/dL = Confirmed Lead Poisoning (CLP)</a:t>
            </a:r>
            <a:endParaRPr lang="en-US" sz="2400" b="1" dirty="0"/>
          </a:p>
          <a:p>
            <a:pPr marL="0" indent="0">
              <a:buNone/>
            </a:pPr>
            <a:endParaRPr lang="en-US" sz="2400" dirty="0"/>
          </a:p>
          <a:p>
            <a:pPr marL="0" indent="0">
              <a:buNone/>
            </a:pPr>
            <a:endParaRPr lang="en-US" sz="2400" dirty="0"/>
          </a:p>
          <a:p>
            <a:pPr marL="0" indent="0">
              <a:buNone/>
            </a:pPr>
            <a:endParaRPr lang="en-US" sz="2400" dirty="0"/>
          </a:p>
          <a:p>
            <a:r>
              <a:rPr lang="en-US" sz="2400" dirty="0"/>
              <a:t>Same as previous level </a:t>
            </a:r>
            <a:r>
              <a:rPr lang="en-US" sz="2400" i="1" dirty="0"/>
              <a:t>and</a:t>
            </a:r>
          </a:p>
          <a:p>
            <a:r>
              <a:rPr lang="en-US" sz="2400" dirty="0"/>
              <a:t>Consult with North Carolina Poison Control (800) 222-1222 for advice on chelation and/or hospitalization</a:t>
            </a:r>
          </a:p>
          <a:p>
            <a:r>
              <a:rPr lang="en-US" sz="2400" dirty="0"/>
              <a:t>Consider an abdominal X-ray check for ingested object</a:t>
            </a:r>
          </a:p>
          <a:p>
            <a:r>
              <a:rPr lang="en-US" sz="2400" dirty="0"/>
              <a:t>Alert NC CLPPP by calling (919) 707-5854</a:t>
            </a:r>
          </a:p>
          <a:p>
            <a:r>
              <a:rPr lang="en-US" sz="2400" dirty="0"/>
              <a:t>Follow-up testing every 2 weeks to 1 month until 2 consecutive tests &lt;3.50</a:t>
            </a:r>
            <a:endParaRPr lang="en-US" sz="2100" dirty="0"/>
          </a:p>
          <a:p>
            <a:pPr lvl="1"/>
            <a:endParaRPr lang="en-US" sz="2100" dirty="0"/>
          </a:p>
        </p:txBody>
      </p:sp>
      <p:sp>
        <p:nvSpPr>
          <p:cNvPr id="4" name="Slide Number Placeholder 3"/>
          <p:cNvSpPr>
            <a:spLocks noGrp="1"/>
          </p:cNvSpPr>
          <p:nvPr>
            <p:ph type="sldNum" sz="quarter" idx="12"/>
          </p:nvPr>
        </p:nvSpPr>
        <p:spPr/>
        <p:txBody>
          <a:bodyPr/>
          <a:lstStyle/>
          <a:p>
            <a:fld id="{BE9296ED-BE59-4C5D-897A-F3AA553D658D}" type="slidenum">
              <a:rPr lang="en-US" smtClean="0"/>
              <a:t>18</a:t>
            </a:fld>
            <a:endParaRPr lang="en-US" dirty="0"/>
          </a:p>
        </p:txBody>
      </p:sp>
      <p:sp>
        <p:nvSpPr>
          <p:cNvPr id="5" name="Title 1">
            <a:extLst>
              <a:ext uri="{FF2B5EF4-FFF2-40B4-BE49-F238E27FC236}">
                <a16:creationId xmlns:a16="http://schemas.microsoft.com/office/drawing/2014/main" id="{30DB1009-423E-48FA-90EE-C3DCFCAF3912}"/>
              </a:ext>
            </a:extLst>
          </p:cNvPr>
          <p:cNvSpPr txBox="1">
            <a:spLocks/>
          </p:cNvSpPr>
          <p:nvPr/>
        </p:nvSpPr>
        <p:spPr>
          <a:xfrm>
            <a:off x="228600" y="517528"/>
            <a:ext cx="86868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dirty="0"/>
              <a:t>Actions for Initial Blood Lead Level 45-59.99 µg/dL</a:t>
            </a:r>
          </a:p>
        </p:txBody>
      </p:sp>
      <p:sp>
        <p:nvSpPr>
          <p:cNvPr id="8" name="Arrow: Down 7">
            <a:extLst>
              <a:ext uri="{FF2B5EF4-FFF2-40B4-BE49-F238E27FC236}">
                <a16:creationId xmlns:a16="http://schemas.microsoft.com/office/drawing/2014/main" id="{521B66BF-4706-4990-9152-58E52774FE8F}"/>
              </a:ext>
            </a:extLst>
          </p:cNvPr>
          <p:cNvSpPr/>
          <p:nvPr/>
        </p:nvSpPr>
        <p:spPr>
          <a:xfrm>
            <a:off x="3733800" y="3048000"/>
            <a:ext cx="1066800" cy="7620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06227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4"/>
            <a:ext cx="7886700" cy="4514847"/>
          </a:xfrm>
        </p:spPr>
        <p:txBody>
          <a:bodyPr>
            <a:normAutofit/>
          </a:bodyPr>
          <a:lstStyle/>
          <a:p>
            <a:pPr marL="0" indent="0">
              <a:buNone/>
            </a:pPr>
            <a:r>
              <a:rPr lang="en-US" sz="2400" b="1" u="sng" dirty="0">
                <a:effectLst/>
              </a:rPr>
              <a:t>Diagnostic test:</a:t>
            </a:r>
            <a:r>
              <a:rPr lang="en-US" sz="2400" dirty="0">
                <a:effectLst/>
              </a:rPr>
              <a:t> ASAP but within</a:t>
            </a:r>
            <a:r>
              <a:rPr lang="en-US" sz="2400" b="1" dirty="0">
                <a:effectLst/>
              </a:rPr>
              <a:t> </a:t>
            </a:r>
            <a:r>
              <a:rPr lang="en-US" sz="2400" b="1" i="1" dirty="0">
                <a:effectLst/>
              </a:rPr>
              <a:t>24 hours</a:t>
            </a:r>
          </a:p>
          <a:p>
            <a:pPr marL="342900" lvl="1" indent="0">
              <a:buNone/>
            </a:pPr>
            <a:endParaRPr lang="en-US" sz="2000" dirty="0">
              <a:effectLst/>
            </a:endParaRPr>
          </a:p>
          <a:p>
            <a:pPr marL="0" indent="0">
              <a:buNone/>
            </a:pPr>
            <a:r>
              <a:rPr lang="en-US" sz="2400" b="1" dirty="0">
                <a:solidFill>
                  <a:srgbClr val="C00000"/>
                </a:solidFill>
              </a:rPr>
              <a:t>If confirmed at 60-69.99 µg/dL = Confirmed Lead Poisoning (CLP)</a:t>
            </a:r>
            <a:endParaRPr lang="en-US" sz="2400" b="1" dirty="0"/>
          </a:p>
          <a:p>
            <a:pPr marL="0" indent="0">
              <a:buNone/>
            </a:pPr>
            <a:endParaRPr lang="en-US" sz="2400" dirty="0"/>
          </a:p>
          <a:p>
            <a:pPr marL="0" indent="0">
              <a:buNone/>
            </a:pPr>
            <a:endParaRPr lang="en-US" sz="2400" dirty="0"/>
          </a:p>
          <a:p>
            <a:r>
              <a:rPr lang="en-US" sz="2400" dirty="0"/>
              <a:t>Otherwise, same as previous level</a:t>
            </a:r>
            <a:endParaRPr lang="en-US" sz="2100" dirty="0"/>
          </a:p>
          <a:p>
            <a:pPr lvl="1"/>
            <a:endParaRPr lang="en-US" sz="2100" dirty="0"/>
          </a:p>
        </p:txBody>
      </p:sp>
      <p:sp>
        <p:nvSpPr>
          <p:cNvPr id="4" name="Slide Number Placeholder 3"/>
          <p:cNvSpPr>
            <a:spLocks noGrp="1"/>
          </p:cNvSpPr>
          <p:nvPr>
            <p:ph type="sldNum" sz="quarter" idx="12"/>
          </p:nvPr>
        </p:nvSpPr>
        <p:spPr/>
        <p:txBody>
          <a:bodyPr/>
          <a:lstStyle/>
          <a:p>
            <a:fld id="{BE9296ED-BE59-4C5D-897A-F3AA553D658D}" type="slidenum">
              <a:rPr lang="en-US" smtClean="0"/>
              <a:t>19</a:t>
            </a:fld>
            <a:endParaRPr lang="en-US" dirty="0"/>
          </a:p>
        </p:txBody>
      </p:sp>
      <p:sp>
        <p:nvSpPr>
          <p:cNvPr id="5" name="Title 1">
            <a:extLst>
              <a:ext uri="{FF2B5EF4-FFF2-40B4-BE49-F238E27FC236}">
                <a16:creationId xmlns:a16="http://schemas.microsoft.com/office/drawing/2014/main" id="{30DB1009-423E-48FA-90EE-C3DCFCAF3912}"/>
              </a:ext>
            </a:extLst>
          </p:cNvPr>
          <p:cNvSpPr txBox="1">
            <a:spLocks/>
          </p:cNvSpPr>
          <p:nvPr/>
        </p:nvSpPr>
        <p:spPr>
          <a:xfrm>
            <a:off x="228600" y="517528"/>
            <a:ext cx="86868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dirty="0"/>
              <a:t>Actions for Initial Blood Lead Level 60-69.99 µg/dL</a:t>
            </a:r>
          </a:p>
        </p:txBody>
      </p:sp>
      <p:sp>
        <p:nvSpPr>
          <p:cNvPr id="8" name="Arrow: Down 7">
            <a:extLst>
              <a:ext uri="{FF2B5EF4-FFF2-40B4-BE49-F238E27FC236}">
                <a16:creationId xmlns:a16="http://schemas.microsoft.com/office/drawing/2014/main" id="{521B66BF-4706-4990-9152-58E52774FE8F}"/>
              </a:ext>
            </a:extLst>
          </p:cNvPr>
          <p:cNvSpPr/>
          <p:nvPr/>
        </p:nvSpPr>
        <p:spPr>
          <a:xfrm>
            <a:off x="3733800" y="3124200"/>
            <a:ext cx="1066800" cy="7620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0891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4479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endParaRPr lang="en-US" altLang="en-US" sz="4400" dirty="0">
              <a:solidFill>
                <a:schemeClr val="tx2"/>
              </a:solidFill>
              <a:latin typeface="Times New Roman" pitchFamily="18" charset="0"/>
            </a:endParaRPr>
          </a:p>
        </p:txBody>
      </p:sp>
      <p:pic>
        <p:nvPicPr>
          <p:cNvPr id="491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800" y="838200"/>
            <a:ext cx="439420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1724" b="7958"/>
          <a:stretch/>
        </p:blipFill>
        <p:spPr bwMode="auto">
          <a:xfrm>
            <a:off x="5426075" y="942084"/>
            <a:ext cx="2133600" cy="30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64075" y="4254858"/>
            <a:ext cx="3657600" cy="2523768"/>
          </a:xfrm>
          <a:prstGeom prst="rect">
            <a:avLst/>
          </a:prstGeom>
          <a:noFill/>
        </p:spPr>
        <p:txBody>
          <a:bodyPr wrap="square" rtlCol="0">
            <a:spAutoFit/>
          </a:bodyPr>
          <a:lstStyle/>
          <a:p>
            <a:r>
              <a:rPr lang="en-US" sz="2800" dirty="0">
                <a:solidFill>
                  <a:srgbClr val="00B050"/>
                </a:solidFill>
              </a:rPr>
              <a:t>*Better outcomes are achieved when clinical and environmental services operate in close coordination.*</a:t>
            </a:r>
          </a:p>
          <a:p>
            <a:endParaRPr lang="en-US" dirty="0"/>
          </a:p>
        </p:txBody>
      </p:sp>
      <p:sp>
        <p:nvSpPr>
          <p:cNvPr id="6" name="Title 1"/>
          <p:cNvSpPr txBox="1">
            <a:spLocks/>
          </p:cNvSpPr>
          <p:nvPr/>
        </p:nvSpPr>
        <p:spPr>
          <a:xfrm>
            <a:off x="469200" y="22638"/>
            <a:ext cx="8229600" cy="1143000"/>
          </a:xfrm>
          <a:prstGeom prst="rect">
            <a:avLst/>
          </a:prstGeom>
        </p:spPr>
        <p:txBody>
          <a:bodyPr/>
          <a:lstStyle>
            <a:lvl1pPr algn="ctr" rtl="0" eaLnBrk="1" fontAlgn="base" hangingPunct="1">
              <a:spcBef>
                <a:spcPct val="0"/>
              </a:spcBef>
              <a:spcAft>
                <a:spcPct val="0"/>
              </a:spcAft>
              <a:defRPr sz="4400" b="1">
                <a:solidFill>
                  <a:schemeClr val="tx2"/>
                </a:solidFill>
                <a:effectLst>
                  <a:outerShdw blurRad="38100" dist="38100" dir="2700000" algn="tl">
                    <a:srgbClr val="FFFFFF"/>
                  </a:outerShdw>
                </a:effectLst>
                <a:latin typeface="+mj-lt"/>
                <a:ea typeface="+mj-ea"/>
                <a:cs typeface="+mj-cs"/>
              </a:defRPr>
            </a:lvl1pPr>
            <a:lvl2pPr algn="ctr" rtl="0" eaLnBrk="1" fontAlgn="base" hangingPunct="1">
              <a:spcBef>
                <a:spcPct val="0"/>
              </a:spcBef>
              <a:spcAft>
                <a:spcPct val="0"/>
              </a:spcAft>
              <a:defRPr sz="4400" b="1">
                <a:solidFill>
                  <a:schemeClr val="tx2"/>
                </a:solidFill>
                <a:effectLst>
                  <a:outerShdw blurRad="38100" dist="38100" dir="2700000" algn="tl">
                    <a:srgbClr val="FFFFFF"/>
                  </a:outerShdw>
                </a:effectLst>
                <a:latin typeface="Garamond" pitchFamily="18" charset="0"/>
              </a:defRPr>
            </a:lvl2pPr>
            <a:lvl3pPr algn="ctr" rtl="0" eaLnBrk="1" fontAlgn="base" hangingPunct="1">
              <a:spcBef>
                <a:spcPct val="0"/>
              </a:spcBef>
              <a:spcAft>
                <a:spcPct val="0"/>
              </a:spcAft>
              <a:defRPr sz="4400" b="1">
                <a:solidFill>
                  <a:schemeClr val="tx2"/>
                </a:solidFill>
                <a:effectLst>
                  <a:outerShdw blurRad="38100" dist="38100" dir="2700000" algn="tl">
                    <a:srgbClr val="FFFFFF"/>
                  </a:outerShdw>
                </a:effectLst>
                <a:latin typeface="Garamond" pitchFamily="18" charset="0"/>
              </a:defRPr>
            </a:lvl3pPr>
            <a:lvl4pPr algn="ctr" rtl="0" eaLnBrk="1" fontAlgn="base" hangingPunct="1">
              <a:spcBef>
                <a:spcPct val="0"/>
              </a:spcBef>
              <a:spcAft>
                <a:spcPct val="0"/>
              </a:spcAft>
              <a:defRPr sz="4400" b="1">
                <a:solidFill>
                  <a:schemeClr val="tx2"/>
                </a:solidFill>
                <a:effectLst>
                  <a:outerShdw blurRad="38100" dist="38100" dir="2700000" algn="tl">
                    <a:srgbClr val="FFFFFF"/>
                  </a:outerShdw>
                </a:effectLst>
                <a:latin typeface="Garamond" pitchFamily="18" charset="0"/>
              </a:defRPr>
            </a:lvl4pPr>
            <a:lvl5pPr algn="ctr" rtl="0" eaLnBrk="1" fontAlgn="base" hangingPunct="1">
              <a:spcBef>
                <a:spcPct val="0"/>
              </a:spcBef>
              <a:spcAft>
                <a:spcPct val="0"/>
              </a:spcAft>
              <a:defRPr sz="4400" b="1">
                <a:solidFill>
                  <a:schemeClr val="tx2"/>
                </a:solidFill>
                <a:effectLst>
                  <a:outerShdw blurRad="38100" dist="38100" dir="2700000" algn="tl">
                    <a:srgbClr val="FFFFFF"/>
                  </a:outerShdw>
                </a:effectLst>
                <a:latin typeface="Garamond" pitchFamily="18" charset="0"/>
              </a:defRPr>
            </a:lvl5pPr>
            <a:lvl6pPr marL="457200" algn="ctr" rtl="0" eaLnBrk="1" fontAlgn="base" hangingPunct="1">
              <a:spcBef>
                <a:spcPct val="0"/>
              </a:spcBef>
              <a:spcAft>
                <a:spcPct val="0"/>
              </a:spcAft>
              <a:defRPr sz="4400" b="1">
                <a:solidFill>
                  <a:schemeClr val="tx2"/>
                </a:solidFill>
                <a:effectLst>
                  <a:outerShdw blurRad="38100" dist="38100" dir="2700000" algn="tl">
                    <a:srgbClr val="FFFFFF"/>
                  </a:outerShdw>
                </a:effectLst>
                <a:latin typeface="Garamond" pitchFamily="18" charset="0"/>
              </a:defRPr>
            </a:lvl6pPr>
            <a:lvl7pPr marL="914400" algn="ctr" rtl="0" eaLnBrk="1" fontAlgn="base" hangingPunct="1">
              <a:spcBef>
                <a:spcPct val="0"/>
              </a:spcBef>
              <a:spcAft>
                <a:spcPct val="0"/>
              </a:spcAft>
              <a:defRPr sz="4400" b="1">
                <a:solidFill>
                  <a:schemeClr val="tx2"/>
                </a:solidFill>
                <a:effectLst>
                  <a:outerShdw blurRad="38100" dist="38100" dir="2700000" algn="tl">
                    <a:srgbClr val="FFFFFF"/>
                  </a:outerShdw>
                </a:effectLst>
                <a:latin typeface="Garamond" pitchFamily="18" charset="0"/>
              </a:defRPr>
            </a:lvl7pPr>
            <a:lvl8pPr marL="1371600" algn="ctr" rtl="0" eaLnBrk="1" fontAlgn="base" hangingPunct="1">
              <a:spcBef>
                <a:spcPct val="0"/>
              </a:spcBef>
              <a:spcAft>
                <a:spcPct val="0"/>
              </a:spcAft>
              <a:defRPr sz="4400" b="1">
                <a:solidFill>
                  <a:schemeClr val="tx2"/>
                </a:solidFill>
                <a:effectLst>
                  <a:outerShdw blurRad="38100" dist="38100" dir="2700000" algn="tl">
                    <a:srgbClr val="FFFFFF"/>
                  </a:outerShdw>
                </a:effectLst>
                <a:latin typeface="Garamond" pitchFamily="18" charset="0"/>
              </a:defRPr>
            </a:lvl8pPr>
            <a:lvl9pPr marL="1828800" algn="ctr" rtl="0" eaLnBrk="1" fontAlgn="base" hangingPunct="1">
              <a:spcBef>
                <a:spcPct val="0"/>
              </a:spcBef>
              <a:spcAft>
                <a:spcPct val="0"/>
              </a:spcAft>
              <a:defRPr sz="4400" b="1">
                <a:solidFill>
                  <a:schemeClr val="tx2"/>
                </a:solidFill>
                <a:effectLst>
                  <a:outerShdw blurRad="38100" dist="38100" dir="2700000" algn="tl">
                    <a:srgbClr val="FFFFFF"/>
                  </a:outerShdw>
                </a:effectLst>
                <a:latin typeface="Garamond" pitchFamily="18" charset="0"/>
              </a:defRPr>
            </a:lvl9pPr>
          </a:lstStyle>
          <a:p>
            <a:r>
              <a:rPr lang="en-US" kern="0" dirty="0">
                <a:solidFill>
                  <a:schemeClr val="tx1"/>
                </a:solidFill>
              </a:rPr>
              <a:t>Coordination </a:t>
            </a:r>
            <a:r>
              <a:rPr lang="en-US" kern="0" dirty="0">
                <a:solidFill>
                  <a:schemeClr val="bg2"/>
                </a:solidFill>
              </a:rPr>
              <a:t>		</a:t>
            </a:r>
          </a:p>
        </p:txBody>
      </p:sp>
      <p:sp>
        <p:nvSpPr>
          <p:cNvPr id="3" name="Slide Number Placeholder 2"/>
          <p:cNvSpPr>
            <a:spLocks noGrp="1"/>
          </p:cNvSpPr>
          <p:nvPr>
            <p:ph type="sldNum" sz="quarter" idx="12"/>
          </p:nvPr>
        </p:nvSpPr>
        <p:spPr/>
        <p:txBody>
          <a:bodyPr/>
          <a:lstStyle/>
          <a:p>
            <a:fld id="{BE9296ED-BE59-4C5D-897A-F3AA553D658D}" type="slidenum">
              <a:rPr lang="en-US" smtClean="0"/>
              <a:t>2</a:t>
            </a:fld>
            <a:endParaRPr lang="en-US" dirty="0"/>
          </a:p>
        </p:txBody>
      </p:sp>
      <p:pic>
        <p:nvPicPr>
          <p:cNvPr id="8" name="Picture 2">
            <a:extLst>
              <a:ext uri="{FF2B5EF4-FFF2-40B4-BE49-F238E27FC236}">
                <a16:creationId xmlns:a16="http://schemas.microsoft.com/office/drawing/2014/main" id="{DA83D083-CBE6-4B77-94DB-5CA7116CBBB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672" t="575"/>
          <a:stretch/>
        </p:blipFill>
        <p:spPr bwMode="auto">
          <a:xfrm>
            <a:off x="1143001" y="3733800"/>
            <a:ext cx="226850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993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Actions for Initial Blood Lead Level ≥70 µg/dL</a:t>
            </a:r>
          </a:p>
        </p:txBody>
      </p:sp>
      <p:sp>
        <p:nvSpPr>
          <p:cNvPr id="3" name="Content Placeholder 2"/>
          <p:cNvSpPr>
            <a:spLocks noGrp="1"/>
          </p:cNvSpPr>
          <p:nvPr>
            <p:ph idx="1"/>
          </p:nvPr>
        </p:nvSpPr>
        <p:spPr/>
        <p:txBody>
          <a:bodyPr>
            <a:normAutofit lnSpcReduction="10000"/>
          </a:bodyPr>
          <a:lstStyle/>
          <a:p>
            <a:r>
              <a:rPr lang="en-US" sz="2400" b="1" u="sng" dirty="0">
                <a:effectLst/>
              </a:rPr>
              <a:t>Diagnostic test:</a:t>
            </a:r>
            <a:r>
              <a:rPr lang="en-US" sz="2400" b="1" dirty="0">
                <a:effectLst/>
              </a:rPr>
              <a:t> </a:t>
            </a:r>
            <a:r>
              <a:rPr lang="en-US" sz="2400" b="1" i="1" dirty="0"/>
              <a:t>I</a:t>
            </a:r>
            <a:r>
              <a:rPr lang="en-US" sz="2400" b="1" i="1" dirty="0">
                <a:effectLst/>
              </a:rPr>
              <a:t>mmediately</a:t>
            </a:r>
            <a:r>
              <a:rPr lang="en-US" sz="2400" dirty="0">
                <a:effectLst/>
              </a:rPr>
              <a:t> as emergency lab </a:t>
            </a:r>
          </a:p>
          <a:p>
            <a:pPr marL="0" indent="0">
              <a:buNone/>
            </a:pPr>
            <a:endParaRPr lang="en-US" sz="2400" dirty="0">
              <a:effectLst/>
            </a:endParaRPr>
          </a:p>
          <a:p>
            <a:pPr marL="0" indent="0">
              <a:buNone/>
            </a:pPr>
            <a:r>
              <a:rPr lang="en-US" sz="2400" b="1" dirty="0">
                <a:solidFill>
                  <a:srgbClr val="C00000"/>
                </a:solidFill>
              </a:rPr>
              <a:t>If confirmed at </a:t>
            </a:r>
            <a:r>
              <a:rPr lang="en-US" sz="2400" b="1" u="sng" dirty="0">
                <a:solidFill>
                  <a:srgbClr val="C00000"/>
                </a:solidFill>
              </a:rPr>
              <a:t>&gt;</a:t>
            </a:r>
            <a:r>
              <a:rPr lang="en-US" sz="2400" b="1" dirty="0">
                <a:solidFill>
                  <a:srgbClr val="C00000"/>
                </a:solidFill>
              </a:rPr>
              <a:t>70 µg/dL = Confirmed Lead Poisoning (CLP)</a:t>
            </a:r>
          </a:p>
          <a:p>
            <a:pPr marL="0" indent="0">
              <a:buNone/>
            </a:pPr>
            <a:endParaRPr lang="en-US" sz="2400" dirty="0">
              <a:effectLst/>
            </a:endParaRPr>
          </a:p>
          <a:p>
            <a:pPr marL="0" indent="0">
              <a:buNone/>
            </a:pPr>
            <a:endParaRPr lang="en-US" sz="2400" dirty="0">
              <a:effectLst/>
            </a:endParaRPr>
          </a:p>
          <a:p>
            <a:pPr marL="0" indent="0">
              <a:buNone/>
            </a:pPr>
            <a:endParaRPr lang="en-US" sz="2400" dirty="0"/>
          </a:p>
          <a:p>
            <a:pPr marL="0" indent="0">
              <a:buNone/>
            </a:pPr>
            <a:endParaRPr lang="en-US" sz="2400" dirty="0">
              <a:effectLst/>
            </a:endParaRPr>
          </a:p>
          <a:p>
            <a:r>
              <a:rPr lang="en-US" sz="2400" dirty="0"/>
              <a:t>Same as previous level </a:t>
            </a:r>
            <a:r>
              <a:rPr lang="en-US" sz="2400" i="1" dirty="0"/>
              <a:t>and</a:t>
            </a:r>
          </a:p>
          <a:p>
            <a:r>
              <a:rPr lang="en-US" sz="2400" dirty="0"/>
              <a:t>Hospitalize child and begin medical treatment immediately</a:t>
            </a:r>
          </a:p>
          <a:p>
            <a:r>
              <a:rPr lang="en-US" sz="2400" dirty="0"/>
              <a:t>Follow-up testing every 2 weeks to 1 month until 2 consecutive tests &lt;3.50</a:t>
            </a:r>
            <a:endParaRPr lang="en-US" sz="2400" b="1" dirty="0">
              <a:effectLst/>
            </a:endParaRPr>
          </a:p>
        </p:txBody>
      </p:sp>
      <p:sp>
        <p:nvSpPr>
          <p:cNvPr id="4" name="Slide Number Placeholder 3"/>
          <p:cNvSpPr>
            <a:spLocks noGrp="1"/>
          </p:cNvSpPr>
          <p:nvPr>
            <p:ph type="sldNum" sz="quarter" idx="12"/>
          </p:nvPr>
        </p:nvSpPr>
        <p:spPr/>
        <p:txBody>
          <a:bodyPr/>
          <a:lstStyle/>
          <a:p>
            <a:fld id="{BE9296ED-BE59-4C5D-897A-F3AA553D658D}" type="slidenum">
              <a:rPr lang="en-US" smtClean="0"/>
              <a:t>20</a:t>
            </a:fld>
            <a:endParaRPr lang="en-US" dirty="0"/>
          </a:p>
        </p:txBody>
      </p:sp>
      <p:sp>
        <p:nvSpPr>
          <p:cNvPr id="5" name="Arrow: Down 4">
            <a:extLst>
              <a:ext uri="{FF2B5EF4-FFF2-40B4-BE49-F238E27FC236}">
                <a16:creationId xmlns:a16="http://schemas.microsoft.com/office/drawing/2014/main" id="{87A96026-6758-4F9B-B0D5-31E8D4BAAE5E}"/>
              </a:ext>
            </a:extLst>
          </p:cNvPr>
          <p:cNvSpPr/>
          <p:nvPr/>
        </p:nvSpPr>
        <p:spPr>
          <a:xfrm>
            <a:off x="3733800" y="3505200"/>
            <a:ext cx="1066800" cy="7620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41101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dirty="0"/>
              <a:t>Environmental Investigation Referral</a:t>
            </a:r>
          </a:p>
        </p:txBody>
      </p:sp>
      <p:sp>
        <p:nvSpPr>
          <p:cNvPr id="23555" name="Rectangle 3"/>
          <p:cNvSpPr>
            <a:spLocks noGrp="1" noChangeArrowheads="1"/>
          </p:cNvSpPr>
          <p:nvPr>
            <p:ph idx="1"/>
          </p:nvPr>
        </p:nvSpPr>
        <p:spPr>
          <a:xfrm>
            <a:off x="457200" y="1447800"/>
            <a:ext cx="8229600" cy="4800600"/>
          </a:xfrm>
        </p:spPr>
        <p:txBody>
          <a:bodyPr>
            <a:normAutofit/>
          </a:bodyPr>
          <a:lstStyle/>
          <a:p>
            <a:pPr eaLnBrk="1" hangingPunct="1">
              <a:lnSpc>
                <a:spcPct val="90000"/>
              </a:lnSpc>
              <a:defRPr/>
            </a:pPr>
            <a:r>
              <a:rPr lang="en-US" sz="3200" dirty="0">
                <a:solidFill>
                  <a:srgbClr val="FF0000"/>
                </a:solidFill>
              </a:rPr>
              <a:t>Occurs with 2 consecutive lead tests </a:t>
            </a:r>
            <a:r>
              <a:rPr lang="en-US" sz="3200" u="sng" dirty="0">
                <a:solidFill>
                  <a:srgbClr val="FF0000"/>
                </a:solidFill>
              </a:rPr>
              <a:t>&gt;</a:t>
            </a:r>
            <a:r>
              <a:rPr lang="en-US" sz="3200" dirty="0">
                <a:solidFill>
                  <a:srgbClr val="FF0000"/>
                </a:solidFill>
              </a:rPr>
              <a:t> 5 µg/dL within a 12-month period </a:t>
            </a:r>
          </a:p>
          <a:p>
            <a:pPr marL="0" indent="0">
              <a:buNone/>
              <a:defRPr/>
            </a:pPr>
            <a:endParaRPr lang="en-US" sz="2400" dirty="0"/>
          </a:p>
          <a:p>
            <a:pPr marL="171450" lvl="1">
              <a:spcBef>
                <a:spcPts val="750"/>
              </a:spcBef>
              <a:defRPr/>
            </a:pPr>
            <a:r>
              <a:rPr lang="en-US" sz="2400" dirty="0"/>
              <a:t>Private clinics:</a:t>
            </a:r>
          </a:p>
          <a:p>
            <a:pPr marL="514350" lvl="3">
              <a:spcBef>
                <a:spcPts val="750"/>
              </a:spcBef>
              <a:defRPr/>
            </a:pPr>
            <a:r>
              <a:rPr lang="en-US" sz="2000" dirty="0"/>
              <a:t>Fill out Form 3651 – Evaluation of Child with Elevated Blood Lead Level </a:t>
            </a:r>
          </a:p>
          <a:p>
            <a:pPr marL="514350" lvl="3">
              <a:spcBef>
                <a:spcPts val="750"/>
              </a:spcBef>
              <a:defRPr/>
            </a:pPr>
            <a:r>
              <a:rPr lang="en-US" sz="2000" dirty="0"/>
              <a:t>Mail/fax to NC CEH at (919) 841-4015</a:t>
            </a:r>
          </a:p>
          <a:p>
            <a:pPr marL="342900" lvl="3" indent="0">
              <a:spcBef>
                <a:spcPts val="750"/>
              </a:spcBef>
              <a:buNone/>
              <a:defRPr/>
            </a:pPr>
            <a:endParaRPr lang="en-US" sz="2000" dirty="0"/>
          </a:p>
          <a:p>
            <a:pPr marL="171450" lvl="1">
              <a:spcBef>
                <a:spcPts val="750"/>
              </a:spcBef>
              <a:defRPr/>
            </a:pPr>
            <a:r>
              <a:rPr lang="en-US" sz="2400" dirty="0"/>
              <a:t>Health department clinician </a:t>
            </a:r>
          </a:p>
          <a:p>
            <a:pPr marL="514350" lvl="3">
              <a:spcBef>
                <a:spcPts val="750"/>
              </a:spcBef>
              <a:defRPr/>
            </a:pPr>
            <a:r>
              <a:rPr lang="en-US" sz="2000" dirty="0"/>
              <a:t>Complete the Clinical Assessment question package in NCLEAD</a:t>
            </a:r>
          </a:p>
          <a:p>
            <a:pPr marL="342900" lvl="3" indent="0" algn="ctr">
              <a:spcBef>
                <a:spcPts val="750"/>
              </a:spcBef>
              <a:buNone/>
              <a:defRPr/>
            </a:pPr>
            <a:r>
              <a:rPr lang="en-US" sz="2000" dirty="0"/>
              <a:t>--OR--</a:t>
            </a:r>
          </a:p>
          <a:p>
            <a:pPr marL="514350" lvl="3">
              <a:spcBef>
                <a:spcPts val="750"/>
              </a:spcBef>
              <a:defRPr/>
            </a:pPr>
            <a:r>
              <a:rPr lang="en-US" sz="2000" dirty="0"/>
              <a:t>Scan and attach a copy of Form 3651 to the child event</a:t>
            </a:r>
          </a:p>
        </p:txBody>
      </p:sp>
      <p:sp>
        <p:nvSpPr>
          <p:cNvPr id="3" name="Slide Number Placeholder 2"/>
          <p:cNvSpPr>
            <a:spLocks noGrp="1"/>
          </p:cNvSpPr>
          <p:nvPr>
            <p:ph type="sldNum" sz="quarter" idx="12"/>
          </p:nvPr>
        </p:nvSpPr>
        <p:spPr/>
        <p:txBody>
          <a:bodyPr/>
          <a:lstStyle/>
          <a:p>
            <a:fld id="{BE9296ED-BE59-4C5D-897A-F3AA553D658D}" type="slidenum">
              <a:rPr lang="en-US" smtClean="0"/>
              <a:t>21</a:t>
            </a:fld>
            <a:endParaRPr lang="en-US" dirty="0"/>
          </a:p>
        </p:txBody>
      </p:sp>
    </p:spTree>
    <p:extLst>
      <p:ext uri="{BB962C8B-B14F-4D97-AF65-F5344CB8AC3E}">
        <p14:creationId xmlns:p14="http://schemas.microsoft.com/office/powerpoint/2010/main" val="3537727093"/>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defRPr/>
            </a:pPr>
            <a:r>
              <a:rPr lang="en-US" dirty="0"/>
              <a:t>Follow-up Test</a:t>
            </a:r>
          </a:p>
        </p:txBody>
      </p:sp>
      <p:sp>
        <p:nvSpPr>
          <p:cNvPr id="37891" name="Rectangle 3"/>
          <p:cNvSpPr>
            <a:spLocks noGrp="1" noChangeArrowheads="1"/>
          </p:cNvSpPr>
          <p:nvPr>
            <p:ph idx="1"/>
          </p:nvPr>
        </p:nvSpPr>
        <p:spPr/>
        <p:txBody>
          <a:bodyPr>
            <a:normAutofit/>
          </a:bodyPr>
          <a:lstStyle/>
          <a:p>
            <a:pPr eaLnBrk="1" hangingPunct="1">
              <a:defRPr/>
            </a:pPr>
            <a:r>
              <a:rPr lang="en-US" sz="2400" dirty="0"/>
              <a:t>A blood laboratory test for lead that is used to monitor the status of a child with a previously elevated diagnostic test for lead</a:t>
            </a:r>
          </a:p>
          <a:p>
            <a:pPr eaLnBrk="1" hangingPunct="1">
              <a:defRPr/>
            </a:pPr>
            <a:endParaRPr lang="en-US" sz="2400" dirty="0"/>
          </a:p>
          <a:p>
            <a:pPr lvl="1">
              <a:defRPr/>
            </a:pPr>
            <a:r>
              <a:rPr lang="en-US" sz="2000" dirty="0"/>
              <a:t>Must be repeated at appropriate interval (see follow-up schedule) until 2 consecutive tests &lt; 3.50 µg/dL</a:t>
            </a:r>
          </a:p>
          <a:p>
            <a:pPr marL="342900" lvl="1" indent="0">
              <a:buNone/>
              <a:defRPr/>
            </a:pPr>
            <a:endParaRPr lang="en-US" sz="2000" dirty="0"/>
          </a:p>
          <a:p>
            <a:pPr lvl="1">
              <a:defRPr/>
            </a:pPr>
            <a:r>
              <a:rPr lang="en-US" sz="2000" dirty="0"/>
              <a:t>Can be capillary unless follow-up test result puts child into a higher risk category</a:t>
            </a:r>
          </a:p>
        </p:txBody>
      </p:sp>
      <p:pic>
        <p:nvPicPr>
          <p:cNvPr id="2050" name="Picture 2" descr="C:\Users\Kim_Gaetz\AppData\Local\Microsoft\Windows\Temporary Internet Files\Content.IE5\PUSAEA3W\Alarm-clock[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5105402"/>
            <a:ext cx="1158250" cy="121601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E9296ED-BE59-4C5D-897A-F3AA553D658D}" type="slidenum">
              <a:rPr lang="en-US" smtClean="0"/>
              <a:t>22</a:t>
            </a:fld>
            <a:endParaRPr lang="en-US" dirty="0"/>
          </a:p>
        </p:txBody>
      </p:sp>
    </p:spTree>
    <p:extLst>
      <p:ext uri="{BB962C8B-B14F-4D97-AF65-F5344CB8AC3E}">
        <p14:creationId xmlns:p14="http://schemas.microsoft.com/office/powerpoint/2010/main" val="1213036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EB695-086D-403A-9D08-0341CE78A16F}"/>
              </a:ext>
            </a:extLst>
          </p:cNvPr>
          <p:cNvSpPr>
            <a:spLocks noGrp="1"/>
          </p:cNvSpPr>
          <p:nvPr>
            <p:ph type="title"/>
          </p:nvPr>
        </p:nvSpPr>
        <p:spPr/>
        <p:txBody>
          <a:bodyPr/>
          <a:lstStyle/>
          <a:p>
            <a:r>
              <a:rPr lang="en-US" b="1" u="sng" dirty="0"/>
              <a:t>Follow-up Testing Intervals</a:t>
            </a:r>
          </a:p>
        </p:txBody>
      </p:sp>
      <p:sp>
        <p:nvSpPr>
          <p:cNvPr id="4" name="Slide Number Placeholder 3">
            <a:extLst>
              <a:ext uri="{FF2B5EF4-FFF2-40B4-BE49-F238E27FC236}">
                <a16:creationId xmlns:a16="http://schemas.microsoft.com/office/drawing/2014/main" id="{F4FD3A6F-854B-4C82-B195-B68360EC2B33}"/>
              </a:ext>
            </a:extLst>
          </p:cNvPr>
          <p:cNvSpPr>
            <a:spLocks noGrp="1"/>
          </p:cNvSpPr>
          <p:nvPr>
            <p:ph type="sldNum" sz="quarter" idx="12"/>
          </p:nvPr>
        </p:nvSpPr>
        <p:spPr/>
        <p:txBody>
          <a:bodyPr/>
          <a:lstStyle/>
          <a:p>
            <a:fld id="{BE9296ED-BE59-4C5D-897A-F3AA553D658D}" type="slidenum">
              <a:rPr lang="en-US" smtClean="0"/>
              <a:t>23</a:t>
            </a:fld>
            <a:endParaRPr lang="en-US" dirty="0"/>
          </a:p>
        </p:txBody>
      </p:sp>
      <p:graphicFrame>
        <p:nvGraphicFramePr>
          <p:cNvPr id="5" name="Table 4">
            <a:extLst>
              <a:ext uri="{FF2B5EF4-FFF2-40B4-BE49-F238E27FC236}">
                <a16:creationId xmlns:a16="http://schemas.microsoft.com/office/drawing/2014/main" id="{955DA3C0-F807-437A-8426-D76E09D93C85}"/>
              </a:ext>
            </a:extLst>
          </p:cNvPr>
          <p:cNvGraphicFramePr>
            <a:graphicFrameLocks noGrp="1"/>
          </p:cNvGraphicFramePr>
          <p:nvPr>
            <p:extLst>
              <p:ext uri="{D42A27DB-BD31-4B8C-83A1-F6EECF244321}">
                <p14:modId xmlns:p14="http://schemas.microsoft.com/office/powerpoint/2010/main" val="3857240801"/>
              </p:ext>
            </p:extLst>
          </p:nvPr>
        </p:nvGraphicFramePr>
        <p:xfrm>
          <a:off x="762000" y="1371600"/>
          <a:ext cx="7620000" cy="472440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304511514"/>
                    </a:ext>
                  </a:extLst>
                </a:gridCol>
                <a:gridCol w="2946400">
                  <a:extLst>
                    <a:ext uri="{9D8B030D-6E8A-4147-A177-3AD203B41FA5}">
                      <a16:colId xmlns:a16="http://schemas.microsoft.com/office/drawing/2014/main" val="1384324061"/>
                    </a:ext>
                  </a:extLst>
                </a:gridCol>
                <a:gridCol w="2540000">
                  <a:extLst>
                    <a:ext uri="{9D8B030D-6E8A-4147-A177-3AD203B41FA5}">
                      <a16:colId xmlns:a16="http://schemas.microsoft.com/office/drawing/2014/main" val="3632551712"/>
                    </a:ext>
                  </a:extLst>
                </a:gridCol>
              </a:tblGrid>
              <a:tr h="944880">
                <a:tc>
                  <a:txBody>
                    <a:bodyPr/>
                    <a:lstStyle/>
                    <a:p>
                      <a:r>
                        <a:rPr lang="en-US" sz="1800" dirty="0"/>
                        <a:t>Confirmed Level</a:t>
                      </a:r>
                    </a:p>
                  </a:txBody>
                  <a:tcPr/>
                </a:tc>
                <a:tc>
                  <a:txBody>
                    <a:bodyPr/>
                    <a:lstStyle/>
                    <a:p>
                      <a:r>
                        <a:rPr lang="en-US" sz="1800" dirty="0"/>
                        <a:t>Test every…</a:t>
                      </a:r>
                    </a:p>
                  </a:txBody>
                  <a:tcPr/>
                </a:tc>
                <a:tc rowSpan="5">
                  <a:txBody>
                    <a:bodyPr/>
                    <a:lstStyle/>
                    <a:p>
                      <a:r>
                        <a:rPr lang="en-US" sz="2000" dirty="0"/>
                        <a:t>Until 2 consecutive tests are &lt;3.5 µg/dL</a:t>
                      </a:r>
                    </a:p>
                  </a:txBody>
                  <a:tcPr anchor="ctr"/>
                </a:tc>
                <a:extLst>
                  <a:ext uri="{0D108BD9-81ED-4DB2-BD59-A6C34878D82A}">
                    <a16:rowId xmlns:a16="http://schemas.microsoft.com/office/drawing/2014/main" val="889230397"/>
                  </a:ext>
                </a:extLst>
              </a:tr>
              <a:tr h="944880">
                <a:tc>
                  <a:txBody>
                    <a:bodyPr/>
                    <a:lstStyle/>
                    <a:p>
                      <a:r>
                        <a:rPr lang="en-US" sz="1800" dirty="0"/>
                        <a:t>3.5-9.99 µg/dL</a:t>
                      </a:r>
                    </a:p>
                  </a:txBody>
                  <a:tcPr/>
                </a:tc>
                <a:tc>
                  <a:txBody>
                    <a:bodyPr/>
                    <a:lstStyle/>
                    <a:p>
                      <a:r>
                        <a:rPr lang="en-US" sz="1800" dirty="0"/>
                        <a:t>3 months</a:t>
                      </a:r>
                    </a:p>
                  </a:txBody>
                  <a:tcPr/>
                </a:tc>
                <a:tc vMerge="1">
                  <a:txBody>
                    <a:bodyPr/>
                    <a:lstStyle/>
                    <a:p>
                      <a:endParaRPr lang="en-US" dirty="0"/>
                    </a:p>
                  </a:txBody>
                  <a:tcPr/>
                </a:tc>
                <a:extLst>
                  <a:ext uri="{0D108BD9-81ED-4DB2-BD59-A6C34878D82A}">
                    <a16:rowId xmlns:a16="http://schemas.microsoft.com/office/drawing/2014/main" val="3604886941"/>
                  </a:ext>
                </a:extLst>
              </a:tr>
              <a:tr h="944880">
                <a:tc>
                  <a:txBody>
                    <a:bodyPr/>
                    <a:lstStyle/>
                    <a:p>
                      <a:r>
                        <a:rPr lang="en-US" sz="1800" dirty="0"/>
                        <a:t>10-24.99 µg/dL</a:t>
                      </a:r>
                    </a:p>
                  </a:txBody>
                  <a:tcPr/>
                </a:tc>
                <a:tc>
                  <a:txBody>
                    <a:bodyPr/>
                    <a:lstStyle/>
                    <a:p>
                      <a:r>
                        <a:rPr lang="en-US" sz="1800" dirty="0"/>
                        <a:t>1-3 months </a:t>
                      </a:r>
                    </a:p>
                  </a:txBody>
                  <a:tcPr/>
                </a:tc>
                <a:tc vMerge="1">
                  <a:txBody>
                    <a:bodyPr/>
                    <a:lstStyle/>
                    <a:p>
                      <a:endParaRPr lang="en-US" dirty="0"/>
                    </a:p>
                  </a:txBody>
                  <a:tcPr/>
                </a:tc>
                <a:extLst>
                  <a:ext uri="{0D108BD9-81ED-4DB2-BD59-A6C34878D82A}">
                    <a16:rowId xmlns:a16="http://schemas.microsoft.com/office/drawing/2014/main" val="1840951500"/>
                  </a:ext>
                </a:extLst>
              </a:tr>
              <a:tr h="944880">
                <a:tc>
                  <a:txBody>
                    <a:bodyPr/>
                    <a:lstStyle/>
                    <a:p>
                      <a:r>
                        <a:rPr lang="en-US" sz="1800" dirty="0"/>
                        <a:t>25-69.99 µg/dL</a:t>
                      </a:r>
                    </a:p>
                  </a:txBody>
                  <a:tcPr/>
                </a:tc>
                <a:tc>
                  <a:txBody>
                    <a:bodyPr/>
                    <a:lstStyle/>
                    <a:p>
                      <a:r>
                        <a:rPr lang="en-US" sz="1800" dirty="0"/>
                        <a:t>2 weeks to 1 month </a:t>
                      </a:r>
                    </a:p>
                  </a:txBody>
                  <a:tcPr/>
                </a:tc>
                <a:tc vMerge="1">
                  <a:txBody>
                    <a:bodyPr/>
                    <a:lstStyle/>
                    <a:p>
                      <a:endParaRPr lang="en-US" dirty="0"/>
                    </a:p>
                  </a:txBody>
                  <a:tcPr/>
                </a:tc>
                <a:extLst>
                  <a:ext uri="{0D108BD9-81ED-4DB2-BD59-A6C34878D82A}">
                    <a16:rowId xmlns:a16="http://schemas.microsoft.com/office/drawing/2014/main" val="4156137184"/>
                  </a:ext>
                </a:extLst>
              </a:tr>
              <a:tr h="944880">
                <a:tc>
                  <a:txBody>
                    <a:bodyPr/>
                    <a:lstStyle/>
                    <a:p>
                      <a:r>
                        <a:rPr lang="en-US" sz="1800" dirty="0"/>
                        <a:t>≥70 µg/dL</a:t>
                      </a:r>
                    </a:p>
                  </a:txBody>
                  <a:tcPr/>
                </a:tc>
                <a:tc>
                  <a:txBody>
                    <a:bodyPr/>
                    <a:lstStyle/>
                    <a:p>
                      <a:r>
                        <a:rPr lang="en-US" sz="1800" dirty="0">
                          <a:effectLst/>
                        </a:rPr>
                        <a:t>2 weeks to 1 month </a:t>
                      </a:r>
                    </a:p>
                    <a:p>
                      <a:r>
                        <a:rPr lang="en-US" sz="1800" dirty="0">
                          <a:effectLst/>
                        </a:rPr>
                        <a:t>(as frequently as possible)</a:t>
                      </a:r>
                      <a:endParaRPr lang="en-US" sz="1800" dirty="0"/>
                    </a:p>
                  </a:txBody>
                  <a:tcPr/>
                </a:tc>
                <a:tc vMerge="1">
                  <a:txBody>
                    <a:bodyPr/>
                    <a:lstStyle/>
                    <a:p>
                      <a:endParaRPr lang="en-US" dirty="0"/>
                    </a:p>
                  </a:txBody>
                  <a:tcPr/>
                </a:tc>
                <a:extLst>
                  <a:ext uri="{0D108BD9-81ED-4DB2-BD59-A6C34878D82A}">
                    <a16:rowId xmlns:a16="http://schemas.microsoft.com/office/drawing/2014/main" val="876771515"/>
                  </a:ext>
                </a:extLst>
              </a:tr>
            </a:tbl>
          </a:graphicData>
        </a:graphic>
      </p:graphicFrame>
    </p:spTree>
    <p:extLst>
      <p:ext uri="{BB962C8B-B14F-4D97-AF65-F5344CB8AC3E}">
        <p14:creationId xmlns:p14="http://schemas.microsoft.com/office/powerpoint/2010/main" val="1313111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3076E8-0B9F-4831-9713-66AA74800FFF}"/>
              </a:ext>
            </a:extLst>
          </p:cNvPr>
          <p:cNvSpPr>
            <a:spLocks noGrp="1"/>
          </p:cNvSpPr>
          <p:nvPr>
            <p:ph type="title"/>
          </p:nvPr>
        </p:nvSpPr>
        <p:spPr>
          <a:xfrm>
            <a:off x="704850" y="2002633"/>
            <a:ext cx="7886700" cy="2852737"/>
          </a:xfrm>
        </p:spPr>
        <p:txBody>
          <a:bodyPr/>
          <a:lstStyle/>
          <a:p>
            <a:pPr algn="ctr"/>
            <a:r>
              <a:rPr lang="en-US" dirty="0"/>
              <a:t>Educating the Family on Lead Poisoning Prevention</a:t>
            </a:r>
          </a:p>
        </p:txBody>
      </p:sp>
      <p:sp>
        <p:nvSpPr>
          <p:cNvPr id="4" name="Slide Number Placeholder 3">
            <a:extLst>
              <a:ext uri="{FF2B5EF4-FFF2-40B4-BE49-F238E27FC236}">
                <a16:creationId xmlns:a16="http://schemas.microsoft.com/office/drawing/2014/main" id="{F5DC6C20-B360-4DC0-B790-79BB14ABCE02}"/>
              </a:ext>
            </a:extLst>
          </p:cNvPr>
          <p:cNvSpPr>
            <a:spLocks noGrp="1"/>
          </p:cNvSpPr>
          <p:nvPr>
            <p:ph type="sldNum" sz="quarter" idx="12"/>
          </p:nvPr>
        </p:nvSpPr>
        <p:spPr/>
        <p:txBody>
          <a:bodyPr/>
          <a:lstStyle/>
          <a:p>
            <a:fld id="{BE9296ED-BE59-4C5D-897A-F3AA553D658D}" type="slidenum">
              <a:rPr lang="en-US" smtClean="0"/>
              <a:t>24</a:t>
            </a:fld>
            <a:endParaRPr lang="en-US" dirty="0"/>
          </a:p>
        </p:txBody>
      </p:sp>
      <p:pic>
        <p:nvPicPr>
          <p:cNvPr id="8" name="Graphic 7" descr="Family with two children">
            <a:extLst>
              <a:ext uri="{FF2B5EF4-FFF2-40B4-BE49-F238E27FC236}">
                <a16:creationId xmlns:a16="http://schemas.microsoft.com/office/drawing/2014/main" id="{DA7C335C-122B-4FCF-A59A-C7C6046449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00400" y="768349"/>
            <a:ext cx="2895600" cy="2895600"/>
          </a:xfrm>
          <a:prstGeom prst="rect">
            <a:avLst/>
          </a:prstGeom>
        </p:spPr>
      </p:pic>
    </p:spTree>
    <p:extLst>
      <p:ext uri="{BB962C8B-B14F-4D97-AF65-F5344CB8AC3E}">
        <p14:creationId xmlns:p14="http://schemas.microsoft.com/office/powerpoint/2010/main" val="19679822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Family Lead Education		</a:t>
            </a:r>
          </a:p>
        </p:txBody>
      </p:sp>
      <p:sp>
        <p:nvSpPr>
          <p:cNvPr id="3" name="Content Placeholder 2"/>
          <p:cNvSpPr>
            <a:spLocks noGrp="1"/>
          </p:cNvSpPr>
          <p:nvPr>
            <p:ph idx="1"/>
          </p:nvPr>
        </p:nvSpPr>
        <p:spPr>
          <a:xfrm>
            <a:off x="457200" y="1600200"/>
            <a:ext cx="7239000" cy="4114800"/>
          </a:xfrm>
        </p:spPr>
        <p:txBody>
          <a:bodyPr>
            <a:normAutofit/>
          </a:bodyPr>
          <a:lstStyle/>
          <a:p>
            <a:pPr>
              <a:lnSpc>
                <a:spcPct val="150000"/>
              </a:lnSpc>
            </a:pPr>
            <a:r>
              <a:rPr lang="en-US" dirty="0"/>
              <a:t>Child’s blood lead level and what it means</a:t>
            </a:r>
          </a:p>
          <a:p>
            <a:pPr>
              <a:lnSpc>
                <a:spcPct val="150000"/>
              </a:lnSpc>
            </a:pPr>
            <a:r>
              <a:rPr lang="en-US" i="1" dirty="0"/>
              <a:t>Importance of follow-up testing </a:t>
            </a:r>
          </a:p>
          <a:p>
            <a:pPr>
              <a:lnSpc>
                <a:spcPct val="150000"/>
              </a:lnSpc>
            </a:pPr>
            <a:r>
              <a:rPr lang="en-US" dirty="0"/>
              <a:t>Health effects of lead exposure </a:t>
            </a:r>
          </a:p>
          <a:p>
            <a:pPr>
              <a:lnSpc>
                <a:spcPct val="150000"/>
              </a:lnSpc>
            </a:pPr>
            <a:r>
              <a:rPr lang="en-US" dirty="0"/>
              <a:t>Sources of lead and how to reduce exposure</a:t>
            </a:r>
          </a:p>
          <a:p>
            <a:pPr>
              <a:lnSpc>
                <a:spcPct val="150000"/>
              </a:lnSpc>
            </a:pPr>
            <a:r>
              <a:rPr lang="en-US" dirty="0"/>
              <a:t>Pregnant women can get tested for FREE at their local health departments!</a:t>
            </a:r>
          </a:p>
          <a:p>
            <a:pPr>
              <a:lnSpc>
                <a:spcPct val="150000"/>
              </a:lnSpc>
            </a:pPr>
            <a:r>
              <a:rPr lang="en-US" dirty="0"/>
              <a:t>Test other children under 6 in household if one child is an EBL</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2265"/>
          <a:stretch/>
        </p:blipFill>
        <p:spPr>
          <a:xfrm>
            <a:off x="6109383" y="136526"/>
            <a:ext cx="2754537" cy="361012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Slide Number Placeholder 4"/>
          <p:cNvSpPr>
            <a:spLocks noGrp="1"/>
          </p:cNvSpPr>
          <p:nvPr>
            <p:ph type="sldNum" sz="quarter" idx="12"/>
          </p:nvPr>
        </p:nvSpPr>
        <p:spPr/>
        <p:txBody>
          <a:bodyPr/>
          <a:lstStyle/>
          <a:p>
            <a:fld id="{BE9296ED-BE59-4C5D-897A-F3AA553D658D}" type="slidenum">
              <a:rPr lang="en-US" smtClean="0"/>
              <a:t>25</a:t>
            </a:fld>
            <a:endParaRPr lang="en-US" dirty="0"/>
          </a:p>
        </p:txBody>
      </p:sp>
    </p:spTree>
    <p:extLst>
      <p:ext uri="{BB962C8B-B14F-4D97-AF65-F5344CB8AC3E}">
        <p14:creationId xmlns:p14="http://schemas.microsoft.com/office/powerpoint/2010/main" val="858779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2653" y="0"/>
            <a:ext cx="7838694" cy="1325563"/>
          </a:xfrm>
        </p:spPr>
        <p:txBody>
          <a:bodyPr anchor="ctr">
            <a:normAutofit/>
          </a:bodyPr>
          <a:lstStyle/>
          <a:p>
            <a:r>
              <a:rPr lang="en-US" dirty="0"/>
              <a:t>Tips</a:t>
            </a:r>
          </a:p>
        </p:txBody>
      </p:sp>
      <p:sp>
        <p:nvSpPr>
          <p:cNvPr id="21" name="Rectangle 20">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657" y="2043805"/>
            <a:ext cx="7642689"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prstClr val="white"/>
              </a:solidFill>
              <a:latin typeface="Calibri" panose="020F0502020204030204"/>
            </a:endParaRPr>
          </a:p>
        </p:txBody>
      </p:sp>
      <p:sp>
        <p:nvSpPr>
          <p:cNvPr id="5" name="Slide Number Placeholder 4"/>
          <p:cNvSpPr>
            <a:spLocks noGrp="1"/>
          </p:cNvSpPr>
          <p:nvPr>
            <p:ph type="sldNum" sz="quarter" idx="12"/>
          </p:nvPr>
        </p:nvSpPr>
        <p:spPr>
          <a:xfrm>
            <a:off x="6457950" y="6356352"/>
            <a:ext cx="2057400" cy="365125"/>
          </a:xfrm>
        </p:spPr>
        <p:txBody>
          <a:bodyPr>
            <a:normAutofit/>
          </a:bodyPr>
          <a:lstStyle/>
          <a:p>
            <a:pPr>
              <a:spcAft>
                <a:spcPts val="600"/>
              </a:spcAft>
            </a:pPr>
            <a:fld id="{BE9296ED-BE59-4C5D-897A-F3AA553D658D}" type="slidenum">
              <a:rPr lang="en-US" sz="1000">
                <a:solidFill>
                  <a:prstClr val="black">
                    <a:tint val="75000"/>
                  </a:prstClr>
                </a:solidFill>
              </a:rPr>
              <a:pPr>
                <a:spcAft>
                  <a:spcPts val="600"/>
                </a:spcAft>
              </a:pPr>
              <a:t>26</a:t>
            </a:fld>
            <a:endParaRPr lang="en-US" sz="1000" dirty="0">
              <a:solidFill>
                <a:prstClr val="black">
                  <a:tint val="75000"/>
                </a:prstClr>
              </a:solidFill>
            </a:endParaRPr>
          </a:p>
        </p:txBody>
      </p:sp>
      <p:sp>
        <p:nvSpPr>
          <p:cNvPr id="6" name="TextBox 5">
            <a:extLst>
              <a:ext uri="{FF2B5EF4-FFF2-40B4-BE49-F238E27FC236}">
                <a16:creationId xmlns:a16="http://schemas.microsoft.com/office/drawing/2014/main" id="{AA727B0D-FC39-4D4D-87F6-5045E84D6E2E}"/>
              </a:ext>
            </a:extLst>
          </p:cNvPr>
          <p:cNvSpPr txBox="1"/>
          <p:nvPr/>
        </p:nvSpPr>
        <p:spPr>
          <a:xfrm>
            <a:off x="533400" y="1828800"/>
            <a:ext cx="7957947" cy="457200"/>
          </a:xfrm>
          <a:prstGeom prst="rect">
            <a:avLst/>
          </a:prstGeom>
          <a:solidFill>
            <a:schemeClr val="bg1"/>
          </a:solidFill>
        </p:spPr>
        <p:txBody>
          <a:bodyPr wrap="square" rtlCol="0">
            <a:spAutoFit/>
          </a:bodyPr>
          <a:lstStyle/>
          <a:p>
            <a:endParaRPr lang="en-US" dirty="0"/>
          </a:p>
        </p:txBody>
      </p:sp>
      <p:graphicFrame>
        <p:nvGraphicFramePr>
          <p:cNvPr id="10" name="Content Placeholder 2">
            <a:extLst>
              <a:ext uri="{FF2B5EF4-FFF2-40B4-BE49-F238E27FC236}">
                <a16:creationId xmlns:a16="http://schemas.microsoft.com/office/drawing/2014/main" id="{5312CF4E-C3E7-4BB3-A86F-7733F0935739}"/>
              </a:ext>
            </a:extLst>
          </p:cNvPr>
          <p:cNvGraphicFramePr>
            <a:graphicFrameLocks noGrp="1"/>
          </p:cNvGraphicFramePr>
          <p:nvPr>
            <p:ph idx="1"/>
            <p:extLst>
              <p:ext uri="{D42A27DB-BD31-4B8C-83A1-F6EECF244321}">
                <p14:modId xmlns:p14="http://schemas.microsoft.com/office/powerpoint/2010/main" val="2079746766"/>
              </p:ext>
            </p:extLst>
          </p:nvPr>
        </p:nvGraphicFramePr>
        <p:xfrm>
          <a:off x="457200" y="990600"/>
          <a:ext cx="7838694" cy="5425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0112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2024056"/>
            <a:ext cx="4648200" cy="3108543"/>
          </a:xfrm>
          <a:prstGeom prst="rect">
            <a:avLst/>
          </a:prstGeom>
          <a:noFill/>
        </p:spPr>
        <p:txBody>
          <a:bodyPr wrap="square" rtlCol="0">
            <a:spAutoFit/>
          </a:bodyPr>
          <a:lstStyle/>
          <a:p>
            <a:pPr marL="571500" indent="-571500">
              <a:buFont typeface="Arial" panose="020B0604020202020204" pitchFamily="34" charset="0"/>
              <a:buChar char="•"/>
            </a:pPr>
            <a:r>
              <a:rPr lang="en-US" sz="2800" dirty="0"/>
              <a:t>Wash child’s hands before eating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Bathe child before bed</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Clean using wet methods</a:t>
            </a:r>
          </a:p>
        </p:txBody>
      </p:sp>
      <p:sp>
        <p:nvSpPr>
          <p:cNvPr id="2" name="TextBox 1"/>
          <p:cNvSpPr txBox="1"/>
          <p:nvPr/>
        </p:nvSpPr>
        <p:spPr>
          <a:xfrm>
            <a:off x="609600" y="457202"/>
            <a:ext cx="8153400" cy="1200329"/>
          </a:xfrm>
          <a:prstGeom prst="rect">
            <a:avLst/>
          </a:prstGeom>
          <a:noFill/>
        </p:spPr>
        <p:txBody>
          <a:bodyPr wrap="square" rtlCol="0">
            <a:spAutoFit/>
          </a:bodyPr>
          <a:lstStyle/>
          <a:p>
            <a:pPr algn="ctr"/>
            <a:r>
              <a:rPr lang="en-US" sz="3600" b="1" dirty="0"/>
              <a:t>Actions Parents Can Take to Reduce Exposure to Lead Dust</a:t>
            </a:r>
          </a:p>
        </p:txBody>
      </p:sp>
      <p:sp>
        <p:nvSpPr>
          <p:cNvPr id="3" name="TextBox 2"/>
          <p:cNvSpPr txBox="1"/>
          <p:nvPr/>
        </p:nvSpPr>
        <p:spPr>
          <a:xfrm>
            <a:off x="4724400" y="5341059"/>
            <a:ext cx="4343400"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a:t>Block access to dirt near foundation of home</a:t>
            </a:r>
          </a:p>
        </p:txBody>
      </p:sp>
      <p:pic>
        <p:nvPicPr>
          <p:cNvPr id="7" name="Content Placeholder 6"/>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43084" t="45730" r="4839" b="30509"/>
          <a:stretch/>
        </p:blipFill>
        <p:spPr>
          <a:xfrm>
            <a:off x="4525562" y="2743200"/>
            <a:ext cx="1905000" cy="1543960"/>
          </a:xfrm>
          <a:prstGeom prst="rect">
            <a:avLst/>
          </a:prstGeom>
          <a:ln>
            <a:noFill/>
          </a:ln>
          <a:effectLst>
            <a:softEdge rad="112500"/>
          </a:effectLst>
        </p:spPr>
      </p:pic>
      <p:pic>
        <p:nvPicPr>
          <p:cNvPr id="8" name="Picture 7"/>
          <p:cNvPicPr>
            <a:picLocks noChangeAspect="1"/>
          </p:cNvPicPr>
          <p:nvPr/>
        </p:nvPicPr>
        <p:blipFill>
          <a:blip r:embed="rId4"/>
          <a:stretch>
            <a:fillRect/>
          </a:stretch>
        </p:blipFill>
        <p:spPr>
          <a:xfrm>
            <a:off x="6252006" y="2250539"/>
            <a:ext cx="2798307" cy="3121423"/>
          </a:xfrm>
          <a:prstGeom prst="rect">
            <a:avLst/>
          </a:prstGeom>
          <a:ln>
            <a:noFill/>
          </a:ln>
          <a:effectLst>
            <a:softEdge rad="112500"/>
          </a:effectLst>
        </p:spPr>
      </p:pic>
      <p:sp>
        <p:nvSpPr>
          <p:cNvPr id="9" name="Slide Number Placeholder 8"/>
          <p:cNvSpPr>
            <a:spLocks noGrp="1"/>
          </p:cNvSpPr>
          <p:nvPr>
            <p:ph type="sldNum" sz="quarter" idx="12"/>
          </p:nvPr>
        </p:nvSpPr>
        <p:spPr/>
        <p:txBody>
          <a:bodyPr/>
          <a:lstStyle/>
          <a:p>
            <a:fld id="{BE9296ED-BE59-4C5D-897A-F3AA553D658D}" type="slidenum">
              <a:rPr lang="en-US" smtClean="0"/>
              <a:t>27</a:t>
            </a:fld>
            <a:endParaRPr lang="en-US" dirty="0"/>
          </a:p>
        </p:txBody>
      </p:sp>
      <p:pic>
        <p:nvPicPr>
          <p:cNvPr id="6" name="Picture 5">
            <a:extLst>
              <a:ext uri="{FF2B5EF4-FFF2-40B4-BE49-F238E27FC236}">
                <a16:creationId xmlns:a16="http://schemas.microsoft.com/office/drawing/2014/main" id="{F6C2BF5D-A78C-42EF-B2EB-E9F36C92EEB8}"/>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371600" y="5153918"/>
            <a:ext cx="914400" cy="1585951"/>
          </a:xfrm>
          <a:prstGeom prst="rect">
            <a:avLst/>
          </a:prstGeom>
        </p:spPr>
      </p:pic>
      <p:sp>
        <p:nvSpPr>
          <p:cNvPr id="10" name="TextBox 9">
            <a:extLst>
              <a:ext uri="{FF2B5EF4-FFF2-40B4-BE49-F238E27FC236}">
                <a16:creationId xmlns:a16="http://schemas.microsoft.com/office/drawing/2014/main" id="{30A6F08C-2BF8-43DB-9A3B-AA491747E7D6}"/>
              </a:ext>
            </a:extLst>
          </p:cNvPr>
          <p:cNvSpPr txBox="1"/>
          <p:nvPr/>
        </p:nvSpPr>
        <p:spPr>
          <a:xfrm>
            <a:off x="2328268" y="6146886"/>
            <a:ext cx="1443633" cy="507831"/>
          </a:xfrm>
          <a:prstGeom prst="rect">
            <a:avLst/>
          </a:prstGeom>
          <a:noFill/>
        </p:spPr>
        <p:txBody>
          <a:bodyPr wrap="square" rtlCol="0">
            <a:spAutoFit/>
          </a:bodyPr>
          <a:lstStyle/>
          <a:p>
            <a:r>
              <a:rPr lang="en-US" sz="900" dirty="0">
                <a:hlinkClick r:id="rId6" tooltip="http://www.flickr.com/photos/mediacenterleifheitusa/6844193965/"/>
              </a:rPr>
              <a:t>This Photo</a:t>
            </a:r>
            <a:r>
              <a:rPr lang="en-US" sz="900" dirty="0"/>
              <a:t> by Unknown Author is licensed under </a:t>
            </a:r>
            <a:r>
              <a:rPr lang="en-US" sz="900" dirty="0">
                <a:hlinkClick r:id="rId7" tooltip="https://creativecommons.org/licenses/by/3.0/"/>
              </a:rPr>
              <a:t>CC BY</a:t>
            </a:r>
            <a:endParaRPr lang="en-US" sz="900" dirty="0"/>
          </a:p>
        </p:txBody>
      </p:sp>
    </p:spTree>
    <p:extLst>
      <p:ext uri="{BB962C8B-B14F-4D97-AF65-F5344CB8AC3E}">
        <p14:creationId xmlns:p14="http://schemas.microsoft.com/office/powerpoint/2010/main" val="677083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More Tips for Parents</a:t>
            </a:r>
          </a:p>
        </p:txBody>
      </p:sp>
      <p:sp>
        <p:nvSpPr>
          <p:cNvPr id="4" name="Content Placeholder 3"/>
          <p:cNvSpPr>
            <a:spLocks noGrp="1"/>
          </p:cNvSpPr>
          <p:nvPr>
            <p:ph sz="half" idx="1"/>
          </p:nvPr>
        </p:nvSpPr>
        <p:spPr>
          <a:xfrm>
            <a:off x="457202" y="1792276"/>
            <a:ext cx="5638799" cy="4075124"/>
          </a:xfrm>
        </p:spPr>
        <p:txBody>
          <a:bodyPr>
            <a:noAutofit/>
          </a:bodyPr>
          <a:lstStyle/>
          <a:p>
            <a:r>
              <a:rPr lang="en-US" sz="2400" dirty="0"/>
              <a:t>Give regular snacks and nutritious foods (vitamin C, iron, calcium, zinc)</a:t>
            </a:r>
          </a:p>
          <a:p>
            <a:endParaRPr lang="en-US" sz="2400" dirty="0"/>
          </a:p>
          <a:p>
            <a:r>
              <a:rPr lang="en-US" sz="2400" dirty="0"/>
              <a:t>Leave shoes at the door</a:t>
            </a:r>
          </a:p>
          <a:p>
            <a:endParaRPr lang="en-US" sz="2400" dirty="0"/>
          </a:p>
          <a:p>
            <a:r>
              <a:rPr lang="en-US" sz="2400" dirty="0"/>
              <a:t>Limit mouthing activities to toys and food</a:t>
            </a:r>
          </a:p>
          <a:p>
            <a:pPr marL="0" indent="0">
              <a:buNone/>
            </a:pPr>
            <a:endParaRPr lang="en-US" sz="2400" dirty="0"/>
          </a:p>
          <a:p>
            <a:r>
              <a:rPr lang="en-US" sz="2400" dirty="0"/>
              <a:t>Have children tested at 1- and 2-year-old well-child visits</a:t>
            </a:r>
          </a:p>
        </p:txBody>
      </p:sp>
      <p:pic>
        <p:nvPicPr>
          <p:cNvPr id="6" name="Content Placeholder 5"/>
          <p:cNvPicPr>
            <a:picLocks noGrp="1" noChangeAspect="1"/>
          </p:cNvPicPr>
          <p:nvPr>
            <p:ph sz="half" idx="2"/>
          </p:nvPr>
        </p:nvPicPr>
        <p:blipFill rotWithShape="1">
          <a:blip r:embed="rId2"/>
          <a:srcRect t="11785" r="6643"/>
          <a:stretch/>
        </p:blipFill>
        <p:spPr>
          <a:xfrm>
            <a:off x="6477000" y="1227860"/>
            <a:ext cx="1784316" cy="2994422"/>
          </a:xfrm>
          <a:prstGeom prst="rect">
            <a:avLst/>
          </a:prstGeom>
        </p:spPr>
      </p:pic>
      <p:sp>
        <p:nvSpPr>
          <p:cNvPr id="7" name="TextBox 6"/>
          <p:cNvSpPr txBox="1"/>
          <p:nvPr/>
        </p:nvSpPr>
        <p:spPr>
          <a:xfrm>
            <a:off x="6099716" y="4222284"/>
            <a:ext cx="2914650" cy="507831"/>
          </a:xfrm>
          <a:prstGeom prst="rect">
            <a:avLst/>
          </a:prstGeom>
          <a:noFill/>
        </p:spPr>
        <p:txBody>
          <a:bodyPr wrap="square" rtlCol="0">
            <a:spAutoFit/>
          </a:bodyPr>
          <a:lstStyle/>
          <a:p>
            <a:r>
              <a:rPr lang="en-US" sz="1350" dirty="0">
                <a:hlinkClick r:id="rId3"/>
              </a:rPr>
              <a:t>For more information, go to: http://www.cdc.gov/nceh/lead/</a:t>
            </a:r>
            <a:r>
              <a:rPr lang="en-US" sz="1350" dirty="0"/>
              <a:t> </a:t>
            </a:r>
          </a:p>
        </p:txBody>
      </p:sp>
    </p:spTree>
    <p:extLst>
      <p:ext uri="{BB962C8B-B14F-4D97-AF65-F5344CB8AC3E}">
        <p14:creationId xmlns:p14="http://schemas.microsoft.com/office/powerpoint/2010/main" val="403612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86698" y="629268"/>
            <a:ext cx="4817137" cy="1676603"/>
          </a:xfrm>
        </p:spPr>
        <p:txBody>
          <a:bodyPr>
            <a:normAutofit/>
          </a:bodyPr>
          <a:lstStyle/>
          <a:p>
            <a:pPr eaLnBrk="1" hangingPunct="1">
              <a:defRPr/>
            </a:pPr>
            <a:r>
              <a:rPr lang="en-US" dirty="0"/>
              <a:t>Breastfeeding</a:t>
            </a:r>
            <a:br>
              <a:rPr lang="en-US" dirty="0"/>
            </a:br>
            <a:endParaRPr lang="en-US" dirty="0"/>
          </a:p>
        </p:txBody>
      </p:sp>
      <p:sp>
        <p:nvSpPr>
          <p:cNvPr id="31747" name="Rectangle 3"/>
          <p:cNvSpPr>
            <a:spLocks noGrp="1" noChangeArrowheads="1"/>
          </p:cNvSpPr>
          <p:nvPr>
            <p:ph idx="1"/>
          </p:nvPr>
        </p:nvSpPr>
        <p:spPr>
          <a:xfrm>
            <a:off x="486698" y="2438402"/>
            <a:ext cx="4817136" cy="3785419"/>
          </a:xfrm>
        </p:spPr>
        <p:txBody>
          <a:bodyPr>
            <a:normAutofit/>
          </a:bodyPr>
          <a:lstStyle/>
          <a:p>
            <a:pPr eaLnBrk="1" hangingPunct="1">
              <a:defRPr/>
            </a:pPr>
            <a:r>
              <a:rPr lang="en-US" sz="2400" dirty="0"/>
              <a:t>Breastfed infants are exposed to lower concentrations of lead than formula-fed infants</a:t>
            </a:r>
          </a:p>
          <a:p>
            <a:pPr marL="0" indent="0">
              <a:buNone/>
              <a:defRPr/>
            </a:pPr>
            <a:endParaRPr lang="en-US" sz="2400" dirty="0"/>
          </a:p>
          <a:p>
            <a:pPr>
              <a:defRPr/>
            </a:pPr>
            <a:r>
              <a:rPr lang="en-US" sz="2400" dirty="0"/>
              <a:t>Mothers with maternal serum lead levels ≥40 µg/dL should “pump and dump” until their blood lead levels drop to &lt;40 µg/dL</a:t>
            </a:r>
          </a:p>
        </p:txBody>
      </p:sp>
      <p:sp>
        <p:nvSpPr>
          <p:cNvPr id="31749" name="Rectangle 72">
            <a:extLst>
              <a:ext uri="{FF2B5EF4-FFF2-40B4-BE49-F238E27FC236}">
                <a16:creationId xmlns:a16="http://schemas.microsoft.com/office/drawing/2014/main" id="{11C59EDF-5A1E-404D-B55D-8AEA5D8D6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307" y="0"/>
            <a:ext cx="3477006" cy="6858000"/>
          </a:xfrm>
          <a:prstGeom prst="rect">
            <a:avLst/>
          </a:prstGeom>
          <a:solidFill>
            <a:srgbClr val="885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ounded Rectangle 9">
            <a:extLst>
              <a:ext uri="{FF2B5EF4-FFF2-40B4-BE49-F238E27FC236}">
                <a16:creationId xmlns:a16="http://schemas.microsoft.com/office/drawing/2014/main" id="{FEE0385D-4151-43AA-9C6B-0365E1031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0781" y="484634"/>
            <a:ext cx="275005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C:\Users\Kim_Gaetz\AppData\Local\Microsoft\Windows\Temporary Internet Files\Content.IE5\4Y8ULE3E\Mother_wtih_infant_icon.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0811" y="1848031"/>
            <a:ext cx="2269998" cy="3012388"/>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140446" y="6356352"/>
            <a:ext cx="514350" cy="365125"/>
          </a:xfrm>
        </p:spPr>
        <p:txBody>
          <a:bodyPr>
            <a:normAutofit/>
          </a:bodyPr>
          <a:lstStyle/>
          <a:p>
            <a:pPr algn="l">
              <a:spcAft>
                <a:spcPts val="600"/>
              </a:spcAft>
            </a:pPr>
            <a:fld id="{BE9296ED-BE59-4C5D-897A-F3AA553D658D}" type="slidenum">
              <a:rPr lang="en-US">
                <a:solidFill>
                  <a:srgbClr val="404040"/>
                </a:solidFill>
              </a:rPr>
              <a:pPr algn="l">
                <a:spcAft>
                  <a:spcPts val="600"/>
                </a:spcAft>
              </a:pPr>
              <a:t>29</a:t>
            </a:fld>
            <a:endParaRPr lang="en-US" dirty="0">
              <a:solidFill>
                <a:srgbClr val="404040"/>
              </a:solidFill>
            </a:endParaRPr>
          </a:p>
        </p:txBody>
      </p:sp>
    </p:spTree>
    <p:extLst>
      <p:ext uri="{BB962C8B-B14F-4D97-AF65-F5344CB8AC3E}">
        <p14:creationId xmlns:p14="http://schemas.microsoft.com/office/powerpoint/2010/main" val="3984257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normAutofit/>
          </a:bodyPr>
          <a:lstStyle/>
          <a:p>
            <a:pPr eaLnBrk="1" hangingPunct="1">
              <a:defRPr/>
            </a:pPr>
            <a:r>
              <a:rPr lang="en-US" sz="3600" b="1" dirty="0">
                <a:solidFill>
                  <a:srgbClr val="00B050"/>
                </a:solidFill>
                <a:effectLst>
                  <a:outerShdw blurRad="38100" dist="38100" dir="2700000" algn="tl">
                    <a:srgbClr val="000000">
                      <a:alpha val="43137"/>
                    </a:srgbClr>
                  </a:outerShdw>
                </a:effectLst>
              </a:rPr>
              <a:t>The Lead Team</a:t>
            </a:r>
          </a:p>
        </p:txBody>
      </p:sp>
      <p:sp>
        <p:nvSpPr>
          <p:cNvPr id="69635" name="Rectangle 3"/>
          <p:cNvSpPr>
            <a:spLocks noGrp="1" noChangeArrowheads="1"/>
          </p:cNvSpPr>
          <p:nvPr>
            <p:ph idx="1"/>
          </p:nvPr>
        </p:nvSpPr>
        <p:spPr>
          <a:xfrm>
            <a:off x="628650" y="1524002"/>
            <a:ext cx="7886700" cy="4652963"/>
          </a:xfrm>
        </p:spPr>
        <p:txBody>
          <a:bodyPr>
            <a:normAutofit/>
          </a:bodyPr>
          <a:lstStyle/>
          <a:p>
            <a:pPr eaLnBrk="1" hangingPunct="1">
              <a:lnSpc>
                <a:spcPct val="90000"/>
              </a:lnSpc>
              <a:defRPr/>
            </a:pPr>
            <a:r>
              <a:rPr lang="en-US" sz="2800" dirty="0"/>
              <a:t>The patient and patient’s family</a:t>
            </a:r>
          </a:p>
          <a:p>
            <a:pPr eaLnBrk="1" hangingPunct="1">
              <a:lnSpc>
                <a:spcPct val="90000"/>
              </a:lnSpc>
              <a:defRPr/>
            </a:pPr>
            <a:r>
              <a:rPr lang="en-US" sz="2800" dirty="0"/>
              <a:t>Health care provider</a:t>
            </a:r>
          </a:p>
          <a:p>
            <a:pPr eaLnBrk="1" hangingPunct="1">
              <a:lnSpc>
                <a:spcPct val="90000"/>
              </a:lnSpc>
              <a:defRPr/>
            </a:pPr>
            <a:r>
              <a:rPr lang="en-US" sz="2800" dirty="0"/>
              <a:t>Public Health Nurse</a:t>
            </a:r>
          </a:p>
          <a:p>
            <a:pPr eaLnBrk="1" hangingPunct="1">
              <a:lnSpc>
                <a:spcPct val="90000"/>
              </a:lnSpc>
              <a:defRPr/>
            </a:pPr>
            <a:r>
              <a:rPr lang="en-US" sz="2800" dirty="0"/>
              <a:t>Environmental Health Specialist</a:t>
            </a:r>
          </a:p>
          <a:p>
            <a:pPr eaLnBrk="1" hangingPunct="1">
              <a:lnSpc>
                <a:spcPct val="90000"/>
              </a:lnSpc>
              <a:defRPr/>
            </a:pPr>
            <a:r>
              <a:rPr lang="en-US" sz="2800" dirty="0"/>
              <a:t>Nutritionist</a:t>
            </a:r>
          </a:p>
          <a:p>
            <a:pPr eaLnBrk="1" hangingPunct="1">
              <a:lnSpc>
                <a:spcPct val="90000"/>
              </a:lnSpc>
              <a:defRPr/>
            </a:pPr>
            <a:r>
              <a:rPr lang="en-US" sz="2800" dirty="0"/>
              <a:t>Laboratory</a:t>
            </a:r>
          </a:p>
          <a:p>
            <a:pPr eaLnBrk="1" hangingPunct="1">
              <a:lnSpc>
                <a:spcPct val="90000"/>
              </a:lnSpc>
              <a:defRPr/>
            </a:pPr>
            <a:r>
              <a:rPr lang="en-US" sz="2800" dirty="0"/>
              <a:t>Social services liaison</a:t>
            </a:r>
          </a:p>
          <a:p>
            <a:pPr eaLnBrk="1" hangingPunct="1">
              <a:lnSpc>
                <a:spcPct val="90000"/>
              </a:lnSpc>
              <a:defRPr/>
            </a:pPr>
            <a:r>
              <a:rPr lang="en-US" sz="2800" dirty="0"/>
              <a:t>Developmental services</a:t>
            </a:r>
          </a:p>
          <a:p>
            <a:pPr>
              <a:defRPr/>
            </a:pPr>
            <a:r>
              <a:rPr lang="en-US" sz="2800" dirty="0"/>
              <a:t>Support and advocacy Groups</a:t>
            </a:r>
          </a:p>
          <a:p>
            <a:pPr eaLnBrk="1" hangingPunct="1">
              <a:lnSpc>
                <a:spcPct val="90000"/>
              </a:lnSpc>
              <a:defRPr/>
            </a:pPr>
            <a:endParaRPr lang="en-US" sz="2800" dirty="0"/>
          </a:p>
        </p:txBody>
      </p:sp>
      <p:pic>
        <p:nvPicPr>
          <p:cNvPr id="48132" name="Picture 4" descr="pe01160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2" y="2133600"/>
            <a:ext cx="2303463"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E9296ED-BE59-4C5D-897A-F3AA553D658D}" type="slidenum">
              <a:rPr lang="en-US" smtClean="0"/>
              <a:t>3</a:t>
            </a:fld>
            <a:endParaRPr lang="en-US" dirty="0"/>
          </a:p>
        </p:txBody>
      </p:sp>
    </p:spTree>
    <p:extLst>
      <p:ext uri="{BB962C8B-B14F-4D97-AF65-F5344CB8AC3E}">
        <p14:creationId xmlns:p14="http://schemas.microsoft.com/office/powerpoint/2010/main" val="4269884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20092" y="0"/>
            <a:ext cx="8413995"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065186" y="0"/>
            <a:ext cx="8078814"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2057400" y="76200"/>
            <a:ext cx="6603999" cy="1325563"/>
          </a:xfrm>
        </p:spPr>
        <p:txBody>
          <a:bodyPr>
            <a:normAutofit/>
          </a:bodyPr>
          <a:lstStyle/>
          <a:p>
            <a:r>
              <a:rPr lang="en-US" dirty="0"/>
              <a:t>Special Recommendations </a:t>
            </a:r>
            <a:br>
              <a:rPr lang="en-US" dirty="0"/>
            </a:br>
            <a:r>
              <a:rPr lang="en-US" dirty="0"/>
              <a:t>for Refugees</a:t>
            </a:r>
          </a:p>
        </p:txBody>
      </p:sp>
      <p:pic>
        <p:nvPicPr>
          <p:cNvPr id="4" name="Picture 3" descr="File:Ethnic jewellery being sold at Colaba, Mumbai.jpg - Wikimedia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66" y="4572000"/>
            <a:ext cx="1850134" cy="1237278"/>
          </a:xfrm>
          <a:prstGeom prst="rect">
            <a:avLst/>
          </a:prstGeom>
        </p:spPr>
      </p:pic>
      <p:sp>
        <p:nvSpPr>
          <p:cNvPr id="3" name="Content Placeholder 2"/>
          <p:cNvSpPr>
            <a:spLocks noGrp="1"/>
          </p:cNvSpPr>
          <p:nvPr>
            <p:ph idx="1"/>
          </p:nvPr>
        </p:nvSpPr>
        <p:spPr>
          <a:xfrm>
            <a:off x="2743200" y="1447800"/>
            <a:ext cx="6019800" cy="4271964"/>
          </a:xfrm>
        </p:spPr>
        <p:txBody>
          <a:bodyPr>
            <a:normAutofit fontScale="92500" lnSpcReduction="20000"/>
          </a:bodyPr>
          <a:lstStyle/>
          <a:p>
            <a:r>
              <a:rPr lang="en-US" sz="2400" dirty="0"/>
              <a:t>Test </a:t>
            </a:r>
            <a:r>
              <a:rPr lang="en-US" sz="2400" dirty="0">
                <a:solidFill>
                  <a:srgbClr val="FF0000"/>
                </a:solidFill>
              </a:rPr>
              <a:t>refugee children 6 months to 16 years </a:t>
            </a:r>
            <a:r>
              <a:rPr lang="en-US" sz="2400" dirty="0"/>
              <a:t>during physical exam at time of arrival to U.S.</a:t>
            </a:r>
          </a:p>
          <a:p>
            <a:pPr lvl="1"/>
            <a:r>
              <a:rPr lang="en-US" sz="2400" dirty="0"/>
              <a:t>If ≥ 6 years old, note “Refugee” on lab slip</a:t>
            </a:r>
          </a:p>
          <a:p>
            <a:pPr lvl="1"/>
            <a:endParaRPr lang="en-US" sz="2400" dirty="0"/>
          </a:p>
          <a:p>
            <a:r>
              <a:rPr lang="en-US" sz="2400" dirty="0">
                <a:solidFill>
                  <a:srgbClr val="FF0000"/>
                </a:solidFill>
              </a:rPr>
              <a:t>Ages 6 months to 6 years old </a:t>
            </a:r>
            <a:r>
              <a:rPr lang="en-US" sz="2400" dirty="0"/>
              <a:t>need to have </a:t>
            </a:r>
            <a:r>
              <a:rPr lang="en-US" sz="2400" b="1" dirty="0"/>
              <a:t>2</a:t>
            </a:r>
            <a:r>
              <a:rPr lang="en-US" sz="2400" dirty="0"/>
              <a:t> blood lead tests </a:t>
            </a:r>
            <a:r>
              <a:rPr lang="en-US" sz="2400" b="1" dirty="0"/>
              <a:t>regardless of the results </a:t>
            </a:r>
            <a:r>
              <a:rPr lang="en-US" sz="2400" dirty="0"/>
              <a:t>of 1st blood lead test</a:t>
            </a:r>
          </a:p>
          <a:p>
            <a:pPr lvl="1"/>
            <a:r>
              <a:rPr lang="en-US" sz="2400" dirty="0"/>
              <a:t>2nd test to be done 3-6 months after permanent placement</a:t>
            </a:r>
          </a:p>
          <a:p>
            <a:pPr lvl="1"/>
            <a:endParaRPr lang="en-US" sz="2400" dirty="0"/>
          </a:p>
          <a:p>
            <a:r>
              <a:rPr lang="en-US" sz="2400" dirty="0">
                <a:solidFill>
                  <a:srgbClr val="FF0000"/>
                </a:solidFill>
              </a:rPr>
              <a:t>&lt; 6 years old</a:t>
            </a:r>
            <a:r>
              <a:rPr lang="en-US" sz="2400" dirty="0"/>
              <a:t> should undergo nutritional assessments and testing for hemoglobin or hematocrit level </a:t>
            </a:r>
          </a:p>
          <a:p>
            <a:pPr lvl="1"/>
            <a:r>
              <a:rPr lang="en-US" sz="2400" dirty="0"/>
              <a:t>Provide daily pediatric multivitamins with iron</a:t>
            </a:r>
          </a:p>
        </p:txBody>
      </p:sp>
      <p:sp>
        <p:nvSpPr>
          <p:cNvPr id="5" name="Slide Number Placeholder 4"/>
          <p:cNvSpPr>
            <a:spLocks noGrp="1"/>
          </p:cNvSpPr>
          <p:nvPr>
            <p:ph type="sldNum" sz="quarter" idx="12"/>
          </p:nvPr>
        </p:nvSpPr>
        <p:spPr>
          <a:xfrm>
            <a:off x="6457950" y="6356352"/>
            <a:ext cx="2057400" cy="365125"/>
          </a:xfrm>
        </p:spPr>
        <p:txBody>
          <a:bodyPr anchor="ctr">
            <a:normAutofit/>
          </a:bodyPr>
          <a:lstStyle/>
          <a:p>
            <a:pPr>
              <a:spcAft>
                <a:spcPts val="600"/>
              </a:spcAft>
            </a:pPr>
            <a:fld id="{BE9296ED-BE59-4C5D-897A-F3AA553D658D}" type="slidenum">
              <a:rPr lang="en-US">
                <a:solidFill>
                  <a:schemeClr val="tx1">
                    <a:alpha val="80000"/>
                  </a:schemeClr>
                </a:solidFill>
              </a:rPr>
              <a:pPr>
                <a:spcAft>
                  <a:spcPts val="600"/>
                </a:spcAft>
              </a:pPr>
              <a:t>30</a:t>
            </a:fld>
            <a:endParaRPr lang="en-US" dirty="0">
              <a:solidFill>
                <a:schemeClr val="tx1">
                  <a:alpha val="80000"/>
                </a:schemeClr>
              </a:solidFill>
            </a:endParaRPr>
          </a:p>
        </p:txBody>
      </p:sp>
    </p:spTree>
    <p:extLst>
      <p:ext uri="{BB962C8B-B14F-4D97-AF65-F5344CB8AC3E}">
        <p14:creationId xmlns:p14="http://schemas.microsoft.com/office/powerpoint/2010/main" val="1810057340"/>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2"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884421" y="826682"/>
            <a:ext cx="7375161" cy="1325563"/>
          </a:xfrm>
        </p:spPr>
        <p:txBody>
          <a:bodyPr>
            <a:normAutofit/>
          </a:bodyPr>
          <a:lstStyle/>
          <a:p>
            <a:pPr algn="ctr"/>
            <a:r>
              <a:rPr lang="en-US" sz="3500" dirty="0">
                <a:solidFill>
                  <a:srgbClr val="FFFFFF"/>
                </a:solidFill>
              </a:rPr>
              <a:t>Follow-up of Refugee Children</a:t>
            </a:r>
          </a:p>
        </p:txBody>
      </p:sp>
      <p:sp>
        <p:nvSpPr>
          <p:cNvPr id="4" name="Slide Number Placeholder 3"/>
          <p:cNvSpPr>
            <a:spLocks noGrp="1"/>
          </p:cNvSpPr>
          <p:nvPr>
            <p:ph type="sldNum" sz="quarter" idx="12"/>
          </p:nvPr>
        </p:nvSpPr>
        <p:spPr>
          <a:xfrm>
            <a:off x="8119447" y="6223704"/>
            <a:ext cx="428046" cy="314067"/>
          </a:xfrm>
        </p:spPr>
        <p:txBody>
          <a:bodyPr>
            <a:normAutofit/>
          </a:bodyPr>
          <a:lstStyle/>
          <a:p>
            <a:pPr>
              <a:spcAft>
                <a:spcPts val="600"/>
              </a:spcAft>
            </a:pPr>
            <a:fld id="{BE9296ED-BE59-4C5D-897A-F3AA553D658D}" type="slidenum">
              <a:rPr lang="en-US">
                <a:solidFill>
                  <a:srgbClr val="898989"/>
                </a:solidFill>
              </a:rPr>
              <a:pPr>
                <a:spcAft>
                  <a:spcPts val="600"/>
                </a:spcAft>
              </a:pPr>
              <a:t>31</a:t>
            </a:fld>
            <a:endParaRPr lang="en-US" dirty="0">
              <a:solidFill>
                <a:srgbClr val="898989"/>
              </a:solidFill>
            </a:endParaRPr>
          </a:p>
        </p:txBody>
      </p:sp>
      <p:graphicFrame>
        <p:nvGraphicFramePr>
          <p:cNvPr id="6" name="Content Placeholder 2">
            <a:extLst>
              <a:ext uri="{FF2B5EF4-FFF2-40B4-BE49-F238E27FC236}">
                <a16:creationId xmlns:a16="http://schemas.microsoft.com/office/drawing/2014/main" id="{7BA0BFA0-82FE-4C09-9E8D-94D8F8FE20BE}"/>
              </a:ext>
            </a:extLst>
          </p:cNvPr>
          <p:cNvGraphicFramePr>
            <a:graphicFrameLocks noGrp="1"/>
          </p:cNvGraphicFramePr>
          <p:nvPr>
            <p:ph idx="1"/>
            <p:extLst>
              <p:ext uri="{D42A27DB-BD31-4B8C-83A1-F6EECF244321}">
                <p14:modId xmlns:p14="http://schemas.microsoft.com/office/powerpoint/2010/main" val="3036057219"/>
              </p:ext>
            </p:extLst>
          </p:nvPr>
        </p:nvGraphicFramePr>
        <p:xfrm>
          <a:off x="529927" y="2909617"/>
          <a:ext cx="8017566"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0789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22" name="Google Shape;222;p15"/>
          <p:cNvSpPr txBox="1">
            <a:spLocks noGrp="1"/>
          </p:cNvSpPr>
          <p:nvPr>
            <p:ph type="ctrTitle"/>
          </p:nvPr>
        </p:nvSpPr>
        <p:spPr>
          <a:xfrm>
            <a:off x="1483230" y="2780643"/>
            <a:ext cx="6974969" cy="1296716"/>
          </a:xfrm>
          <a:prstGeom prst="rect">
            <a:avLst/>
          </a:prstGeom>
        </p:spPr>
        <p:txBody>
          <a:bodyPr spcFirstLastPara="1" wrap="square" lIns="0" tIns="0" rIns="0" bIns="0" anchor="t" anchorCtr="0">
            <a:noAutofit/>
          </a:bodyPr>
          <a:lstStyle/>
          <a:p>
            <a:r>
              <a:rPr lang="en" sz="11733" dirty="0">
                <a:latin typeface="Bebas Neue" panose="020B0606020202050201" charset="0"/>
              </a:rPr>
              <a:t>LEADPARDY</a:t>
            </a:r>
            <a:r>
              <a:rPr lang="en" sz="11733" dirty="0"/>
              <a:t>!</a:t>
            </a:r>
            <a:endParaRPr sz="11733" dirty="0"/>
          </a:p>
        </p:txBody>
      </p:sp>
      <p:sp>
        <p:nvSpPr>
          <p:cNvPr id="3" name="Google Shape;222;p15">
            <a:extLst>
              <a:ext uri="{FF2B5EF4-FFF2-40B4-BE49-F238E27FC236}">
                <a16:creationId xmlns:a16="http://schemas.microsoft.com/office/drawing/2014/main" id="{E2EF893F-4161-4BFE-A40C-94FC9880CF18}"/>
              </a:ext>
            </a:extLst>
          </p:cNvPr>
          <p:cNvSpPr txBox="1">
            <a:spLocks/>
          </p:cNvSpPr>
          <p:nvPr/>
        </p:nvSpPr>
        <p:spPr>
          <a:xfrm>
            <a:off x="741462" y="3071143"/>
            <a:ext cx="1743532" cy="1296716"/>
          </a:xfrm>
          <a:prstGeom prst="rect">
            <a:avLst/>
          </a:prstGeom>
          <a:noFill/>
          <a:ln>
            <a:noFill/>
          </a:ln>
          <a:effectLst>
            <a:reflection stA="25000" endPos="60000" fadeDir="5400012" sy="-100000" algn="bl" rotWithShape="0"/>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lt1"/>
              </a:buClr>
              <a:buSzPts val="5500"/>
              <a:buFont typeface="Bebas Neue"/>
              <a:buNone/>
              <a:defRPr sz="4125" b="0" i="0" u="none" strike="noStrike" cap="none">
                <a:solidFill>
                  <a:schemeClr val="lt1"/>
                </a:solidFill>
                <a:latin typeface="Bebas Neue"/>
                <a:ea typeface="Bebas Neue"/>
                <a:cs typeface="Bebas Neue"/>
                <a:sym typeface="Bebas Neue"/>
              </a:defRPr>
            </a:lvl1pPr>
            <a:lvl2pPr marR="0" lvl="1" algn="ctr" rtl="0">
              <a:lnSpc>
                <a:spcPct val="90000"/>
              </a:lnSpc>
              <a:spcBef>
                <a:spcPts val="0"/>
              </a:spcBef>
              <a:spcAft>
                <a:spcPts val="0"/>
              </a:spcAft>
              <a:buClr>
                <a:schemeClr val="lt1"/>
              </a:buClr>
              <a:buSzPts val="5500"/>
              <a:buFont typeface="Bebas Neue"/>
              <a:buNone/>
              <a:defRPr sz="4125" b="0" i="0" u="none" strike="noStrike" cap="none">
                <a:solidFill>
                  <a:schemeClr val="lt1"/>
                </a:solidFill>
                <a:latin typeface="Bebas Neue"/>
                <a:ea typeface="Bebas Neue"/>
                <a:cs typeface="Bebas Neue"/>
                <a:sym typeface="Bebas Neue"/>
              </a:defRPr>
            </a:lvl2pPr>
            <a:lvl3pPr marR="0" lvl="2" algn="ctr" rtl="0">
              <a:lnSpc>
                <a:spcPct val="90000"/>
              </a:lnSpc>
              <a:spcBef>
                <a:spcPts val="0"/>
              </a:spcBef>
              <a:spcAft>
                <a:spcPts val="0"/>
              </a:spcAft>
              <a:buClr>
                <a:schemeClr val="lt1"/>
              </a:buClr>
              <a:buSzPts val="5500"/>
              <a:buFont typeface="Bebas Neue"/>
              <a:buNone/>
              <a:defRPr sz="4125" b="0" i="0" u="none" strike="noStrike" cap="none">
                <a:solidFill>
                  <a:schemeClr val="lt1"/>
                </a:solidFill>
                <a:latin typeface="Bebas Neue"/>
                <a:ea typeface="Bebas Neue"/>
                <a:cs typeface="Bebas Neue"/>
                <a:sym typeface="Bebas Neue"/>
              </a:defRPr>
            </a:lvl3pPr>
            <a:lvl4pPr marR="0" lvl="3" algn="ctr" rtl="0">
              <a:lnSpc>
                <a:spcPct val="90000"/>
              </a:lnSpc>
              <a:spcBef>
                <a:spcPts val="0"/>
              </a:spcBef>
              <a:spcAft>
                <a:spcPts val="0"/>
              </a:spcAft>
              <a:buClr>
                <a:schemeClr val="lt1"/>
              </a:buClr>
              <a:buSzPts val="5500"/>
              <a:buFont typeface="Bebas Neue"/>
              <a:buNone/>
              <a:defRPr sz="4125" b="0" i="0" u="none" strike="noStrike" cap="none">
                <a:solidFill>
                  <a:schemeClr val="lt1"/>
                </a:solidFill>
                <a:latin typeface="Bebas Neue"/>
                <a:ea typeface="Bebas Neue"/>
                <a:cs typeface="Bebas Neue"/>
                <a:sym typeface="Bebas Neue"/>
              </a:defRPr>
            </a:lvl4pPr>
            <a:lvl5pPr marR="0" lvl="4" algn="ctr" rtl="0">
              <a:lnSpc>
                <a:spcPct val="90000"/>
              </a:lnSpc>
              <a:spcBef>
                <a:spcPts val="0"/>
              </a:spcBef>
              <a:spcAft>
                <a:spcPts val="0"/>
              </a:spcAft>
              <a:buClr>
                <a:schemeClr val="lt1"/>
              </a:buClr>
              <a:buSzPts val="5500"/>
              <a:buFont typeface="Bebas Neue"/>
              <a:buNone/>
              <a:defRPr sz="4125" b="0" i="0" u="none" strike="noStrike" cap="none">
                <a:solidFill>
                  <a:schemeClr val="lt1"/>
                </a:solidFill>
                <a:latin typeface="Bebas Neue"/>
                <a:ea typeface="Bebas Neue"/>
                <a:cs typeface="Bebas Neue"/>
                <a:sym typeface="Bebas Neue"/>
              </a:defRPr>
            </a:lvl5pPr>
            <a:lvl6pPr marR="0" lvl="5" algn="ctr" rtl="0">
              <a:lnSpc>
                <a:spcPct val="90000"/>
              </a:lnSpc>
              <a:spcBef>
                <a:spcPts val="0"/>
              </a:spcBef>
              <a:spcAft>
                <a:spcPts val="0"/>
              </a:spcAft>
              <a:buClr>
                <a:schemeClr val="lt1"/>
              </a:buClr>
              <a:buSzPts val="5500"/>
              <a:buFont typeface="Bebas Neue"/>
              <a:buNone/>
              <a:defRPr sz="4125" b="0" i="0" u="none" strike="noStrike" cap="none">
                <a:solidFill>
                  <a:schemeClr val="lt1"/>
                </a:solidFill>
                <a:latin typeface="Bebas Neue"/>
                <a:ea typeface="Bebas Neue"/>
                <a:cs typeface="Bebas Neue"/>
                <a:sym typeface="Bebas Neue"/>
              </a:defRPr>
            </a:lvl6pPr>
            <a:lvl7pPr marR="0" lvl="6" algn="ctr" rtl="0">
              <a:lnSpc>
                <a:spcPct val="90000"/>
              </a:lnSpc>
              <a:spcBef>
                <a:spcPts val="0"/>
              </a:spcBef>
              <a:spcAft>
                <a:spcPts val="0"/>
              </a:spcAft>
              <a:buClr>
                <a:schemeClr val="lt1"/>
              </a:buClr>
              <a:buSzPts val="5500"/>
              <a:buFont typeface="Bebas Neue"/>
              <a:buNone/>
              <a:defRPr sz="4125" b="0" i="0" u="none" strike="noStrike" cap="none">
                <a:solidFill>
                  <a:schemeClr val="lt1"/>
                </a:solidFill>
                <a:latin typeface="Bebas Neue"/>
                <a:ea typeface="Bebas Neue"/>
                <a:cs typeface="Bebas Neue"/>
                <a:sym typeface="Bebas Neue"/>
              </a:defRPr>
            </a:lvl7pPr>
            <a:lvl8pPr marR="0" lvl="7" algn="ctr" rtl="0">
              <a:lnSpc>
                <a:spcPct val="90000"/>
              </a:lnSpc>
              <a:spcBef>
                <a:spcPts val="0"/>
              </a:spcBef>
              <a:spcAft>
                <a:spcPts val="0"/>
              </a:spcAft>
              <a:buClr>
                <a:schemeClr val="lt1"/>
              </a:buClr>
              <a:buSzPts val="5500"/>
              <a:buFont typeface="Bebas Neue"/>
              <a:buNone/>
              <a:defRPr sz="4125" b="0" i="0" u="none" strike="noStrike" cap="none">
                <a:solidFill>
                  <a:schemeClr val="lt1"/>
                </a:solidFill>
                <a:latin typeface="Bebas Neue"/>
                <a:ea typeface="Bebas Neue"/>
                <a:cs typeface="Bebas Neue"/>
                <a:sym typeface="Bebas Neue"/>
              </a:defRPr>
            </a:lvl8pPr>
            <a:lvl9pPr marR="0" lvl="8" algn="ctr" rtl="0">
              <a:lnSpc>
                <a:spcPct val="90000"/>
              </a:lnSpc>
              <a:spcBef>
                <a:spcPts val="0"/>
              </a:spcBef>
              <a:spcAft>
                <a:spcPts val="0"/>
              </a:spcAft>
              <a:buClr>
                <a:schemeClr val="lt1"/>
              </a:buClr>
              <a:buSzPts val="5500"/>
              <a:buFont typeface="Bebas Neue"/>
              <a:buNone/>
              <a:defRPr sz="4125" b="0" i="0" u="none" strike="noStrike" cap="none">
                <a:solidFill>
                  <a:schemeClr val="lt1"/>
                </a:solidFill>
                <a:latin typeface="Bebas Neue"/>
                <a:ea typeface="Bebas Neue"/>
                <a:cs typeface="Bebas Neue"/>
                <a:sym typeface="Bebas Neue"/>
              </a:defRPr>
            </a:lvl9pPr>
          </a:lstStyle>
          <a:p>
            <a:pPr defTabSz="1219170">
              <a:buClr>
                <a:srgbClr val="FFFFFF"/>
              </a:buClr>
            </a:pPr>
            <a:r>
              <a:rPr lang="en-US" sz="5867" kern="0" dirty="0">
                <a:solidFill>
                  <a:srgbClr val="FFFFFF"/>
                </a:solidFill>
                <a:latin typeface="Bebas Neue" panose="020B0606020202050201" charset="0"/>
              </a:rPr>
              <a:t>Mini-</a:t>
            </a:r>
            <a:endParaRPr lang="en-US" sz="8800" kern="0" dirty="0">
              <a:solidFill>
                <a:srgbClr val="FFFFFF"/>
              </a:solidFill>
              <a:latin typeface="Bebas Neue" panose="020B0606020202050201"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3" name="Title 2">
            <a:extLst>
              <a:ext uri="{FF2B5EF4-FFF2-40B4-BE49-F238E27FC236}">
                <a16:creationId xmlns:a16="http://schemas.microsoft.com/office/drawing/2014/main" id="{3B14E8BB-DF69-4725-936A-AEEC27BEBC5D}"/>
              </a:ext>
            </a:extLst>
          </p:cNvPr>
          <p:cNvSpPr>
            <a:spLocks noGrp="1"/>
          </p:cNvSpPr>
          <p:nvPr>
            <p:ph type="title"/>
          </p:nvPr>
        </p:nvSpPr>
        <p:spPr/>
        <p:txBody>
          <a:bodyPr/>
          <a:lstStyle/>
          <a:p>
            <a:r>
              <a:rPr lang="en" dirty="0"/>
              <a:t>STATE OF PRACTICE BOARD</a:t>
            </a:r>
            <a:endParaRPr lang="en-US" dirty="0"/>
          </a:p>
        </p:txBody>
      </p:sp>
      <p:sp>
        <p:nvSpPr>
          <p:cNvPr id="41" name="Google Shape;237;p17">
            <a:extLst>
              <a:ext uri="{FF2B5EF4-FFF2-40B4-BE49-F238E27FC236}">
                <a16:creationId xmlns:a16="http://schemas.microsoft.com/office/drawing/2014/main" id="{0C34F697-AE75-44D0-A6A8-604E7639701E}"/>
              </a:ext>
            </a:extLst>
          </p:cNvPr>
          <p:cNvSpPr txBox="1"/>
          <p:nvPr/>
        </p:nvSpPr>
        <p:spPr>
          <a:xfrm>
            <a:off x="2698462" y="896089"/>
            <a:ext cx="1687600" cy="778800"/>
          </a:xfrm>
          <a:prstGeom prst="rect">
            <a:avLst/>
          </a:prstGeom>
          <a:noFill/>
          <a:ln>
            <a:noFill/>
          </a:ln>
          <a:effectLst>
            <a:outerShdw dist="28575" dir="2700000" algn="bl" rotWithShape="0">
              <a:schemeClr val="dk1">
                <a:alpha val="76000"/>
              </a:schemeClr>
            </a:outerShdw>
          </a:effectLst>
        </p:spPr>
        <p:txBody>
          <a:bodyPr spcFirstLastPara="1" wrap="square" lIns="0" tIns="0" rIns="0" bIns="0" anchor="ctr" anchorCtr="0">
            <a:noAutofit/>
          </a:bodyPr>
          <a:lstStyle/>
          <a:p>
            <a:pPr algn="ctr" defTabSz="1219170">
              <a:buClr>
                <a:srgbClr val="000000"/>
              </a:buClr>
            </a:pPr>
            <a:r>
              <a:rPr lang="en-US" sz="1867" kern="0" dirty="0">
                <a:solidFill>
                  <a:srgbClr val="FFFFFF"/>
                </a:solidFill>
                <a:latin typeface="Bebas Neue"/>
                <a:ea typeface="Bebas Neue"/>
                <a:cs typeface="Bebas Neue"/>
                <a:sym typeface="Bebas Neue"/>
              </a:rPr>
              <a:t>AM I A CASE?</a:t>
            </a:r>
            <a:endParaRPr sz="1867" kern="0" dirty="0">
              <a:solidFill>
                <a:srgbClr val="FFFFFF"/>
              </a:solidFill>
              <a:latin typeface="Bebas Neue"/>
              <a:ea typeface="Bebas Neue"/>
              <a:cs typeface="Bebas Neue"/>
              <a:sym typeface="Bebas Neue"/>
            </a:endParaRPr>
          </a:p>
        </p:txBody>
      </p:sp>
      <p:sp>
        <p:nvSpPr>
          <p:cNvPr id="42" name="Google Shape;238;p17">
            <a:extLst>
              <a:ext uri="{FF2B5EF4-FFF2-40B4-BE49-F238E27FC236}">
                <a16:creationId xmlns:a16="http://schemas.microsoft.com/office/drawing/2014/main" id="{1210F485-0D7D-4503-B8C6-58CA85E8694B}"/>
              </a:ext>
            </a:extLst>
          </p:cNvPr>
          <p:cNvSpPr txBox="1"/>
          <p:nvPr/>
        </p:nvSpPr>
        <p:spPr>
          <a:xfrm>
            <a:off x="4482119" y="896089"/>
            <a:ext cx="1687600" cy="778800"/>
          </a:xfrm>
          <a:prstGeom prst="rect">
            <a:avLst/>
          </a:prstGeom>
          <a:noFill/>
          <a:ln>
            <a:noFill/>
          </a:ln>
          <a:effectLst>
            <a:outerShdw dist="28575" dir="2700000" algn="bl" rotWithShape="0">
              <a:schemeClr val="dk1">
                <a:alpha val="76000"/>
              </a:schemeClr>
            </a:outerShdw>
          </a:effectLst>
        </p:spPr>
        <p:txBody>
          <a:bodyPr spcFirstLastPara="1" wrap="square" lIns="0" tIns="0" rIns="0" bIns="0" anchor="ctr" anchorCtr="0">
            <a:noAutofit/>
          </a:bodyPr>
          <a:lstStyle/>
          <a:p>
            <a:pPr algn="ctr" defTabSz="1219170">
              <a:buClr>
                <a:srgbClr val="000000"/>
              </a:buClr>
            </a:pPr>
            <a:r>
              <a:rPr lang="en-US" sz="1867" kern="0" dirty="0">
                <a:solidFill>
                  <a:srgbClr val="FFFFFF"/>
                </a:solidFill>
                <a:latin typeface="Bebas Neue"/>
                <a:ea typeface="Bebas Neue"/>
                <a:cs typeface="Bebas Neue"/>
                <a:sym typeface="Bebas Neue"/>
              </a:rPr>
              <a:t>True or False</a:t>
            </a:r>
            <a:endParaRPr sz="1867" kern="0" dirty="0">
              <a:solidFill>
                <a:srgbClr val="FFFFFF"/>
              </a:solidFill>
              <a:latin typeface="Bebas Neue"/>
              <a:ea typeface="Bebas Neue"/>
              <a:cs typeface="Bebas Neue"/>
              <a:sym typeface="Bebas Neue"/>
            </a:endParaRPr>
          </a:p>
        </p:txBody>
      </p:sp>
      <p:sp>
        <p:nvSpPr>
          <p:cNvPr id="45" name="Google Shape;243;p17">
            <a:hlinkClick r:id="rId3" action="ppaction://hlinksldjump"/>
            <a:extLst>
              <a:ext uri="{FF2B5EF4-FFF2-40B4-BE49-F238E27FC236}">
                <a16:creationId xmlns:a16="http://schemas.microsoft.com/office/drawing/2014/main" id="{6DC0024A-45D6-46FF-919D-5EEE366F6B2D}"/>
              </a:ext>
            </a:extLst>
          </p:cNvPr>
          <p:cNvSpPr txBox="1"/>
          <p:nvPr/>
        </p:nvSpPr>
        <p:spPr>
          <a:xfrm>
            <a:off x="2703427" y="1888980"/>
            <a:ext cx="1687600" cy="778800"/>
          </a:xfrm>
          <a:prstGeom prst="rect">
            <a:avLst/>
          </a:prstGeom>
          <a:noFill/>
          <a:ln>
            <a:noFill/>
          </a:ln>
          <a:effectLst>
            <a:outerShdw dist="38100" dir="2700000" algn="bl" rotWithShape="0">
              <a:schemeClr val="dk1">
                <a:alpha val="90000"/>
              </a:schemeClr>
            </a:outerShdw>
          </a:effectLst>
        </p:spPr>
        <p:txBody>
          <a:bodyPr spcFirstLastPara="1" wrap="square" lIns="0" tIns="0" rIns="0" bIns="0" anchor="ctr" anchorCtr="0">
            <a:noAutofit/>
          </a:bodyPr>
          <a:lstStyle/>
          <a:p>
            <a:pPr algn="ctr" defTabSz="1219170">
              <a:buClr>
                <a:srgbClr val="000000"/>
              </a:buClr>
            </a:pPr>
            <a:r>
              <a:rPr lang="en" sz="3867" kern="0" dirty="0">
                <a:solidFill>
                  <a:srgbClr val="FFC319"/>
                </a:solidFill>
                <a:latin typeface="Bebas Neue"/>
                <a:ea typeface="Bebas Neue"/>
                <a:cs typeface="Bebas Neue"/>
                <a:sym typeface="Bebas Neue"/>
              </a:rPr>
              <a:t>$200</a:t>
            </a:r>
            <a:endParaRPr sz="3867" kern="0" dirty="0">
              <a:solidFill>
                <a:srgbClr val="FFC319"/>
              </a:solidFill>
              <a:latin typeface="Bebas Neue"/>
              <a:ea typeface="Bebas Neue"/>
              <a:cs typeface="Bebas Neue"/>
              <a:sym typeface="Bebas Neue"/>
            </a:endParaRPr>
          </a:p>
        </p:txBody>
      </p:sp>
      <p:sp>
        <p:nvSpPr>
          <p:cNvPr id="46" name="Google Shape;244;p17">
            <a:hlinkClick r:id="rId4" action="ppaction://hlinksldjump"/>
            <a:extLst>
              <a:ext uri="{FF2B5EF4-FFF2-40B4-BE49-F238E27FC236}">
                <a16:creationId xmlns:a16="http://schemas.microsoft.com/office/drawing/2014/main" id="{5D05038D-6B5A-4509-8C58-ED84F0F86E79}"/>
              </a:ext>
            </a:extLst>
          </p:cNvPr>
          <p:cNvSpPr txBox="1"/>
          <p:nvPr/>
        </p:nvSpPr>
        <p:spPr>
          <a:xfrm>
            <a:off x="2703427" y="2784783"/>
            <a:ext cx="1687600" cy="778800"/>
          </a:xfrm>
          <a:prstGeom prst="rect">
            <a:avLst/>
          </a:prstGeom>
          <a:noFill/>
          <a:ln>
            <a:noFill/>
          </a:ln>
          <a:effectLst>
            <a:outerShdw dist="38100" dir="2700000" algn="bl" rotWithShape="0">
              <a:schemeClr val="dk1">
                <a:alpha val="90000"/>
              </a:schemeClr>
            </a:outerShdw>
          </a:effectLst>
        </p:spPr>
        <p:txBody>
          <a:bodyPr spcFirstLastPara="1" wrap="square" lIns="0" tIns="0" rIns="0" bIns="0" anchor="ctr" anchorCtr="0">
            <a:noAutofit/>
          </a:bodyPr>
          <a:lstStyle/>
          <a:p>
            <a:pPr algn="ctr" defTabSz="1219170">
              <a:buClr>
                <a:srgbClr val="000000"/>
              </a:buClr>
            </a:pPr>
            <a:r>
              <a:rPr lang="en" sz="3867" kern="0">
                <a:solidFill>
                  <a:srgbClr val="FFC319"/>
                </a:solidFill>
                <a:latin typeface="Bebas Neue"/>
                <a:ea typeface="Bebas Neue"/>
                <a:cs typeface="Bebas Neue"/>
                <a:sym typeface="Bebas Neue"/>
              </a:rPr>
              <a:t>$400</a:t>
            </a:r>
            <a:endParaRPr sz="3867" kern="0" dirty="0">
              <a:solidFill>
                <a:srgbClr val="FFC319"/>
              </a:solidFill>
              <a:latin typeface="Bebas Neue"/>
              <a:ea typeface="Bebas Neue"/>
              <a:cs typeface="Bebas Neue"/>
              <a:sym typeface="Bebas Neue"/>
            </a:endParaRPr>
          </a:p>
        </p:txBody>
      </p:sp>
      <p:sp>
        <p:nvSpPr>
          <p:cNvPr id="47" name="Google Shape;245;p17">
            <a:hlinkClick r:id="rId5" action="ppaction://hlinksldjump"/>
            <a:extLst>
              <a:ext uri="{FF2B5EF4-FFF2-40B4-BE49-F238E27FC236}">
                <a16:creationId xmlns:a16="http://schemas.microsoft.com/office/drawing/2014/main" id="{5137F257-2F1B-48CD-A7EE-3F56E5781763}"/>
              </a:ext>
            </a:extLst>
          </p:cNvPr>
          <p:cNvSpPr txBox="1"/>
          <p:nvPr/>
        </p:nvSpPr>
        <p:spPr>
          <a:xfrm>
            <a:off x="2703427" y="3680585"/>
            <a:ext cx="1687600" cy="778800"/>
          </a:xfrm>
          <a:prstGeom prst="rect">
            <a:avLst/>
          </a:prstGeom>
          <a:noFill/>
          <a:ln>
            <a:noFill/>
          </a:ln>
          <a:effectLst>
            <a:outerShdw dist="38100" dir="2700000" algn="bl" rotWithShape="0">
              <a:schemeClr val="dk1">
                <a:alpha val="90000"/>
              </a:schemeClr>
            </a:outerShdw>
          </a:effectLst>
        </p:spPr>
        <p:txBody>
          <a:bodyPr spcFirstLastPara="1" wrap="square" lIns="0" tIns="0" rIns="0" bIns="0" anchor="ctr" anchorCtr="0">
            <a:noAutofit/>
          </a:bodyPr>
          <a:lstStyle/>
          <a:p>
            <a:pPr algn="ctr" defTabSz="1219170">
              <a:buClr>
                <a:srgbClr val="000000"/>
              </a:buClr>
            </a:pPr>
            <a:r>
              <a:rPr lang="en" sz="3867" kern="0">
                <a:solidFill>
                  <a:srgbClr val="FFC319"/>
                </a:solidFill>
                <a:latin typeface="Bebas Neue"/>
                <a:ea typeface="Bebas Neue"/>
                <a:cs typeface="Bebas Neue"/>
                <a:sym typeface="Bebas Neue"/>
              </a:rPr>
              <a:t>$600</a:t>
            </a:r>
            <a:endParaRPr sz="3867" kern="0" dirty="0">
              <a:solidFill>
                <a:srgbClr val="FFC319"/>
              </a:solidFill>
              <a:latin typeface="Bebas Neue"/>
              <a:ea typeface="Bebas Neue"/>
              <a:cs typeface="Bebas Neue"/>
              <a:sym typeface="Bebas Neue"/>
            </a:endParaRPr>
          </a:p>
        </p:txBody>
      </p:sp>
      <p:sp>
        <p:nvSpPr>
          <p:cNvPr id="48" name="Google Shape;246;p17">
            <a:hlinkClick r:id="rId6" action="ppaction://hlinksldjump"/>
            <a:extLst>
              <a:ext uri="{FF2B5EF4-FFF2-40B4-BE49-F238E27FC236}">
                <a16:creationId xmlns:a16="http://schemas.microsoft.com/office/drawing/2014/main" id="{2F88418C-B0AA-40A4-8D92-87071D2EFC6D}"/>
              </a:ext>
            </a:extLst>
          </p:cNvPr>
          <p:cNvSpPr txBox="1"/>
          <p:nvPr/>
        </p:nvSpPr>
        <p:spPr>
          <a:xfrm>
            <a:off x="2703427" y="4576392"/>
            <a:ext cx="1687600" cy="778800"/>
          </a:xfrm>
          <a:prstGeom prst="rect">
            <a:avLst/>
          </a:prstGeom>
          <a:noFill/>
          <a:ln>
            <a:noFill/>
          </a:ln>
          <a:effectLst>
            <a:outerShdw dist="38100" dir="2700000" algn="bl" rotWithShape="0">
              <a:schemeClr val="dk1">
                <a:alpha val="90000"/>
              </a:schemeClr>
            </a:outerShdw>
          </a:effectLst>
        </p:spPr>
        <p:txBody>
          <a:bodyPr spcFirstLastPara="1" wrap="square" lIns="0" tIns="0" rIns="0" bIns="0" anchor="ctr" anchorCtr="0">
            <a:noAutofit/>
          </a:bodyPr>
          <a:lstStyle/>
          <a:p>
            <a:pPr algn="ctr" defTabSz="1219170">
              <a:buClr>
                <a:srgbClr val="000000"/>
              </a:buClr>
            </a:pPr>
            <a:r>
              <a:rPr lang="en" sz="3867" kern="0">
                <a:solidFill>
                  <a:srgbClr val="FFC319"/>
                </a:solidFill>
                <a:latin typeface="Bebas Neue"/>
                <a:ea typeface="Bebas Neue"/>
                <a:cs typeface="Bebas Neue"/>
                <a:sym typeface="Bebas Neue"/>
              </a:rPr>
              <a:t>$800</a:t>
            </a:r>
            <a:endParaRPr sz="3867" kern="0" dirty="0">
              <a:solidFill>
                <a:srgbClr val="FFC319"/>
              </a:solidFill>
              <a:latin typeface="Bebas Neue"/>
              <a:ea typeface="Bebas Neue"/>
              <a:cs typeface="Bebas Neue"/>
              <a:sym typeface="Bebas Neue"/>
            </a:endParaRPr>
          </a:p>
        </p:txBody>
      </p:sp>
      <p:sp>
        <p:nvSpPr>
          <p:cNvPr id="49" name="Google Shape;247;p17">
            <a:hlinkClick r:id="rId7" action="ppaction://hlinksldjump"/>
            <a:extLst>
              <a:ext uri="{FF2B5EF4-FFF2-40B4-BE49-F238E27FC236}">
                <a16:creationId xmlns:a16="http://schemas.microsoft.com/office/drawing/2014/main" id="{0345CA8C-EEF6-4BEF-ACCE-0E4B8410C412}"/>
              </a:ext>
            </a:extLst>
          </p:cNvPr>
          <p:cNvSpPr txBox="1"/>
          <p:nvPr/>
        </p:nvSpPr>
        <p:spPr>
          <a:xfrm>
            <a:off x="2703427" y="5472195"/>
            <a:ext cx="1687600" cy="778800"/>
          </a:xfrm>
          <a:prstGeom prst="rect">
            <a:avLst/>
          </a:prstGeom>
          <a:noFill/>
          <a:ln>
            <a:noFill/>
          </a:ln>
          <a:effectLst>
            <a:outerShdw dist="38100" dir="2700000" algn="bl" rotWithShape="0">
              <a:schemeClr val="dk1">
                <a:alpha val="90000"/>
              </a:schemeClr>
            </a:outerShdw>
          </a:effectLst>
        </p:spPr>
        <p:txBody>
          <a:bodyPr spcFirstLastPara="1" wrap="square" lIns="0" tIns="0" rIns="0" bIns="0" anchor="ctr" anchorCtr="0">
            <a:noAutofit/>
          </a:bodyPr>
          <a:lstStyle/>
          <a:p>
            <a:pPr algn="ctr" defTabSz="1219170">
              <a:buClr>
                <a:srgbClr val="000000"/>
              </a:buClr>
            </a:pPr>
            <a:r>
              <a:rPr lang="en" sz="3867" kern="0">
                <a:solidFill>
                  <a:srgbClr val="FFC319"/>
                </a:solidFill>
                <a:latin typeface="Bebas Neue"/>
                <a:ea typeface="Bebas Neue"/>
                <a:cs typeface="Bebas Neue"/>
                <a:sym typeface="Bebas Neue"/>
              </a:rPr>
              <a:t>$1000</a:t>
            </a:r>
            <a:endParaRPr sz="3867" kern="0" dirty="0">
              <a:solidFill>
                <a:srgbClr val="FFC319"/>
              </a:solidFill>
              <a:latin typeface="Bebas Neue"/>
              <a:ea typeface="Bebas Neue"/>
              <a:cs typeface="Bebas Neue"/>
              <a:sym typeface="Bebas Neue"/>
            </a:endParaRPr>
          </a:p>
        </p:txBody>
      </p:sp>
      <p:sp>
        <p:nvSpPr>
          <p:cNvPr id="50" name="Google Shape;248;p17">
            <a:hlinkClick r:id="rId8" action="ppaction://hlinksldjump"/>
            <a:extLst>
              <a:ext uri="{FF2B5EF4-FFF2-40B4-BE49-F238E27FC236}">
                <a16:creationId xmlns:a16="http://schemas.microsoft.com/office/drawing/2014/main" id="{2BA77C7C-2AAE-4E28-BD28-C2E28A0F4DAD}"/>
              </a:ext>
            </a:extLst>
          </p:cNvPr>
          <p:cNvSpPr txBox="1"/>
          <p:nvPr/>
        </p:nvSpPr>
        <p:spPr>
          <a:xfrm>
            <a:off x="4484600" y="1888980"/>
            <a:ext cx="1687600" cy="778800"/>
          </a:xfrm>
          <a:prstGeom prst="rect">
            <a:avLst/>
          </a:prstGeom>
          <a:noFill/>
          <a:ln>
            <a:noFill/>
          </a:ln>
          <a:effectLst>
            <a:outerShdw dist="38100" dir="2700000" algn="bl" rotWithShape="0">
              <a:schemeClr val="dk1">
                <a:alpha val="90000"/>
              </a:schemeClr>
            </a:outerShdw>
          </a:effectLst>
        </p:spPr>
        <p:txBody>
          <a:bodyPr spcFirstLastPara="1" wrap="square" lIns="0" tIns="0" rIns="0" bIns="0" anchor="ctr" anchorCtr="0">
            <a:noAutofit/>
          </a:bodyPr>
          <a:lstStyle/>
          <a:p>
            <a:pPr algn="ctr" defTabSz="1219170">
              <a:buClr>
                <a:srgbClr val="000000"/>
              </a:buClr>
            </a:pPr>
            <a:r>
              <a:rPr lang="en" sz="3867" kern="0">
                <a:solidFill>
                  <a:srgbClr val="FFC319"/>
                </a:solidFill>
                <a:latin typeface="Bebas Neue"/>
                <a:ea typeface="Bebas Neue"/>
                <a:cs typeface="Bebas Neue"/>
                <a:sym typeface="Bebas Neue"/>
              </a:rPr>
              <a:t>$200</a:t>
            </a:r>
            <a:endParaRPr sz="3867" kern="0" dirty="0">
              <a:solidFill>
                <a:srgbClr val="FFC319"/>
              </a:solidFill>
              <a:latin typeface="Bebas Neue"/>
              <a:ea typeface="Bebas Neue"/>
              <a:cs typeface="Bebas Neue"/>
              <a:sym typeface="Bebas Neue"/>
            </a:endParaRPr>
          </a:p>
        </p:txBody>
      </p:sp>
      <p:sp>
        <p:nvSpPr>
          <p:cNvPr id="51" name="Google Shape;249;p17">
            <a:hlinkClick r:id="rId9" action="ppaction://hlinksldjump"/>
            <a:extLst>
              <a:ext uri="{FF2B5EF4-FFF2-40B4-BE49-F238E27FC236}">
                <a16:creationId xmlns:a16="http://schemas.microsoft.com/office/drawing/2014/main" id="{F7E0E856-8105-425A-B2BE-0993F8F4D61A}"/>
              </a:ext>
            </a:extLst>
          </p:cNvPr>
          <p:cNvSpPr txBox="1"/>
          <p:nvPr/>
        </p:nvSpPr>
        <p:spPr>
          <a:xfrm>
            <a:off x="4484600" y="2784783"/>
            <a:ext cx="1687600" cy="778800"/>
          </a:xfrm>
          <a:prstGeom prst="rect">
            <a:avLst/>
          </a:prstGeom>
          <a:noFill/>
          <a:ln>
            <a:noFill/>
          </a:ln>
          <a:effectLst>
            <a:outerShdw dist="38100" dir="2700000" algn="bl" rotWithShape="0">
              <a:schemeClr val="dk1">
                <a:alpha val="90000"/>
              </a:schemeClr>
            </a:outerShdw>
          </a:effectLst>
        </p:spPr>
        <p:txBody>
          <a:bodyPr spcFirstLastPara="1" wrap="square" lIns="0" tIns="0" rIns="0" bIns="0" anchor="ctr" anchorCtr="0">
            <a:noAutofit/>
          </a:bodyPr>
          <a:lstStyle/>
          <a:p>
            <a:pPr algn="ctr" defTabSz="1219170">
              <a:buClr>
                <a:srgbClr val="000000"/>
              </a:buClr>
            </a:pPr>
            <a:r>
              <a:rPr lang="en" sz="3867" kern="0">
                <a:solidFill>
                  <a:srgbClr val="FFC319"/>
                </a:solidFill>
                <a:latin typeface="Bebas Neue"/>
                <a:ea typeface="Bebas Neue"/>
                <a:cs typeface="Bebas Neue"/>
                <a:sym typeface="Bebas Neue"/>
              </a:rPr>
              <a:t>$400</a:t>
            </a:r>
            <a:endParaRPr sz="3867" kern="0" dirty="0">
              <a:solidFill>
                <a:srgbClr val="FFC319"/>
              </a:solidFill>
              <a:latin typeface="Bebas Neue"/>
              <a:ea typeface="Bebas Neue"/>
              <a:cs typeface="Bebas Neue"/>
              <a:sym typeface="Bebas Neue"/>
            </a:endParaRPr>
          </a:p>
        </p:txBody>
      </p:sp>
      <p:sp>
        <p:nvSpPr>
          <p:cNvPr id="52" name="Google Shape;250;p17">
            <a:hlinkClick r:id="rId10" action="ppaction://hlinksldjump"/>
            <a:extLst>
              <a:ext uri="{FF2B5EF4-FFF2-40B4-BE49-F238E27FC236}">
                <a16:creationId xmlns:a16="http://schemas.microsoft.com/office/drawing/2014/main" id="{9F7ED883-D399-481C-A055-257FD30228F9}"/>
              </a:ext>
            </a:extLst>
          </p:cNvPr>
          <p:cNvSpPr txBox="1"/>
          <p:nvPr/>
        </p:nvSpPr>
        <p:spPr>
          <a:xfrm>
            <a:off x="4484600" y="3680585"/>
            <a:ext cx="1687600" cy="778800"/>
          </a:xfrm>
          <a:prstGeom prst="rect">
            <a:avLst/>
          </a:prstGeom>
          <a:noFill/>
          <a:ln>
            <a:noFill/>
          </a:ln>
          <a:effectLst>
            <a:outerShdw dist="38100" dir="2700000" algn="bl" rotWithShape="0">
              <a:schemeClr val="dk1">
                <a:alpha val="90000"/>
              </a:schemeClr>
            </a:outerShdw>
          </a:effectLst>
        </p:spPr>
        <p:txBody>
          <a:bodyPr spcFirstLastPara="1" wrap="square" lIns="0" tIns="0" rIns="0" bIns="0" anchor="ctr" anchorCtr="0">
            <a:noAutofit/>
          </a:bodyPr>
          <a:lstStyle/>
          <a:p>
            <a:pPr algn="ctr" defTabSz="1219170">
              <a:buClr>
                <a:srgbClr val="000000"/>
              </a:buClr>
            </a:pPr>
            <a:r>
              <a:rPr lang="en" sz="3867" kern="0">
                <a:solidFill>
                  <a:srgbClr val="FFC319"/>
                </a:solidFill>
                <a:latin typeface="Bebas Neue"/>
                <a:ea typeface="Bebas Neue"/>
                <a:cs typeface="Bebas Neue"/>
                <a:sym typeface="Bebas Neue"/>
              </a:rPr>
              <a:t>$600</a:t>
            </a:r>
            <a:endParaRPr sz="3867" kern="0" dirty="0">
              <a:solidFill>
                <a:srgbClr val="FFC319"/>
              </a:solidFill>
              <a:latin typeface="Bebas Neue"/>
              <a:ea typeface="Bebas Neue"/>
              <a:cs typeface="Bebas Neue"/>
              <a:sym typeface="Bebas Neue"/>
            </a:endParaRPr>
          </a:p>
        </p:txBody>
      </p:sp>
      <p:sp>
        <p:nvSpPr>
          <p:cNvPr id="53" name="Google Shape;251;p17">
            <a:hlinkClick r:id="rId11" action="ppaction://hlinksldjump"/>
            <a:extLst>
              <a:ext uri="{FF2B5EF4-FFF2-40B4-BE49-F238E27FC236}">
                <a16:creationId xmlns:a16="http://schemas.microsoft.com/office/drawing/2014/main" id="{73A2D700-6FDB-4CF8-AB4A-974BB5D48B6B}"/>
              </a:ext>
            </a:extLst>
          </p:cNvPr>
          <p:cNvSpPr txBox="1"/>
          <p:nvPr/>
        </p:nvSpPr>
        <p:spPr>
          <a:xfrm>
            <a:off x="4484600" y="4576392"/>
            <a:ext cx="1687600" cy="778800"/>
          </a:xfrm>
          <a:prstGeom prst="rect">
            <a:avLst/>
          </a:prstGeom>
          <a:noFill/>
          <a:ln>
            <a:noFill/>
          </a:ln>
          <a:effectLst>
            <a:outerShdw dist="38100" dir="2700000" algn="bl" rotWithShape="0">
              <a:schemeClr val="dk1">
                <a:alpha val="90000"/>
              </a:schemeClr>
            </a:outerShdw>
          </a:effectLst>
        </p:spPr>
        <p:txBody>
          <a:bodyPr spcFirstLastPara="1" wrap="square" lIns="0" tIns="0" rIns="0" bIns="0" anchor="ctr" anchorCtr="0">
            <a:noAutofit/>
          </a:bodyPr>
          <a:lstStyle/>
          <a:p>
            <a:pPr algn="ctr" defTabSz="1219170">
              <a:buClr>
                <a:srgbClr val="000000"/>
              </a:buClr>
            </a:pPr>
            <a:r>
              <a:rPr lang="en" sz="3867" kern="0" dirty="0">
                <a:solidFill>
                  <a:srgbClr val="FFC319"/>
                </a:solidFill>
                <a:latin typeface="Bebas Neue"/>
                <a:ea typeface="Bebas Neue"/>
                <a:cs typeface="Bebas Neue"/>
                <a:sym typeface="Bebas Neue"/>
              </a:rPr>
              <a:t>$800</a:t>
            </a:r>
            <a:endParaRPr sz="3867" kern="0" dirty="0">
              <a:solidFill>
                <a:srgbClr val="FFC319"/>
              </a:solidFill>
              <a:latin typeface="Bebas Neue"/>
              <a:ea typeface="Bebas Neue"/>
              <a:cs typeface="Bebas Neue"/>
              <a:sym typeface="Bebas Neue"/>
            </a:endParaRPr>
          </a:p>
        </p:txBody>
      </p:sp>
      <p:sp>
        <p:nvSpPr>
          <p:cNvPr id="54" name="Google Shape;252;p17">
            <a:hlinkClick r:id="rId12" action="ppaction://hlinksldjump"/>
            <a:extLst>
              <a:ext uri="{FF2B5EF4-FFF2-40B4-BE49-F238E27FC236}">
                <a16:creationId xmlns:a16="http://schemas.microsoft.com/office/drawing/2014/main" id="{2FFEAD18-C781-4581-8E26-BCE30624D504}"/>
              </a:ext>
            </a:extLst>
          </p:cNvPr>
          <p:cNvSpPr txBox="1"/>
          <p:nvPr/>
        </p:nvSpPr>
        <p:spPr>
          <a:xfrm>
            <a:off x="4484600" y="5472195"/>
            <a:ext cx="1687600" cy="778800"/>
          </a:xfrm>
          <a:prstGeom prst="rect">
            <a:avLst/>
          </a:prstGeom>
          <a:noFill/>
          <a:ln>
            <a:noFill/>
          </a:ln>
          <a:effectLst>
            <a:outerShdw dist="38100" dir="2700000" algn="bl" rotWithShape="0">
              <a:schemeClr val="dk1">
                <a:alpha val="90000"/>
              </a:schemeClr>
            </a:outerShdw>
          </a:effectLst>
        </p:spPr>
        <p:txBody>
          <a:bodyPr spcFirstLastPara="1" wrap="square" lIns="0" tIns="0" rIns="0" bIns="0" anchor="ctr" anchorCtr="0">
            <a:noAutofit/>
          </a:bodyPr>
          <a:lstStyle/>
          <a:p>
            <a:pPr algn="ctr" defTabSz="1219170">
              <a:buClr>
                <a:srgbClr val="000000"/>
              </a:buClr>
            </a:pPr>
            <a:r>
              <a:rPr lang="en" sz="3867" kern="0">
                <a:solidFill>
                  <a:srgbClr val="FFC319"/>
                </a:solidFill>
                <a:latin typeface="Bebas Neue"/>
                <a:ea typeface="Bebas Neue"/>
                <a:cs typeface="Bebas Neue"/>
                <a:sym typeface="Bebas Neue"/>
              </a:rPr>
              <a:t>$1000</a:t>
            </a:r>
            <a:endParaRPr sz="3867" kern="0" dirty="0">
              <a:solidFill>
                <a:srgbClr val="FFC319"/>
              </a:solidFill>
              <a:latin typeface="Bebas Neue"/>
              <a:ea typeface="Bebas Neue"/>
              <a:cs typeface="Bebas Neue"/>
              <a:sym typeface="Bebas Neue"/>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5"/>
                                        </p:tgtEl>
                                      </p:cBhvr>
                                    </p:animEffect>
                                    <p:set>
                                      <p:cBhvr>
                                        <p:cTn id="7" dur="1" fill="hold">
                                          <p:stCondLst>
                                            <p:cond delay="499"/>
                                          </p:stCondLst>
                                        </p:cTn>
                                        <p:tgtEl>
                                          <p:spTgt spid="45"/>
                                        </p:tgtEl>
                                        <p:attrNameLst>
                                          <p:attrName>style.visibility</p:attrName>
                                        </p:attrNameLst>
                                      </p:cBhvr>
                                      <p:to>
                                        <p:strVal val="hidden"/>
                                      </p:to>
                                    </p:set>
                                  </p:childTnLst>
                                  <p:subTnLst>
                                    <p:set>
                                      <p:cBhvr override="childStyle">
                                        <p:cTn dur="1" fill="hold" display="0" masterRel="sameClick" afterEffect="1">
                                          <p:stCondLst>
                                            <p:cond evt="end" delay="0">
                                              <p:tn val="5"/>
                                            </p:cond>
                                          </p:stCondLst>
                                        </p:cTn>
                                        <p:tgtEl>
                                          <p:spTgt spid="45"/>
                                        </p:tgtEl>
                                        <p:attrNameLst>
                                          <p:attrName>style.visibility</p:attrName>
                                        </p:attrNameLst>
                                      </p:cBhvr>
                                      <p:to>
                                        <p:strVal val="hidden"/>
                                      </p:to>
                                    </p:set>
                                  </p:subTnLst>
                                </p:cTn>
                              </p:par>
                            </p:childTnLst>
                          </p:cTn>
                        </p:par>
                      </p:childTnLst>
                    </p:cTn>
                  </p:par>
                </p:childTnLst>
              </p:cTn>
              <p:nextCondLst>
                <p:cond evt="onClick" delay="0">
                  <p:tgtEl>
                    <p:spTgt spid="45"/>
                  </p:tgtEl>
                </p:cond>
              </p:nextCondLst>
            </p:seq>
            <p:seq concurrent="1" nextAc="seek">
              <p:cTn id="8" restart="whenNotActive" fill="hold" evtFilter="cancelBubble" nodeType="interactiveSeq">
                <p:stCondLst>
                  <p:cond evt="onClick" delay="0">
                    <p:tgtEl>
                      <p:spTgt spid="4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6"/>
                                        </p:tgtEl>
                                      </p:cBhvr>
                                    </p:animEffect>
                                    <p:set>
                                      <p:cBhvr>
                                        <p:cTn id="13" dur="1" fill="hold">
                                          <p:stCondLst>
                                            <p:cond delay="499"/>
                                          </p:stCondLst>
                                        </p:cTn>
                                        <p:tgtEl>
                                          <p:spTgt spid="46"/>
                                        </p:tgtEl>
                                        <p:attrNameLst>
                                          <p:attrName>style.visibility</p:attrName>
                                        </p:attrNameLst>
                                      </p:cBhvr>
                                      <p:to>
                                        <p:strVal val="hidden"/>
                                      </p:to>
                                    </p:set>
                                  </p:childTnLst>
                                  <p:subTnLst>
                                    <p:set>
                                      <p:cBhvr override="childStyle">
                                        <p:cTn dur="1" fill="hold" display="0" masterRel="sameClick" afterEffect="1">
                                          <p:stCondLst>
                                            <p:cond evt="end" delay="0">
                                              <p:tn val="11"/>
                                            </p:cond>
                                          </p:stCondLst>
                                        </p:cTn>
                                        <p:tgtEl>
                                          <p:spTgt spid="46"/>
                                        </p:tgtEl>
                                        <p:attrNameLst>
                                          <p:attrName>style.visibility</p:attrName>
                                        </p:attrNameLst>
                                      </p:cBhvr>
                                      <p:to>
                                        <p:strVal val="hidden"/>
                                      </p:to>
                                    </p:set>
                                  </p:subTnLst>
                                </p:cTn>
                              </p:par>
                            </p:childTnLst>
                          </p:cTn>
                        </p:par>
                      </p:childTnLst>
                    </p:cTn>
                  </p:par>
                </p:childTnLst>
              </p:cTn>
              <p:nextCondLst>
                <p:cond evt="onClick" delay="0">
                  <p:tgtEl>
                    <p:spTgt spid="46"/>
                  </p:tgtEl>
                </p:cond>
              </p:nextCondLst>
            </p:seq>
            <p:seq concurrent="1" nextAc="seek">
              <p:cTn id="14" restart="whenNotActive" fill="hold" evtFilter="cancelBubble" nodeType="interactiveSeq">
                <p:stCondLst>
                  <p:cond evt="onClick" delay="0">
                    <p:tgtEl>
                      <p:spTgt spid="4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subTnLst>
                                    <p:set>
                                      <p:cBhvr override="childStyle">
                                        <p:cTn dur="1" fill="hold" display="0" masterRel="sameClick" afterEffect="1">
                                          <p:stCondLst>
                                            <p:cond evt="end" delay="0">
                                              <p:tn val="17"/>
                                            </p:cond>
                                          </p:stCondLst>
                                        </p:cTn>
                                        <p:tgtEl>
                                          <p:spTgt spid="47"/>
                                        </p:tgtEl>
                                        <p:attrNameLst>
                                          <p:attrName>style.visibility</p:attrName>
                                        </p:attrNameLst>
                                      </p:cBhvr>
                                      <p:to>
                                        <p:strVal val="hidden"/>
                                      </p:to>
                                    </p:set>
                                  </p:subTnLst>
                                </p:cTn>
                              </p:par>
                            </p:childTnLst>
                          </p:cTn>
                        </p:par>
                      </p:childTnLst>
                    </p:cTn>
                  </p:par>
                </p:childTnLst>
              </p:cTn>
              <p:nextCondLst>
                <p:cond evt="onClick" delay="0">
                  <p:tgtEl>
                    <p:spTgt spid="47"/>
                  </p:tgtEl>
                </p:cond>
              </p:nextCondLst>
            </p:seq>
            <p:seq concurrent="1" nextAc="seek">
              <p:cTn id="20" restart="whenNotActive" fill="hold" evtFilter="cancelBubble" nodeType="interactiveSeq">
                <p:stCondLst>
                  <p:cond evt="onClick" delay="0">
                    <p:tgtEl>
                      <p:spTgt spid="4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8"/>
                                        </p:tgtEl>
                                      </p:cBhvr>
                                    </p:animEffect>
                                    <p:set>
                                      <p:cBhvr>
                                        <p:cTn id="25" dur="1" fill="hold">
                                          <p:stCondLst>
                                            <p:cond delay="499"/>
                                          </p:stCondLst>
                                        </p:cTn>
                                        <p:tgtEl>
                                          <p:spTgt spid="48"/>
                                        </p:tgtEl>
                                        <p:attrNameLst>
                                          <p:attrName>style.visibility</p:attrName>
                                        </p:attrNameLst>
                                      </p:cBhvr>
                                      <p:to>
                                        <p:strVal val="hidden"/>
                                      </p:to>
                                    </p:set>
                                  </p:childTnLst>
                                  <p:subTnLst>
                                    <p:set>
                                      <p:cBhvr override="childStyle">
                                        <p:cTn dur="1" fill="hold" display="0" masterRel="sameClick" afterEffect="1">
                                          <p:stCondLst>
                                            <p:cond evt="end" delay="0">
                                              <p:tn val="23"/>
                                            </p:cond>
                                          </p:stCondLst>
                                        </p:cTn>
                                        <p:tgtEl>
                                          <p:spTgt spid="48"/>
                                        </p:tgtEl>
                                        <p:attrNameLst>
                                          <p:attrName>style.visibility</p:attrName>
                                        </p:attrNameLst>
                                      </p:cBhvr>
                                      <p:to>
                                        <p:strVal val="hidden"/>
                                      </p:to>
                                    </p:set>
                                  </p:subTnLst>
                                </p:cTn>
                              </p:par>
                            </p:childTnLst>
                          </p:cTn>
                        </p:par>
                      </p:childTnLst>
                    </p:cTn>
                  </p:par>
                </p:childTnLst>
              </p:cTn>
              <p:nextCondLst>
                <p:cond evt="onClick" delay="0">
                  <p:tgtEl>
                    <p:spTgt spid="48"/>
                  </p:tgtEl>
                </p:cond>
              </p:nextCondLst>
            </p:seq>
            <p:seq concurrent="1" nextAc="seek">
              <p:cTn id="26" restart="whenNotActive" fill="hold" evtFilter="cancelBubble" nodeType="interactiveSeq">
                <p:stCondLst>
                  <p:cond evt="onClick" delay="0">
                    <p:tgtEl>
                      <p:spTgt spid="4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9"/>
                                        </p:tgtEl>
                                      </p:cBhvr>
                                    </p:animEffect>
                                    <p:set>
                                      <p:cBhvr>
                                        <p:cTn id="31" dur="1" fill="hold">
                                          <p:stCondLst>
                                            <p:cond delay="499"/>
                                          </p:stCondLst>
                                        </p:cTn>
                                        <p:tgtEl>
                                          <p:spTgt spid="49"/>
                                        </p:tgtEl>
                                        <p:attrNameLst>
                                          <p:attrName>style.visibility</p:attrName>
                                        </p:attrNameLst>
                                      </p:cBhvr>
                                      <p:to>
                                        <p:strVal val="hidden"/>
                                      </p:to>
                                    </p:set>
                                  </p:childTnLst>
                                  <p:subTnLst>
                                    <p:set>
                                      <p:cBhvr override="childStyle">
                                        <p:cTn dur="1" fill="hold" display="0" masterRel="sameClick" afterEffect="1">
                                          <p:stCondLst>
                                            <p:cond evt="end" delay="0">
                                              <p:tn val="29"/>
                                            </p:cond>
                                          </p:stCondLst>
                                        </p:cTn>
                                        <p:tgtEl>
                                          <p:spTgt spid="49"/>
                                        </p:tgtEl>
                                        <p:attrNameLst>
                                          <p:attrName>style.visibility</p:attrName>
                                        </p:attrNameLst>
                                      </p:cBhvr>
                                      <p:to>
                                        <p:strVal val="hidden"/>
                                      </p:to>
                                    </p:set>
                                  </p:subTnLst>
                                </p:cTn>
                              </p:par>
                            </p:childTnLst>
                          </p:cTn>
                        </p:par>
                      </p:childTnLst>
                    </p:cTn>
                  </p:par>
                </p:childTnLst>
              </p:cTn>
              <p:nextCondLst>
                <p:cond evt="onClick" delay="0">
                  <p:tgtEl>
                    <p:spTgt spid="49"/>
                  </p:tgtEl>
                </p:cond>
              </p:nextCondLst>
            </p:seq>
            <p:seq concurrent="1" nextAc="seek">
              <p:cTn id="32" restart="whenNotActive" fill="hold" evtFilter="cancelBubble" nodeType="interactiveSeq">
                <p:stCondLst>
                  <p:cond evt="onClick" delay="0">
                    <p:tgtEl>
                      <p:spTgt spid="50"/>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0"/>
                                        </p:tgtEl>
                                      </p:cBhvr>
                                    </p:animEffect>
                                    <p:set>
                                      <p:cBhvr>
                                        <p:cTn id="37" dur="1" fill="hold">
                                          <p:stCondLst>
                                            <p:cond delay="499"/>
                                          </p:stCondLst>
                                        </p:cTn>
                                        <p:tgtEl>
                                          <p:spTgt spid="50"/>
                                        </p:tgtEl>
                                        <p:attrNameLst>
                                          <p:attrName>style.visibility</p:attrName>
                                        </p:attrNameLst>
                                      </p:cBhvr>
                                      <p:to>
                                        <p:strVal val="hidden"/>
                                      </p:to>
                                    </p:set>
                                  </p:childTnLst>
                                  <p:subTnLst>
                                    <p:set>
                                      <p:cBhvr override="childStyle">
                                        <p:cTn dur="1" fill="hold" display="0" masterRel="sameClick" afterEffect="1">
                                          <p:stCondLst>
                                            <p:cond evt="end" delay="0">
                                              <p:tn val="35"/>
                                            </p:cond>
                                          </p:stCondLst>
                                        </p:cTn>
                                        <p:tgtEl>
                                          <p:spTgt spid="50"/>
                                        </p:tgtEl>
                                        <p:attrNameLst>
                                          <p:attrName>style.visibility</p:attrName>
                                        </p:attrNameLst>
                                      </p:cBhvr>
                                      <p:to>
                                        <p:strVal val="hidden"/>
                                      </p:to>
                                    </p:set>
                                  </p:subTnLst>
                                </p:cTn>
                              </p:par>
                            </p:childTnLst>
                          </p:cTn>
                        </p:par>
                      </p:childTnLst>
                    </p:cTn>
                  </p:par>
                </p:childTnLst>
              </p:cTn>
              <p:nextCondLst>
                <p:cond evt="onClick" delay="0">
                  <p:tgtEl>
                    <p:spTgt spid="50"/>
                  </p:tgtEl>
                </p:cond>
              </p:nextCondLst>
            </p:seq>
            <p:seq concurrent="1" nextAc="seek">
              <p:cTn id="38" restart="whenNotActive" fill="hold" evtFilter="cancelBubble" nodeType="interactiveSeq">
                <p:stCondLst>
                  <p:cond evt="onClick" delay="0">
                    <p:tgtEl>
                      <p:spTgt spid="5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51"/>
                                        </p:tgtEl>
                                      </p:cBhvr>
                                    </p:animEffect>
                                    <p:set>
                                      <p:cBhvr>
                                        <p:cTn id="43" dur="1" fill="hold">
                                          <p:stCondLst>
                                            <p:cond delay="499"/>
                                          </p:stCondLst>
                                        </p:cTn>
                                        <p:tgtEl>
                                          <p:spTgt spid="51"/>
                                        </p:tgtEl>
                                        <p:attrNameLst>
                                          <p:attrName>style.visibility</p:attrName>
                                        </p:attrNameLst>
                                      </p:cBhvr>
                                      <p:to>
                                        <p:strVal val="hidden"/>
                                      </p:to>
                                    </p:set>
                                  </p:childTnLst>
                                  <p:subTnLst>
                                    <p:set>
                                      <p:cBhvr override="childStyle">
                                        <p:cTn dur="1" fill="hold" display="0" masterRel="sameClick" afterEffect="1">
                                          <p:stCondLst>
                                            <p:cond evt="end" delay="0">
                                              <p:tn val="41"/>
                                            </p:cond>
                                          </p:stCondLst>
                                        </p:cTn>
                                        <p:tgtEl>
                                          <p:spTgt spid="51"/>
                                        </p:tgtEl>
                                        <p:attrNameLst>
                                          <p:attrName>style.visibility</p:attrName>
                                        </p:attrNameLst>
                                      </p:cBhvr>
                                      <p:to>
                                        <p:strVal val="hidden"/>
                                      </p:to>
                                    </p:set>
                                  </p:subTnLst>
                                </p:cTn>
                              </p:par>
                            </p:childTnLst>
                          </p:cTn>
                        </p:par>
                      </p:childTnLst>
                    </p:cTn>
                  </p:par>
                </p:childTnLst>
              </p:cTn>
              <p:nextCondLst>
                <p:cond evt="onClick" delay="0">
                  <p:tgtEl>
                    <p:spTgt spid="51"/>
                  </p:tgtEl>
                </p:cond>
              </p:nextCondLst>
            </p:seq>
            <p:seq concurrent="1" nextAc="seek">
              <p:cTn id="44" restart="whenNotActive" fill="hold" evtFilter="cancelBubble" nodeType="interactiveSeq">
                <p:stCondLst>
                  <p:cond evt="onClick" delay="0">
                    <p:tgtEl>
                      <p:spTgt spid="5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52"/>
                                        </p:tgtEl>
                                      </p:cBhvr>
                                    </p:animEffect>
                                    <p:set>
                                      <p:cBhvr>
                                        <p:cTn id="49" dur="1" fill="hold">
                                          <p:stCondLst>
                                            <p:cond delay="499"/>
                                          </p:stCondLst>
                                        </p:cTn>
                                        <p:tgtEl>
                                          <p:spTgt spid="52"/>
                                        </p:tgtEl>
                                        <p:attrNameLst>
                                          <p:attrName>style.visibility</p:attrName>
                                        </p:attrNameLst>
                                      </p:cBhvr>
                                      <p:to>
                                        <p:strVal val="hidden"/>
                                      </p:to>
                                    </p:set>
                                  </p:childTnLst>
                                  <p:subTnLst>
                                    <p:set>
                                      <p:cBhvr override="childStyle">
                                        <p:cTn dur="1" fill="hold" display="0" masterRel="sameClick" afterEffect="1">
                                          <p:stCondLst>
                                            <p:cond evt="end" delay="0">
                                              <p:tn val="47"/>
                                            </p:cond>
                                          </p:stCondLst>
                                        </p:cTn>
                                        <p:tgtEl>
                                          <p:spTgt spid="52"/>
                                        </p:tgtEl>
                                        <p:attrNameLst>
                                          <p:attrName>style.visibility</p:attrName>
                                        </p:attrNameLst>
                                      </p:cBhvr>
                                      <p:to>
                                        <p:strVal val="hidden"/>
                                      </p:to>
                                    </p:set>
                                  </p:subTnLst>
                                </p:cTn>
                              </p:par>
                            </p:childTnLst>
                          </p:cTn>
                        </p:par>
                      </p:childTnLst>
                    </p:cTn>
                  </p:par>
                </p:childTnLst>
              </p:cTn>
              <p:nextCondLst>
                <p:cond evt="onClick" delay="0">
                  <p:tgtEl>
                    <p:spTgt spid="52"/>
                  </p:tgtEl>
                </p:cond>
              </p:nextCondLst>
            </p:seq>
            <p:seq concurrent="1" nextAc="seek">
              <p:cTn id="50" restart="whenNotActive" fill="hold" evtFilter="cancelBubble" nodeType="interactiveSeq">
                <p:stCondLst>
                  <p:cond evt="onClick" delay="0">
                    <p:tgtEl>
                      <p:spTgt spid="53"/>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53"/>
                                        </p:tgtEl>
                                      </p:cBhvr>
                                    </p:animEffect>
                                    <p:set>
                                      <p:cBhvr>
                                        <p:cTn id="55" dur="1" fill="hold">
                                          <p:stCondLst>
                                            <p:cond delay="499"/>
                                          </p:stCondLst>
                                        </p:cTn>
                                        <p:tgtEl>
                                          <p:spTgt spid="53"/>
                                        </p:tgtEl>
                                        <p:attrNameLst>
                                          <p:attrName>style.visibility</p:attrName>
                                        </p:attrNameLst>
                                      </p:cBhvr>
                                      <p:to>
                                        <p:strVal val="hidden"/>
                                      </p:to>
                                    </p:set>
                                  </p:childTnLst>
                                  <p:subTnLst>
                                    <p:set>
                                      <p:cBhvr override="childStyle">
                                        <p:cTn dur="1" fill="hold" display="0" masterRel="sameClick" afterEffect="1">
                                          <p:stCondLst>
                                            <p:cond evt="end" delay="0">
                                              <p:tn val="53"/>
                                            </p:cond>
                                          </p:stCondLst>
                                        </p:cTn>
                                        <p:tgtEl>
                                          <p:spTgt spid="53"/>
                                        </p:tgtEl>
                                        <p:attrNameLst>
                                          <p:attrName>style.visibility</p:attrName>
                                        </p:attrNameLst>
                                      </p:cBhvr>
                                      <p:to>
                                        <p:strVal val="hidden"/>
                                      </p:to>
                                    </p:set>
                                  </p:subTnLst>
                                </p:cTn>
                              </p:par>
                            </p:childTnLst>
                          </p:cTn>
                        </p:par>
                      </p:childTnLst>
                    </p:cTn>
                  </p:par>
                </p:childTnLst>
              </p:cTn>
              <p:nextCondLst>
                <p:cond evt="onClick" delay="0">
                  <p:tgtEl>
                    <p:spTgt spid="53"/>
                  </p:tgtEl>
                </p:cond>
              </p:nextCondLst>
            </p:seq>
            <p:seq concurrent="1" nextAc="seek">
              <p:cTn id="56" restart="whenNotActive" fill="hold" evtFilter="cancelBubble" nodeType="interactiveSeq">
                <p:stCondLst>
                  <p:cond evt="onClick" delay="0">
                    <p:tgtEl>
                      <p:spTgt spid="54"/>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54"/>
                                        </p:tgtEl>
                                      </p:cBhvr>
                                    </p:animEffect>
                                    <p:set>
                                      <p:cBhvr>
                                        <p:cTn id="61" dur="1" fill="hold">
                                          <p:stCondLst>
                                            <p:cond delay="499"/>
                                          </p:stCondLst>
                                        </p:cTn>
                                        <p:tgtEl>
                                          <p:spTgt spid="54"/>
                                        </p:tgtEl>
                                        <p:attrNameLst>
                                          <p:attrName>style.visibility</p:attrName>
                                        </p:attrNameLst>
                                      </p:cBhvr>
                                      <p:to>
                                        <p:strVal val="hidden"/>
                                      </p:to>
                                    </p:set>
                                  </p:childTnLst>
                                  <p:subTnLst>
                                    <p:set>
                                      <p:cBhvr override="childStyle">
                                        <p:cTn dur="1" fill="hold" display="0" masterRel="sameClick" afterEffect="1">
                                          <p:stCondLst>
                                            <p:cond evt="end" delay="0">
                                              <p:tn val="59"/>
                                            </p:cond>
                                          </p:stCondLst>
                                        </p:cTn>
                                        <p:tgtEl>
                                          <p:spTgt spid="54"/>
                                        </p:tgtEl>
                                        <p:attrNameLst>
                                          <p:attrName>style.visibility</p:attrName>
                                        </p:attrNameLst>
                                      </p:cBhvr>
                                      <p:to>
                                        <p:strVal val="hidden"/>
                                      </p:to>
                                    </p:set>
                                  </p:subTnLst>
                                </p:cTn>
                              </p:par>
                            </p:childTnLst>
                          </p:cTn>
                        </p:par>
                      </p:childTnLst>
                    </p:cTn>
                  </p:par>
                </p:childTnLst>
              </p:cTn>
              <p:nextCondLst>
                <p:cond evt="onClick" delay="0">
                  <p:tgtEl>
                    <p:spTgt spid="54"/>
                  </p:tgtEl>
                </p:cond>
              </p:nextCondLst>
            </p:seq>
          </p:childTnLst>
        </p:cTn>
      </p:par>
    </p:tnLst>
    <p:bldLst>
      <p:bldP spid="45" grpId="0"/>
      <p:bldP spid="46" grpId="0"/>
      <p:bldP spid="47" grpId="0"/>
      <p:bldP spid="48" grpId="0"/>
      <p:bldP spid="49" grpId="0"/>
      <p:bldP spid="50" grpId="0"/>
      <p:bldP spid="51" grpId="0"/>
      <p:bldP spid="52" grpId="0"/>
      <p:bldP spid="53" grpId="0"/>
      <p:bldP spid="5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8"/>
          <p:cNvSpPr txBox="1">
            <a:spLocks noGrp="1"/>
          </p:cNvSpPr>
          <p:nvPr>
            <p:ph type="title"/>
          </p:nvPr>
        </p:nvSpPr>
        <p:spPr>
          <a:xfrm>
            <a:off x="1032075" y="1823575"/>
            <a:ext cx="7081800" cy="3188100"/>
          </a:xfrm>
          <a:prstGeom prst="rect">
            <a:avLst/>
          </a:prstGeom>
        </p:spPr>
        <p:txBody>
          <a:bodyPr spcFirstLastPara="1" wrap="square" lIns="0" tIns="0" rIns="0" bIns="0" anchor="t" anchorCtr="0">
            <a:noAutofit/>
          </a:bodyPr>
          <a:lstStyle/>
          <a:p>
            <a:br>
              <a:rPr lang="en" sz="1000" dirty="0"/>
            </a:br>
            <a:r>
              <a:rPr lang="en-US" dirty="0"/>
              <a:t>Am I a case? If so, what kind?</a:t>
            </a:r>
            <a:br>
              <a:rPr lang="en-US" dirty="0"/>
            </a:br>
            <a:endParaRPr dirty="0"/>
          </a:p>
        </p:txBody>
      </p:sp>
      <p:sp>
        <p:nvSpPr>
          <p:cNvPr id="278" name="Google Shape;278;p18"/>
          <p:cNvSpPr txBox="1">
            <a:spLocks noGrp="1"/>
          </p:cNvSpPr>
          <p:nvPr>
            <p:ph type="subTitle" idx="1"/>
          </p:nvPr>
        </p:nvSpPr>
        <p:spPr>
          <a:xfrm>
            <a:off x="1038651" y="1497575"/>
            <a:ext cx="7079700" cy="444300"/>
          </a:xfrm>
          <a:prstGeom prst="rect">
            <a:avLst/>
          </a:prstGeom>
        </p:spPr>
        <p:txBody>
          <a:bodyPr spcFirstLastPara="1" wrap="square" lIns="0" tIns="0" rIns="0" bIns="0" anchor="t" anchorCtr="0">
            <a:noAutofit/>
          </a:bodyPr>
          <a:lstStyle/>
          <a:p>
            <a:pPr marL="0" indent="0"/>
            <a:r>
              <a:rPr lang="en-US" dirty="0"/>
              <a:t>AM I A CASE</a:t>
            </a:r>
            <a:r>
              <a:rPr lang="en" dirty="0"/>
              <a:t> · </a:t>
            </a:r>
            <a:r>
              <a:rPr lang="en" dirty="0">
                <a:solidFill>
                  <a:srgbClr val="FFC319"/>
                </a:solidFill>
              </a:rPr>
              <a:t>$200</a:t>
            </a:r>
            <a:endParaRPr dirty="0">
              <a:solidFill>
                <a:srgbClr val="FFC319"/>
              </a:solidFill>
            </a:endParaRPr>
          </a:p>
        </p:txBody>
      </p:sp>
      <p:graphicFrame>
        <p:nvGraphicFramePr>
          <p:cNvPr id="5" name="Table 4">
            <a:extLst>
              <a:ext uri="{FF2B5EF4-FFF2-40B4-BE49-F238E27FC236}">
                <a16:creationId xmlns:a16="http://schemas.microsoft.com/office/drawing/2014/main" id="{9B51DE8B-F8A2-446D-B7A0-DD96D726CE11}"/>
              </a:ext>
            </a:extLst>
          </p:cNvPr>
          <p:cNvGraphicFramePr>
            <a:graphicFrameLocks noGrp="1"/>
          </p:cNvGraphicFramePr>
          <p:nvPr>
            <p:extLst>
              <p:ext uri="{D42A27DB-BD31-4B8C-83A1-F6EECF244321}">
                <p14:modId xmlns:p14="http://schemas.microsoft.com/office/powerpoint/2010/main" val="586091202"/>
              </p:ext>
            </p:extLst>
          </p:nvPr>
        </p:nvGraphicFramePr>
        <p:xfrm>
          <a:off x="655496" y="2596787"/>
          <a:ext cx="7819637" cy="1753101"/>
        </p:xfrm>
        <a:graphic>
          <a:graphicData uri="http://schemas.openxmlformats.org/drawingml/2006/table">
            <a:tbl>
              <a:tblPr/>
              <a:tblGrid>
                <a:gridCol w="1810719">
                  <a:extLst>
                    <a:ext uri="{9D8B030D-6E8A-4147-A177-3AD203B41FA5}">
                      <a16:colId xmlns:a16="http://schemas.microsoft.com/office/drawing/2014/main" val="1686694495"/>
                    </a:ext>
                  </a:extLst>
                </a:gridCol>
                <a:gridCol w="198197">
                  <a:extLst>
                    <a:ext uri="{9D8B030D-6E8A-4147-A177-3AD203B41FA5}">
                      <a16:colId xmlns:a16="http://schemas.microsoft.com/office/drawing/2014/main" val="4134652008"/>
                    </a:ext>
                  </a:extLst>
                </a:gridCol>
                <a:gridCol w="630621">
                  <a:extLst>
                    <a:ext uri="{9D8B030D-6E8A-4147-A177-3AD203B41FA5}">
                      <a16:colId xmlns:a16="http://schemas.microsoft.com/office/drawing/2014/main" val="3571578970"/>
                    </a:ext>
                  </a:extLst>
                </a:gridCol>
                <a:gridCol w="1180162">
                  <a:extLst>
                    <a:ext uri="{9D8B030D-6E8A-4147-A177-3AD203B41FA5}">
                      <a16:colId xmlns:a16="http://schemas.microsoft.com/office/drawing/2014/main" val="214198832"/>
                    </a:ext>
                  </a:extLst>
                </a:gridCol>
                <a:gridCol w="1225206">
                  <a:extLst>
                    <a:ext uri="{9D8B030D-6E8A-4147-A177-3AD203B41FA5}">
                      <a16:colId xmlns:a16="http://schemas.microsoft.com/office/drawing/2014/main" val="3602797110"/>
                    </a:ext>
                  </a:extLst>
                </a:gridCol>
                <a:gridCol w="2774732">
                  <a:extLst>
                    <a:ext uri="{9D8B030D-6E8A-4147-A177-3AD203B41FA5}">
                      <a16:colId xmlns:a16="http://schemas.microsoft.com/office/drawing/2014/main" val="2410697390"/>
                    </a:ext>
                  </a:extLst>
                </a:gridCol>
              </a:tblGrid>
              <a:tr h="577037">
                <a:tc>
                  <a:txBody>
                    <a:bodyPr/>
                    <a:lstStyle/>
                    <a:p>
                      <a:pPr algn="l" fontAlgn="b"/>
                      <a:r>
                        <a:rPr lang="en-US" sz="1900" b="1" i="0" u="none" strike="noStrike" dirty="0">
                          <a:solidFill>
                            <a:srgbClr val="000000"/>
                          </a:solidFill>
                          <a:effectLst/>
                          <a:latin typeface="Arial" panose="020B0604020202020204" pitchFamily="34" charset="0"/>
                        </a:rPr>
                        <a:t>Specimen Date</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gridSpan="2">
                  <a:txBody>
                    <a:bodyPr/>
                    <a:lstStyle/>
                    <a:p>
                      <a:pPr algn="l" fontAlgn="b"/>
                      <a:r>
                        <a:rPr lang="en-US" sz="1900" b="1" i="0" u="none" strike="noStrike" dirty="0">
                          <a:solidFill>
                            <a:srgbClr val="000000"/>
                          </a:solidFill>
                          <a:effectLst/>
                          <a:latin typeface="Arial" panose="020B0604020202020204" pitchFamily="34" charset="0"/>
                        </a:rPr>
                        <a:t>Result</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en-US"/>
                    </a:p>
                  </a:txBody>
                  <a:tcPr/>
                </a:tc>
                <a:tc>
                  <a:txBody>
                    <a:bodyPr/>
                    <a:lstStyle/>
                    <a:p>
                      <a:pPr algn="ctr" fontAlgn="b"/>
                      <a:r>
                        <a:rPr lang="en-US" sz="1900" b="1" i="0" u="none" strike="noStrike" dirty="0">
                          <a:solidFill>
                            <a:srgbClr val="000000"/>
                          </a:solidFill>
                          <a:effectLst/>
                          <a:latin typeface="Arial" panose="020B0604020202020204" pitchFamily="34" charset="0"/>
                        </a:rPr>
                        <a:t>Specimen Source</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1900" b="1" i="0" u="none" strike="noStrike" dirty="0">
                          <a:solidFill>
                            <a:srgbClr val="000000"/>
                          </a:solidFill>
                          <a:effectLst/>
                          <a:latin typeface="Arial" panose="020B0604020202020204" pitchFamily="34" charset="0"/>
                        </a:rPr>
                        <a:t>Ordering Facility</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1900" b="1" i="0" u="none" strike="noStrike" dirty="0">
                          <a:solidFill>
                            <a:srgbClr val="000000"/>
                          </a:solidFill>
                          <a:effectLst/>
                          <a:latin typeface="Arial" panose="020B0604020202020204" pitchFamily="34" charset="0"/>
                        </a:rPr>
                        <a:t>Lab Facility</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3552330979"/>
                  </a:ext>
                </a:extLst>
              </a:tr>
              <a:tr h="574207">
                <a:tc>
                  <a:txBody>
                    <a:bodyPr/>
                    <a:lstStyle/>
                    <a:p>
                      <a:pPr algn="l" fontAlgn="t"/>
                      <a:r>
                        <a:rPr lang="en-US" sz="1900" b="0" i="0" u="none" strike="noStrike" dirty="0">
                          <a:solidFill>
                            <a:srgbClr val="000000"/>
                          </a:solidFill>
                          <a:effectLst/>
                          <a:latin typeface="Arial" panose="020B0604020202020204" pitchFamily="34" charset="0"/>
                        </a:rPr>
                        <a:t>04/26/2022</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 </a:t>
                      </a:r>
                    </a:p>
                  </a:txBody>
                  <a:tcPr marL="5247" marR="5247" marT="5247"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1</a:t>
                      </a:r>
                    </a:p>
                  </a:txBody>
                  <a:tcPr marL="5247" marR="5247" marT="5247"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US" sz="1900" b="0" i="0" u="none" strike="noStrike" dirty="0">
                          <a:solidFill>
                            <a:srgbClr val="000000"/>
                          </a:solidFill>
                          <a:effectLst/>
                          <a:latin typeface="Arial" panose="020B0604020202020204" pitchFamily="34" charset="0"/>
                        </a:rPr>
                        <a:t>C</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123 Pediatrics</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(POC LAB - 123) 123 Pediatrics</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619799896"/>
                  </a:ext>
                </a:extLst>
              </a:tr>
              <a:tr h="574207">
                <a:tc>
                  <a:txBody>
                    <a:bodyPr/>
                    <a:lstStyle/>
                    <a:p>
                      <a:pPr algn="l" fontAlgn="t"/>
                      <a:r>
                        <a:rPr lang="en-US" sz="1900" b="0" i="0" u="none" strike="noStrike" dirty="0">
                          <a:solidFill>
                            <a:srgbClr val="000000"/>
                          </a:solidFill>
                          <a:effectLst/>
                          <a:latin typeface="Arial" panose="020B0604020202020204" pitchFamily="34" charset="0"/>
                        </a:rPr>
                        <a:t>04/26/2022</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 </a:t>
                      </a:r>
                    </a:p>
                  </a:txBody>
                  <a:tcPr marL="5247" marR="5247" marT="5247"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3.4</a:t>
                      </a:r>
                    </a:p>
                  </a:txBody>
                  <a:tcPr marL="5247" marR="5247" marT="5247"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t"/>
                      <a:r>
                        <a:rPr lang="en-US" sz="1900" b="0" i="0" u="none" strike="noStrike" dirty="0">
                          <a:solidFill>
                            <a:srgbClr val="000000"/>
                          </a:solidFill>
                          <a:effectLst/>
                          <a:latin typeface="Arial" panose="020B0604020202020204" pitchFamily="34" charset="0"/>
                        </a:rPr>
                        <a:t>V</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123 Pediatrics</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NC State Laboratory</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3682734802"/>
                  </a:ext>
                </a:extLst>
              </a:tr>
            </a:tbl>
          </a:graphicData>
        </a:graphic>
      </p:graphicFrame>
      <p:sp>
        <p:nvSpPr>
          <p:cNvPr id="6" name="TextBox 5">
            <a:extLst>
              <a:ext uri="{FF2B5EF4-FFF2-40B4-BE49-F238E27FC236}">
                <a16:creationId xmlns:a16="http://schemas.microsoft.com/office/drawing/2014/main" id="{F9CCC1AE-51B2-484C-9E63-C5CA3A95D28D}"/>
              </a:ext>
            </a:extLst>
          </p:cNvPr>
          <p:cNvSpPr txBox="1"/>
          <p:nvPr/>
        </p:nvSpPr>
        <p:spPr>
          <a:xfrm>
            <a:off x="1032075" y="4351517"/>
            <a:ext cx="7079851" cy="400110"/>
          </a:xfrm>
          <a:prstGeom prst="rect">
            <a:avLst/>
          </a:prstGeom>
          <a:noFill/>
        </p:spPr>
        <p:txBody>
          <a:bodyPr wrap="square" rtlCol="0">
            <a:spAutoFit/>
          </a:bodyPr>
          <a:lstStyle/>
          <a:p>
            <a:pPr algn="ctr" defTabSz="1219170">
              <a:buClr>
                <a:srgbClr val="000000"/>
              </a:buClr>
            </a:pPr>
            <a:r>
              <a:rPr lang="en-US" sz="2000" kern="0" dirty="0">
                <a:solidFill>
                  <a:srgbClr val="FFFFFF"/>
                </a:solidFill>
                <a:latin typeface="Arial"/>
                <a:cs typeface="Arial"/>
                <a:sym typeface="Arial"/>
              </a:rPr>
              <a:t>No – Initial test and diagnostic test are both below 5µg/dL.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9"/>
          <p:cNvSpPr txBox="1">
            <a:spLocks noGrp="1"/>
          </p:cNvSpPr>
          <p:nvPr>
            <p:ph type="title"/>
          </p:nvPr>
        </p:nvSpPr>
        <p:spPr>
          <a:xfrm>
            <a:off x="1032075" y="1823575"/>
            <a:ext cx="7081800" cy="3188100"/>
          </a:xfrm>
          <a:prstGeom prst="rect">
            <a:avLst/>
          </a:prstGeom>
        </p:spPr>
        <p:txBody>
          <a:bodyPr spcFirstLastPara="1" wrap="square" lIns="0" tIns="0" rIns="0" bIns="0" anchor="t" anchorCtr="0">
            <a:noAutofit/>
          </a:bodyPr>
          <a:lstStyle/>
          <a:p>
            <a:br>
              <a:rPr lang="en-US" sz="1000" dirty="0"/>
            </a:br>
            <a:r>
              <a:rPr lang="en-US" dirty="0"/>
              <a:t>Am I a case? If so, what kind?</a:t>
            </a:r>
            <a:br>
              <a:rPr lang="en" dirty="0"/>
            </a:br>
            <a:endParaRPr dirty="0"/>
          </a:p>
        </p:txBody>
      </p:sp>
      <p:sp>
        <p:nvSpPr>
          <p:cNvPr id="284" name="Google Shape;284;p19"/>
          <p:cNvSpPr txBox="1">
            <a:spLocks noGrp="1"/>
          </p:cNvSpPr>
          <p:nvPr>
            <p:ph type="subTitle" idx="1"/>
          </p:nvPr>
        </p:nvSpPr>
        <p:spPr>
          <a:xfrm>
            <a:off x="1038651" y="1497575"/>
            <a:ext cx="7079700" cy="444300"/>
          </a:xfrm>
          <a:prstGeom prst="rect">
            <a:avLst/>
          </a:prstGeom>
        </p:spPr>
        <p:txBody>
          <a:bodyPr spcFirstLastPara="1" wrap="square" lIns="0" tIns="0" rIns="0" bIns="0" anchor="t" anchorCtr="0">
            <a:noAutofit/>
          </a:bodyPr>
          <a:lstStyle/>
          <a:p>
            <a:pPr marL="0" indent="0"/>
            <a:r>
              <a:rPr lang="en-US" dirty="0"/>
              <a:t>AM I A CASE?</a:t>
            </a:r>
            <a:r>
              <a:rPr lang="en" dirty="0"/>
              <a:t> · </a:t>
            </a:r>
            <a:r>
              <a:rPr lang="en" dirty="0">
                <a:solidFill>
                  <a:srgbClr val="FFC319"/>
                </a:solidFill>
              </a:rPr>
              <a:t>$400</a:t>
            </a:r>
            <a:endParaRPr dirty="0">
              <a:solidFill>
                <a:srgbClr val="FFC319"/>
              </a:solidFill>
            </a:endParaRPr>
          </a:p>
        </p:txBody>
      </p:sp>
      <p:graphicFrame>
        <p:nvGraphicFramePr>
          <p:cNvPr id="2" name="Table 1">
            <a:extLst>
              <a:ext uri="{FF2B5EF4-FFF2-40B4-BE49-F238E27FC236}">
                <a16:creationId xmlns:a16="http://schemas.microsoft.com/office/drawing/2014/main" id="{361EBAE1-E903-4352-9A33-5FA924CA3D9F}"/>
              </a:ext>
            </a:extLst>
          </p:cNvPr>
          <p:cNvGraphicFramePr>
            <a:graphicFrameLocks noGrp="1"/>
          </p:cNvGraphicFramePr>
          <p:nvPr>
            <p:extLst>
              <p:ext uri="{D42A27DB-BD31-4B8C-83A1-F6EECF244321}">
                <p14:modId xmlns:p14="http://schemas.microsoft.com/office/powerpoint/2010/main" val="881290426"/>
              </p:ext>
            </p:extLst>
          </p:nvPr>
        </p:nvGraphicFramePr>
        <p:xfrm>
          <a:off x="650437" y="2586480"/>
          <a:ext cx="7807763" cy="1753101"/>
        </p:xfrm>
        <a:graphic>
          <a:graphicData uri="http://schemas.openxmlformats.org/drawingml/2006/table">
            <a:tbl>
              <a:tblPr/>
              <a:tblGrid>
                <a:gridCol w="1810719">
                  <a:extLst>
                    <a:ext uri="{9D8B030D-6E8A-4147-A177-3AD203B41FA5}">
                      <a16:colId xmlns:a16="http://schemas.microsoft.com/office/drawing/2014/main" val="3459157716"/>
                    </a:ext>
                  </a:extLst>
                </a:gridCol>
                <a:gridCol w="186323">
                  <a:extLst>
                    <a:ext uri="{9D8B030D-6E8A-4147-A177-3AD203B41FA5}">
                      <a16:colId xmlns:a16="http://schemas.microsoft.com/office/drawing/2014/main" val="2096297395"/>
                    </a:ext>
                  </a:extLst>
                </a:gridCol>
                <a:gridCol w="630621">
                  <a:extLst>
                    <a:ext uri="{9D8B030D-6E8A-4147-A177-3AD203B41FA5}">
                      <a16:colId xmlns:a16="http://schemas.microsoft.com/office/drawing/2014/main" val="3513938399"/>
                    </a:ext>
                  </a:extLst>
                </a:gridCol>
                <a:gridCol w="1180162">
                  <a:extLst>
                    <a:ext uri="{9D8B030D-6E8A-4147-A177-3AD203B41FA5}">
                      <a16:colId xmlns:a16="http://schemas.microsoft.com/office/drawing/2014/main" val="3646218822"/>
                    </a:ext>
                  </a:extLst>
                </a:gridCol>
                <a:gridCol w="1225206">
                  <a:extLst>
                    <a:ext uri="{9D8B030D-6E8A-4147-A177-3AD203B41FA5}">
                      <a16:colId xmlns:a16="http://schemas.microsoft.com/office/drawing/2014/main" val="3101777056"/>
                    </a:ext>
                  </a:extLst>
                </a:gridCol>
                <a:gridCol w="2774732">
                  <a:extLst>
                    <a:ext uri="{9D8B030D-6E8A-4147-A177-3AD203B41FA5}">
                      <a16:colId xmlns:a16="http://schemas.microsoft.com/office/drawing/2014/main" val="1946382955"/>
                    </a:ext>
                  </a:extLst>
                </a:gridCol>
              </a:tblGrid>
              <a:tr h="577037">
                <a:tc>
                  <a:txBody>
                    <a:bodyPr/>
                    <a:lstStyle/>
                    <a:p>
                      <a:pPr algn="l" fontAlgn="b"/>
                      <a:r>
                        <a:rPr lang="en-US" sz="1900" b="1" i="0" u="none" strike="noStrike" dirty="0">
                          <a:solidFill>
                            <a:srgbClr val="000000"/>
                          </a:solidFill>
                          <a:effectLst/>
                          <a:latin typeface="Arial" panose="020B0604020202020204" pitchFamily="34" charset="0"/>
                        </a:rPr>
                        <a:t>Specimen Date</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gridSpan="2">
                  <a:txBody>
                    <a:bodyPr/>
                    <a:lstStyle/>
                    <a:p>
                      <a:pPr algn="l" fontAlgn="b"/>
                      <a:r>
                        <a:rPr lang="en-US" sz="1900" b="1" i="0" u="none" strike="noStrike" dirty="0">
                          <a:solidFill>
                            <a:srgbClr val="000000"/>
                          </a:solidFill>
                          <a:effectLst/>
                          <a:latin typeface="Arial" panose="020B0604020202020204" pitchFamily="34" charset="0"/>
                        </a:rPr>
                        <a:t>Result</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en-US"/>
                    </a:p>
                  </a:txBody>
                  <a:tcPr/>
                </a:tc>
                <a:tc>
                  <a:txBody>
                    <a:bodyPr/>
                    <a:lstStyle/>
                    <a:p>
                      <a:pPr algn="ctr" fontAlgn="b"/>
                      <a:r>
                        <a:rPr lang="en-US" sz="1900" b="1" i="0" u="none" strike="noStrike" dirty="0">
                          <a:solidFill>
                            <a:srgbClr val="000000"/>
                          </a:solidFill>
                          <a:effectLst/>
                          <a:latin typeface="Arial" panose="020B0604020202020204" pitchFamily="34" charset="0"/>
                        </a:rPr>
                        <a:t>Specimen Source</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1900" b="1" i="0" u="none" strike="noStrike" dirty="0">
                          <a:solidFill>
                            <a:srgbClr val="000000"/>
                          </a:solidFill>
                          <a:effectLst/>
                          <a:latin typeface="Arial" panose="020B0604020202020204" pitchFamily="34" charset="0"/>
                        </a:rPr>
                        <a:t>Ordering Facility</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1900" b="1" i="0" u="none" strike="noStrike" dirty="0">
                          <a:solidFill>
                            <a:srgbClr val="000000"/>
                          </a:solidFill>
                          <a:effectLst/>
                          <a:latin typeface="Arial" panose="020B0604020202020204" pitchFamily="34" charset="0"/>
                        </a:rPr>
                        <a:t>Lab Facility</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3756802395"/>
                  </a:ext>
                </a:extLst>
              </a:tr>
              <a:tr h="574207">
                <a:tc>
                  <a:txBody>
                    <a:bodyPr/>
                    <a:lstStyle/>
                    <a:p>
                      <a:pPr algn="l" fontAlgn="t"/>
                      <a:r>
                        <a:rPr lang="en-US" sz="1900" b="0" i="0" u="none" strike="noStrike" dirty="0">
                          <a:solidFill>
                            <a:srgbClr val="000000"/>
                          </a:solidFill>
                          <a:effectLst/>
                          <a:latin typeface="Arial" panose="020B0604020202020204" pitchFamily="34" charset="0"/>
                        </a:rPr>
                        <a:t>04/26/2022</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 </a:t>
                      </a:r>
                    </a:p>
                  </a:txBody>
                  <a:tcPr marL="5247" marR="5247" marT="5247"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10.2</a:t>
                      </a:r>
                    </a:p>
                  </a:txBody>
                  <a:tcPr marL="5247" marR="5247" marT="5247"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US" sz="1900" b="0" i="0" u="none" strike="noStrike" dirty="0">
                          <a:solidFill>
                            <a:srgbClr val="000000"/>
                          </a:solidFill>
                          <a:effectLst/>
                          <a:latin typeface="Arial" panose="020B0604020202020204" pitchFamily="34" charset="0"/>
                        </a:rPr>
                        <a:t>C</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123 Pediatrics</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(POC LAB - 123) 123 Pediatrics</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87163307"/>
                  </a:ext>
                </a:extLst>
              </a:tr>
              <a:tr h="574207">
                <a:tc>
                  <a:txBody>
                    <a:bodyPr/>
                    <a:lstStyle/>
                    <a:p>
                      <a:pPr algn="l" fontAlgn="t"/>
                      <a:r>
                        <a:rPr lang="en-US" sz="1900" b="0" i="0" u="none" strike="noStrike" dirty="0">
                          <a:solidFill>
                            <a:srgbClr val="000000"/>
                          </a:solidFill>
                          <a:effectLst/>
                          <a:latin typeface="Arial" panose="020B0604020202020204" pitchFamily="34" charset="0"/>
                        </a:rPr>
                        <a:t>04/26/2022</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 </a:t>
                      </a:r>
                    </a:p>
                  </a:txBody>
                  <a:tcPr marL="5247" marR="5247" marT="5247"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11.40</a:t>
                      </a:r>
                    </a:p>
                  </a:txBody>
                  <a:tcPr marL="5247" marR="5247" marT="5247"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t"/>
                      <a:r>
                        <a:rPr lang="en-US" sz="1900" b="0" i="0" u="none" strike="noStrike" dirty="0">
                          <a:solidFill>
                            <a:srgbClr val="000000"/>
                          </a:solidFill>
                          <a:effectLst/>
                          <a:latin typeface="Arial" panose="020B0604020202020204" pitchFamily="34" charset="0"/>
                        </a:rPr>
                        <a:t>V</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123 Pediatrics</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NC State Laboratory</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2651391093"/>
                  </a:ext>
                </a:extLst>
              </a:tr>
            </a:tbl>
          </a:graphicData>
        </a:graphic>
      </p:graphicFrame>
      <p:sp>
        <p:nvSpPr>
          <p:cNvPr id="7" name="TextBox 6">
            <a:extLst>
              <a:ext uri="{FF2B5EF4-FFF2-40B4-BE49-F238E27FC236}">
                <a16:creationId xmlns:a16="http://schemas.microsoft.com/office/drawing/2014/main" id="{19ADADFB-EA8D-40D9-AC31-48B0DDDCF499}"/>
              </a:ext>
            </a:extLst>
          </p:cNvPr>
          <p:cNvSpPr txBox="1"/>
          <p:nvPr/>
        </p:nvSpPr>
        <p:spPr>
          <a:xfrm>
            <a:off x="1038651" y="4351516"/>
            <a:ext cx="6977451" cy="707886"/>
          </a:xfrm>
          <a:prstGeom prst="rect">
            <a:avLst/>
          </a:prstGeom>
          <a:noFill/>
        </p:spPr>
        <p:txBody>
          <a:bodyPr wrap="square" rtlCol="0">
            <a:spAutoFit/>
          </a:bodyPr>
          <a:lstStyle/>
          <a:p>
            <a:pPr algn="ctr" defTabSz="1219170">
              <a:buClr>
                <a:srgbClr val="000000"/>
              </a:buClr>
            </a:pPr>
            <a:r>
              <a:rPr lang="en-US" sz="2000" kern="0" dirty="0">
                <a:solidFill>
                  <a:srgbClr val="FFFFFF"/>
                </a:solidFill>
                <a:latin typeface="Arial"/>
                <a:cs typeface="Arial"/>
                <a:sym typeface="Arial"/>
              </a:rPr>
              <a:t>Yes – CLP: Initial test and diagnostic test are both 10µg/dL or greater.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0"/>
          <p:cNvSpPr txBox="1">
            <a:spLocks noGrp="1"/>
          </p:cNvSpPr>
          <p:nvPr>
            <p:ph type="title"/>
          </p:nvPr>
        </p:nvSpPr>
        <p:spPr>
          <a:xfrm>
            <a:off x="1032075" y="1823575"/>
            <a:ext cx="7081800" cy="3188100"/>
          </a:xfrm>
          <a:prstGeom prst="rect">
            <a:avLst/>
          </a:prstGeom>
        </p:spPr>
        <p:txBody>
          <a:bodyPr spcFirstLastPara="1" wrap="square" lIns="0" tIns="0" rIns="0" bIns="0" anchor="t" anchorCtr="0">
            <a:noAutofit/>
          </a:bodyPr>
          <a:lstStyle/>
          <a:p>
            <a:br>
              <a:rPr lang="en-US" sz="1000" dirty="0"/>
            </a:br>
            <a:r>
              <a:rPr lang="en-US" dirty="0"/>
              <a:t>Am I a case? If so, what kind?</a:t>
            </a:r>
            <a:endParaRPr dirty="0"/>
          </a:p>
        </p:txBody>
      </p:sp>
      <p:sp>
        <p:nvSpPr>
          <p:cNvPr id="290" name="Google Shape;290;p20"/>
          <p:cNvSpPr txBox="1">
            <a:spLocks noGrp="1"/>
          </p:cNvSpPr>
          <p:nvPr>
            <p:ph type="subTitle" idx="1"/>
          </p:nvPr>
        </p:nvSpPr>
        <p:spPr>
          <a:xfrm>
            <a:off x="1038651" y="1497575"/>
            <a:ext cx="7079700" cy="444300"/>
          </a:xfrm>
          <a:prstGeom prst="rect">
            <a:avLst/>
          </a:prstGeom>
        </p:spPr>
        <p:txBody>
          <a:bodyPr spcFirstLastPara="1" wrap="square" lIns="0" tIns="0" rIns="0" bIns="0" anchor="t" anchorCtr="0">
            <a:noAutofit/>
          </a:bodyPr>
          <a:lstStyle/>
          <a:p>
            <a:pPr marL="0" indent="0"/>
            <a:r>
              <a:rPr lang="en-US" dirty="0"/>
              <a:t>AM I A CASE?</a:t>
            </a:r>
            <a:r>
              <a:rPr lang="en" dirty="0"/>
              <a:t> · </a:t>
            </a:r>
            <a:r>
              <a:rPr lang="en" dirty="0">
                <a:solidFill>
                  <a:srgbClr val="FFC319"/>
                </a:solidFill>
              </a:rPr>
              <a:t>$600</a:t>
            </a:r>
            <a:endParaRPr dirty="0">
              <a:solidFill>
                <a:srgbClr val="FFC319"/>
              </a:solidFill>
            </a:endParaRPr>
          </a:p>
        </p:txBody>
      </p:sp>
      <p:graphicFrame>
        <p:nvGraphicFramePr>
          <p:cNvPr id="4" name="Table 3">
            <a:extLst>
              <a:ext uri="{FF2B5EF4-FFF2-40B4-BE49-F238E27FC236}">
                <a16:creationId xmlns:a16="http://schemas.microsoft.com/office/drawing/2014/main" id="{5EDC730E-93BF-40A0-BEEA-145181FB83E1}"/>
              </a:ext>
            </a:extLst>
          </p:cNvPr>
          <p:cNvGraphicFramePr>
            <a:graphicFrameLocks noGrp="1"/>
          </p:cNvGraphicFramePr>
          <p:nvPr>
            <p:extLst>
              <p:ext uri="{D42A27DB-BD31-4B8C-83A1-F6EECF244321}">
                <p14:modId xmlns:p14="http://schemas.microsoft.com/office/powerpoint/2010/main" val="1828381540"/>
              </p:ext>
            </p:extLst>
          </p:nvPr>
        </p:nvGraphicFramePr>
        <p:xfrm>
          <a:off x="685800" y="2603413"/>
          <a:ext cx="7819637" cy="1753101"/>
        </p:xfrm>
        <a:graphic>
          <a:graphicData uri="http://schemas.openxmlformats.org/drawingml/2006/table">
            <a:tbl>
              <a:tblPr/>
              <a:tblGrid>
                <a:gridCol w="1810719">
                  <a:extLst>
                    <a:ext uri="{9D8B030D-6E8A-4147-A177-3AD203B41FA5}">
                      <a16:colId xmlns:a16="http://schemas.microsoft.com/office/drawing/2014/main" val="3459157716"/>
                    </a:ext>
                  </a:extLst>
                </a:gridCol>
                <a:gridCol w="198197">
                  <a:extLst>
                    <a:ext uri="{9D8B030D-6E8A-4147-A177-3AD203B41FA5}">
                      <a16:colId xmlns:a16="http://schemas.microsoft.com/office/drawing/2014/main" val="2096297395"/>
                    </a:ext>
                  </a:extLst>
                </a:gridCol>
                <a:gridCol w="630621">
                  <a:extLst>
                    <a:ext uri="{9D8B030D-6E8A-4147-A177-3AD203B41FA5}">
                      <a16:colId xmlns:a16="http://schemas.microsoft.com/office/drawing/2014/main" val="3513938399"/>
                    </a:ext>
                  </a:extLst>
                </a:gridCol>
                <a:gridCol w="1180162">
                  <a:extLst>
                    <a:ext uri="{9D8B030D-6E8A-4147-A177-3AD203B41FA5}">
                      <a16:colId xmlns:a16="http://schemas.microsoft.com/office/drawing/2014/main" val="3646218822"/>
                    </a:ext>
                  </a:extLst>
                </a:gridCol>
                <a:gridCol w="1225206">
                  <a:extLst>
                    <a:ext uri="{9D8B030D-6E8A-4147-A177-3AD203B41FA5}">
                      <a16:colId xmlns:a16="http://schemas.microsoft.com/office/drawing/2014/main" val="3101777056"/>
                    </a:ext>
                  </a:extLst>
                </a:gridCol>
                <a:gridCol w="2774732">
                  <a:extLst>
                    <a:ext uri="{9D8B030D-6E8A-4147-A177-3AD203B41FA5}">
                      <a16:colId xmlns:a16="http://schemas.microsoft.com/office/drawing/2014/main" val="1946382955"/>
                    </a:ext>
                  </a:extLst>
                </a:gridCol>
              </a:tblGrid>
              <a:tr h="577037">
                <a:tc>
                  <a:txBody>
                    <a:bodyPr/>
                    <a:lstStyle/>
                    <a:p>
                      <a:pPr algn="l" fontAlgn="b"/>
                      <a:r>
                        <a:rPr lang="en-US" sz="1900" b="1" i="0" u="none" strike="noStrike" dirty="0">
                          <a:solidFill>
                            <a:srgbClr val="000000"/>
                          </a:solidFill>
                          <a:effectLst/>
                          <a:latin typeface="Arial" panose="020B0604020202020204" pitchFamily="34" charset="0"/>
                        </a:rPr>
                        <a:t>Specimen Date</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gridSpan="2">
                  <a:txBody>
                    <a:bodyPr/>
                    <a:lstStyle/>
                    <a:p>
                      <a:pPr algn="l" fontAlgn="b"/>
                      <a:r>
                        <a:rPr lang="en-US" sz="1900" b="1" i="0" u="none" strike="noStrike" dirty="0">
                          <a:solidFill>
                            <a:srgbClr val="000000"/>
                          </a:solidFill>
                          <a:effectLst/>
                          <a:latin typeface="Arial" panose="020B0604020202020204" pitchFamily="34" charset="0"/>
                        </a:rPr>
                        <a:t>Result</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en-US"/>
                    </a:p>
                  </a:txBody>
                  <a:tcPr/>
                </a:tc>
                <a:tc>
                  <a:txBody>
                    <a:bodyPr/>
                    <a:lstStyle/>
                    <a:p>
                      <a:pPr algn="ctr" fontAlgn="b"/>
                      <a:r>
                        <a:rPr lang="en-US" sz="1900" b="1" i="0" u="none" strike="noStrike" dirty="0">
                          <a:solidFill>
                            <a:srgbClr val="000000"/>
                          </a:solidFill>
                          <a:effectLst/>
                          <a:latin typeface="Arial" panose="020B0604020202020204" pitchFamily="34" charset="0"/>
                        </a:rPr>
                        <a:t>Specimen Source</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1900" b="1" i="0" u="none" strike="noStrike" dirty="0">
                          <a:solidFill>
                            <a:srgbClr val="000000"/>
                          </a:solidFill>
                          <a:effectLst/>
                          <a:latin typeface="Arial" panose="020B0604020202020204" pitchFamily="34" charset="0"/>
                        </a:rPr>
                        <a:t>Ordering Facility</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1900" b="1" i="0" u="none" strike="noStrike" dirty="0">
                          <a:solidFill>
                            <a:srgbClr val="000000"/>
                          </a:solidFill>
                          <a:effectLst/>
                          <a:latin typeface="Arial" panose="020B0604020202020204" pitchFamily="34" charset="0"/>
                        </a:rPr>
                        <a:t>Lab Facility</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3756802395"/>
                  </a:ext>
                </a:extLst>
              </a:tr>
              <a:tr h="574207">
                <a:tc>
                  <a:txBody>
                    <a:bodyPr/>
                    <a:lstStyle/>
                    <a:p>
                      <a:pPr algn="l" fontAlgn="t"/>
                      <a:r>
                        <a:rPr lang="en-US" sz="1900" b="0" i="0" u="none" strike="noStrike" dirty="0">
                          <a:solidFill>
                            <a:srgbClr val="000000"/>
                          </a:solidFill>
                          <a:effectLst/>
                          <a:latin typeface="Arial" panose="020B0604020202020204" pitchFamily="34" charset="0"/>
                        </a:rPr>
                        <a:t>03/26/2022</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 </a:t>
                      </a:r>
                    </a:p>
                  </a:txBody>
                  <a:tcPr marL="5247" marR="5247" marT="5247"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11.2</a:t>
                      </a:r>
                    </a:p>
                  </a:txBody>
                  <a:tcPr marL="5247" marR="5247" marT="5247"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US" sz="1900" b="0" i="0" u="none" strike="noStrike" dirty="0">
                          <a:solidFill>
                            <a:srgbClr val="000000"/>
                          </a:solidFill>
                          <a:effectLst/>
                          <a:latin typeface="Arial" panose="020B0604020202020204" pitchFamily="34" charset="0"/>
                        </a:rPr>
                        <a:t>C</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123 Pediatrics</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NC State Laboratory</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87163307"/>
                  </a:ext>
                </a:extLst>
              </a:tr>
              <a:tr h="574207">
                <a:tc>
                  <a:txBody>
                    <a:bodyPr/>
                    <a:lstStyle/>
                    <a:p>
                      <a:pPr algn="l" fontAlgn="t"/>
                      <a:r>
                        <a:rPr lang="en-US" sz="1900" b="0" i="0" u="none" strike="noStrike" dirty="0">
                          <a:solidFill>
                            <a:srgbClr val="000000"/>
                          </a:solidFill>
                          <a:effectLst/>
                          <a:latin typeface="Arial" panose="020B0604020202020204" pitchFamily="34" charset="0"/>
                        </a:rPr>
                        <a:t>05/12/2022</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 </a:t>
                      </a:r>
                    </a:p>
                  </a:txBody>
                  <a:tcPr marL="5247" marR="5247" marT="5247"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7.3</a:t>
                      </a:r>
                    </a:p>
                  </a:txBody>
                  <a:tcPr marL="5247" marR="5247" marT="5247"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t"/>
                      <a:r>
                        <a:rPr lang="en-US" sz="1900" b="0" i="0" u="none" strike="noStrike" dirty="0">
                          <a:solidFill>
                            <a:srgbClr val="000000"/>
                          </a:solidFill>
                          <a:effectLst/>
                          <a:latin typeface="Arial" panose="020B0604020202020204" pitchFamily="34" charset="0"/>
                        </a:rPr>
                        <a:t>V</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123 Pediatrics</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NC State Laboratory</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2651391093"/>
                  </a:ext>
                </a:extLst>
              </a:tr>
            </a:tbl>
          </a:graphicData>
        </a:graphic>
      </p:graphicFrame>
      <p:sp>
        <p:nvSpPr>
          <p:cNvPr id="5" name="TextBox 4">
            <a:extLst>
              <a:ext uri="{FF2B5EF4-FFF2-40B4-BE49-F238E27FC236}">
                <a16:creationId xmlns:a16="http://schemas.microsoft.com/office/drawing/2014/main" id="{D4BFC835-C21E-4BEA-95CA-03F143EA5684}"/>
              </a:ext>
            </a:extLst>
          </p:cNvPr>
          <p:cNvSpPr txBox="1"/>
          <p:nvPr/>
        </p:nvSpPr>
        <p:spPr>
          <a:xfrm>
            <a:off x="1038651" y="4351517"/>
            <a:ext cx="6977451" cy="1015663"/>
          </a:xfrm>
          <a:prstGeom prst="rect">
            <a:avLst/>
          </a:prstGeom>
          <a:noFill/>
        </p:spPr>
        <p:txBody>
          <a:bodyPr wrap="square" rtlCol="0">
            <a:spAutoFit/>
          </a:bodyPr>
          <a:lstStyle/>
          <a:p>
            <a:pPr algn="ctr" defTabSz="1219170">
              <a:buClr>
                <a:srgbClr val="000000"/>
              </a:buClr>
            </a:pPr>
            <a:r>
              <a:rPr lang="en-US" sz="2000" kern="0" dirty="0">
                <a:solidFill>
                  <a:srgbClr val="FFFFFF"/>
                </a:solidFill>
                <a:latin typeface="Arial" panose="020B0604020202020204" pitchFamily="34" charset="0"/>
                <a:cs typeface="Arial" panose="020B0604020202020204" pitchFamily="34" charset="0"/>
                <a:sym typeface="Arial"/>
              </a:rPr>
              <a:t>Yes – EBL: There are 2 consecutive test results ≥ 5 µg/dL within a 12-month period determined by the lower of two consecutive blood tests within a 12-month period.</a:t>
            </a:r>
            <a:endParaRPr lang="en-US" sz="2000" b="1" kern="0" dirty="0">
              <a:solidFill>
                <a:srgbClr val="FF0000"/>
              </a:solidFill>
              <a:latin typeface="Arial" panose="020B0604020202020204" pitchFamily="34" charset="0"/>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1"/>
          <p:cNvSpPr txBox="1">
            <a:spLocks noGrp="1"/>
          </p:cNvSpPr>
          <p:nvPr>
            <p:ph type="title"/>
          </p:nvPr>
        </p:nvSpPr>
        <p:spPr>
          <a:xfrm>
            <a:off x="1032075" y="1823575"/>
            <a:ext cx="7081800" cy="3188100"/>
          </a:xfrm>
          <a:prstGeom prst="rect">
            <a:avLst/>
          </a:prstGeom>
        </p:spPr>
        <p:txBody>
          <a:bodyPr spcFirstLastPara="1" wrap="square" lIns="0" tIns="0" rIns="0" bIns="0" anchor="t" anchorCtr="0">
            <a:noAutofit/>
          </a:bodyPr>
          <a:lstStyle/>
          <a:p>
            <a:br>
              <a:rPr lang="en-US" sz="1000" dirty="0"/>
            </a:br>
            <a:r>
              <a:rPr lang="en-US" dirty="0"/>
              <a:t>Am I a case? If so, what kind?</a:t>
            </a:r>
            <a:endParaRPr dirty="0"/>
          </a:p>
        </p:txBody>
      </p:sp>
      <p:sp>
        <p:nvSpPr>
          <p:cNvPr id="296" name="Google Shape;296;p21"/>
          <p:cNvSpPr txBox="1">
            <a:spLocks noGrp="1"/>
          </p:cNvSpPr>
          <p:nvPr>
            <p:ph type="subTitle" idx="1"/>
          </p:nvPr>
        </p:nvSpPr>
        <p:spPr>
          <a:xfrm>
            <a:off x="1038651" y="1497575"/>
            <a:ext cx="7079700" cy="444300"/>
          </a:xfrm>
          <a:prstGeom prst="rect">
            <a:avLst/>
          </a:prstGeom>
        </p:spPr>
        <p:txBody>
          <a:bodyPr spcFirstLastPara="1" wrap="square" lIns="0" tIns="0" rIns="0" bIns="0" anchor="t" anchorCtr="0">
            <a:noAutofit/>
          </a:bodyPr>
          <a:lstStyle/>
          <a:p>
            <a:pPr marL="0" indent="0"/>
            <a:r>
              <a:rPr lang="en-US" dirty="0"/>
              <a:t>AM I A CASE?</a:t>
            </a:r>
            <a:r>
              <a:rPr lang="en" dirty="0"/>
              <a:t> · </a:t>
            </a:r>
            <a:r>
              <a:rPr lang="en" dirty="0">
                <a:solidFill>
                  <a:srgbClr val="FFC319"/>
                </a:solidFill>
              </a:rPr>
              <a:t>$800</a:t>
            </a:r>
            <a:endParaRPr dirty="0">
              <a:solidFill>
                <a:srgbClr val="FFC319"/>
              </a:solidFill>
            </a:endParaRPr>
          </a:p>
        </p:txBody>
      </p:sp>
      <p:graphicFrame>
        <p:nvGraphicFramePr>
          <p:cNvPr id="4" name="Table 3">
            <a:extLst>
              <a:ext uri="{FF2B5EF4-FFF2-40B4-BE49-F238E27FC236}">
                <a16:creationId xmlns:a16="http://schemas.microsoft.com/office/drawing/2014/main" id="{385F7558-A674-424D-ACB9-7DC02E18FAFF}"/>
              </a:ext>
            </a:extLst>
          </p:cNvPr>
          <p:cNvGraphicFramePr>
            <a:graphicFrameLocks noGrp="1"/>
          </p:cNvGraphicFramePr>
          <p:nvPr>
            <p:extLst>
              <p:ext uri="{D42A27DB-BD31-4B8C-83A1-F6EECF244321}">
                <p14:modId xmlns:p14="http://schemas.microsoft.com/office/powerpoint/2010/main" val="1681682375"/>
              </p:ext>
            </p:extLst>
          </p:nvPr>
        </p:nvGraphicFramePr>
        <p:xfrm>
          <a:off x="685800" y="2603413"/>
          <a:ext cx="7819637" cy="1753101"/>
        </p:xfrm>
        <a:graphic>
          <a:graphicData uri="http://schemas.openxmlformats.org/drawingml/2006/table">
            <a:tbl>
              <a:tblPr/>
              <a:tblGrid>
                <a:gridCol w="1810719">
                  <a:extLst>
                    <a:ext uri="{9D8B030D-6E8A-4147-A177-3AD203B41FA5}">
                      <a16:colId xmlns:a16="http://schemas.microsoft.com/office/drawing/2014/main" val="3459157716"/>
                    </a:ext>
                  </a:extLst>
                </a:gridCol>
                <a:gridCol w="198197">
                  <a:extLst>
                    <a:ext uri="{9D8B030D-6E8A-4147-A177-3AD203B41FA5}">
                      <a16:colId xmlns:a16="http://schemas.microsoft.com/office/drawing/2014/main" val="2096297395"/>
                    </a:ext>
                  </a:extLst>
                </a:gridCol>
                <a:gridCol w="630621">
                  <a:extLst>
                    <a:ext uri="{9D8B030D-6E8A-4147-A177-3AD203B41FA5}">
                      <a16:colId xmlns:a16="http://schemas.microsoft.com/office/drawing/2014/main" val="3513938399"/>
                    </a:ext>
                  </a:extLst>
                </a:gridCol>
                <a:gridCol w="1180162">
                  <a:extLst>
                    <a:ext uri="{9D8B030D-6E8A-4147-A177-3AD203B41FA5}">
                      <a16:colId xmlns:a16="http://schemas.microsoft.com/office/drawing/2014/main" val="3646218822"/>
                    </a:ext>
                  </a:extLst>
                </a:gridCol>
                <a:gridCol w="1225206">
                  <a:extLst>
                    <a:ext uri="{9D8B030D-6E8A-4147-A177-3AD203B41FA5}">
                      <a16:colId xmlns:a16="http://schemas.microsoft.com/office/drawing/2014/main" val="3101777056"/>
                    </a:ext>
                  </a:extLst>
                </a:gridCol>
                <a:gridCol w="2774732">
                  <a:extLst>
                    <a:ext uri="{9D8B030D-6E8A-4147-A177-3AD203B41FA5}">
                      <a16:colId xmlns:a16="http://schemas.microsoft.com/office/drawing/2014/main" val="1946382955"/>
                    </a:ext>
                  </a:extLst>
                </a:gridCol>
              </a:tblGrid>
              <a:tr h="577037">
                <a:tc>
                  <a:txBody>
                    <a:bodyPr/>
                    <a:lstStyle/>
                    <a:p>
                      <a:pPr algn="l" fontAlgn="b"/>
                      <a:r>
                        <a:rPr lang="en-US" sz="1900" b="1" i="0" u="none" strike="noStrike" dirty="0">
                          <a:solidFill>
                            <a:srgbClr val="000000"/>
                          </a:solidFill>
                          <a:effectLst/>
                          <a:latin typeface="Arial" panose="020B0604020202020204" pitchFamily="34" charset="0"/>
                        </a:rPr>
                        <a:t>Specimen Date</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gridSpan="2">
                  <a:txBody>
                    <a:bodyPr/>
                    <a:lstStyle/>
                    <a:p>
                      <a:pPr algn="l" fontAlgn="b"/>
                      <a:r>
                        <a:rPr lang="en-US" sz="1900" b="1" i="0" u="none" strike="noStrike" dirty="0">
                          <a:solidFill>
                            <a:srgbClr val="000000"/>
                          </a:solidFill>
                          <a:effectLst/>
                          <a:latin typeface="Arial" panose="020B0604020202020204" pitchFamily="34" charset="0"/>
                        </a:rPr>
                        <a:t>Result</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en-US"/>
                    </a:p>
                  </a:txBody>
                  <a:tcPr/>
                </a:tc>
                <a:tc>
                  <a:txBody>
                    <a:bodyPr/>
                    <a:lstStyle/>
                    <a:p>
                      <a:pPr algn="ctr" fontAlgn="b"/>
                      <a:r>
                        <a:rPr lang="en-US" sz="1900" b="1" i="0" u="none" strike="noStrike" dirty="0">
                          <a:solidFill>
                            <a:srgbClr val="000000"/>
                          </a:solidFill>
                          <a:effectLst/>
                          <a:latin typeface="Arial" panose="020B0604020202020204" pitchFamily="34" charset="0"/>
                        </a:rPr>
                        <a:t>Specimen Source</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1900" b="1" i="0" u="none" strike="noStrike" dirty="0">
                          <a:solidFill>
                            <a:srgbClr val="000000"/>
                          </a:solidFill>
                          <a:effectLst/>
                          <a:latin typeface="Arial" panose="020B0604020202020204" pitchFamily="34" charset="0"/>
                        </a:rPr>
                        <a:t>Ordering Facility</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1900" b="1" i="0" u="none" strike="noStrike" dirty="0">
                          <a:solidFill>
                            <a:srgbClr val="000000"/>
                          </a:solidFill>
                          <a:effectLst/>
                          <a:latin typeface="Arial" panose="020B0604020202020204" pitchFamily="34" charset="0"/>
                        </a:rPr>
                        <a:t>Lab Facility</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3756802395"/>
                  </a:ext>
                </a:extLst>
              </a:tr>
              <a:tr h="574207">
                <a:tc>
                  <a:txBody>
                    <a:bodyPr/>
                    <a:lstStyle/>
                    <a:p>
                      <a:pPr algn="l" fontAlgn="t"/>
                      <a:r>
                        <a:rPr lang="en-US" sz="1900" b="0" i="0" u="none" strike="noStrike" dirty="0">
                          <a:solidFill>
                            <a:srgbClr val="000000"/>
                          </a:solidFill>
                          <a:effectLst/>
                          <a:latin typeface="Arial" panose="020B0604020202020204" pitchFamily="34" charset="0"/>
                        </a:rPr>
                        <a:t>04/26/2021</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 </a:t>
                      </a:r>
                    </a:p>
                  </a:txBody>
                  <a:tcPr marL="5247" marR="5247" marT="5247"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6.1</a:t>
                      </a:r>
                    </a:p>
                  </a:txBody>
                  <a:tcPr marL="5247" marR="5247" marT="5247"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US" sz="1900" b="0" i="0" u="none" strike="noStrike" dirty="0">
                          <a:solidFill>
                            <a:srgbClr val="000000"/>
                          </a:solidFill>
                          <a:effectLst/>
                          <a:latin typeface="Arial" panose="020B0604020202020204" pitchFamily="34" charset="0"/>
                        </a:rPr>
                        <a:t>C</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123 Pediatrics</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(POC LAB - 123) 123 Pediatrics</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87163307"/>
                  </a:ext>
                </a:extLst>
              </a:tr>
              <a:tr h="574207">
                <a:tc>
                  <a:txBody>
                    <a:bodyPr/>
                    <a:lstStyle/>
                    <a:p>
                      <a:pPr algn="l" fontAlgn="t"/>
                      <a:r>
                        <a:rPr lang="en-US" sz="1900" b="0" i="0" u="none" strike="noStrike" dirty="0">
                          <a:solidFill>
                            <a:srgbClr val="000000"/>
                          </a:solidFill>
                          <a:effectLst/>
                          <a:latin typeface="Arial" panose="020B0604020202020204" pitchFamily="34" charset="0"/>
                        </a:rPr>
                        <a:t>06/12/2022</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 </a:t>
                      </a:r>
                    </a:p>
                  </a:txBody>
                  <a:tcPr marL="5247" marR="5247" marT="5247"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5.4</a:t>
                      </a:r>
                    </a:p>
                  </a:txBody>
                  <a:tcPr marL="5247" marR="5247" marT="5247"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t"/>
                      <a:r>
                        <a:rPr lang="en-US" sz="1900" b="0" i="0" u="none" strike="noStrike" dirty="0">
                          <a:solidFill>
                            <a:srgbClr val="000000"/>
                          </a:solidFill>
                          <a:effectLst/>
                          <a:latin typeface="Arial" panose="020B0604020202020204" pitchFamily="34" charset="0"/>
                        </a:rPr>
                        <a:t>V</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123 Pediatrics</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NC State Laboratory</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2651391093"/>
                  </a:ext>
                </a:extLst>
              </a:tr>
            </a:tbl>
          </a:graphicData>
        </a:graphic>
      </p:graphicFrame>
      <p:sp>
        <p:nvSpPr>
          <p:cNvPr id="5" name="TextBox 4">
            <a:extLst>
              <a:ext uri="{FF2B5EF4-FFF2-40B4-BE49-F238E27FC236}">
                <a16:creationId xmlns:a16="http://schemas.microsoft.com/office/drawing/2014/main" id="{0A815E18-F7A5-452B-8037-9C2F942CD84F}"/>
              </a:ext>
            </a:extLst>
          </p:cNvPr>
          <p:cNvSpPr txBox="1"/>
          <p:nvPr/>
        </p:nvSpPr>
        <p:spPr>
          <a:xfrm>
            <a:off x="1038651" y="4351516"/>
            <a:ext cx="6977451" cy="1015663"/>
          </a:xfrm>
          <a:prstGeom prst="rect">
            <a:avLst/>
          </a:prstGeom>
          <a:noFill/>
        </p:spPr>
        <p:txBody>
          <a:bodyPr wrap="square" rtlCol="0">
            <a:spAutoFit/>
          </a:bodyPr>
          <a:lstStyle/>
          <a:p>
            <a:pPr algn="ctr" defTabSz="1219170">
              <a:buClr>
                <a:srgbClr val="000000"/>
              </a:buClr>
            </a:pPr>
            <a:r>
              <a:rPr lang="en-US" sz="2000" kern="0" dirty="0">
                <a:solidFill>
                  <a:srgbClr val="FFFFFF"/>
                </a:solidFill>
                <a:latin typeface="Arial"/>
                <a:cs typeface="Arial"/>
                <a:sym typeface="Arial"/>
              </a:rPr>
              <a:t>No – Diagnostic test is over 12 months from initial specimen date. Need another diagnostic test through an outside reference lab.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2"/>
          <p:cNvSpPr txBox="1">
            <a:spLocks noGrp="1"/>
          </p:cNvSpPr>
          <p:nvPr>
            <p:ph type="title"/>
          </p:nvPr>
        </p:nvSpPr>
        <p:spPr>
          <a:xfrm>
            <a:off x="1032075" y="1823575"/>
            <a:ext cx="7081800" cy="3188100"/>
          </a:xfrm>
          <a:prstGeom prst="rect">
            <a:avLst/>
          </a:prstGeom>
        </p:spPr>
        <p:txBody>
          <a:bodyPr spcFirstLastPara="1" wrap="square" lIns="0" tIns="0" rIns="0" bIns="0" anchor="t" anchorCtr="0">
            <a:noAutofit/>
          </a:bodyPr>
          <a:lstStyle/>
          <a:p>
            <a:pPr lvl="0"/>
            <a:br>
              <a:rPr lang="en-US" sz="1000" dirty="0"/>
            </a:br>
            <a:r>
              <a:rPr lang="en-US" dirty="0"/>
              <a:t>Am I a case? If so, what kind?</a:t>
            </a:r>
            <a:endParaRPr dirty="0"/>
          </a:p>
        </p:txBody>
      </p:sp>
      <p:sp>
        <p:nvSpPr>
          <p:cNvPr id="302" name="Google Shape;302;p22"/>
          <p:cNvSpPr txBox="1">
            <a:spLocks noGrp="1"/>
          </p:cNvSpPr>
          <p:nvPr>
            <p:ph type="subTitle" idx="1"/>
          </p:nvPr>
        </p:nvSpPr>
        <p:spPr>
          <a:xfrm>
            <a:off x="1038651" y="1497575"/>
            <a:ext cx="7079700" cy="444300"/>
          </a:xfrm>
          <a:prstGeom prst="rect">
            <a:avLst/>
          </a:prstGeom>
        </p:spPr>
        <p:txBody>
          <a:bodyPr spcFirstLastPara="1" wrap="square" lIns="0" tIns="0" rIns="0" bIns="0" anchor="t" anchorCtr="0">
            <a:noAutofit/>
          </a:bodyPr>
          <a:lstStyle/>
          <a:p>
            <a:pPr marL="0" indent="0"/>
            <a:r>
              <a:rPr lang="en-US" dirty="0"/>
              <a:t>AM I A CASE?</a:t>
            </a:r>
            <a:r>
              <a:rPr lang="en" dirty="0"/>
              <a:t> · </a:t>
            </a:r>
            <a:r>
              <a:rPr lang="en" dirty="0">
                <a:solidFill>
                  <a:srgbClr val="FFC319"/>
                </a:solidFill>
              </a:rPr>
              <a:t>$1000</a:t>
            </a:r>
            <a:endParaRPr dirty="0">
              <a:solidFill>
                <a:srgbClr val="FFC319"/>
              </a:solidFill>
            </a:endParaRPr>
          </a:p>
        </p:txBody>
      </p:sp>
      <p:graphicFrame>
        <p:nvGraphicFramePr>
          <p:cNvPr id="4" name="Table 3">
            <a:extLst>
              <a:ext uri="{FF2B5EF4-FFF2-40B4-BE49-F238E27FC236}">
                <a16:creationId xmlns:a16="http://schemas.microsoft.com/office/drawing/2014/main" id="{F08320BB-18BD-40B3-86DB-FAFB60FA1F63}"/>
              </a:ext>
            </a:extLst>
          </p:cNvPr>
          <p:cNvGraphicFramePr>
            <a:graphicFrameLocks noGrp="1"/>
          </p:cNvGraphicFramePr>
          <p:nvPr>
            <p:extLst>
              <p:ext uri="{D42A27DB-BD31-4B8C-83A1-F6EECF244321}">
                <p14:modId xmlns:p14="http://schemas.microsoft.com/office/powerpoint/2010/main" val="2337208288"/>
              </p:ext>
            </p:extLst>
          </p:nvPr>
        </p:nvGraphicFramePr>
        <p:xfrm>
          <a:off x="685800" y="2603413"/>
          <a:ext cx="7819637" cy="1753101"/>
        </p:xfrm>
        <a:graphic>
          <a:graphicData uri="http://schemas.openxmlformats.org/drawingml/2006/table">
            <a:tbl>
              <a:tblPr/>
              <a:tblGrid>
                <a:gridCol w="1810719">
                  <a:extLst>
                    <a:ext uri="{9D8B030D-6E8A-4147-A177-3AD203B41FA5}">
                      <a16:colId xmlns:a16="http://schemas.microsoft.com/office/drawing/2014/main" val="3459157716"/>
                    </a:ext>
                  </a:extLst>
                </a:gridCol>
                <a:gridCol w="198197">
                  <a:extLst>
                    <a:ext uri="{9D8B030D-6E8A-4147-A177-3AD203B41FA5}">
                      <a16:colId xmlns:a16="http://schemas.microsoft.com/office/drawing/2014/main" val="2096297395"/>
                    </a:ext>
                  </a:extLst>
                </a:gridCol>
                <a:gridCol w="630621">
                  <a:extLst>
                    <a:ext uri="{9D8B030D-6E8A-4147-A177-3AD203B41FA5}">
                      <a16:colId xmlns:a16="http://schemas.microsoft.com/office/drawing/2014/main" val="3513938399"/>
                    </a:ext>
                  </a:extLst>
                </a:gridCol>
                <a:gridCol w="1180162">
                  <a:extLst>
                    <a:ext uri="{9D8B030D-6E8A-4147-A177-3AD203B41FA5}">
                      <a16:colId xmlns:a16="http://schemas.microsoft.com/office/drawing/2014/main" val="3646218822"/>
                    </a:ext>
                  </a:extLst>
                </a:gridCol>
                <a:gridCol w="1225206">
                  <a:extLst>
                    <a:ext uri="{9D8B030D-6E8A-4147-A177-3AD203B41FA5}">
                      <a16:colId xmlns:a16="http://schemas.microsoft.com/office/drawing/2014/main" val="3101777056"/>
                    </a:ext>
                  </a:extLst>
                </a:gridCol>
                <a:gridCol w="2774732">
                  <a:extLst>
                    <a:ext uri="{9D8B030D-6E8A-4147-A177-3AD203B41FA5}">
                      <a16:colId xmlns:a16="http://schemas.microsoft.com/office/drawing/2014/main" val="1946382955"/>
                    </a:ext>
                  </a:extLst>
                </a:gridCol>
              </a:tblGrid>
              <a:tr h="577037">
                <a:tc>
                  <a:txBody>
                    <a:bodyPr/>
                    <a:lstStyle/>
                    <a:p>
                      <a:pPr algn="l" fontAlgn="b"/>
                      <a:r>
                        <a:rPr lang="en-US" sz="1900" b="1" i="0" u="none" strike="noStrike" dirty="0">
                          <a:solidFill>
                            <a:srgbClr val="000000"/>
                          </a:solidFill>
                          <a:effectLst/>
                          <a:latin typeface="Arial" panose="020B0604020202020204" pitchFamily="34" charset="0"/>
                        </a:rPr>
                        <a:t>Specimen Date</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gridSpan="2">
                  <a:txBody>
                    <a:bodyPr/>
                    <a:lstStyle/>
                    <a:p>
                      <a:pPr algn="l" fontAlgn="b"/>
                      <a:r>
                        <a:rPr lang="en-US" sz="1900" b="1" i="0" u="none" strike="noStrike" dirty="0">
                          <a:solidFill>
                            <a:srgbClr val="000000"/>
                          </a:solidFill>
                          <a:effectLst/>
                          <a:latin typeface="Arial" panose="020B0604020202020204" pitchFamily="34" charset="0"/>
                        </a:rPr>
                        <a:t>Result</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en-US"/>
                    </a:p>
                  </a:txBody>
                  <a:tcPr/>
                </a:tc>
                <a:tc>
                  <a:txBody>
                    <a:bodyPr/>
                    <a:lstStyle/>
                    <a:p>
                      <a:pPr algn="ctr" fontAlgn="b"/>
                      <a:r>
                        <a:rPr lang="en-US" sz="1900" b="1" i="0" u="none" strike="noStrike" dirty="0">
                          <a:solidFill>
                            <a:srgbClr val="000000"/>
                          </a:solidFill>
                          <a:effectLst/>
                          <a:latin typeface="Arial" panose="020B0604020202020204" pitchFamily="34" charset="0"/>
                        </a:rPr>
                        <a:t>Specimen Source</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1900" b="1" i="0" u="none" strike="noStrike" dirty="0">
                          <a:solidFill>
                            <a:srgbClr val="000000"/>
                          </a:solidFill>
                          <a:effectLst/>
                          <a:latin typeface="Arial" panose="020B0604020202020204" pitchFamily="34" charset="0"/>
                        </a:rPr>
                        <a:t>Ordering Facility</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1900" b="1" i="0" u="none" strike="noStrike" dirty="0">
                          <a:solidFill>
                            <a:srgbClr val="000000"/>
                          </a:solidFill>
                          <a:effectLst/>
                          <a:latin typeface="Arial" panose="020B0604020202020204" pitchFamily="34" charset="0"/>
                        </a:rPr>
                        <a:t>Lab Facility</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3756802395"/>
                  </a:ext>
                </a:extLst>
              </a:tr>
              <a:tr h="574207">
                <a:tc>
                  <a:txBody>
                    <a:bodyPr/>
                    <a:lstStyle/>
                    <a:p>
                      <a:pPr algn="l" fontAlgn="t"/>
                      <a:r>
                        <a:rPr lang="en-US" sz="1900" b="0" i="0" u="none" strike="noStrike" dirty="0">
                          <a:solidFill>
                            <a:srgbClr val="000000"/>
                          </a:solidFill>
                          <a:effectLst/>
                          <a:latin typeface="Arial" panose="020B0604020202020204" pitchFamily="34" charset="0"/>
                        </a:rPr>
                        <a:t>04/26/2022</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 </a:t>
                      </a:r>
                    </a:p>
                  </a:txBody>
                  <a:tcPr marL="5247" marR="5247" marT="5247"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5.5</a:t>
                      </a:r>
                    </a:p>
                  </a:txBody>
                  <a:tcPr marL="5247" marR="5247" marT="5247"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US" sz="1900" b="0" i="0" u="none" strike="noStrike" dirty="0">
                          <a:solidFill>
                            <a:srgbClr val="000000"/>
                          </a:solidFill>
                          <a:effectLst/>
                          <a:latin typeface="Arial" panose="020B0604020202020204" pitchFamily="34" charset="0"/>
                        </a:rPr>
                        <a:t>C</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123 Pediatrics</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(POC LAB - 123) 123 Pediatrics</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87163307"/>
                  </a:ext>
                </a:extLst>
              </a:tr>
              <a:tr h="574207">
                <a:tc>
                  <a:txBody>
                    <a:bodyPr/>
                    <a:lstStyle/>
                    <a:p>
                      <a:pPr algn="l" fontAlgn="t"/>
                      <a:r>
                        <a:rPr lang="en-US" sz="1900" b="0" i="0" u="none" strike="noStrike" dirty="0">
                          <a:solidFill>
                            <a:srgbClr val="000000"/>
                          </a:solidFill>
                          <a:effectLst/>
                          <a:latin typeface="Arial" panose="020B0604020202020204" pitchFamily="34" charset="0"/>
                        </a:rPr>
                        <a:t>05/28/2022</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 </a:t>
                      </a:r>
                    </a:p>
                  </a:txBody>
                  <a:tcPr marL="5247" marR="5247" marT="5247"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7.2</a:t>
                      </a:r>
                    </a:p>
                  </a:txBody>
                  <a:tcPr marL="5247" marR="5247" marT="5247"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t"/>
                      <a:r>
                        <a:rPr lang="en-US" sz="1900" b="0" i="0" u="none" strike="noStrike" dirty="0">
                          <a:solidFill>
                            <a:srgbClr val="000000"/>
                          </a:solidFill>
                          <a:effectLst/>
                          <a:latin typeface="Arial" panose="020B0604020202020204" pitchFamily="34" charset="0"/>
                        </a:rPr>
                        <a:t>C</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ABC Pediatrics</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(POC LAB - ABC) ABC Pediatrics</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2651391093"/>
                  </a:ext>
                </a:extLst>
              </a:tr>
            </a:tbl>
          </a:graphicData>
        </a:graphic>
      </p:graphicFrame>
      <p:sp>
        <p:nvSpPr>
          <p:cNvPr id="5" name="TextBox 4">
            <a:extLst>
              <a:ext uri="{FF2B5EF4-FFF2-40B4-BE49-F238E27FC236}">
                <a16:creationId xmlns:a16="http://schemas.microsoft.com/office/drawing/2014/main" id="{27EE4EEC-7727-463B-99BB-235F2D5CD07E}"/>
              </a:ext>
            </a:extLst>
          </p:cNvPr>
          <p:cNvSpPr txBox="1"/>
          <p:nvPr/>
        </p:nvSpPr>
        <p:spPr>
          <a:xfrm>
            <a:off x="1038651" y="4351516"/>
            <a:ext cx="6977451" cy="1015663"/>
          </a:xfrm>
          <a:prstGeom prst="rect">
            <a:avLst/>
          </a:prstGeom>
          <a:noFill/>
        </p:spPr>
        <p:txBody>
          <a:bodyPr wrap="square" rtlCol="0">
            <a:spAutoFit/>
          </a:bodyPr>
          <a:lstStyle/>
          <a:p>
            <a:pPr algn="ctr" defTabSz="1219170">
              <a:buClr>
                <a:srgbClr val="000000"/>
              </a:buClr>
            </a:pPr>
            <a:r>
              <a:rPr lang="en-US" sz="2000" kern="0" dirty="0">
                <a:solidFill>
                  <a:srgbClr val="FFFFFF"/>
                </a:solidFill>
                <a:latin typeface="Arial" panose="020B0604020202020204" pitchFamily="34" charset="0"/>
                <a:cs typeface="Arial" panose="020B0604020202020204" pitchFamily="34" charset="0"/>
                <a:sym typeface="Arial"/>
              </a:rPr>
              <a:t>No – Both tests were conducted on POC analyzers at different clinics. Still need a diagnostic test through an outside reference lab.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3"/>
          <p:cNvSpPr txBox="1">
            <a:spLocks noGrp="1"/>
          </p:cNvSpPr>
          <p:nvPr>
            <p:ph type="title"/>
          </p:nvPr>
        </p:nvSpPr>
        <p:spPr>
          <a:xfrm>
            <a:off x="1032075" y="1823575"/>
            <a:ext cx="7081800" cy="3188100"/>
          </a:xfrm>
          <a:prstGeom prst="rect">
            <a:avLst/>
          </a:prstGeom>
        </p:spPr>
        <p:txBody>
          <a:bodyPr spcFirstLastPara="1" wrap="square" lIns="0" tIns="0" rIns="0" bIns="0" anchor="ctr" anchorCtr="0">
            <a:noAutofit/>
          </a:bodyPr>
          <a:lstStyle/>
          <a:p>
            <a:r>
              <a:rPr lang="en" dirty="0"/>
              <a:t>True or False:</a:t>
            </a:r>
            <a:br>
              <a:rPr lang="en" dirty="0"/>
            </a:br>
            <a:r>
              <a:rPr lang="en" dirty="0"/>
              <a:t> Investigation referrals can be made any time a child has a</a:t>
            </a:r>
            <a:br>
              <a:rPr lang="en" dirty="0"/>
            </a:br>
            <a:r>
              <a:rPr lang="en" dirty="0"/>
              <a:t>BLL test result </a:t>
            </a:r>
            <a:r>
              <a:rPr lang="en" dirty="0">
                <a:latin typeface="Times New Roman" panose="02020603050405020304" pitchFamily="18" charset="0"/>
                <a:cs typeface="Times New Roman" panose="02020603050405020304" pitchFamily="18" charset="0"/>
              </a:rPr>
              <a:t>≥</a:t>
            </a:r>
            <a:r>
              <a:rPr lang="en-US" dirty="0"/>
              <a:t> 5 µg/dL</a:t>
            </a:r>
            <a:br>
              <a:rPr lang="en-US" sz="3600" dirty="0">
                <a:solidFill>
                  <a:srgbClr val="FF0000"/>
                </a:solidFill>
              </a:rPr>
            </a:br>
            <a:endParaRPr dirty="0"/>
          </a:p>
        </p:txBody>
      </p:sp>
      <p:sp>
        <p:nvSpPr>
          <p:cNvPr id="308" name="Google Shape;308;p23"/>
          <p:cNvSpPr txBox="1">
            <a:spLocks noGrp="1"/>
          </p:cNvSpPr>
          <p:nvPr>
            <p:ph type="subTitle" idx="1"/>
          </p:nvPr>
        </p:nvSpPr>
        <p:spPr>
          <a:xfrm>
            <a:off x="1038651" y="1497575"/>
            <a:ext cx="7079700" cy="444300"/>
          </a:xfrm>
          <a:prstGeom prst="rect">
            <a:avLst/>
          </a:prstGeom>
        </p:spPr>
        <p:txBody>
          <a:bodyPr spcFirstLastPara="1" wrap="square" lIns="0" tIns="0" rIns="0" bIns="0" anchor="t" anchorCtr="0">
            <a:noAutofit/>
          </a:bodyPr>
          <a:lstStyle/>
          <a:p>
            <a:pPr marL="0" indent="0"/>
            <a:r>
              <a:rPr lang="en-US" dirty="0"/>
              <a:t>True or False</a:t>
            </a:r>
            <a:r>
              <a:rPr lang="en" dirty="0"/>
              <a:t> · </a:t>
            </a:r>
            <a:r>
              <a:rPr lang="en" dirty="0">
                <a:solidFill>
                  <a:srgbClr val="FFC319"/>
                </a:solidFill>
              </a:rPr>
              <a:t>$200</a:t>
            </a:r>
            <a:endParaRPr dirty="0">
              <a:solidFill>
                <a:srgbClr val="FFC319"/>
              </a:solidFill>
            </a:endParaRPr>
          </a:p>
        </p:txBody>
      </p:sp>
      <p:sp>
        <p:nvSpPr>
          <p:cNvPr id="4" name="TextBox 3">
            <a:extLst>
              <a:ext uri="{FF2B5EF4-FFF2-40B4-BE49-F238E27FC236}">
                <a16:creationId xmlns:a16="http://schemas.microsoft.com/office/drawing/2014/main" id="{0617A9C6-00B0-477D-9F8D-ADF98F6CA4C7}"/>
              </a:ext>
            </a:extLst>
          </p:cNvPr>
          <p:cNvSpPr txBox="1"/>
          <p:nvPr/>
        </p:nvSpPr>
        <p:spPr>
          <a:xfrm>
            <a:off x="1038651" y="4351516"/>
            <a:ext cx="6977451" cy="707886"/>
          </a:xfrm>
          <a:prstGeom prst="rect">
            <a:avLst/>
          </a:prstGeom>
          <a:noFill/>
        </p:spPr>
        <p:txBody>
          <a:bodyPr wrap="square" rtlCol="0">
            <a:spAutoFit/>
          </a:bodyPr>
          <a:lstStyle/>
          <a:p>
            <a:pPr algn="ctr" defTabSz="1219170">
              <a:buClr>
                <a:srgbClr val="000000"/>
              </a:buClr>
            </a:pPr>
            <a:r>
              <a:rPr lang="en-US" sz="2000" kern="0" dirty="0">
                <a:solidFill>
                  <a:srgbClr val="FFFFFF"/>
                </a:solidFill>
                <a:latin typeface="Arial" panose="020B0604020202020204" pitchFamily="34" charset="0"/>
                <a:cs typeface="Arial" panose="020B0604020202020204" pitchFamily="34" charset="0"/>
                <a:sym typeface="Arial"/>
              </a:rPr>
              <a:t>FALSE – Requires </a:t>
            </a:r>
            <a:r>
              <a:rPr lang="en-US" sz="2000" i="1" kern="0" dirty="0">
                <a:solidFill>
                  <a:srgbClr val="FFFFFF"/>
                </a:solidFill>
                <a:latin typeface="Arial" panose="020B0604020202020204" pitchFamily="34" charset="0"/>
                <a:cs typeface="Arial" panose="020B0604020202020204" pitchFamily="34" charset="0"/>
                <a:sym typeface="Arial"/>
              </a:rPr>
              <a:t>2 consecutive </a:t>
            </a:r>
            <a:r>
              <a:rPr lang="en-US" sz="2000" kern="0" dirty="0">
                <a:solidFill>
                  <a:srgbClr val="FFFFFF"/>
                </a:solidFill>
                <a:latin typeface="Arial" panose="020B0604020202020204" pitchFamily="34" charset="0"/>
                <a:cs typeface="Arial" panose="020B0604020202020204" pitchFamily="34" charset="0"/>
                <a:sym typeface="Arial"/>
              </a:rPr>
              <a:t>lead tests ≥5µg/dL within a 12-month period.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6875" y="228600"/>
            <a:ext cx="6343650" cy="857250"/>
          </a:xfrm>
        </p:spPr>
        <p:txBody>
          <a:bodyPr>
            <a:normAutofit/>
          </a:bodyPr>
          <a:lstStyle/>
          <a:p>
            <a:r>
              <a:rPr lang="en-US" sz="2400" dirty="0"/>
              <a:t>NC Childhood Lead Poisoning Prevention Program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41611857"/>
              </p:ext>
            </p:extLst>
          </p:nvPr>
        </p:nvGraphicFramePr>
        <p:xfrm>
          <a:off x="533400" y="838200"/>
          <a:ext cx="82296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traight Connector 4">
            <a:extLst>
              <a:ext uri="{FF2B5EF4-FFF2-40B4-BE49-F238E27FC236}">
                <a16:creationId xmlns:a16="http://schemas.microsoft.com/office/drawing/2014/main" id="{DB2998CB-25C0-46C8-9964-0E69E1A9B537}"/>
              </a:ext>
            </a:extLst>
          </p:cNvPr>
          <p:cNvCxnSpPr/>
          <p:nvPr/>
        </p:nvCxnSpPr>
        <p:spPr>
          <a:xfrm>
            <a:off x="4800600" y="2438400"/>
            <a:ext cx="0" cy="1371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7773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4"/>
          <p:cNvSpPr txBox="1">
            <a:spLocks noGrp="1"/>
          </p:cNvSpPr>
          <p:nvPr>
            <p:ph type="title"/>
          </p:nvPr>
        </p:nvSpPr>
        <p:spPr>
          <a:xfrm>
            <a:off x="990600" y="1748680"/>
            <a:ext cx="7081800" cy="3188100"/>
          </a:xfrm>
          <a:prstGeom prst="rect">
            <a:avLst/>
          </a:prstGeom>
        </p:spPr>
        <p:txBody>
          <a:bodyPr spcFirstLastPara="1" wrap="square" lIns="0" tIns="0" rIns="0" bIns="0" anchor="t" anchorCtr="0">
            <a:noAutofit/>
          </a:bodyPr>
          <a:lstStyle/>
          <a:p>
            <a:r>
              <a:rPr lang="en" dirty="0"/>
              <a:t>This case should be offered an investigation</a:t>
            </a:r>
            <a:endParaRPr dirty="0"/>
          </a:p>
        </p:txBody>
      </p:sp>
      <p:sp>
        <p:nvSpPr>
          <p:cNvPr id="314" name="Google Shape;314;p24"/>
          <p:cNvSpPr txBox="1">
            <a:spLocks noGrp="1"/>
          </p:cNvSpPr>
          <p:nvPr>
            <p:ph type="subTitle" idx="1"/>
          </p:nvPr>
        </p:nvSpPr>
        <p:spPr>
          <a:xfrm>
            <a:off x="1038651" y="1497575"/>
            <a:ext cx="7079700" cy="444300"/>
          </a:xfrm>
          <a:prstGeom prst="rect">
            <a:avLst/>
          </a:prstGeom>
        </p:spPr>
        <p:txBody>
          <a:bodyPr spcFirstLastPara="1" wrap="square" lIns="0" tIns="0" rIns="0" bIns="0" anchor="t" anchorCtr="0">
            <a:noAutofit/>
          </a:bodyPr>
          <a:lstStyle/>
          <a:p>
            <a:pPr marL="0" indent="0"/>
            <a:r>
              <a:rPr lang="en-US" dirty="0"/>
              <a:t>True or False</a:t>
            </a:r>
            <a:r>
              <a:rPr lang="en" dirty="0"/>
              <a:t> · </a:t>
            </a:r>
            <a:r>
              <a:rPr lang="en" dirty="0">
                <a:solidFill>
                  <a:srgbClr val="FFC319"/>
                </a:solidFill>
              </a:rPr>
              <a:t>$400</a:t>
            </a:r>
            <a:endParaRPr dirty="0">
              <a:solidFill>
                <a:srgbClr val="FFC319"/>
              </a:solidFill>
            </a:endParaRPr>
          </a:p>
        </p:txBody>
      </p:sp>
      <p:graphicFrame>
        <p:nvGraphicFramePr>
          <p:cNvPr id="4" name="Table 3">
            <a:extLst>
              <a:ext uri="{FF2B5EF4-FFF2-40B4-BE49-F238E27FC236}">
                <a16:creationId xmlns:a16="http://schemas.microsoft.com/office/drawing/2014/main" id="{D906F6F0-9710-4623-87A6-90B1552B4087}"/>
              </a:ext>
            </a:extLst>
          </p:cNvPr>
          <p:cNvGraphicFramePr>
            <a:graphicFrameLocks noGrp="1"/>
          </p:cNvGraphicFramePr>
          <p:nvPr>
            <p:extLst>
              <p:ext uri="{D42A27DB-BD31-4B8C-83A1-F6EECF244321}">
                <p14:modId xmlns:p14="http://schemas.microsoft.com/office/powerpoint/2010/main" val="3466486208"/>
              </p:ext>
            </p:extLst>
          </p:nvPr>
        </p:nvGraphicFramePr>
        <p:xfrm>
          <a:off x="609600" y="3048804"/>
          <a:ext cx="7944823" cy="1753101"/>
        </p:xfrm>
        <a:graphic>
          <a:graphicData uri="http://schemas.openxmlformats.org/drawingml/2006/table">
            <a:tbl>
              <a:tblPr/>
              <a:tblGrid>
                <a:gridCol w="1810719">
                  <a:extLst>
                    <a:ext uri="{9D8B030D-6E8A-4147-A177-3AD203B41FA5}">
                      <a16:colId xmlns:a16="http://schemas.microsoft.com/office/drawing/2014/main" val="3459157716"/>
                    </a:ext>
                  </a:extLst>
                </a:gridCol>
                <a:gridCol w="202326">
                  <a:extLst>
                    <a:ext uri="{9D8B030D-6E8A-4147-A177-3AD203B41FA5}">
                      <a16:colId xmlns:a16="http://schemas.microsoft.com/office/drawing/2014/main" val="2096297395"/>
                    </a:ext>
                  </a:extLst>
                </a:gridCol>
                <a:gridCol w="643759">
                  <a:extLst>
                    <a:ext uri="{9D8B030D-6E8A-4147-A177-3AD203B41FA5}">
                      <a16:colId xmlns:a16="http://schemas.microsoft.com/office/drawing/2014/main" val="3513938399"/>
                    </a:ext>
                  </a:extLst>
                </a:gridCol>
                <a:gridCol w="1204749">
                  <a:extLst>
                    <a:ext uri="{9D8B030D-6E8A-4147-A177-3AD203B41FA5}">
                      <a16:colId xmlns:a16="http://schemas.microsoft.com/office/drawing/2014/main" val="3646218822"/>
                    </a:ext>
                  </a:extLst>
                </a:gridCol>
                <a:gridCol w="1250731">
                  <a:extLst>
                    <a:ext uri="{9D8B030D-6E8A-4147-A177-3AD203B41FA5}">
                      <a16:colId xmlns:a16="http://schemas.microsoft.com/office/drawing/2014/main" val="3101777056"/>
                    </a:ext>
                  </a:extLst>
                </a:gridCol>
                <a:gridCol w="2832539">
                  <a:extLst>
                    <a:ext uri="{9D8B030D-6E8A-4147-A177-3AD203B41FA5}">
                      <a16:colId xmlns:a16="http://schemas.microsoft.com/office/drawing/2014/main" val="1946382955"/>
                    </a:ext>
                  </a:extLst>
                </a:gridCol>
              </a:tblGrid>
              <a:tr h="577037">
                <a:tc>
                  <a:txBody>
                    <a:bodyPr/>
                    <a:lstStyle/>
                    <a:p>
                      <a:pPr algn="l" fontAlgn="b"/>
                      <a:r>
                        <a:rPr lang="en-US" sz="1900" b="1" i="0" u="none" strike="noStrike" dirty="0">
                          <a:solidFill>
                            <a:srgbClr val="000000"/>
                          </a:solidFill>
                          <a:effectLst/>
                          <a:latin typeface="Arial" panose="020B0604020202020204" pitchFamily="34" charset="0"/>
                        </a:rPr>
                        <a:t>Specimen Date</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gridSpan="2">
                  <a:txBody>
                    <a:bodyPr/>
                    <a:lstStyle/>
                    <a:p>
                      <a:pPr algn="l" fontAlgn="b"/>
                      <a:r>
                        <a:rPr lang="en-US" sz="1900" b="1" i="0" u="none" strike="noStrike" dirty="0">
                          <a:solidFill>
                            <a:srgbClr val="000000"/>
                          </a:solidFill>
                          <a:effectLst/>
                          <a:latin typeface="Arial" panose="020B0604020202020204" pitchFamily="34" charset="0"/>
                        </a:rPr>
                        <a:t>Result</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en-US"/>
                    </a:p>
                  </a:txBody>
                  <a:tcPr/>
                </a:tc>
                <a:tc>
                  <a:txBody>
                    <a:bodyPr/>
                    <a:lstStyle/>
                    <a:p>
                      <a:pPr algn="ctr" fontAlgn="b"/>
                      <a:r>
                        <a:rPr lang="en-US" sz="1900" b="1" i="0" u="none" strike="noStrike" dirty="0">
                          <a:solidFill>
                            <a:srgbClr val="000000"/>
                          </a:solidFill>
                          <a:effectLst/>
                          <a:latin typeface="Arial" panose="020B0604020202020204" pitchFamily="34" charset="0"/>
                        </a:rPr>
                        <a:t>Specimen Source</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1900" b="1" i="0" u="none" strike="noStrike" dirty="0">
                          <a:solidFill>
                            <a:srgbClr val="000000"/>
                          </a:solidFill>
                          <a:effectLst/>
                          <a:latin typeface="Arial" panose="020B0604020202020204" pitchFamily="34" charset="0"/>
                        </a:rPr>
                        <a:t>Ordering Facility</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1900" b="1" i="0" u="none" strike="noStrike" dirty="0">
                          <a:solidFill>
                            <a:srgbClr val="000000"/>
                          </a:solidFill>
                          <a:effectLst/>
                          <a:latin typeface="Arial" panose="020B0604020202020204" pitchFamily="34" charset="0"/>
                        </a:rPr>
                        <a:t>Lab Facility</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3756802395"/>
                  </a:ext>
                </a:extLst>
              </a:tr>
              <a:tr h="574207">
                <a:tc>
                  <a:txBody>
                    <a:bodyPr/>
                    <a:lstStyle/>
                    <a:p>
                      <a:pPr algn="l" fontAlgn="t"/>
                      <a:r>
                        <a:rPr lang="en-US" sz="1900" b="0" i="0" u="none" strike="noStrike" dirty="0">
                          <a:solidFill>
                            <a:srgbClr val="000000"/>
                          </a:solidFill>
                          <a:effectLst/>
                          <a:latin typeface="Arial" panose="020B0604020202020204" pitchFamily="34" charset="0"/>
                        </a:rPr>
                        <a:t>04/26/2022</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 </a:t>
                      </a:r>
                    </a:p>
                  </a:txBody>
                  <a:tcPr marL="5247" marR="5247" marT="5247"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10.2</a:t>
                      </a:r>
                    </a:p>
                  </a:txBody>
                  <a:tcPr marL="5247" marR="5247" marT="5247"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US" sz="1900" b="0" i="0" u="none" strike="noStrike" dirty="0">
                          <a:solidFill>
                            <a:srgbClr val="000000"/>
                          </a:solidFill>
                          <a:effectLst/>
                          <a:latin typeface="Arial" panose="020B0604020202020204" pitchFamily="34" charset="0"/>
                        </a:rPr>
                        <a:t>C</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123 Pediatrics</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(POC LAB - 123) 123 Pediatrics</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87163307"/>
                  </a:ext>
                </a:extLst>
              </a:tr>
              <a:tr h="574207">
                <a:tc>
                  <a:txBody>
                    <a:bodyPr/>
                    <a:lstStyle/>
                    <a:p>
                      <a:pPr algn="l" fontAlgn="t"/>
                      <a:r>
                        <a:rPr lang="en-US" sz="1900" b="0" i="0" u="none" strike="noStrike" dirty="0">
                          <a:solidFill>
                            <a:srgbClr val="000000"/>
                          </a:solidFill>
                          <a:effectLst/>
                          <a:latin typeface="Arial" panose="020B0604020202020204" pitchFamily="34" charset="0"/>
                        </a:rPr>
                        <a:t>04/26/2022</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 </a:t>
                      </a:r>
                    </a:p>
                  </a:txBody>
                  <a:tcPr marL="5247" marR="5247" marT="5247"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11.40</a:t>
                      </a:r>
                    </a:p>
                  </a:txBody>
                  <a:tcPr marL="5247" marR="5247" marT="5247"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t"/>
                      <a:r>
                        <a:rPr lang="en-US" sz="1900" b="0" i="0" u="none" strike="noStrike" dirty="0">
                          <a:solidFill>
                            <a:srgbClr val="000000"/>
                          </a:solidFill>
                          <a:effectLst/>
                          <a:latin typeface="Arial" panose="020B0604020202020204" pitchFamily="34" charset="0"/>
                        </a:rPr>
                        <a:t>V</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123 Pediatrics</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NC State Laboratory</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2651391093"/>
                  </a:ext>
                </a:extLst>
              </a:tr>
            </a:tbl>
          </a:graphicData>
        </a:graphic>
      </p:graphicFrame>
      <p:sp>
        <p:nvSpPr>
          <p:cNvPr id="5" name="TextBox 4">
            <a:extLst>
              <a:ext uri="{FF2B5EF4-FFF2-40B4-BE49-F238E27FC236}">
                <a16:creationId xmlns:a16="http://schemas.microsoft.com/office/drawing/2014/main" id="{28874F6F-15A9-4021-BE69-1DC0E7B60878}"/>
              </a:ext>
            </a:extLst>
          </p:cNvPr>
          <p:cNvSpPr txBox="1"/>
          <p:nvPr/>
        </p:nvSpPr>
        <p:spPr>
          <a:xfrm>
            <a:off x="914400" y="4930914"/>
            <a:ext cx="7315200" cy="707886"/>
          </a:xfrm>
          <a:prstGeom prst="rect">
            <a:avLst/>
          </a:prstGeom>
          <a:noFill/>
        </p:spPr>
        <p:txBody>
          <a:bodyPr wrap="square" rtlCol="0">
            <a:spAutoFit/>
          </a:bodyPr>
          <a:lstStyle/>
          <a:p>
            <a:pPr algn="ctr" defTabSz="1219170">
              <a:buClr>
                <a:srgbClr val="000000"/>
              </a:buClr>
            </a:pPr>
            <a:r>
              <a:rPr lang="en-US" sz="2000" kern="0" dirty="0">
                <a:solidFill>
                  <a:srgbClr val="FFFFFF"/>
                </a:solidFill>
                <a:latin typeface="Arial" panose="020B0604020202020204" pitchFamily="34" charset="0"/>
                <a:cs typeface="Arial" panose="020B0604020202020204" pitchFamily="34" charset="0"/>
                <a:sym typeface="Arial"/>
              </a:rPr>
              <a:t>FALSE – This case </a:t>
            </a:r>
            <a:r>
              <a:rPr lang="en-US" sz="2000" i="1" kern="0" dirty="0">
                <a:solidFill>
                  <a:srgbClr val="FF0000"/>
                </a:solidFill>
                <a:latin typeface="Arial" panose="020B0604020202020204" pitchFamily="34" charset="0"/>
                <a:cs typeface="Arial" panose="020B0604020202020204" pitchFamily="34" charset="0"/>
                <a:sym typeface="Arial"/>
              </a:rPr>
              <a:t>requires</a:t>
            </a:r>
            <a:r>
              <a:rPr lang="en-US" sz="2000" kern="0" dirty="0">
                <a:solidFill>
                  <a:srgbClr val="FFFFFF"/>
                </a:solidFill>
                <a:latin typeface="Arial" panose="020B0604020202020204" pitchFamily="34" charset="0"/>
                <a:cs typeface="Arial" panose="020B0604020202020204" pitchFamily="34" charset="0"/>
                <a:sym typeface="Arial"/>
              </a:rPr>
              <a:t> an investigation, confirmed CLP </a:t>
            </a:r>
          </a:p>
          <a:p>
            <a:pPr algn="ctr" defTabSz="1219170">
              <a:buClr>
                <a:srgbClr val="000000"/>
              </a:buClr>
            </a:pPr>
            <a:r>
              <a:rPr lang="en-US" sz="2000" kern="0" dirty="0">
                <a:solidFill>
                  <a:srgbClr val="FFFFFF"/>
                </a:solidFill>
                <a:latin typeface="Arial" panose="020B0604020202020204" pitchFamily="34" charset="0"/>
                <a:cs typeface="Arial" panose="020B0604020202020204" pitchFamily="34" charset="0"/>
                <a:sym typeface="Arial"/>
              </a:rPr>
              <a:t>(2 consecutive BLL results ≥10µg/dL within a 12-month period).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5"/>
          <p:cNvSpPr txBox="1">
            <a:spLocks noGrp="1"/>
          </p:cNvSpPr>
          <p:nvPr>
            <p:ph type="title"/>
          </p:nvPr>
        </p:nvSpPr>
        <p:spPr>
          <a:xfrm>
            <a:off x="1032075" y="1823575"/>
            <a:ext cx="7081800" cy="3188100"/>
          </a:xfrm>
          <a:prstGeom prst="rect">
            <a:avLst/>
          </a:prstGeom>
        </p:spPr>
        <p:txBody>
          <a:bodyPr spcFirstLastPara="1" wrap="square" lIns="0" tIns="0" rIns="0" bIns="0" anchor="t" anchorCtr="0">
            <a:noAutofit/>
          </a:bodyPr>
          <a:lstStyle/>
          <a:p>
            <a:r>
              <a:rPr lang="en-US" dirty="0"/>
              <a:t>Entering notes in about a case in NCLEAD notifies someone in the CEH CLPPP that the case has been updated</a:t>
            </a:r>
            <a:br>
              <a:rPr lang="en-US" dirty="0"/>
            </a:br>
            <a:endParaRPr lang="en-US" dirty="0"/>
          </a:p>
        </p:txBody>
      </p:sp>
      <p:sp>
        <p:nvSpPr>
          <p:cNvPr id="320" name="Google Shape;320;p25"/>
          <p:cNvSpPr txBox="1">
            <a:spLocks noGrp="1"/>
          </p:cNvSpPr>
          <p:nvPr>
            <p:ph type="subTitle" idx="1"/>
          </p:nvPr>
        </p:nvSpPr>
        <p:spPr>
          <a:xfrm>
            <a:off x="1038651" y="1497575"/>
            <a:ext cx="7079700" cy="444300"/>
          </a:xfrm>
          <a:prstGeom prst="rect">
            <a:avLst/>
          </a:prstGeom>
        </p:spPr>
        <p:txBody>
          <a:bodyPr spcFirstLastPara="1" wrap="square" lIns="0" tIns="0" rIns="0" bIns="0" anchor="t" anchorCtr="0">
            <a:noAutofit/>
          </a:bodyPr>
          <a:lstStyle/>
          <a:p>
            <a:pPr marL="0" indent="0"/>
            <a:r>
              <a:rPr lang="en-US" dirty="0"/>
              <a:t>True or False</a:t>
            </a:r>
            <a:r>
              <a:rPr lang="en" dirty="0"/>
              <a:t> · </a:t>
            </a:r>
            <a:r>
              <a:rPr lang="en" dirty="0">
                <a:solidFill>
                  <a:srgbClr val="FFC319"/>
                </a:solidFill>
              </a:rPr>
              <a:t>$600</a:t>
            </a:r>
            <a:endParaRPr dirty="0">
              <a:solidFill>
                <a:srgbClr val="FFC319"/>
              </a:solidFill>
            </a:endParaRPr>
          </a:p>
        </p:txBody>
      </p:sp>
      <p:sp>
        <p:nvSpPr>
          <p:cNvPr id="4" name="TextBox 3">
            <a:extLst>
              <a:ext uri="{FF2B5EF4-FFF2-40B4-BE49-F238E27FC236}">
                <a16:creationId xmlns:a16="http://schemas.microsoft.com/office/drawing/2014/main" id="{DA3A4CB4-0BEE-4F94-B1CC-CB8201F61CB9}"/>
              </a:ext>
            </a:extLst>
          </p:cNvPr>
          <p:cNvSpPr txBox="1"/>
          <p:nvPr/>
        </p:nvSpPr>
        <p:spPr>
          <a:xfrm>
            <a:off x="1023549" y="4495800"/>
            <a:ext cx="7094802" cy="1015663"/>
          </a:xfrm>
          <a:prstGeom prst="rect">
            <a:avLst/>
          </a:prstGeom>
          <a:noFill/>
        </p:spPr>
        <p:txBody>
          <a:bodyPr wrap="square" rtlCol="0">
            <a:spAutoFit/>
          </a:bodyPr>
          <a:lstStyle/>
          <a:p>
            <a:pPr algn="ctr" defTabSz="1219170">
              <a:buClr>
                <a:srgbClr val="000000"/>
              </a:buClr>
            </a:pPr>
            <a:r>
              <a:rPr lang="en-US" sz="2000" kern="0" dirty="0">
                <a:solidFill>
                  <a:srgbClr val="FFFFFF"/>
                </a:solidFill>
                <a:latin typeface="Arial"/>
                <a:cs typeface="Arial"/>
                <a:sym typeface="Arial"/>
              </a:rPr>
              <a:t>FALSE – If you enter information that requires attention by CEH CLPPP, please call or email someone and let us know that you have updated the case.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6"/>
          <p:cNvSpPr txBox="1">
            <a:spLocks noGrp="1"/>
          </p:cNvSpPr>
          <p:nvPr>
            <p:ph type="title"/>
          </p:nvPr>
        </p:nvSpPr>
        <p:spPr>
          <a:xfrm>
            <a:off x="762000" y="1295400"/>
            <a:ext cx="7619999" cy="3188100"/>
          </a:xfrm>
          <a:prstGeom prst="rect">
            <a:avLst/>
          </a:prstGeom>
        </p:spPr>
        <p:txBody>
          <a:bodyPr spcFirstLastPara="1" wrap="square" lIns="0" tIns="0" rIns="0" bIns="0" anchor="t" anchorCtr="0">
            <a:noAutofit/>
          </a:bodyPr>
          <a:lstStyle/>
          <a:p>
            <a:r>
              <a:rPr lang="en-US" dirty="0"/>
              <a:t>The following child is no longer an EBL </a:t>
            </a:r>
            <a:endParaRPr dirty="0"/>
          </a:p>
        </p:txBody>
      </p:sp>
      <p:sp>
        <p:nvSpPr>
          <p:cNvPr id="326" name="Google Shape;326;p26"/>
          <p:cNvSpPr txBox="1">
            <a:spLocks noGrp="1"/>
          </p:cNvSpPr>
          <p:nvPr>
            <p:ph type="subTitle" idx="1"/>
          </p:nvPr>
        </p:nvSpPr>
        <p:spPr>
          <a:xfrm>
            <a:off x="1038651" y="914400"/>
            <a:ext cx="7079700" cy="444300"/>
          </a:xfrm>
          <a:prstGeom prst="rect">
            <a:avLst/>
          </a:prstGeom>
        </p:spPr>
        <p:txBody>
          <a:bodyPr spcFirstLastPara="1" wrap="square" lIns="0" tIns="0" rIns="0" bIns="0" anchor="t" anchorCtr="0">
            <a:noAutofit/>
          </a:bodyPr>
          <a:lstStyle/>
          <a:p>
            <a:pPr marL="0" indent="0"/>
            <a:r>
              <a:rPr lang="en-US" dirty="0"/>
              <a:t>True or False</a:t>
            </a:r>
            <a:r>
              <a:rPr lang="en" dirty="0"/>
              <a:t> · </a:t>
            </a:r>
            <a:r>
              <a:rPr lang="en" dirty="0">
                <a:solidFill>
                  <a:srgbClr val="FFC319"/>
                </a:solidFill>
              </a:rPr>
              <a:t>$800</a:t>
            </a:r>
            <a:endParaRPr dirty="0">
              <a:solidFill>
                <a:srgbClr val="FFC319"/>
              </a:solidFill>
            </a:endParaRPr>
          </a:p>
        </p:txBody>
      </p:sp>
      <p:graphicFrame>
        <p:nvGraphicFramePr>
          <p:cNvPr id="9" name="Table 8">
            <a:extLst>
              <a:ext uri="{FF2B5EF4-FFF2-40B4-BE49-F238E27FC236}">
                <a16:creationId xmlns:a16="http://schemas.microsoft.com/office/drawing/2014/main" id="{295E1370-0CF7-41A5-949C-5107E15B68AC}"/>
              </a:ext>
            </a:extLst>
          </p:cNvPr>
          <p:cNvGraphicFramePr>
            <a:graphicFrameLocks noGrp="1"/>
          </p:cNvGraphicFramePr>
          <p:nvPr>
            <p:extLst>
              <p:ext uri="{D42A27DB-BD31-4B8C-83A1-F6EECF244321}">
                <p14:modId xmlns:p14="http://schemas.microsoft.com/office/powerpoint/2010/main" val="4236947365"/>
              </p:ext>
            </p:extLst>
          </p:nvPr>
        </p:nvGraphicFramePr>
        <p:xfrm>
          <a:off x="609600" y="1828800"/>
          <a:ext cx="7915682" cy="3200399"/>
        </p:xfrm>
        <a:graphic>
          <a:graphicData uri="http://schemas.openxmlformats.org/drawingml/2006/table">
            <a:tbl>
              <a:tblPr/>
              <a:tblGrid>
                <a:gridCol w="1810719">
                  <a:extLst>
                    <a:ext uri="{9D8B030D-6E8A-4147-A177-3AD203B41FA5}">
                      <a16:colId xmlns:a16="http://schemas.microsoft.com/office/drawing/2014/main" val="3459157716"/>
                    </a:ext>
                  </a:extLst>
                </a:gridCol>
                <a:gridCol w="173185">
                  <a:extLst>
                    <a:ext uri="{9D8B030D-6E8A-4147-A177-3AD203B41FA5}">
                      <a16:colId xmlns:a16="http://schemas.microsoft.com/office/drawing/2014/main" val="2096297395"/>
                    </a:ext>
                  </a:extLst>
                </a:gridCol>
                <a:gridCol w="643759">
                  <a:extLst>
                    <a:ext uri="{9D8B030D-6E8A-4147-A177-3AD203B41FA5}">
                      <a16:colId xmlns:a16="http://schemas.microsoft.com/office/drawing/2014/main" val="3513938399"/>
                    </a:ext>
                  </a:extLst>
                </a:gridCol>
                <a:gridCol w="1204749">
                  <a:extLst>
                    <a:ext uri="{9D8B030D-6E8A-4147-A177-3AD203B41FA5}">
                      <a16:colId xmlns:a16="http://schemas.microsoft.com/office/drawing/2014/main" val="3646218822"/>
                    </a:ext>
                  </a:extLst>
                </a:gridCol>
                <a:gridCol w="1250731">
                  <a:extLst>
                    <a:ext uri="{9D8B030D-6E8A-4147-A177-3AD203B41FA5}">
                      <a16:colId xmlns:a16="http://schemas.microsoft.com/office/drawing/2014/main" val="3101777056"/>
                    </a:ext>
                  </a:extLst>
                </a:gridCol>
                <a:gridCol w="2832539">
                  <a:extLst>
                    <a:ext uri="{9D8B030D-6E8A-4147-A177-3AD203B41FA5}">
                      <a16:colId xmlns:a16="http://schemas.microsoft.com/office/drawing/2014/main" val="1946382955"/>
                    </a:ext>
                  </a:extLst>
                </a:gridCol>
              </a:tblGrid>
              <a:tr h="720811">
                <a:tc>
                  <a:txBody>
                    <a:bodyPr/>
                    <a:lstStyle/>
                    <a:p>
                      <a:pPr algn="l" fontAlgn="b"/>
                      <a:r>
                        <a:rPr lang="en-US" sz="1900" b="1" i="0" u="none" strike="noStrike" dirty="0">
                          <a:solidFill>
                            <a:srgbClr val="000000"/>
                          </a:solidFill>
                          <a:effectLst/>
                          <a:latin typeface="Arial" panose="020B0604020202020204" pitchFamily="34" charset="0"/>
                        </a:rPr>
                        <a:t>Specimen Date</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gridSpan="2">
                  <a:txBody>
                    <a:bodyPr/>
                    <a:lstStyle/>
                    <a:p>
                      <a:pPr algn="l" fontAlgn="b"/>
                      <a:r>
                        <a:rPr lang="en-US" sz="1900" b="1" i="0" u="none" strike="noStrike" dirty="0">
                          <a:solidFill>
                            <a:srgbClr val="000000"/>
                          </a:solidFill>
                          <a:effectLst/>
                          <a:latin typeface="Arial" panose="020B0604020202020204" pitchFamily="34" charset="0"/>
                        </a:rPr>
                        <a:t>Result</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en-US"/>
                    </a:p>
                  </a:txBody>
                  <a:tcPr/>
                </a:tc>
                <a:tc>
                  <a:txBody>
                    <a:bodyPr/>
                    <a:lstStyle/>
                    <a:p>
                      <a:pPr algn="ctr" fontAlgn="b"/>
                      <a:r>
                        <a:rPr lang="en-US" sz="1900" b="1" i="0" u="none" strike="noStrike" dirty="0">
                          <a:solidFill>
                            <a:srgbClr val="000000"/>
                          </a:solidFill>
                          <a:effectLst/>
                          <a:latin typeface="Arial" panose="020B0604020202020204" pitchFamily="34" charset="0"/>
                        </a:rPr>
                        <a:t>Specimen Source</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1900" b="1" i="0" u="none" strike="noStrike" dirty="0">
                          <a:solidFill>
                            <a:srgbClr val="000000"/>
                          </a:solidFill>
                          <a:effectLst/>
                          <a:latin typeface="Arial" panose="020B0604020202020204" pitchFamily="34" charset="0"/>
                        </a:rPr>
                        <a:t>Ordering Facility</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l" fontAlgn="b"/>
                      <a:r>
                        <a:rPr lang="en-US" sz="1900" b="1" i="0" u="none" strike="noStrike" dirty="0">
                          <a:solidFill>
                            <a:srgbClr val="000000"/>
                          </a:solidFill>
                          <a:effectLst/>
                          <a:latin typeface="Arial" panose="020B0604020202020204" pitchFamily="34" charset="0"/>
                        </a:rPr>
                        <a:t>Lab Facility</a:t>
                      </a:r>
                    </a:p>
                  </a:txBody>
                  <a:tcPr marL="5247" marR="5247" marT="52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3756802395"/>
                  </a:ext>
                </a:extLst>
              </a:tr>
              <a:tr h="619897">
                <a:tc>
                  <a:txBody>
                    <a:bodyPr/>
                    <a:lstStyle/>
                    <a:p>
                      <a:pPr algn="l" fontAlgn="t"/>
                      <a:r>
                        <a:rPr lang="en-US" sz="1900" b="0" i="0" u="none" strike="noStrike" dirty="0">
                          <a:solidFill>
                            <a:srgbClr val="000000"/>
                          </a:solidFill>
                          <a:effectLst/>
                          <a:latin typeface="Arial" panose="020B0604020202020204" pitchFamily="34" charset="0"/>
                        </a:rPr>
                        <a:t>03/26/2022</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 </a:t>
                      </a:r>
                    </a:p>
                  </a:txBody>
                  <a:tcPr marL="5247" marR="5247" marT="5247"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5.5</a:t>
                      </a:r>
                    </a:p>
                  </a:txBody>
                  <a:tcPr marL="5247" marR="5247" marT="5247"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US" sz="1900" b="0" i="0" u="none" strike="noStrike" dirty="0">
                          <a:solidFill>
                            <a:srgbClr val="000000"/>
                          </a:solidFill>
                          <a:effectLst/>
                          <a:latin typeface="Arial" panose="020B0604020202020204" pitchFamily="34" charset="0"/>
                        </a:rPr>
                        <a:t>C</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123 Pediatrics</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(POC LAB - 123) 123 Pediatrics</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87163307"/>
                  </a:ext>
                </a:extLst>
              </a:tr>
              <a:tr h="619897">
                <a:tc>
                  <a:txBody>
                    <a:bodyPr/>
                    <a:lstStyle/>
                    <a:p>
                      <a:pPr algn="l" fontAlgn="t"/>
                      <a:r>
                        <a:rPr lang="en-US" sz="1900" b="0" i="0" u="none" strike="noStrike" dirty="0">
                          <a:solidFill>
                            <a:srgbClr val="000000"/>
                          </a:solidFill>
                          <a:effectLst/>
                          <a:latin typeface="Arial" panose="020B0604020202020204" pitchFamily="34" charset="0"/>
                        </a:rPr>
                        <a:t>03/26/2022</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 </a:t>
                      </a:r>
                    </a:p>
                  </a:txBody>
                  <a:tcPr marL="5247" marR="5247" marT="5247"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7.4</a:t>
                      </a:r>
                    </a:p>
                  </a:txBody>
                  <a:tcPr marL="5247" marR="5247" marT="5247"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t"/>
                      <a:r>
                        <a:rPr lang="en-US" sz="1900" b="0" i="0" u="none" strike="noStrike" dirty="0">
                          <a:solidFill>
                            <a:srgbClr val="000000"/>
                          </a:solidFill>
                          <a:effectLst/>
                          <a:latin typeface="Arial" panose="020B0604020202020204" pitchFamily="34" charset="0"/>
                        </a:rPr>
                        <a:t>V</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123 Pediatrics</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NC State Laboratory</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2651391093"/>
                  </a:ext>
                </a:extLst>
              </a:tr>
              <a:tr h="619897">
                <a:tc>
                  <a:txBody>
                    <a:bodyPr/>
                    <a:lstStyle/>
                    <a:p>
                      <a:pPr algn="l" fontAlgn="t"/>
                      <a:r>
                        <a:rPr lang="en-US" sz="1900" b="0" i="0" u="none" strike="noStrike" dirty="0">
                          <a:solidFill>
                            <a:srgbClr val="000000"/>
                          </a:solidFill>
                          <a:effectLst/>
                          <a:latin typeface="Arial" panose="020B0604020202020204" pitchFamily="34" charset="0"/>
                        </a:rPr>
                        <a:t>06/15/2022</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 </a:t>
                      </a:r>
                    </a:p>
                  </a:txBody>
                  <a:tcPr marL="5247" marR="5247" marT="5247"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3.4</a:t>
                      </a:r>
                    </a:p>
                  </a:txBody>
                  <a:tcPr marL="5247" marR="5247" marT="5247"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US" sz="1900" b="0" i="0" u="none" strike="noStrike" dirty="0">
                          <a:solidFill>
                            <a:srgbClr val="000000"/>
                          </a:solidFill>
                          <a:effectLst/>
                          <a:latin typeface="Arial" panose="020B0604020202020204" pitchFamily="34" charset="0"/>
                        </a:rPr>
                        <a:t>C</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123 Pediatrics</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1900" b="0" i="0" u="none" strike="noStrike" dirty="0">
                          <a:solidFill>
                            <a:srgbClr val="000000"/>
                          </a:solidFill>
                          <a:effectLst/>
                          <a:latin typeface="Arial" panose="020B0604020202020204" pitchFamily="34" charset="0"/>
                        </a:rPr>
                        <a:t>(POC LAB - 123) 123 Pediatrics</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612506321"/>
                  </a:ext>
                </a:extLst>
              </a:tr>
              <a:tr h="619897">
                <a:tc>
                  <a:txBody>
                    <a:bodyPr/>
                    <a:lstStyle/>
                    <a:p>
                      <a:pPr algn="l" fontAlgn="t"/>
                      <a:r>
                        <a:rPr lang="en-US" sz="1900" b="0" i="0" u="none" strike="noStrike" dirty="0">
                          <a:solidFill>
                            <a:srgbClr val="000000"/>
                          </a:solidFill>
                          <a:effectLst/>
                          <a:latin typeface="Arial" panose="020B0604020202020204" pitchFamily="34" charset="0"/>
                        </a:rPr>
                        <a:t>09/17/2022</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 </a:t>
                      </a:r>
                    </a:p>
                  </a:txBody>
                  <a:tcPr marL="5247" marR="5247" marT="5247"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3.4</a:t>
                      </a:r>
                    </a:p>
                  </a:txBody>
                  <a:tcPr marL="5247" marR="5247" marT="5247"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t"/>
                      <a:r>
                        <a:rPr lang="en-US" sz="1900" b="0" i="0" u="none" strike="noStrike" dirty="0">
                          <a:solidFill>
                            <a:srgbClr val="000000"/>
                          </a:solidFill>
                          <a:effectLst/>
                          <a:latin typeface="Arial" panose="020B0604020202020204" pitchFamily="34" charset="0"/>
                        </a:rPr>
                        <a:t>C</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123 Pediatrics</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t"/>
                      <a:r>
                        <a:rPr lang="en-US" sz="1900" b="0" i="0" u="none" strike="noStrike" dirty="0">
                          <a:solidFill>
                            <a:srgbClr val="000000"/>
                          </a:solidFill>
                          <a:effectLst/>
                          <a:latin typeface="Arial" panose="020B0604020202020204" pitchFamily="34" charset="0"/>
                        </a:rPr>
                        <a:t>(POC LAB - 123) 123 Pediatrics</a:t>
                      </a:r>
                    </a:p>
                  </a:txBody>
                  <a:tcPr marL="5247" marR="5247" marT="52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3929435003"/>
                  </a:ext>
                </a:extLst>
              </a:tr>
            </a:tbl>
          </a:graphicData>
        </a:graphic>
      </p:graphicFrame>
      <p:sp>
        <p:nvSpPr>
          <p:cNvPr id="6" name="TextBox 5">
            <a:extLst>
              <a:ext uri="{FF2B5EF4-FFF2-40B4-BE49-F238E27FC236}">
                <a16:creationId xmlns:a16="http://schemas.microsoft.com/office/drawing/2014/main" id="{E79D88F4-D801-4C46-A10C-E73462998322}"/>
              </a:ext>
            </a:extLst>
          </p:cNvPr>
          <p:cNvSpPr txBox="1"/>
          <p:nvPr/>
        </p:nvSpPr>
        <p:spPr>
          <a:xfrm>
            <a:off x="685801" y="5029200"/>
            <a:ext cx="7848599" cy="707886"/>
          </a:xfrm>
          <a:prstGeom prst="rect">
            <a:avLst/>
          </a:prstGeom>
          <a:noFill/>
        </p:spPr>
        <p:txBody>
          <a:bodyPr wrap="square" rtlCol="0">
            <a:spAutoFit/>
          </a:bodyPr>
          <a:lstStyle/>
          <a:p>
            <a:pPr algn="ctr" defTabSz="1219170">
              <a:buClr>
                <a:srgbClr val="000000"/>
              </a:buClr>
            </a:pPr>
            <a:r>
              <a:rPr lang="en-US" sz="2000" kern="0" dirty="0">
                <a:solidFill>
                  <a:srgbClr val="FFFFFF"/>
                </a:solidFill>
                <a:latin typeface="Arial" panose="020B0604020202020204" pitchFamily="34" charset="0"/>
                <a:cs typeface="Arial" panose="020B0604020202020204" pitchFamily="34" charset="0"/>
                <a:sym typeface="Arial"/>
              </a:rPr>
              <a:t>True – The child has 2 consecutive BLL results</a:t>
            </a:r>
          </a:p>
          <a:p>
            <a:pPr algn="ctr" defTabSz="1219170">
              <a:buClr>
                <a:srgbClr val="000000"/>
              </a:buClr>
            </a:pPr>
            <a:r>
              <a:rPr lang="en-US" sz="2000" kern="0" dirty="0">
                <a:solidFill>
                  <a:srgbClr val="FFFFFF"/>
                </a:solidFill>
                <a:latin typeface="Arial" panose="020B0604020202020204" pitchFamily="34" charset="0"/>
                <a:cs typeface="Arial" panose="020B0604020202020204" pitchFamily="34" charset="0"/>
                <a:sym typeface="Arial"/>
              </a:rPr>
              <a:t>&lt;5µg/dL within a 12-month period.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7"/>
          <p:cNvSpPr txBox="1">
            <a:spLocks noGrp="1"/>
          </p:cNvSpPr>
          <p:nvPr>
            <p:ph type="title"/>
          </p:nvPr>
        </p:nvSpPr>
        <p:spPr>
          <a:xfrm>
            <a:off x="838200" y="1823575"/>
            <a:ext cx="7469550" cy="3188100"/>
          </a:xfrm>
          <a:prstGeom prst="rect">
            <a:avLst/>
          </a:prstGeom>
        </p:spPr>
        <p:txBody>
          <a:bodyPr spcFirstLastPara="1" wrap="square" lIns="0" tIns="0" rIns="0" bIns="0" anchor="t" anchorCtr="0">
            <a:noAutofit/>
          </a:bodyPr>
          <a:lstStyle/>
          <a:p>
            <a:r>
              <a:rPr lang="en-US" dirty="0"/>
              <a:t>When communicating about a child or property event by email, text or other unsecured method, you should only refer to the NCLEAD Event ID</a:t>
            </a:r>
          </a:p>
        </p:txBody>
      </p:sp>
      <p:sp>
        <p:nvSpPr>
          <p:cNvPr id="332" name="Google Shape;332;p27"/>
          <p:cNvSpPr txBox="1">
            <a:spLocks noGrp="1"/>
          </p:cNvSpPr>
          <p:nvPr>
            <p:ph type="subTitle" idx="1"/>
          </p:nvPr>
        </p:nvSpPr>
        <p:spPr>
          <a:xfrm>
            <a:off x="1038651" y="1497575"/>
            <a:ext cx="7079700" cy="444300"/>
          </a:xfrm>
          <a:prstGeom prst="rect">
            <a:avLst/>
          </a:prstGeom>
        </p:spPr>
        <p:txBody>
          <a:bodyPr spcFirstLastPara="1" wrap="square" lIns="0" tIns="0" rIns="0" bIns="0" anchor="t" anchorCtr="0">
            <a:noAutofit/>
          </a:bodyPr>
          <a:lstStyle/>
          <a:p>
            <a:pPr marL="0" indent="0"/>
            <a:r>
              <a:rPr lang="en-US" dirty="0"/>
              <a:t>True or False</a:t>
            </a:r>
            <a:r>
              <a:rPr lang="en" dirty="0"/>
              <a:t> · </a:t>
            </a:r>
            <a:r>
              <a:rPr lang="en" dirty="0">
                <a:solidFill>
                  <a:srgbClr val="FFC319"/>
                </a:solidFill>
              </a:rPr>
              <a:t>$1000</a:t>
            </a:r>
            <a:endParaRPr dirty="0">
              <a:solidFill>
                <a:srgbClr val="FFC319"/>
              </a:solidFill>
            </a:endParaRPr>
          </a:p>
        </p:txBody>
      </p:sp>
      <p:sp>
        <p:nvSpPr>
          <p:cNvPr id="4" name="TextBox 3">
            <a:extLst>
              <a:ext uri="{FF2B5EF4-FFF2-40B4-BE49-F238E27FC236}">
                <a16:creationId xmlns:a16="http://schemas.microsoft.com/office/drawing/2014/main" id="{FD86F9DD-73E6-4B29-80DE-B0F500A71BB4}"/>
              </a:ext>
            </a:extLst>
          </p:cNvPr>
          <p:cNvSpPr txBox="1"/>
          <p:nvPr/>
        </p:nvSpPr>
        <p:spPr>
          <a:xfrm>
            <a:off x="638628" y="4419600"/>
            <a:ext cx="7848600" cy="1015663"/>
          </a:xfrm>
          <a:prstGeom prst="rect">
            <a:avLst/>
          </a:prstGeom>
          <a:noFill/>
        </p:spPr>
        <p:txBody>
          <a:bodyPr wrap="square" rtlCol="0">
            <a:spAutoFit/>
          </a:bodyPr>
          <a:lstStyle/>
          <a:p>
            <a:pPr algn="ctr" defTabSz="1219170">
              <a:buClr>
                <a:srgbClr val="000000"/>
              </a:buClr>
            </a:pPr>
            <a:r>
              <a:rPr lang="en-US" sz="2000" kern="0" dirty="0">
                <a:solidFill>
                  <a:srgbClr val="FFFFFF"/>
                </a:solidFill>
                <a:latin typeface="Arial" panose="020B0604020202020204" pitchFamily="34" charset="0"/>
                <a:cs typeface="Arial" panose="020B0604020202020204" pitchFamily="34" charset="0"/>
                <a:sym typeface="Arial"/>
              </a:rPr>
              <a:t>TRUE – Confidentiality requires that you only refer to a child or property event using the Event ID. </a:t>
            </a:r>
            <a:r>
              <a:rPr lang="en-US" sz="2000" i="1" kern="0" dirty="0">
                <a:solidFill>
                  <a:srgbClr val="FFFFFF"/>
                </a:solidFill>
                <a:latin typeface="Arial" panose="020B0604020202020204" pitchFamily="34" charset="0"/>
                <a:cs typeface="Arial" panose="020B0604020202020204" pitchFamily="34" charset="0"/>
                <a:sym typeface="Arial"/>
              </a:rPr>
              <a:t>Never</a:t>
            </a:r>
            <a:r>
              <a:rPr lang="en-US" sz="2000" kern="0" dirty="0">
                <a:solidFill>
                  <a:srgbClr val="FFFFFF"/>
                </a:solidFill>
                <a:latin typeface="Arial" panose="020B0604020202020204" pitchFamily="34" charset="0"/>
                <a:cs typeface="Arial" panose="020B0604020202020204" pitchFamily="34" charset="0"/>
                <a:sym typeface="Arial"/>
              </a:rPr>
              <a:t> use the name, address, or other confidential info in messages that are not securely encrypted.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49"/>
          <p:cNvSpPr txBox="1">
            <a:spLocks noGrp="1"/>
          </p:cNvSpPr>
          <p:nvPr>
            <p:ph type="title"/>
          </p:nvPr>
        </p:nvSpPr>
        <p:spPr>
          <a:xfrm>
            <a:off x="1022526" y="1865301"/>
            <a:ext cx="7098900" cy="357900"/>
          </a:xfrm>
          <a:prstGeom prst="rect">
            <a:avLst/>
          </a:prstGeom>
        </p:spPr>
        <p:txBody>
          <a:bodyPr spcFirstLastPara="1" wrap="square" lIns="0" tIns="0" rIns="0" bIns="0" anchor="b" anchorCtr="0">
            <a:noAutofit/>
          </a:bodyPr>
          <a:lstStyle/>
          <a:p>
            <a:r>
              <a:rPr lang="en" dirty="0"/>
              <a:t>Credits</a:t>
            </a:r>
            <a:endParaRPr dirty="0"/>
          </a:p>
        </p:txBody>
      </p:sp>
      <p:sp>
        <p:nvSpPr>
          <p:cNvPr id="463" name="Google Shape;463;p49"/>
          <p:cNvSpPr txBox="1">
            <a:spLocks noGrp="1"/>
          </p:cNvSpPr>
          <p:nvPr>
            <p:ph type="body" idx="1"/>
          </p:nvPr>
        </p:nvSpPr>
        <p:spPr>
          <a:xfrm>
            <a:off x="1022526" y="2333071"/>
            <a:ext cx="7098900" cy="2739900"/>
          </a:xfrm>
          <a:prstGeom prst="rect">
            <a:avLst/>
          </a:prstGeom>
        </p:spPr>
        <p:txBody>
          <a:bodyPr spcFirstLastPara="1" wrap="square" lIns="0" tIns="0" rIns="0" bIns="0" anchor="t" anchorCtr="0">
            <a:noAutofit/>
          </a:bodyPr>
          <a:lstStyle/>
          <a:p>
            <a:pPr marL="0" indent="0">
              <a:buNone/>
            </a:pPr>
            <a:r>
              <a:rPr lang="en-US" dirty="0"/>
              <a:t>“Leadpardy” presentation template by </a:t>
            </a:r>
            <a:r>
              <a:rPr lang="en-US" u="sng" dirty="0">
                <a:solidFill>
                  <a:schemeClr val="hlink"/>
                </a:solidFill>
                <a:hlinkClick r:id="rId3"/>
              </a:rPr>
              <a:t>SlidesCarnival.com</a:t>
            </a:r>
            <a:endParaRPr lang="en-US" dirty="0"/>
          </a:p>
          <a:p>
            <a:pPr marL="0" indent="0">
              <a:buNone/>
            </a:pPr>
            <a:endParaRPr lang="en" dirty="0"/>
          </a:p>
          <a:p>
            <a:pPr marL="0" indent="0">
              <a:buNone/>
            </a:pPr>
            <a:r>
              <a:rPr lang="en" dirty="0"/>
              <a:t>Special thanks to all the people who made and released these awesome resources for free:</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19402"/>
            <a:ext cx="7886700" cy="2852737"/>
          </a:xfrm>
        </p:spPr>
        <p:txBody>
          <a:bodyPr/>
          <a:lstStyle/>
          <a:p>
            <a:r>
              <a:rPr lang="en-US" dirty="0"/>
              <a:t>Questions?</a:t>
            </a:r>
          </a:p>
        </p:txBody>
      </p:sp>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971802" y="304800"/>
            <a:ext cx="5959475" cy="4495800"/>
          </a:xfrm>
        </p:spPr>
      </p:pic>
      <p:sp>
        <p:nvSpPr>
          <p:cNvPr id="5" name="TextBox 4"/>
          <p:cNvSpPr txBox="1"/>
          <p:nvPr/>
        </p:nvSpPr>
        <p:spPr>
          <a:xfrm>
            <a:off x="990600" y="5943600"/>
            <a:ext cx="7010400" cy="707886"/>
          </a:xfrm>
          <a:prstGeom prst="rect">
            <a:avLst/>
          </a:prstGeom>
          <a:noFill/>
        </p:spPr>
        <p:txBody>
          <a:bodyPr wrap="square" rtlCol="0">
            <a:spAutoFit/>
          </a:bodyPr>
          <a:lstStyle/>
          <a:p>
            <a:r>
              <a:rPr lang="en-US" sz="2000" b="1" dirty="0"/>
              <a:t>Contact information: </a:t>
            </a:r>
          </a:p>
          <a:p>
            <a:r>
              <a:rPr lang="en-US" sz="2000" b="1" dirty="0"/>
              <a:t>Samantha Sites, 919-819-0055, </a:t>
            </a:r>
            <a:r>
              <a:rPr lang="en-US" sz="2000" b="1" dirty="0">
                <a:hlinkClick r:id="rId4"/>
              </a:rPr>
              <a:t>samantha.sites@dhhs.nc.gov</a:t>
            </a:r>
            <a:r>
              <a:rPr lang="en-US" sz="2000" b="1" dirty="0"/>
              <a:t> </a:t>
            </a:r>
          </a:p>
        </p:txBody>
      </p:sp>
      <p:sp>
        <p:nvSpPr>
          <p:cNvPr id="6" name="Slide Number Placeholder 5"/>
          <p:cNvSpPr>
            <a:spLocks noGrp="1"/>
          </p:cNvSpPr>
          <p:nvPr>
            <p:ph type="sldNum" sz="quarter" idx="12"/>
          </p:nvPr>
        </p:nvSpPr>
        <p:spPr/>
        <p:txBody>
          <a:bodyPr/>
          <a:lstStyle/>
          <a:p>
            <a:fld id="{BE9296ED-BE59-4C5D-897A-F3AA553D658D}" type="slidenum">
              <a:rPr lang="en-US" smtClean="0"/>
              <a:t>45</a:t>
            </a:fld>
            <a:endParaRPr lang="en-US" dirty="0"/>
          </a:p>
        </p:txBody>
      </p:sp>
    </p:spTree>
    <p:extLst>
      <p:ext uri="{BB962C8B-B14F-4D97-AF65-F5344CB8AC3E}">
        <p14:creationId xmlns:p14="http://schemas.microsoft.com/office/powerpoint/2010/main" val="2980146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3" name="Rectangle 135">
            <a:extLst>
              <a:ext uri="{FF2B5EF4-FFF2-40B4-BE49-F238E27FC236}">
                <a16:creationId xmlns:a16="http://schemas.microsoft.com/office/drawing/2014/main" id="{F64F6814-96D5-4463-898E-405CC0C40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4" y="321178"/>
            <a:ext cx="5380685"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490" name="Rectangle 2"/>
          <p:cNvSpPr>
            <a:spLocks noGrp="1" noChangeArrowheads="1"/>
          </p:cNvSpPr>
          <p:nvPr>
            <p:ph type="title"/>
          </p:nvPr>
        </p:nvSpPr>
        <p:spPr>
          <a:xfrm>
            <a:off x="616137" y="640265"/>
            <a:ext cx="4653738" cy="1344975"/>
          </a:xfrm>
        </p:spPr>
        <p:txBody>
          <a:bodyPr>
            <a:normAutofit/>
          </a:bodyPr>
          <a:lstStyle/>
          <a:p>
            <a:pPr eaLnBrk="1" hangingPunct="1">
              <a:defRPr/>
            </a:pPr>
            <a:r>
              <a:rPr lang="en-US" sz="3500" dirty="0"/>
              <a:t>Clinical Evaluation:</a:t>
            </a:r>
            <a:br>
              <a:rPr lang="en-US" sz="3500" dirty="0"/>
            </a:br>
            <a:r>
              <a:rPr lang="en-US" sz="3500" b="1" dirty="0"/>
              <a:t>Environmental History</a:t>
            </a:r>
          </a:p>
        </p:txBody>
      </p:sp>
      <p:sp>
        <p:nvSpPr>
          <p:cNvPr id="63491" name="Rectangle 3"/>
          <p:cNvSpPr>
            <a:spLocks noGrp="1" noChangeArrowheads="1"/>
          </p:cNvSpPr>
          <p:nvPr>
            <p:ph idx="1"/>
          </p:nvPr>
        </p:nvSpPr>
        <p:spPr>
          <a:xfrm>
            <a:off x="616136" y="2121762"/>
            <a:ext cx="4870264" cy="3440837"/>
          </a:xfrm>
        </p:spPr>
        <p:txBody>
          <a:bodyPr>
            <a:normAutofit/>
          </a:bodyPr>
          <a:lstStyle/>
          <a:p>
            <a:pPr>
              <a:defRPr/>
            </a:pPr>
            <a:r>
              <a:rPr lang="en-US" sz="2400" dirty="0"/>
              <a:t>In office/by phone</a:t>
            </a:r>
          </a:p>
          <a:p>
            <a:pPr lvl="1">
              <a:defRPr/>
            </a:pPr>
            <a:r>
              <a:rPr lang="en-US" sz="2400" dirty="0"/>
              <a:t>Complete environmental assessment (DHHS Form 3651) for potential sources of lead</a:t>
            </a:r>
          </a:p>
          <a:p>
            <a:pPr>
              <a:defRPr/>
            </a:pPr>
            <a:r>
              <a:rPr lang="en-US" sz="2400" dirty="0"/>
              <a:t>Home visits</a:t>
            </a:r>
          </a:p>
          <a:p>
            <a:pPr lvl="1">
              <a:defRPr/>
            </a:pPr>
            <a:r>
              <a:rPr lang="en-US" sz="2400" dirty="0"/>
              <a:t>Assess home sanitation</a:t>
            </a:r>
          </a:p>
          <a:p>
            <a:pPr lvl="1">
              <a:defRPr/>
            </a:pPr>
            <a:r>
              <a:rPr lang="en-US" sz="2400" dirty="0"/>
              <a:t>Check meal preparation area</a:t>
            </a:r>
          </a:p>
          <a:p>
            <a:pPr lvl="1">
              <a:defRPr/>
            </a:pPr>
            <a:r>
              <a:rPr lang="en-US" sz="2400" dirty="0"/>
              <a:t>Observe hand washing practices</a:t>
            </a:r>
          </a:p>
          <a:p>
            <a:pPr eaLnBrk="1" hangingPunct="1">
              <a:buFontTx/>
              <a:buNone/>
              <a:defRPr/>
            </a:pPr>
            <a:endParaRPr lang="en-US" sz="2400" dirty="0"/>
          </a:p>
        </p:txBody>
      </p:sp>
      <p:pic>
        <p:nvPicPr>
          <p:cNvPr id="6" name="Picture 5">
            <a:extLst>
              <a:ext uri="{FF2B5EF4-FFF2-40B4-BE49-F238E27FC236}">
                <a16:creationId xmlns:a16="http://schemas.microsoft.com/office/drawing/2014/main" id="{C984EE8E-23BB-4C03-8231-5AEC0879CF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52" r="-1" b="-1"/>
          <a:stretch/>
        </p:blipFill>
        <p:spPr>
          <a:xfrm>
            <a:off x="5872165" y="306909"/>
            <a:ext cx="3031807" cy="2286000"/>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080" r="2" b="36044"/>
          <a:stretch/>
        </p:blipFill>
        <p:spPr>
          <a:xfrm>
            <a:off x="5872165" y="2828925"/>
            <a:ext cx="3031807" cy="3388994"/>
          </a:xfrm>
          <a:prstGeom prst="rect">
            <a:avLst/>
          </a:prstGeom>
        </p:spPr>
      </p:pic>
      <p:sp>
        <p:nvSpPr>
          <p:cNvPr id="3" name="Slide Number Placeholder 2"/>
          <p:cNvSpPr>
            <a:spLocks noGrp="1"/>
          </p:cNvSpPr>
          <p:nvPr>
            <p:ph type="sldNum" sz="quarter" idx="12"/>
          </p:nvPr>
        </p:nvSpPr>
        <p:spPr>
          <a:xfrm>
            <a:off x="6457950" y="6356352"/>
            <a:ext cx="2057400" cy="365125"/>
          </a:xfrm>
          <a:prstGeom prst="ellipse">
            <a:avLst/>
          </a:prstGeom>
        </p:spPr>
        <p:txBody>
          <a:bodyPr>
            <a:normAutofit/>
          </a:bodyPr>
          <a:lstStyle/>
          <a:p>
            <a:pPr>
              <a:spcAft>
                <a:spcPts val="600"/>
              </a:spcAft>
            </a:pPr>
            <a:fld id="{BE9296ED-BE59-4C5D-897A-F3AA553D658D}" type="slidenum">
              <a:rPr lang="en-US"/>
              <a:pPr>
                <a:spcAft>
                  <a:spcPts val="600"/>
                </a:spcAft>
              </a:pPr>
              <a:t>5</a:t>
            </a:fld>
            <a:endParaRPr lang="en-US" dirty="0"/>
          </a:p>
        </p:txBody>
      </p:sp>
    </p:spTree>
    <p:extLst>
      <p:ext uri="{BB962C8B-B14F-4D97-AF65-F5344CB8AC3E}">
        <p14:creationId xmlns:p14="http://schemas.microsoft.com/office/powerpoint/2010/main" val="205589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descr="girl-drinking-water.jpg"/>
          <p:cNvPicPr>
            <a:picLocks noChangeAspect="1"/>
          </p:cNvPicPr>
          <p:nvPr/>
        </p:nvPicPr>
        <p:blipFill rotWithShape="1">
          <a:blip r:embed="rId3">
            <a:extLst>
              <a:ext uri="{28A0092B-C50C-407E-A947-70E740481C1C}">
                <a14:useLocalDpi xmlns:a14="http://schemas.microsoft.com/office/drawing/2010/main" val="0"/>
              </a:ext>
            </a:extLst>
          </a:blip>
          <a:srcRect l="29868" r="26678" b="-1"/>
          <a:stretch/>
        </p:blipFill>
        <p:spPr>
          <a:xfrm>
            <a:off x="4638788" y="10"/>
            <a:ext cx="4498224" cy="6857990"/>
          </a:xfrm>
          <a:custGeom>
            <a:avLst/>
            <a:gdLst>
              <a:gd name="connsiteX0" fmla="*/ 0 w 5997632"/>
              <a:gd name="connsiteY0" fmla="*/ 0 h 6858000"/>
              <a:gd name="connsiteX1" fmla="*/ 5997632 w 5997632"/>
              <a:gd name="connsiteY1" fmla="*/ 0 h 6858000"/>
              <a:gd name="connsiteX2" fmla="*/ 5997632 w 5997632"/>
              <a:gd name="connsiteY2" fmla="*/ 6858000 h 6858000"/>
              <a:gd name="connsiteX3" fmla="*/ 3178693 w 59976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97632" h="6858000">
                <a:moveTo>
                  <a:pt x="0" y="0"/>
                </a:moveTo>
                <a:lnTo>
                  <a:pt x="5997632" y="0"/>
                </a:lnTo>
                <a:lnTo>
                  <a:pt x="5997632" y="6858000"/>
                </a:lnTo>
                <a:lnTo>
                  <a:pt x="3178693" y="6858000"/>
                </a:lnTo>
                <a:close/>
              </a:path>
            </a:pathLst>
          </a:custGeom>
        </p:spPr>
      </p:pic>
      <p:pic>
        <p:nvPicPr>
          <p:cNvPr id="6" name="Picture 5" descr="external image Red-blood-cells-on-white.jpg">
            <a:extLst>
              <a:ext uri="{FF2B5EF4-FFF2-40B4-BE49-F238E27FC236}">
                <a16:creationId xmlns:a16="http://schemas.microsoft.com/office/drawing/2014/main" id="{D3CA4257-76BA-4AD7-A52E-4C065E01C4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41" r="3732" b="1"/>
          <a:stretch/>
        </p:blipFill>
        <p:spPr>
          <a:xfrm>
            <a:off x="22" y="10"/>
            <a:ext cx="6856287" cy="685799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sp>
        <p:nvSpPr>
          <p:cNvPr id="75" name="Freeform: Shape 74">
            <a:extLst>
              <a:ext uri="{FF2B5EF4-FFF2-40B4-BE49-F238E27FC236}">
                <a16:creationId xmlns:a16="http://schemas.microsoft.com/office/drawing/2014/main" id="{37FEB674-D811-4FFE-A878-29D0C0ED1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773847"/>
            <a:ext cx="4826087" cy="3310306"/>
          </a:xfrm>
          <a:custGeom>
            <a:avLst/>
            <a:gdLst>
              <a:gd name="connsiteX0" fmla="*/ 0 w 6434783"/>
              <a:gd name="connsiteY0" fmla="*/ 0 h 3310306"/>
              <a:gd name="connsiteX1" fmla="*/ 3829872 w 6434783"/>
              <a:gd name="connsiteY1" fmla="*/ 0 h 3310306"/>
              <a:gd name="connsiteX2" fmla="*/ 4896100 w 6434783"/>
              <a:gd name="connsiteY2" fmla="*/ 0 h 3310306"/>
              <a:gd name="connsiteX3" fmla="*/ 4901677 w 6434783"/>
              <a:gd name="connsiteY3" fmla="*/ 0 h 3310306"/>
              <a:gd name="connsiteX4" fmla="*/ 6434783 w 6434783"/>
              <a:gd name="connsiteY4" fmla="*/ 3310306 h 3310306"/>
              <a:gd name="connsiteX5" fmla="*/ 0 w 6434783"/>
              <a:gd name="connsiteY5" fmla="*/ 3310306 h 331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4783" h="3310306">
                <a:moveTo>
                  <a:pt x="0" y="0"/>
                </a:moveTo>
                <a:lnTo>
                  <a:pt x="3829872" y="0"/>
                </a:lnTo>
                <a:lnTo>
                  <a:pt x="4896100" y="0"/>
                </a:lnTo>
                <a:lnTo>
                  <a:pt x="4901677" y="0"/>
                </a:lnTo>
                <a:lnTo>
                  <a:pt x="6434783" y="3310306"/>
                </a:lnTo>
                <a:lnTo>
                  <a:pt x="0" y="3310306"/>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dirty="0">
              <a:solidFill>
                <a:prstClr val="white"/>
              </a:solidFill>
              <a:latin typeface="Calibri" panose="020F0502020204030204"/>
            </a:endParaRPr>
          </a:p>
        </p:txBody>
      </p:sp>
      <p:sp>
        <p:nvSpPr>
          <p:cNvPr id="64514" name="Rectangle 2"/>
          <p:cNvSpPr>
            <a:spLocks noGrp="1" noChangeArrowheads="1"/>
          </p:cNvSpPr>
          <p:nvPr>
            <p:ph type="title"/>
          </p:nvPr>
        </p:nvSpPr>
        <p:spPr>
          <a:xfrm>
            <a:off x="381000" y="2057401"/>
            <a:ext cx="3352800" cy="1024358"/>
          </a:xfrm>
        </p:spPr>
        <p:txBody>
          <a:bodyPr>
            <a:normAutofit fontScale="90000"/>
          </a:bodyPr>
          <a:lstStyle/>
          <a:p>
            <a:pPr eaLnBrk="1" hangingPunct="1">
              <a:defRPr/>
            </a:pPr>
            <a:r>
              <a:rPr lang="en-US" sz="2800" dirty="0"/>
              <a:t>Clinical Evaluation: </a:t>
            </a:r>
            <a:br>
              <a:rPr lang="en-US" sz="2800" dirty="0"/>
            </a:br>
            <a:r>
              <a:rPr lang="en-US" sz="2800" b="1" dirty="0"/>
              <a:t>Nutritional Assessment</a:t>
            </a:r>
          </a:p>
        </p:txBody>
      </p:sp>
      <p:sp>
        <p:nvSpPr>
          <p:cNvPr id="3" name="Slide Number Placeholder 2"/>
          <p:cNvSpPr>
            <a:spLocks noGrp="1"/>
          </p:cNvSpPr>
          <p:nvPr>
            <p:ph type="sldNum" sz="quarter" idx="12"/>
          </p:nvPr>
        </p:nvSpPr>
        <p:spPr>
          <a:xfrm>
            <a:off x="6457950" y="6356352"/>
            <a:ext cx="2057400" cy="365125"/>
          </a:xfrm>
        </p:spPr>
        <p:txBody>
          <a:bodyPr anchor="ctr">
            <a:normAutofit/>
          </a:bodyPr>
          <a:lstStyle/>
          <a:p>
            <a:pPr>
              <a:spcAft>
                <a:spcPts val="600"/>
              </a:spcAft>
            </a:pPr>
            <a:fld id="{BE9296ED-BE59-4C5D-897A-F3AA553D658D}" type="slidenum">
              <a:rPr lang="en-US" sz="1000">
                <a:solidFill>
                  <a:srgbClr val="FFFFFF"/>
                </a:solidFill>
              </a:rPr>
              <a:pPr>
                <a:spcAft>
                  <a:spcPts val="600"/>
                </a:spcAft>
              </a:pPr>
              <a:t>6</a:t>
            </a:fld>
            <a:endParaRPr lang="en-US" sz="1000" dirty="0">
              <a:solidFill>
                <a:srgbClr val="FFFFFF"/>
              </a:solidFill>
            </a:endParaRPr>
          </a:p>
        </p:txBody>
      </p:sp>
      <p:graphicFrame>
        <p:nvGraphicFramePr>
          <p:cNvPr id="64517" name="Rectangle 3">
            <a:extLst>
              <a:ext uri="{FF2B5EF4-FFF2-40B4-BE49-F238E27FC236}">
                <a16:creationId xmlns:a16="http://schemas.microsoft.com/office/drawing/2014/main" id="{206EC41E-445A-426C-93F1-2DE8020CB958}"/>
              </a:ext>
            </a:extLst>
          </p:cNvPr>
          <p:cNvGraphicFramePr>
            <a:graphicFrameLocks noGrp="1"/>
          </p:cNvGraphicFramePr>
          <p:nvPr>
            <p:ph idx="1"/>
            <p:extLst>
              <p:ext uri="{D42A27DB-BD31-4B8C-83A1-F6EECF244321}">
                <p14:modId xmlns:p14="http://schemas.microsoft.com/office/powerpoint/2010/main" val="2049365900"/>
              </p:ext>
            </p:extLst>
          </p:nvPr>
        </p:nvGraphicFramePr>
        <p:xfrm>
          <a:off x="381000" y="2971800"/>
          <a:ext cx="3733800" cy="2057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61174230"/>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0BF72-F8EC-4A1E-9F18-8FDE2C68D2DC}"/>
              </a:ext>
            </a:extLst>
          </p:cNvPr>
          <p:cNvSpPr>
            <a:spLocks noGrp="1"/>
          </p:cNvSpPr>
          <p:nvPr>
            <p:ph type="title"/>
          </p:nvPr>
        </p:nvSpPr>
        <p:spPr>
          <a:xfrm>
            <a:off x="5059301" y="640083"/>
            <a:ext cx="3604638" cy="3637373"/>
          </a:xfrm>
          <a:noFill/>
        </p:spPr>
        <p:txBody>
          <a:bodyPr vert="horz" lIns="91440" tIns="45720" rIns="91440" bIns="45720" rtlCol="0" anchor="b">
            <a:normAutofit/>
          </a:bodyPr>
          <a:lstStyle/>
          <a:p>
            <a:pPr defTabSz="914400"/>
            <a:r>
              <a:rPr lang="en-US" sz="6000" dirty="0"/>
              <a:t>Blood Lead Testing</a:t>
            </a:r>
          </a:p>
        </p:txBody>
      </p:sp>
      <p:sp>
        <p:nvSpPr>
          <p:cNvPr id="3" name="Text Placeholder 2">
            <a:extLst>
              <a:ext uri="{FF2B5EF4-FFF2-40B4-BE49-F238E27FC236}">
                <a16:creationId xmlns:a16="http://schemas.microsoft.com/office/drawing/2014/main" id="{6F5DA80A-D2C8-4A7F-9F0B-3E598AAD7F37}"/>
              </a:ext>
            </a:extLst>
          </p:cNvPr>
          <p:cNvSpPr>
            <a:spLocks noGrp="1"/>
          </p:cNvSpPr>
          <p:nvPr>
            <p:ph type="body" idx="1"/>
          </p:nvPr>
        </p:nvSpPr>
        <p:spPr>
          <a:xfrm>
            <a:off x="5059301" y="4415883"/>
            <a:ext cx="3604638" cy="1802038"/>
          </a:xfrm>
          <a:noFill/>
        </p:spPr>
        <p:txBody>
          <a:bodyPr vert="horz" lIns="91440" tIns="45720" rIns="91440" bIns="45720" rtlCol="0">
            <a:normAutofit/>
          </a:bodyPr>
          <a:lstStyle/>
          <a:p>
            <a:pPr defTabSz="914400">
              <a:spcBef>
                <a:spcPts val="1000"/>
              </a:spcBef>
            </a:pPr>
            <a:endParaRPr lang="en-US" sz="2400" dirty="0">
              <a:solidFill>
                <a:schemeClr val="tx1"/>
              </a:solidFill>
            </a:endParaRPr>
          </a:p>
        </p:txBody>
      </p:sp>
      <p:pic>
        <p:nvPicPr>
          <p:cNvPr id="11" name="Picture 2" descr="C:\Users\Kim_Gaetz\AppData\Local\Microsoft\Windows\Temporary Internet Files\Content.IE5\IN24UCSA\blood-clipart[1].png">
            <a:extLst>
              <a:ext uri="{FF2B5EF4-FFF2-40B4-BE49-F238E27FC236}">
                <a16:creationId xmlns:a16="http://schemas.microsoft.com/office/drawing/2014/main" id="{4FB383EC-4116-4877-A3C8-C71E2352ABA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576" r="16718" b="-1"/>
          <a:stretch/>
        </p:blipFill>
        <p:spPr bwMode="auto">
          <a:xfrm>
            <a:off x="22" y="10"/>
            <a:ext cx="4579221"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0802D88-F44A-487A-B55C-F9BA3F017F04}"/>
              </a:ext>
            </a:extLst>
          </p:cNvPr>
          <p:cNvSpPr>
            <a:spLocks noGrp="1"/>
          </p:cNvSpPr>
          <p:nvPr>
            <p:ph type="sldNum" sz="quarter" idx="12"/>
          </p:nvPr>
        </p:nvSpPr>
        <p:spPr>
          <a:xfrm>
            <a:off x="8194857" y="6356352"/>
            <a:ext cx="469082" cy="365125"/>
          </a:xfrm>
          <a:prstGeom prst="ellipse">
            <a:avLst/>
          </a:prstGeom>
          <a:noFill/>
        </p:spPr>
        <p:txBody>
          <a:bodyPr vert="horz" lIns="91440" tIns="45720" rIns="91440" bIns="45720" rtlCol="0" anchor="ctr">
            <a:normAutofit/>
          </a:bodyPr>
          <a:lstStyle/>
          <a:p>
            <a:pPr>
              <a:lnSpc>
                <a:spcPct val="90000"/>
              </a:lnSpc>
              <a:spcAft>
                <a:spcPts val="600"/>
              </a:spcAft>
              <a:defRPr/>
            </a:pPr>
            <a:fld id="{BE9296ED-BE59-4C5D-897A-F3AA553D658D}" type="slidenum">
              <a:rPr lang="en-US" sz="1200">
                <a:solidFill>
                  <a:prstClr val="black">
                    <a:tint val="75000"/>
                  </a:prstClr>
                </a:solidFill>
                <a:latin typeface="Calibri" panose="020F0502020204030204"/>
              </a:rPr>
              <a:pPr>
                <a:lnSpc>
                  <a:spcPct val="90000"/>
                </a:lnSpc>
                <a:spcAft>
                  <a:spcPts val="600"/>
                </a:spcAft>
                <a:defRPr/>
              </a:pPr>
              <a:t>7</a:t>
            </a:fld>
            <a:endParaRPr lang="en-US" sz="12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437344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0075" y="978102"/>
            <a:ext cx="7941325" cy="1062644"/>
          </a:xfrm>
        </p:spPr>
        <p:txBody>
          <a:bodyPr anchor="b">
            <a:normAutofit/>
          </a:bodyPr>
          <a:lstStyle/>
          <a:p>
            <a:r>
              <a:rPr lang="en-US" dirty="0"/>
              <a:t>New Lower Blood Lead Reference Value (BLRV)</a:t>
            </a:r>
          </a:p>
        </p:txBody>
      </p:sp>
      <p:cxnSp>
        <p:nvCxnSpPr>
          <p:cNvPr id="17" name="Straight Connector 16">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718" y="2265037"/>
            <a:ext cx="7593759"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720075" y="2682433"/>
            <a:ext cx="7708067" cy="2346767"/>
          </a:xfrm>
        </p:spPr>
        <p:txBody>
          <a:bodyPr>
            <a:noAutofit/>
          </a:bodyPr>
          <a:lstStyle/>
          <a:p>
            <a:pPr marL="342900" lvl="1" indent="0" algn="ctr">
              <a:buNone/>
            </a:pPr>
            <a:endParaRPr lang="en-US" sz="3800" dirty="0"/>
          </a:p>
          <a:p>
            <a:pPr marL="342900" lvl="1" indent="0" algn="ctr">
              <a:buNone/>
            </a:pPr>
            <a:r>
              <a:rPr lang="en-US" sz="3800" u="sng" dirty="0"/>
              <a:t>Clinical</a:t>
            </a:r>
            <a:r>
              <a:rPr lang="en-US" sz="3800" dirty="0"/>
              <a:t> Follow-up for Lead </a:t>
            </a:r>
          </a:p>
          <a:p>
            <a:pPr marL="342900" lvl="1" indent="0" algn="ctr">
              <a:buNone/>
            </a:pPr>
            <a:r>
              <a:rPr lang="en-US" sz="3800" b="1" i="1" dirty="0"/>
              <a:t>now*</a:t>
            </a:r>
            <a:r>
              <a:rPr lang="en-US" sz="3800" dirty="0"/>
              <a:t> begins </a:t>
            </a:r>
          </a:p>
          <a:p>
            <a:pPr marL="342900" lvl="1" indent="0" algn="ctr">
              <a:buNone/>
            </a:pPr>
            <a:r>
              <a:rPr lang="en-US" sz="3800" dirty="0"/>
              <a:t>at the level of </a:t>
            </a:r>
            <a:r>
              <a:rPr lang="en-US" sz="3800" b="1" i="1" dirty="0">
                <a:solidFill>
                  <a:srgbClr val="FF0000"/>
                </a:solidFill>
              </a:rPr>
              <a:t>3.5 ug/dL</a:t>
            </a:r>
          </a:p>
          <a:p>
            <a:pPr marL="342900" lvl="1" indent="0" algn="ctr">
              <a:buNone/>
            </a:pPr>
            <a:endParaRPr lang="en-US" sz="3800" b="1" i="1" dirty="0">
              <a:solidFill>
                <a:srgbClr val="FF0000"/>
              </a:solidFill>
            </a:endParaRPr>
          </a:p>
          <a:p>
            <a:pPr marL="342900" lvl="1" indent="0" algn="r">
              <a:buNone/>
            </a:pPr>
            <a:r>
              <a:rPr lang="en-US" sz="2400" i="1" dirty="0"/>
              <a:t>*as of March 21, 2022</a:t>
            </a:r>
          </a:p>
        </p:txBody>
      </p:sp>
      <p:sp>
        <p:nvSpPr>
          <p:cNvPr id="6" name="Slide Number Placeholder 5"/>
          <p:cNvSpPr>
            <a:spLocks noGrp="1"/>
          </p:cNvSpPr>
          <p:nvPr>
            <p:ph type="sldNum" sz="quarter" idx="12"/>
          </p:nvPr>
        </p:nvSpPr>
        <p:spPr>
          <a:xfrm>
            <a:off x="7748177" y="6217920"/>
            <a:ext cx="685800" cy="365125"/>
          </a:xfrm>
        </p:spPr>
        <p:txBody>
          <a:bodyPr>
            <a:normAutofit/>
          </a:bodyPr>
          <a:lstStyle/>
          <a:p>
            <a:pPr>
              <a:spcAft>
                <a:spcPts val="600"/>
              </a:spcAft>
            </a:pPr>
            <a:fld id="{BE9296ED-BE59-4C5D-897A-F3AA553D658D}" type="slidenum">
              <a:rPr lang="en-US" sz="1000">
                <a:solidFill>
                  <a:prstClr val="black">
                    <a:lumMod val="50000"/>
                    <a:lumOff val="50000"/>
                  </a:prstClr>
                </a:solidFill>
              </a:rPr>
              <a:pPr>
                <a:spcAft>
                  <a:spcPts val="600"/>
                </a:spcAft>
              </a:pPr>
              <a:t>8</a:t>
            </a:fld>
            <a:endParaRPr lang="en-US" sz="1000" dirty="0">
              <a:solidFill>
                <a:prstClr val="black">
                  <a:lumMod val="50000"/>
                  <a:lumOff val="50000"/>
                </a:prstClr>
              </a:solidFill>
            </a:endParaRPr>
          </a:p>
        </p:txBody>
      </p:sp>
    </p:spTree>
    <p:extLst>
      <p:ext uri="{BB962C8B-B14F-4D97-AF65-F5344CB8AC3E}">
        <p14:creationId xmlns:p14="http://schemas.microsoft.com/office/powerpoint/2010/main" val="536508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dirty="0"/>
              <a:t>Types of Blood Lead Testing</a:t>
            </a:r>
          </a:p>
        </p:txBody>
      </p:sp>
      <p:sp>
        <p:nvSpPr>
          <p:cNvPr id="3" name="Content Placeholder 2"/>
          <p:cNvSpPr>
            <a:spLocks noGrp="1"/>
          </p:cNvSpPr>
          <p:nvPr>
            <p:ph idx="1"/>
          </p:nvPr>
        </p:nvSpPr>
        <p:spPr>
          <a:xfrm>
            <a:off x="533400" y="1066800"/>
            <a:ext cx="8305800" cy="5654676"/>
          </a:xfrm>
        </p:spPr>
        <p:txBody>
          <a:bodyPr>
            <a:normAutofit fontScale="77500" lnSpcReduction="20000"/>
          </a:bodyPr>
          <a:lstStyle/>
          <a:p>
            <a:pPr lvl="1"/>
            <a:r>
              <a:rPr lang="en-US" sz="3100" b="1" dirty="0"/>
              <a:t>Capillary (“fingerstick</a:t>
            </a:r>
            <a:r>
              <a:rPr lang="en-US" sz="3100" dirty="0"/>
              <a:t>”) </a:t>
            </a:r>
            <a:r>
              <a:rPr lang="en-US" sz="3100" b="1" dirty="0"/>
              <a:t>for screening </a:t>
            </a:r>
            <a:r>
              <a:rPr lang="en-US" sz="3100" dirty="0"/>
              <a:t>is performed on the blood of an asymptomatic child to determine whether the child has an elevated BLL</a:t>
            </a:r>
          </a:p>
          <a:p>
            <a:pPr lvl="2"/>
            <a:r>
              <a:rPr lang="en-US" sz="2600" dirty="0"/>
              <a:t>Wash hands with soap and water</a:t>
            </a:r>
          </a:p>
          <a:p>
            <a:pPr lvl="3"/>
            <a:r>
              <a:rPr lang="en-US" sz="2450" dirty="0"/>
              <a:t>See CDC poster</a:t>
            </a:r>
          </a:p>
          <a:p>
            <a:pPr lvl="3"/>
            <a:r>
              <a:rPr lang="en-US" sz="2450" dirty="0">
                <a:hlinkClick r:id="rId3"/>
              </a:rPr>
              <a:t>www.cdc.gov/biomonitoring/pdf/Lead_Fingerstick_Poster-508.pd</a:t>
            </a:r>
            <a:r>
              <a:rPr lang="en-US" sz="2450" dirty="0"/>
              <a:t>f</a:t>
            </a:r>
          </a:p>
          <a:p>
            <a:pPr lvl="2"/>
            <a:r>
              <a:rPr lang="en-US" sz="2600" dirty="0"/>
              <a:t>Can be performed:</a:t>
            </a:r>
          </a:p>
          <a:p>
            <a:pPr lvl="3"/>
            <a:r>
              <a:rPr lang="en-US" sz="2400" dirty="0"/>
              <a:t>In-house on a point of care (POC) analyzer </a:t>
            </a:r>
          </a:p>
          <a:p>
            <a:pPr lvl="3"/>
            <a:r>
              <a:rPr lang="en-US" sz="2400" dirty="0"/>
              <a:t>At an outside reference laboratory</a:t>
            </a:r>
          </a:p>
          <a:p>
            <a:pPr lvl="1"/>
            <a:endParaRPr lang="en-US" sz="2800" dirty="0"/>
          </a:p>
          <a:p>
            <a:pPr lvl="1"/>
            <a:r>
              <a:rPr lang="en-US" sz="3100" b="1" dirty="0"/>
              <a:t>Venous (“armstick”) for diagnostic </a:t>
            </a:r>
            <a:r>
              <a:rPr lang="en-US" sz="3100" dirty="0"/>
              <a:t>test is performed on a child that has a screening BLL ≥ 3.5 µg/dL </a:t>
            </a:r>
          </a:p>
          <a:p>
            <a:pPr lvl="2"/>
            <a:r>
              <a:rPr lang="en-US" sz="2600" dirty="0"/>
              <a:t>Performed ASAP but </a:t>
            </a:r>
            <a:r>
              <a:rPr lang="en-US" sz="2600" u="sng" dirty="0"/>
              <a:t>within 3 months </a:t>
            </a:r>
            <a:r>
              <a:rPr lang="en-US" sz="2600" dirty="0"/>
              <a:t>of an elevated screening test </a:t>
            </a:r>
          </a:p>
          <a:p>
            <a:pPr lvl="2"/>
            <a:r>
              <a:rPr lang="en-US" sz="2600" dirty="0"/>
              <a:t>Analyzed by an outside reference laboratory </a:t>
            </a:r>
          </a:p>
          <a:p>
            <a:pPr lvl="2"/>
            <a:endParaRPr lang="en-US" sz="2600" dirty="0"/>
          </a:p>
          <a:p>
            <a:pPr marL="342900" lvl="1" indent="0">
              <a:buNone/>
            </a:pPr>
            <a:endParaRPr lang="en-US" sz="2900" dirty="0"/>
          </a:p>
          <a:p>
            <a:pPr lvl="1"/>
            <a:r>
              <a:rPr lang="en-US" sz="3100" dirty="0"/>
              <a:t>The State Lab analyzes blood lead specimens for all children &lt;6 years of age (and refugee children through 16 years) at no charge to Medicaid or NC Health Choice (NCHC) beneficiaries</a:t>
            </a:r>
            <a:endParaRPr lang="en-US" sz="2300" dirty="0"/>
          </a:p>
        </p:txBody>
      </p:sp>
      <p:pic>
        <p:nvPicPr>
          <p:cNvPr id="4" name="Picture 3" descr="C:\Users\Kim_Gaetz\AppData\Local\Microsoft\Windows\Temporary Internet Files\Content.IE5\PUSAEA3W\glucemi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2688771"/>
            <a:ext cx="1038497" cy="10450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m00163_"/>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1400" y="4257413"/>
            <a:ext cx="1524000" cy="10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fld id="{BE9296ED-BE59-4C5D-897A-F3AA553D658D}" type="slidenum">
              <a:rPr lang="en-US" smtClean="0"/>
              <a:t>9</a:t>
            </a:fld>
            <a:endParaRPr lang="en-US" dirty="0"/>
          </a:p>
        </p:txBody>
      </p:sp>
    </p:spTree>
    <p:extLst>
      <p:ext uri="{BB962C8B-B14F-4D97-AF65-F5344CB8AC3E}">
        <p14:creationId xmlns:p14="http://schemas.microsoft.com/office/powerpoint/2010/main" val="17820588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Jeoparty template">
  <a:themeElements>
    <a:clrScheme name="Custom 347">
      <a:dk1>
        <a:srgbClr val="000619"/>
      </a:dk1>
      <a:lt1>
        <a:srgbClr val="FFFFFF"/>
      </a:lt1>
      <a:dk2>
        <a:srgbClr val="E3E8FB"/>
      </a:dk2>
      <a:lt2>
        <a:srgbClr val="929FBE"/>
      </a:lt2>
      <a:accent1>
        <a:srgbClr val="080687"/>
      </a:accent1>
      <a:accent2>
        <a:srgbClr val="271BC3"/>
      </a:accent2>
      <a:accent3>
        <a:srgbClr val="026BD6"/>
      </a:accent3>
      <a:accent4>
        <a:srgbClr val="9B0EAA"/>
      </a:accent4>
      <a:accent5>
        <a:srgbClr val="EC0370"/>
      </a:accent5>
      <a:accent6>
        <a:srgbClr val="FCA11D"/>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22946</TotalTime>
  <Words>4917</Words>
  <Application>Microsoft Office PowerPoint</Application>
  <PresentationFormat>On-screen Show (4:3)</PresentationFormat>
  <Paragraphs>597</Paragraphs>
  <Slides>45</Slides>
  <Notes>36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45</vt:i4>
      </vt:variant>
    </vt:vector>
  </HeadingPairs>
  <TitlesOfParts>
    <vt:vector size="57" baseType="lpstr">
      <vt:lpstr>Arial</vt:lpstr>
      <vt:lpstr>Bebas Neue</vt:lpstr>
      <vt:lpstr>Calibri</vt:lpstr>
      <vt:lpstr>Calibri Light</vt:lpstr>
      <vt:lpstr>Della Respira</vt:lpstr>
      <vt:lpstr>Merriweather</vt:lpstr>
      <vt:lpstr>Open Sans</vt:lpstr>
      <vt:lpstr>Symbol</vt:lpstr>
      <vt:lpstr>Times New Roman</vt:lpstr>
      <vt:lpstr>Office Theme</vt:lpstr>
      <vt:lpstr>1_Office Theme</vt:lpstr>
      <vt:lpstr>Jeoparty template</vt:lpstr>
      <vt:lpstr>Medical Follow-up and  Clinical Management of Children after Blood Lead Testing</vt:lpstr>
      <vt:lpstr>PowerPoint Presentation</vt:lpstr>
      <vt:lpstr>The Lead Team</vt:lpstr>
      <vt:lpstr>NC Childhood Lead Poisoning Prevention Program</vt:lpstr>
      <vt:lpstr>Clinical Evaluation: Environmental History</vt:lpstr>
      <vt:lpstr>Clinical Evaluation:  Nutritional Assessment</vt:lpstr>
      <vt:lpstr>Blood Lead Testing</vt:lpstr>
      <vt:lpstr>New Lower Blood Lead Reference Value (BLRV)</vt:lpstr>
      <vt:lpstr>Types of Blood Lead Testing</vt:lpstr>
      <vt:lpstr>Confidentiality </vt:lpstr>
      <vt:lpstr>Reporting</vt:lpstr>
      <vt:lpstr>What Is a Case?</vt:lpstr>
      <vt:lpstr>PowerPoint Presentation</vt:lpstr>
      <vt:lpstr>Actions for Initial Blood Lead Level 3.5-4.99 µg/dL</vt:lpstr>
      <vt:lpstr>Actions for Initial Blood Lead Level 5-9.99 µg/dL</vt:lpstr>
      <vt:lpstr>Actions for Initial Blood Lead Level 10-19.99 µg/dL</vt:lpstr>
      <vt:lpstr>PowerPoint Presentation</vt:lpstr>
      <vt:lpstr>PowerPoint Presentation</vt:lpstr>
      <vt:lpstr>PowerPoint Presentation</vt:lpstr>
      <vt:lpstr>Actions for Initial Blood Lead Level ≥70 µg/dL</vt:lpstr>
      <vt:lpstr>Environmental Investigation Referral</vt:lpstr>
      <vt:lpstr>Follow-up Test</vt:lpstr>
      <vt:lpstr>Follow-up Testing Intervals</vt:lpstr>
      <vt:lpstr>Educating the Family on Lead Poisoning Prevention</vt:lpstr>
      <vt:lpstr>Family Lead Education  </vt:lpstr>
      <vt:lpstr>Tips</vt:lpstr>
      <vt:lpstr>PowerPoint Presentation</vt:lpstr>
      <vt:lpstr>More Tips for Parents</vt:lpstr>
      <vt:lpstr>Breastfeeding </vt:lpstr>
      <vt:lpstr>Special Recommendations  for Refugees</vt:lpstr>
      <vt:lpstr>Follow-up of Refugee Children</vt:lpstr>
      <vt:lpstr>LEADPARDY!</vt:lpstr>
      <vt:lpstr>STATE OF PRACTICE BOARD</vt:lpstr>
      <vt:lpstr> Am I a case? If so, what kind? </vt:lpstr>
      <vt:lpstr> Am I a case? If so, what kind? </vt:lpstr>
      <vt:lpstr> Am I a case? If so, what kind?</vt:lpstr>
      <vt:lpstr> Am I a case? If so, what kind?</vt:lpstr>
      <vt:lpstr> Am I a case? If so, what kind?</vt:lpstr>
      <vt:lpstr>True or False:  Investigation referrals can be made any time a child has a BLL test result ≥ 5 µg/dL </vt:lpstr>
      <vt:lpstr>This case should be offered an investigation</vt:lpstr>
      <vt:lpstr>Entering notes in about a case in NCLEAD notifies someone in the CEH CLPPP that the case has been updated </vt:lpstr>
      <vt:lpstr>The following child is no longer an EBL </vt:lpstr>
      <vt:lpstr>When communicating about a child or property event by email, text or other unsecured method, you should only refer to the NCLEAD Event ID</vt:lpstr>
      <vt:lpstr>Credits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Follow-up and  Clinical Management of Children after Blood Lead Testing</dc:title>
  <dc:creator>Gaetz, Kim A</dc:creator>
  <cp:lastModifiedBy>Blount, Kimly</cp:lastModifiedBy>
  <cp:revision>52</cp:revision>
  <dcterms:created xsi:type="dcterms:W3CDTF">2018-09-27T18:50:28Z</dcterms:created>
  <dcterms:modified xsi:type="dcterms:W3CDTF">2022-10-18T06:59:04Z</dcterms:modified>
</cp:coreProperties>
</file>