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27"/>
  </p:notesMasterIdLst>
  <p:handoutMasterIdLst>
    <p:handoutMasterId r:id="rId28"/>
  </p:handoutMasterIdLst>
  <p:sldIdLst>
    <p:sldId id="256" r:id="rId2"/>
    <p:sldId id="257" r:id="rId3"/>
    <p:sldId id="258" r:id="rId4"/>
    <p:sldId id="290" r:id="rId5"/>
    <p:sldId id="292" r:id="rId6"/>
    <p:sldId id="275" r:id="rId7"/>
    <p:sldId id="259" r:id="rId8"/>
    <p:sldId id="276" r:id="rId9"/>
    <p:sldId id="295" r:id="rId10"/>
    <p:sldId id="261" r:id="rId11"/>
    <p:sldId id="272" r:id="rId12"/>
    <p:sldId id="262" r:id="rId13"/>
    <p:sldId id="263" r:id="rId14"/>
    <p:sldId id="270" r:id="rId15"/>
    <p:sldId id="293" r:id="rId16"/>
    <p:sldId id="278" r:id="rId17"/>
    <p:sldId id="280" r:id="rId18"/>
    <p:sldId id="268" r:id="rId19"/>
    <p:sldId id="269" r:id="rId20"/>
    <p:sldId id="271" r:id="rId21"/>
    <p:sldId id="274" r:id="rId22"/>
    <p:sldId id="273" r:id="rId23"/>
    <p:sldId id="281" r:id="rId24"/>
    <p:sldId id="302" r:id="rId25"/>
    <p:sldId id="294"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47DD"/>
    <a:srgbClr val="E88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456" autoAdjust="0"/>
    <p:restoredTop sz="64398" autoAdjust="0"/>
  </p:normalViewPr>
  <p:slideViewPr>
    <p:cSldViewPr>
      <p:cViewPr varScale="1">
        <p:scale>
          <a:sx n="81" d="100"/>
          <a:sy n="81" d="100"/>
        </p:scale>
        <p:origin x="156" y="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FC39F-AFE4-4100-AD0B-CD40258037C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1CE0281-7D77-499D-8876-2DD390438700}">
      <dgm:prSet/>
      <dgm:spPr/>
      <dgm:t>
        <a:bodyPr/>
        <a:lstStyle/>
        <a:p>
          <a:r>
            <a:rPr lang="en-US" dirty="0">
              <a:solidFill>
                <a:schemeClr val="tx1"/>
              </a:solidFill>
            </a:rPr>
            <a:t>Child Care Centers</a:t>
          </a:r>
        </a:p>
      </dgm:t>
    </dgm:pt>
    <dgm:pt modelId="{B37083FA-DB10-46F2-A1F3-DA49700281A3}" type="parTrans" cxnId="{BB1D6A15-0133-48C0-96F1-AEF5F25E04CE}">
      <dgm:prSet/>
      <dgm:spPr/>
      <dgm:t>
        <a:bodyPr/>
        <a:lstStyle/>
        <a:p>
          <a:endParaRPr lang="en-US"/>
        </a:p>
      </dgm:t>
    </dgm:pt>
    <dgm:pt modelId="{996ED56B-230C-4A4E-82FA-5ED1122DBD23}" type="sibTrans" cxnId="{BB1D6A15-0133-48C0-96F1-AEF5F25E04CE}">
      <dgm:prSet/>
      <dgm:spPr/>
      <dgm:t>
        <a:bodyPr/>
        <a:lstStyle/>
        <a:p>
          <a:endParaRPr lang="en-US"/>
        </a:p>
      </dgm:t>
    </dgm:pt>
    <dgm:pt modelId="{0E9122C1-A8DD-4350-9904-18D8AF7733F2}">
      <dgm:prSet/>
      <dgm:spPr/>
      <dgm:t>
        <a:bodyPr/>
        <a:lstStyle/>
        <a:p>
          <a:r>
            <a:rPr lang="en-US" dirty="0">
              <a:solidFill>
                <a:schemeClr val="tx1"/>
              </a:solidFill>
            </a:rPr>
            <a:t>Schools</a:t>
          </a:r>
        </a:p>
      </dgm:t>
    </dgm:pt>
    <dgm:pt modelId="{811CCBD3-A0E9-4CFE-B232-BA5ED04A093A}" type="parTrans" cxnId="{CB04ACF3-824F-4BF9-8307-CE97962E0FEE}">
      <dgm:prSet/>
      <dgm:spPr/>
      <dgm:t>
        <a:bodyPr/>
        <a:lstStyle/>
        <a:p>
          <a:endParaRPr lang="en-US"/>
        </a:p>
      </dgm:t>
    </dgm:pt>
    <dgm:pt modelId="{B8BB4AEB-5B5B-4EB7-AD13-1AC01BA910EB}" type="sibTrans" cxnId="{CB04ACF3-824F-4BF9-8307-CE97962E0FEE}">
      <dgm:prSet/>
      <dgm:spPr/>
      <dgm:t>
        <a:bodyPr/>
        <a:lstStyle/>
        <a:p>
          <a:endParaRPr lang="en-US"/>
        </a:p>
      </dgm:t>
    </dgm:pt>
    <dgm:pt modelId="{882B1241-216D-43D9-8B7C-86376D9A1EEC}">
      <dgm:prSet/>
      <dgm:spPr/>
      <dgm:t>
        <a:bodyPr/>
        <a:lstStyle/>
        <a:p>
          <a:pPr algn="ctr"/>
          <a:r>
            <a:rPr lang="en-US" dirty="0"/>
            <a:t>Pre-K Programs</a:t>
          </a:r>
        </a:p>
      </dgm:t>
    </dgm:pt>
    <dgm:pt modelId="{4CE061CC-C455-4891-86F4-34592E130FF4}" type="parTrans" cxnId="{6D580D6D-826A-4819-99DD-C0A277D3857F}">
      <dgm:prSet/>
      <dgm:spPr/>
      <dgm:t>
        <a:bodyPr/>
        <a:lstStyle/>
        <a:p>
          <a:endParaRPr lang="en-US"/>
        </a:p>
      </dgm:t>
    </dgm:pt>
    <dgm:pt modelId="{0BEB4E7B-40B7-4DE6-9683-6BBB0826B39E}" type="sibTrans" cxnId="{6D580D6D-826A-4819-99DD-C0A277D3857F}">
      <dgm:prSet/>
      <dgm:spPr/>
      <dgm:t>
        <a:bodyPr/>
        <a:lstStyle/>
        <a:p>
          <a:endParaRPr lang="en-US"/>
        </a:p>
      </dgm:t>
    </dgm:pt>
    <dgm:pt modelId="{272B8FC0-A5E9-48D5-B9F3-CE22AECDAC16}">
      <dgm:prSet/>
      <dgm:spPr/>
      <dgm:t>
        <a:bodyPr/>
        <a:lstStyle/>
        <a:p>
          <a:r>
            <a:rPr lang="en-US" dirty="0">
              <a:solidFill>
                <a:schemeClr val="tx1"/>
              </a:solidFill>
            </a:rPr>
            <a:t>Child Care Homes</a:t>
          </a:r>
        </a:p>
      </dgm:t>
    </dgm:pt>
    <dgm:pt modelId="{80456E8F-27F3-4DA1-9880-439276133687}" type="parTrans" cxnId="{36589C7B-CF51-4D21-AA42-930910542027}">
      <dgm:prSet/>
      <dgm:spPr/>
      <dgm:t>
        <a:bodyPr/>
        <a:lstStyle/>
        <a:p>
          <a:endParaRPr lang="en-US"/>
        </a:p>
      </dgm:t>
    </dgm:pt>
    <dgm:pt modelId="{6C8AE63D-CCE4-4E3D-97B5-900755722DDF}" type="sibTrans" cxnId="{36589C7B-CF51-4D21-AA42-930910542027}">
      <dgm:prSet/>
      <dgm:spPr/>
      <dgm:t>
        <a:bodyPr/>
        <a:lstStyle/>
        <a:p>
          <a:endParaRPr lang="en-US"/>
        </a:p>
      </dgm:t>
    </dgm:pt>
    <dgm:pt modelId="{BFF7AF3D-DD19-436E-8AE2-7FC6813C26F7}" type="pres">
      <dgm:prSet presAssocID="{8B2FC39F-AFE4-4100-AD0B-CD40258037CE}" presName="Name0" presStyleCnt="0">
        <dgm:presLayoutVars>
          <dgm:dir/>
          <dgm:animLvl val="lvl"/>
          <dgm:resizeHandles val="exact"/>
        </dgm:presLayoutVars>
      </dgm:prSet>
      <dgm:spPr/>
    </dgm:pt>
    <dgm:pt modelId="{99E80568-A07E-4DEA-8408-166675783314}" type="pres">
      <dgm:prSet presAssocID="{21CE0281-7D77-499D-8876-2DD390438700}" presName="composite" presStyleCnt="0"/>
      <dgm:spPr/>
    </dgm:pt>
    <dgm:pt modelId="{04E8670F-BDAE-4C22-A12D-55D818CBA3B3}" type="pres">
      <dgm:prSet presAssocID="{21CE0281-7D77-499D-8876-2DD390438700}" presName="parTx" presStyleLbl="alignNode1" presStyleIdx="0" presStyleCnt="3">
        <dgm:presLayoutVars>
          <dgm:chMax val="0"/>
          <dgm:chPref val="0"/>
          <dgm:bulletEnabled val="1"/>
        </dgm:presLayoutVars>
      </dgm:prSet>
      <dgm:spPr/>
    </dgm:pt>
    <dgm:pt modelId="{CF7894BC-7787-4D73-B738-CB02D80EFEF5}" type="pres">
      <dgm:prSet presAssocID="{21CE0281-7D77-499D-8876-2DD390438700}" presName="desTx" presStyleLbl="alignAccFollowNode1" presStyleIdx="0" presStyleCnt="3">
        <dgm:presLayoutVars>
          <dgm:bulletEnabled val="1"/>
        </dgm:presLayoutVars>
      </dgm:prSet>
      <dgm:spPr/>
    </dgm:pt>
    <dgm:pt modelId="{61DAC6D6-49B7-4FDF-A8A3-85E94CA34D9A}" type="pres">
      <dgm:prSet presAssocID="{996ED56B-230C-4A4E-82FA-5ED1122DBD23}" presName="space" presStyleCnt="0"/>
      <dgm:spPr/>
    </dgm:pt>
    <dgm:pt modelId="{246F9180-117F-4D7E-9949-2D6E78C075EE}" type="pres">
      <dgm:prSet presAssocID="{0E9122C1-A8DD-4350-9904-18D8AF7733F2}" presName="composite" presStyleCnt="0"/>
      <dgm:spPr/>
    </dgm:pt>
    <dgm:pt modelId="{63665029-3029-4D1B-9BB2-F05984C1EEFD}" type="pres">
      <dgm:prSet presAssocID="{0E9122C1-A8DD-4350-9904-18D8AF7733F2}" presName="parTx" presStyleLbl="alignNode1" presStyleIdx="1" presStyleCnt="3">
        <dgm:presLayoutVars>
          <dgm:chMax val="0"/>
          <dgm:chPref val="0"/>
          <dgm:bulletEnabled val="1"/>
        </dgm:presLayoutVars>
      </dgm:prSet>
      <dgm:spPr/>
    </dgm:pt>
    <dgm:pt modelId="{E203D1A7-D92A-45F6-89A1-351D37C231C3}" type="pres">
      <dgm:prSet presAssocID="{0E9122C1-A8DD-4350-9904-18D8AF7733F2}" presName="desTx" presStyleLbl="alignAccFollowNode1" presStyleIdx="1" presStyleCnt="3">
        <dgm:presLayoutVars>
          <dgm:bulletEnabled val="1"/>
        </dgm:presLayoutVars>
      </dgm:prSet>
      <dgm:spPr/>
    </dgm:pt>
    <dgm:pt modelId="{8AFD5C9D-1ED6-42D4-B45F-CDCF9A2DCEE0}" type="pres">
      <dgm:prSet presAssocID="{B8BB4AEB-5B5B-4EB7-AD13-1AC01BA910EB}" presName="space" presStyleCnt="0"/>
      <dgm:spPr/>
    </dgm:pt>
    <dgm:pt modelId="{C629460D-2DE1-41AF-81D1-7C1816000AE5}" type="pres">
      <dgm:prSet presAssocID="{272B8FC0-A5E9-48D5-B9F3-CE22AECDAC16}" presName="composite" presStyleCnt="0"/>
      <dgm:spPr/>
    </dgm:pt>
    <dgm:pt modelId="{71A843C9-7618-4E11-86F9-4737EF250599}" type="pres">
      <dgm:prSet presAssocID="{272B8FC0-A5E9-48D5-B9F3-CE22AECDAC16}" presName="parTx" presStyleLbl="alignNode1" presStyleIdx="2" presStyleCnt="3" custLinFactNeighborX="33351" custLinFactNeighborY="6496">
        <dgm:presLayoutVars>
          <dgm:chMax val="0"/>
          <dgm:chPref val="0"/>
          <dgm:bulletEnabled val="1"/>
        </dgm:presLayoutVars>
      </dgm:prSet>
      <dgm:spPr/>
    </dgm:pt>
    <dgm:pt modelId="{E6280D2F-C3C9-4475-AF34-3090719AAFC4}" type="pres">
      <dgm:prSet presAssocID="{272B8FC0-A5E9-48D5-B9F3-CE22AECDAC16}" presName="desTx" presStyleLbl="alignAccFollowNode1" presStyleIdx="2" presStyleCnt="3">
        <dgm:presLayoutVars>
          <dgm:bulletEnabled val="1"/>
        </dgm:presLayoutVars>
      </dgm:prSet>
      <dgm:spPr/>
    </dgm:pt>
  </dgm:ptLst>
  <dgm:cxnLst>
    <dgm:cxn modelId="{BB1D6A15-0133-48C0-96F1-AEF5F25E04CE}" srcId="{8B2FC39F-AFE4-4100-AD0B-CD40258037CE}" destId="{21CE0281-7D77-499D-8876-2DD390438700}" srcOrd="0" destOrd="0" parTransId="{B37083FA-DB10-46F2-A1F3-DA49700281A3}" sibTransId="{996ED56B-230C-4A4E-82FA-5ED1122DBD23}"/>
    <dgm:cxn modelId="{6D580D6D-826A-4819-99DD-C0A277D3857F}" srcId="{0E9122C1-A8DD-4350-9904-18D8AF7733F2}" destId="{882B1241-216D-43D9-8B7C-86376D9A1EEC}" srcOrd="0" destOrd="0" parTransId="{4CE061CC-C455-4891-86F4-34592E130FF4}" sibTransId="{0BEB4E7B-40B7-4DE6-9683-6BBB0826B39E}"/>
    <dgm:cxn modelId="{47723A72-4F4A-4718-A67A-E64E3689ACD7}" type="presOf" srcId="{882B1241-216D-43D9-8B7C-86376D9A1EEC}" destId="{E203D1A7-D92A-45F6-89A1-351D37C231C3}" srcOrd="0" destOrd="0" presId="urn:microsoft.com/office/officeart/2005/8/layout/hList1"/>
    <dgm:cxn modelId="{36589C7B-CF51-4D21-AA42-930910542027}" srcId="{8B2FC39F-AFE4-4100-AD0B-CD40258037CE}" destId="{272B8FC0-A5E9-48D5-B9F3-CE22AECDAC16}" srcOrd="2" destOrd="0" parTransId="{80456E8F-27F3-4DA1-9880-439276133687}" sibTransId="{6C8AE63D-CCE4-4E3D-97B5-900755722DDF}"/>
    <dgm:cxn modelId="{6555178F-DCB1-4B5D-A0C7-CEFF575120FE}" type="presOf" srcId="{8B2FC39F-AFE4-4100-AD0B-CD40258037CE}" destId="{BFF7AF3D-DD19-436E-8AE2-7FC6813C26F7}" srcOrd="0" destOrd="0" presId="urn:microsoft.com/office/officeart/2005/8/layout/hList1"/>
    <dgm:cxn modelId="{F88FE5A3-DFA6-494D-B36B-42FD7CAF8589}" type="presOf" srcId="{21CE0281-7D77-499D-8876-2DD390438700}" destId="{04E8670F-BDAE-4C22-A12D-55D818CBA3B3}" srcOrd="0" destOrd="0" presId="urn:microsoft.com/office/officeart/2005/8/layout/hList1"/>
    <dgm:cxn modelId="{4C3416D6-33A4-4658-9308-A508C629007E}" type="presOf" srcId="{0E9122C1-A8DD-4350-9904-18D8AF7733F2}" destId="{63665029-3029-4D1B-9BB2-F05984C1EEFD}" srcOrd="0" destOrd="0" presId="urn:microsoft.com/office/officeart/2005/8/layout/hList1"/>
    <dgm:cxn modelId="{1EAA87DF-D208-45AE-B788-58ADE4716FB6}" type="presOf" srcId="{272B8FC0-A5E9-48D5-B9F3-CE22AECDAC16}" destId="{71A843C9-7618-4E11-86F9-4737EF250599}" srcOrd="0" destOrd="0" presId="urn:microsoft.com/office/officeart/2005/8/layout/hList1"/>
    <dgm:cxn modelId="{CB04ACF3-824F-4BF9-8307-CE97962E0FEE}" srcId="{8B2FC39F-AFE4-4100-AD0B-CD40258037CE}" destId="{0E9122C1-A8DD-4350-9904-18D8AF7733F2}" srcOrd="1" destOrd="0" parTransId="{811CCBD3-A0E9-4CFE-B232-BA5ED04A093A}" sibTransId="{B8BB4AEB-5B5B-4EB7-AD13-1AC01BA910EB}"/>
    <dgm:cxn modelId="{94C9EB9B-9A40-4B7C-82F3-967547ACE1B3}" type="presParOf" srcId="{BFF7AF3D-DD19-436E-8AE2-7FC6813C26F7}" destId="{99E80568-A07E-4DEA-8408-166675783314}" srcOrd="0" destOrd="0" presId="urn:microsoft.com/office/officeart/2005/8/layout/hList1"/>
    <dgm:cxn modelId="{B09AB488-A01E-45DD-8392-59D6DA6872F7}" type="presParOf" srcId="{99E80568-A07E-4DEA-8408-166675783314}" destId="{04E8670F-BDAE-4C22-A12D-55D818CBA3B3}" srcOrd="0" destOrd="0" presId="urn:microsoft.com/office/officeart/2005/8/layout/hList1"/>
    <dgm:cxn modelId="{EE15CD12-7EB8-439F-9684-92D9077ECE40}" type="presParOf" srcId="{99E80568-A07E-4DEA-8408-166675783314}" destId="{CF7894BC-7787-4D73-B738-CB02D80EFEF5}" srcOrd="1" destOrd="0" presId="urn:microsoft.com/office/officeart/2005/8/layout/hList1"/>
    <dgm:cxn modelId="{EF189755-7A51-41FC-9E5F-C4287C9652E7}" type="presParOf" srcId="{BFF7AF3D-DD19-436E-8AE2-7FC6813C26F7}" destId="{61DAC6D6-49B7-4FDF-A8A3-85E94CA34D9A}" srcOrd="1" destOrd="0" presId="urn:microsoft.com/office/officeart/2005/8/layout/hList1"/>
    <dgm:cxn modelId="{A3974044-1E6F-4FC7-899F-E7B66FC962A7}" type="presParOf" srcId="{BFF7AF3D-DD19-436E-8AE2-7FC6813C26F7}" destId="{246F9180-117F-4D7E-9949-2D6E78C075EE}" srcOrd="2" destOrd="0" presId="urn:microsoft.com/office/officeart/2005/8/layout/hList1"/>
    <dgm:cxn modelId="{6EE3567E-2BEE-4E8E-9A3C-55F03089DF31}" type="presParOf" srcId="{246F9180-117F-4D7E-9949-2D6E78C075EE}" destId="{63665029-3029-4D1B-9BB2-F05984C1EEFD}" srcOrd="0" destOrd="0" presId="urn:microsoft.com/office/officeart/2005/8/layout/hList1"/>
    <dgm:cxn modelId="{6133F40C-4706-4DB2-B216-529607A23D99}" type="presParOf" srcId="{246F9180-117F-4D7E-9949-2D6E78C075EE}" destId="{E203D1A7-D92A-45F6-89A1-351D37C231C3}" srcOrd="1" destOrd="0" presId="urn:microsoft.com/office/officeart/2005/8/layout/hList1"/>
    <dgm:cxn modelId="{38021AAC-380A-4D7A-A1E1-C2135314AF9B}" type="presParOf" srcId="{BFF7AF3D-DD19-436E-8AE2-7FC6813C26F7}" destId="{8AFD5C9D-1ED6-42D4-B45F-CDCF9A2DCEE0}" srcOrd="3" destOrd="0" presId="urn:microsoft.com/office/officeart/2005/8/layout/hList1"/>
    <dgm:cxn modelId="{FDAC11F0-FC06-4C96-9446-A4AD8220DA30}" type="presParOf" srcId="{BFF7AF3D-DD19-436E-8AE2-7FC6813C26F7}" destId="{C629460D-2DE1-41AF-81D1-7C1816000AE5}" srcOrd="4" destOrd="0" presId="urn:microsoft.com/office/officeart/2005/8/layout/hList1"/>
    <dgm:cxn modelId="{8A07C38A-0A20-4006-904B-0056FC29A040}" type="presParOf" srcId="{C629460D-2DE1-41AF-81D1-7C1816000AE5}" destId="{71A843C9-7618-4E11-86F9-4737EF250599}" srcOrd="0" destOrd="0" presId="urn:microsoft.com/office/officeart/2005/8/layout/hList1"/>
    <dgm:cxn modelId="{C07CAFAE-097B-4E60-9CA3-4E19421AF60A}" type="presParOf" srcId="{C629460D-2DE1-41AF-81D1-7C1816000AE5}" destId="{E6280D2F-C3C9-4475-AF34-3090719AAF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5D6E6E-1E18-48AC-99A5-53CBC36C978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07FE1F-6768-4828-8DA6-0BD1A683EC29}">
      <dgm:prSet/>
      <dgm:spPr/>
      <dgm:t>
        <a:bodyPr/>
        <a:lstStyle/>
        <a:p>
          <a:r>
            <a:rPr lang="en-US" dirty="0"/>
            <a:t>The Department learns of a confirmed Lead Poisoning</a:t>
          </a:r>
        </a:p>
      </dgm:t>
    </dgm:pt>
    <dgm:pt modelId="{FBFC2ED1-8BBB-420A-9E9A-A72CA98414FE}" type="parTrans" cxnId="{00F7406C-9032-4672-9F7A-5A86179B1954}">
      <dgm:prSet/>
      <dgm:spPr/>
      <dgm:t>
        <a:bodyPr/>
        <a:lstStyle/>
        <a:p>
          <a:endParaRPr lang="en-US"/>
        </a:p>
      </dgm:t>
    </dgm:pt>
    <dgm:pt modelId="{9160EFBC-0C3D-4249-A334-565EB7B6FF20}" type="sibTrans" cxnId="{00F7406C-9032-4672-9F7A-5A86179B1954}">
      <dgm:prSet/>
      <dgm:spPr/>
      <dgm:t>
        <a:bodyPr/>
        <a:lstStyle/>
        <a:p>
          <a:endParaRPr lang="en-US"/>
        </a:p>
      </dgm:t>
    </dgm:pt>
    <dgm:pt modelId="{1B81D91A-D6C2-4C3F-BBF7-C4F981A6C910}">
      <dgm:prSet/>
      <dgm:spPr/>
      <dgm:t>
        <a:bodyPr/>
        <a:lstStyle/>
        <a:p>
          <a:r>
            <a:rPr lang="en-US"/>
            <a:t>**10 ug/dL</a:t>
          </a:r>
        </a:p>
      </dgm:t>
    </dgm:pt>
    <dgm:pt modelId="{DFCF4E1F-B31A-4DAA-85D7-D9E844EEE51A}" type="parTrans" cxnId="{F3EEE540-469A-4919-B3B5-FACC6F309BE3}">
      <dgm:prSet/>
      <dgm:spPr/>
      <dgm:t>
        <a:bodyPr/>
        <a:lstStyle/>
        <a:p>
          <a:endParaRPr lang="en-US"/>
        </a:p>
      </dgm:t>
    </dgm:pt>
    <dgm:pt modelId="{30343276-3F03-4B3A-9BCC-300808416CC1}" type="sibTrans" cxnId="{F3EEE540-469A-4919-B3B5-FACC6F309BE3}">
      <dgm:prSet/>
      <dgm:spPr/>
      <dgm:t>
        <a:bodyPr/>
        <a:lstStyle/>
        <a:p>
          <a:endParaRPr lang="en-US"/>
        </a:p>
      </dgm:t>
    </dgm:pt>
    <dgm:pt modelId="{22D2839E-C94D-47E6-86A9-008104FCCB37}">
      <dgm:prSet/>
      <dgm:spPr/>
      <dgm:t>
        <a:bodyPr/>
        <a:lstStyle/>
        <a:p>
          <a:r>
            <a:rPr lang="en-US" dirty="0"/>
            <a:t>The Department </a:t>
          </a:r>
          <a:r>
            <a:rPr lang="en-US" i="1" dirty="0"/>
            <a:t>Reasonably Suspects</a:t>
          </a:r>
          <a:r>
            <a:rPr lang="en-US" dirty="0"/>
            <a:t> that a lead poisoning hazard to children exists</a:t>
          </a:r>
        </a:p>
      </dgm:t>
    </dgm:pt>
    <dgm:pt modelId="{2BA9BFB4-FC8C-4362-89D3-FA1BA41E8C94}" type="parTrans" cxnId="{A0349B36-B36A-48B2-BBE7-7DA3D7248F08}">
      <dgm:prSet/>
      <dgm:spPr/>
      <dgm:t>
        <a:bodyPr/>
        <a:lstStyle/>
        <a:p>
          <a:endParaRPr lang="en-US"/>
        </a:p>
      </dgm:t>
    </dgm:pt>
    <dgm:pt modelId="{570D6348-4D8C-4B00-909D-5A2604BB0BF3}" type="sibTrans" cxnId="{A0349B36-B36A-48B2-BBE7-7DA3D7248F08}">
      <dgm:prSet/>
      <dgm:spPr/>
      <dgm:t>
        <a:bodyPr/>
        <a:lstStyle/>
        <a:p>
          <a:endParaRPr lang="en-US"/>
        </a:p>
      </dgm:t>
    </dgm:pt>
    <dgm:pt modelId="{30A58ED2-EBA5-4594-9F3B-4A8CDBBCC51E}">
      <dgm:prSet/>
      <dgm:spPr/>
      <dgm:t>
        <a:bodyPr/>
        <a:lstStyle/>
        <a:p>
          <a:r>
            <a:rPr lang="en-US"/>
            <a:t>Pre- 1978</a:t>
          </a:r>
        </a:p>
      </dgm:t>
    </dgm:pt>
    <dgm:pt modelId="{8D0CED85-0F37-4C65-A7FA-8926864D9CAD}" type="parTrans" cxnId="{840C74F5-4578-4222-B7FC-8F6CBD33ADED}">
      <dgm:prSet/>
      <dgm:spPr/>
      <dgm:t>
        <a:bodyPr/>
        <a:lstStyle/>
        <a:p>
          <a:endParaRPr lang="en-US"/>
        </a:p>
      </dgm:t>
    </dgm:pt>
    <dgm:pt modelId="{B679A750-AC5E-43FB-A515-4FBADEE62522}" type="sibTrans" cxnId="{840C74F5-4578-4222-B7FC-8F6CBD33ADED}">
      <dgm:prSet/>
      <dgm:spPr/>
      <dgm:t>
        <a:bodyPr/>
        <a:lstStyle/>
        <a:p>
          <a:endParaRPr lang="en-US"/>
        </a:p>
      </dgm:t>
    </dgm:pt>
    <dgm:pt modelId="{E75D8DB6-D29D-4C45-B67F-DDF83E871E0F}">
      <dgm:prSet/>
      <dgm:spPr/>
      <dgm:t>
        <a:bodyPr/>
        <a:lstStyle/>
        <a:p>
          <a:r>
            <a:rPr lang="en-US"/>
            <a:t>Deteriorating Paint</a:t>
          </a:r>
        </a:p>
      </dgm:t>
    </dgm:pt>
    <dgm:pt modelId="{F5F4E7F9-77D0-470D-AF90-1B9E774F9F0D}" type="parTrans" cxnId="{FB079FEB-0819-4A5C-9066-3A9102DE1AEF}">
      <dgm:prSet/>
      <dgm:spPr/>
      <dgm:t>
        <a:bodyPr/>
        <a:lstStyle/>
        <a:p>
          <a:endParaRPr lang="en-US"/>
        </a:p>
      </dgm:t>
    </dgm:pt>
    <dgm:pt modelId="{A12B863C-BC71-41B6-9A13-031C4F62B016}" type="sibTrans" cxnId="{FB079FEB-0819-4A5C-9066-3A9102DE1AEF}">
      <dgm:prSet/>
      <dgm:spPr/>
      <dgm:t>
        <a:bodyPr/>
        <a:lstStyle/>
        <a:p>
          <a:endParaRPr lang="en-US"/>
        </a:p>
      </dgm:t>
    </dgm:pt>
    <dgm:pt modelId="{727E3478-9CC7-4630-B44A-83B80E49B4F4}">
      <dgm:prSet/>
      <dgm:spPr/>
      <dgm:t>
        <a:bodyPr/>
        <a:lstStyle/>
        <a:p>
          <a:r>
            <a:rPr lang="en-US"/>
            <a:t>Accessible to a child under the age of six</a:t>
          </a:r>
        </a:p>
      </dgm:t>
    </dgm:pt>
    <dgm:pt modelId="{7528B0C9-03A5-4B14-8AE4-3DCA213F54D2}" type="parTrans" cxnId="{E31A04EC-5BA9-4983-9DF6-27930C7F1FC6}">
      <dgm:prSet/>
      <dgm:spPr/>
      <dgm:t>
        <a:bodyPr/>
        <a:lstStyle/>
        <a:p>
          <a:endParaRPr lang="en-US"/>
        </a:p>
      </dgm:t>
    </dgm:pt>
    <dgm:pt modelId="{CBDA36C8-4839-4228-879D-58963EDF04D9}" type="sibTrans" cxnId="{E31A04EC-5BA9-4983-9DF6-27930C7F1FC6}">
      <dgm:prSet/>
      <dgm:spPr/>
      <dgm:t>
        <a:bodyPr/>
        <a:lstStyle/>
        <a:p>
          <a:endParaRPr lang="en-US"/>
        </a:p>
      </dgm:t>
    </dgm:pt>
    <dgm:pt modelId="{D685C2EC-3977-4C69-8834-2DF71D99DC2E}" type="pres">
      <dgm:prSet presAssocID="{2F5D6E6E-1E18-48AC-99A5-53CBC36C978E}" presName="linear" presStyleCnt="0">
        <dgm:presLayoutVars>
          <dgm:animLvl val="lvl"/>
          <dgm:resizeHandles val="exact"/>
        </dgm:presLayoutVars>
      </dgm:prSet>
      <dgm:spPr/>
    </dgm:pt>
    <dgm:pt modelId="{EB9603CD-497C-4419-B39D-9A03EFBAE8DF}" type="pres">
      <dgm:prSet presAssocID="{0307FE1F-6768-4828-8DA6-0BD1A683EC29}" presName="parentText" presStyleLbl="node1" presStyleIdx="0" presStyleCnt="2">
        <dgm:presLayoutVars>
          <dgm:chMax val="0"/>
          <dgm:bulletEnabled val="1"/>
        </dgm:presLayoutVars>
      </dgm:prSet>
      <dgm:spPr/>
    </dgm:pt>
    <dgm:pt modelId="{7F07AB73-79E5-4DE9-BE4B-1F8F27FC12AA}" type="pres">
      <dgm:prSet presAssocID="{0307FE1F-6768-4828-8DA6-0BD1A683EC29}" presName="childText" presStyleLbl="revTx" presStyleIdx="0" presStyleCnt="2">
        <dgm:presLayoutVars>
          <dgm:bulletEnabled val="1"/>
        </dgm:presLayoutVars>
      </dgm:prSet>
      <dgm:spPr/>
    </dgm:pt>
    <dgm:pt modelId="{9A7CD0D7-E78B-4D97-8EF9-008397F2D435}" type="pres">
      <dgm:prSet presAssocID="{22D2839E-C94D-47E6-86A9-008104FCCB37}" presName="parentText" presStyleLbl="node1" presStyleIdx="1" presStyleCnt="2">
        <dgm:presLayoutVars>
          <dgm:chMax val="0"/>
          <dgm:bulletEnabled val="1"/>
        </dgm:presLayoutVars>
      </dgm:prSet>
      <dgm:spPr/>
    </dgm:pt>
    <dgm:pt modelId="{4F61B8CB-DAF8-459A-AAA6-DD2DE60A964C}" type="pres">
      <dgm:prSet presAssocID="{22D2839E-C94D-47E6-86A9-008104FCCB37}" presName="childText" presStyleLbl="revTx" presStyleIdx="1" presStyleCnt="2">
        <dgm:presLayoutVars>
          <dgm:bulletEnabled val="1"/>
        </dgm:presLayoutVars>
      </dgm:prSet>
      <dgm:spPr/>
    </dgm:pt>
  </dgm:ptLst>
  <dgm:cxnLst>
    <dgm:cxn modelId="{A0349B36-B36A-48B2-BBE7-7DA3D7248F08}" srcId="{2F5D6E6E-1E18-48AC-99A5-53CBC36C978E}" destId="{22D2839E-C94D-47E6-86A9-008104FCCB37}" srcOrd="1" destOrd="0" parTransId="{2BA9BFB4-FC8C-4362-89D3-FA1BA41E8C94}" sibTransId="{570D6348-4D8C-4B00-909D-5A2604BB0BF3}"/>
    <dgm:cxn modelId="{F094153C-71D4-452C-A412-2DE6EDA7EF67}" type="presOf" srcId="{727E3478-9CC7-4630-B44A-83B80E49B4F4}" destId="{4F61B8CB-DAF8-459A-AAA6-DD2DE60A964C}" srcOrd="0" destOrd="2" presId="urn:microsoft.com/office/officeart/2005/8/layout/vList2"/>
    <dgm:cxn modelId="{F3EEE540-469A-4919-B3B5-FACC6F309BE3}" srcId="{0307FE1F-6768-4828-8DA6-0BD1A683EC29}" destId="{1B81D91A-D6C2-4C3F-BBF7-C4F981A6C910}" srcOrd="0" destOrd="0" parTransId="{DFCF4E1F-B31A-4DAA-85D7-D9E844EEE51A}" sibTransId="{30343276-3F03-4B3A-9BCC-300808416CC1}"/>
    <dgm:cxn modelId="{08EC9446-6152-4D9B-AF0E-B39E53D811F4}" type="presOf" srcId="{2F5D6E6E-1E18-48AC-99A5-53CBC36C978E}" destId="{D685C2EC-3977-4C69-8834-2DF71D99DC2E}" srcOrd="0" destOrd="0" presId="urn:microsoft.com/office/officeart/2005/8/layout/vList2"/>
    <dgm:cxn modelId="{00F7406C-9032-4672-9F7A-5A86179B1954}" srcId="{2F5D6E6E-1E18-48AC-99A5-53CBC36C978E}" destId="{0307FE1F-6768-4828-8DA6-0BD1A683EC29}" srcOrd="0" destOrd="0" parTransId="{FBFC2ED1-8BBB-420A-9E9A-A72CA98414FE}" sibTransId="{9160EFBC-0C3D-4249-A334-565EB7B6FF20}"/>
    <dgm:cxn modelId="{99860394-3EE3-4F41-93C7-490AA9EDBB2B}" type="presOf" srcId="{0307FE1F-6768-4828-8DA6-0BD1A683EC29}" destId="{EB9603CD-497C-4419-B39D-9A03EFBAE8DF}" srcOrd="0" destOrd="0" presId="urn:microsoft.com/office/officeart/2005/8/layout/vList2"/>
    <dgm:cxn modelId="{D28E37B0-47CE-41D0-8C53-85E577E8B1E3}" type="presOf" srcId="{E75D8DB6-D29D-4C45-B67F-DDF83E871E0F}" destId="{4F61B8CB-DAF8-459A-AAA6-DD2DE60A964C}" srcOrd="0" destOrd="1" presId="urn:microsoft.com/office/officeart/2005/8/layout/vList2"/>
    <dgm:cxn modelId="{ECE215C6-AC9F-45B0-9FD2-0FB538827D5A}" type="presOf" srcId="{30A58ED2-EBA5-4594-9F3B-4A8CDBBCC51E}" destId="{4F61B8CB-DAF8-459A-AAA6-DD2DE60A964C}" srcOrd="0" destOrd="0" presId="urn:microsoft.com/office/officeart/2005/8/layout/vList2"/>
    <dgm:cxn modelId="{93E5E8D3-46AA-4FCC-B8F1-B791913E5A60}" type="presOf" srcId="{1B81D91A-D6C2-4C3F-BBF7-C4F981A6C910}" destId="{7F07AB73-79E5-4DE9-BE4B-1F8F27FC12AA}" srcOrd="0" destOrd="0" presId="urn:microsoft.com/office/officeart/2005/8/layout/vList2"/>
    <dgm:cxn modelId="{FB079FEB-0819-4A5C-9066-3A9102DE1AEF}" srcId="{22D2839E-C94D-47E6-86A9-008104FCCB37}" destId="{E75D8DB6-D29D-4C45-B67F-DDF83E871E0F}" srcOrd="1" destOrd="0" parTransId="{F5F4E7F9-77D0-470D-AF90-1B9E774F9F0D}" sibTransId="{A12B863C-BC71-41B6-9A13-031C4F62B016}"/>
    <dgm:cxn modelId="{E31A04EC-5BA9-4983-9DF6-27930C7F1FC6}" srcId="{22D2839E-C94D-47E6-86A9-008104FCCB37}" destId="{727E3478-9CC7-4630-B44A-83B80E49B4F4}" srcOrd="2" destOrd="0" parTransId="{7528B0C9-03A5-4B14-8AE4-3DCA213F54D2}" sibTransId="{CBDA36C8-4839-4228-879D-58963EDF04D9}"/>
    <dgm:cxn modelId="{603366F3-EEAA-48E5-A556-1DBBDC57A934}" type="presOf" srcId="{22D2839E-C94D-47E6-86A9-008104FCCB37}" destId="{9A7CD0D7-E78B-4D97-8EF9-008397F2D435}" srcOrd="0" destOrd="0" presId="urn:microsoft.com/office/officeart/2005/8/layout/vList2"/>
    <dgm:cxn modelId="{840C74F5-4578-4222-B7FC-8F6CBD33ADED}" srcId="{22D2839E-C94D-47E6-86A9-008104FCCB37}" destId="{30A58ED2-EBA5-4594-9F3B-4A8CDBBCC51E}" srcOrd="0" destOrd="0" parTransId="{8D0CED85-0F37-4C65-A7FA-8926864D9CAD}" sibTransId="{B679A750-AC5E-43FB-A515-4FBADEE62522}"/>
    <dgm:cxn modelId="{C30046E5-A138-4EF7-AFC8-75CCCCC2AD8F}" type="presParOf" srcId="{D685C2EC-3977-4C69-8834-2DF71D99DC2E}" destId="{EB9603CD-497C-4419-B39D-9A03EFBAE8DF}" srcOrd="0" destOrd="0" presId="urn:microsoft.com/office/officeart/2005/8/layout/vList2"/>
    <dgm:cxn modelId="{1D01E7B0-269E-44B2-8B6F-D3EEBF010C9E}" type="presParOf" srcId="{D685C2EC-3977-4C69-8834-2DF71D99DC2E}" destId="{7F07AB73-79E5-4DE9-BE4B-1F8F27FC12AA}" srcOrd="1" destOrd="0" presId="urn:microsoft.com/office/officeart/2005/8/layout/vList2"/>
    <dgm:cxn modelId="{91E09EE2-6F9D-4A6E-A8FA-7FD4092F9023}" type="presParOf" srcId="{D685C2EC-3977-4C69-8834-2DF71D99DC2E}" destId="{9A7CD0D7-E78B-4D97-8EF9-008397F2D435}" srcOrd="2" destOrd="0" presId="urn:microsoft.com/office/officeart/2005/8/layout/vList2"/>
    <dgm:cxn modelId="{3D81FDE6-391D-4FF9-B149-507C1E4711BE}" type="presParOf" srcId="{D685C2EC-3977-4C69-8834-2DF71D99DC2E}" destId="{4F61B8CB-DAF8-459A-AAA6-DD2DE60A964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E1705-80B3-404C-9276-99BCF2E5787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EB51981-8343-41DF-A4DC-9A539D95DDE4}">
      <dgm:prSet custT="1"/>
      <dgm:spPr/>
      <dgm:t>
        <a:bodyPr/>
        <a:lstStyle/>
        <a:p>
          <a:pPr algn="ctr"/>
          <a:r>
            <a:rPr lang="en-US" sz="3100" dirty="0"/>
            <a:t>Lead Poisoned Child </a:t>
          </a:r>
          <a:r>
            <a:rPr lang="en-US" sz="2800" dirty="0"/>
            <a:t>Supplemental Address</a:t>
          </a:r>
        </a:p>
      </dgm:t>
    </dgm:pt>
    <dgm:pt modelId="{AF9BF053-2757-41C0-B4CD-44C6BA785FFC}" type="parTrans" cxnId="{6F0799EB-0088-4029-8FDF-292B5C8870AB}">
      <dgm:prSet/>
      <dgm:spPr/>
      <dgm:t>
        <a:bodyPr/>
        <a:lstStyle/>
        <a:p>
          <a:endParaRPr lang="en-US"/>
        </a:p>
      </dgm:t>
    </dgm:pt>
    <dgm:pt modelId="{6BDD9D97-9CB9-400B-A075-FA06E24B561A}" type="sibTrans" cxnId="{6F0799EB-0088-4029-8FDF-292B5C8870AB}">
      <dgm:prSet/>
      <dgm:spPr/>
      <dgm:t>
        <a:bodyPr/>
        <a:lstStyle/>
        <a:p>
          <a:endParaRPr lang="en-US"/>
        </a:p>
      </dgm:t>
    </dgm:pt>
    <dgm:pt modelId="{E0148C1D-07C9-46A6-B71C-5C4C5B170BB7}">
      <dgm:prSet/>
      <dgm:spPr/>
      <dgm:t>
        <a:bodyPr/>
        <a:lstStyle/>
        <a:p>
          <a:pPr algn="ctr"/>
          <a:r>
            <a:rPr lang="en-US" dirty="0"/>
            <a:t>Routine Sanitation Inspection (Child Care Center)</a:t>
          </a:r>
        </a:p>
      </dgm:t>
    </dgm:pt>
    <dgm:pt modelId="{C6706458-710B-4FF2-BAED-0E4429441DBD}" type="parTrans" cxnId="{E831F2D2-8364-4B6F-8C4F-8C8E31D5B71A}">
      <dgm:prSet/>
      <dgm:spPr/>
      <dgm:t>
        <a:bodyPr/>
        <a:lstStyle/>
        <a:p>
          <a:endParaRPr lang="en-US"/>
        </a:p>
      </dgm:t>
    </dgm:pt>
    <dgm:pt modelId="{31C700CB-6CBF-40A4-B9C1-1C1F3F877781}" type="sibTrans" cxnId="{E831F2D2-8364-4B6F-8C4F-8C8E31D5B71A}">
      <dgm:prSet/>
      <dgm:spPr/>
      <dgm:t>
        <a:bodyPr/>
        <a:lstStyle/>
        <a:p>
          <a:endParaRPr lang="en-US"/>
        </a:p>
      </dgm:t>
    </dgm:pt>
    <dgm:pt modelId="{9892F13D-CF56-418E-8157-A29BB92AC035}">
      <dgm:prSet/>
      <dgm:spPr/>
      <dgm:t>
        <a:bodyPr/>
        <a:lstStyle/>
        <a:p>
          <a:pPr algn="ctr"/>
          <a:r>
            <a:rPr lang="en-US" dirty="0"/>
            <a:t>Proposed Child Care Center</a:t>
          </a:r>
        </a:p>
      </dgm:t>
    </dgm:pt>
    <dgm:pt modelId="{2AB9239F-AD0F-459F-984A-6E0CD1E2566F}" type="parTrans" cxnId="{EE2AAD13-8EE3-4644-BDA2-5E6E0DF910D0}">
      <dgm:prSet/>
      <dgm:spPr/>
      <dgm:t>
        <a:bodyPr/>
        <a:lstStyle/>
        <a:p>
          <a:endParaRPr lang="en-US"/>
        </a:p>
      </dgm:t>
    </dgm:pt>
    <dgm:pt modelId="{DF87DF2B-230B-4D17-9F9E-4522D7780024}" type="sibTrans" cxnId="{EE2AAD13-8EE3-4644-BDA2-5E6E0DF910D0}">
      <dgm:prSet/>
      <dgm:spPr/>
      <dgm:t>
        <a:bodyPr/>
        <a:lstStyle/>
        <a:p>
          <a:endParaRPr lang="en-US"/>
        </a:p>
      </dgm:t>
    </dgm:pt>
    <dgm:pt modelId="{D44977B4-0149-4ED2-92C2-B5D80F91D91C}">
      <dgm:prSet/>
      <dgm:spPr/>
      <dgm:t>
        <a:bodyPr/>
        <a:lstStyle/>
        <a:p>
          <a:pPr algn="ctr"/>
          <a:r>
            <a:rPr lang="en-US" dirty="0"/>
            <a:t>Routine Sanitation Inspection (School)</a:t>
          </a:r>
        </a:p>
      </dgm:t>
    </dgm:pt>
    <dgm:pt modelId="{E4C5479C-2660-4385-96E4-199ADEF3E0C1}" type="parTrans" cxnId="{C931839B-39F5-49A7-959E-A83BB03CBE67}">
      <dgm:prSet/>
      <dgm:spPr/>
      <dgm:t>
        <a:bodyPr/>
        <a:lstStyle/>
        <a:p>
          <a:endParaRPr lang="en-US"/>
        </a:p>
      </dgm:t>
    </dgm:pt>
    <dgm:pt modelId="{CC2AC9B6-F06C-49CE-A8E4-C4D09EC6EF45}" type="sibTrans" cxnId="{C931839B-39F5-49A7-959E-A83BB03CBE67}">
      <dgm:prSet/>
      <dgm:spPr/>
      <dgm:t>
        <a:bodyPr/>
        <a:lstStyle/>
        <a:p>
          <a:endParaRPr lang="en-US"/>
        </a:p>
      </dgm:t>
    </dgm:pt>
    <dgm:pt modelId="{43E62FFE-9AAD-431F-A88B-5810678817A9}">
      <dgm:prSet/>
      <dgm:spPr/>
      <dgm:t>
        <a:bodyPr/>
        <a:lstStyle/>
        <a:p>
          <a:pPr algn="ctr"/>
          <a:r>
            <a:rPr lang="en-US" dirty="0"/>
            <a:t>Child Care Homes</a:t>
          </a:r>
        </a:p>
      </dgm:t>
    </dgm:pt>
    <dgm:pt modelId="{53E7BE57-43F8-4281-8BF9-F02A9E01E161}" type="parTrans" cxnId="{3AF5C4E0-B731-4443-B159-406DEEEFFF1F}">
      <dgm:prSet/>
      <dgm:spPr/>
      <dgm:t>
        <a:bodyPr/>
        <a:lstStyle/>
        <a:p>
          <a:endParaRPr lang="en-US"/>
        </a:p>
      </dgm:t>
    </dgm:pt>
    <dgm:pt modelId="{16FAB602-F9E2-429B-B680-7235AEC739DD}" type="sibTrans" cxnId="{3AF5C4E0-B731-4443-B159-406DEEEFFF1F}">
      <dgm:prSet/>
      <dgm:spPr/>
      <dgm:t>
        <a:bodyPr/>
        <a:lstStyle/>
        <a:p>
          <a:endParaRPr lang="en-US"/>
        </a:p>
      </dgm:t>
    </dgm:pt>
    <dgm:pt modelId="{59B6E480-02AB-4BBF-9D11-E71F0CC156D3}" type="pres">
      <dgm:prSet presAssocID="{98AE1705-80B3-404C-9276-99BCF2E57871}" presName="vert0" presStyleCnt="0">
        <dgm:presLayoutVars>
          <dgm:dir/>
          <dgm:animOne val="branch"/>
          <dgm:animLvl val="lvl"/>
        </dgm:presLayoutVars>
      </dgm:prSet>
      <dgm:spPr/>
    </dgm:pt>
    <dgm:pt modelId="{DA74ACA7-41EC-43BE-82A1-48FCA6E49C01}" type="pres">
      <dgm:prSet presAssocID="{7EB51981-8343-41DF-A4DC-9A539D95DDE4}" presName="thickLine" presStyleLbl="alignNode1" presStyleIdx="0" presStyleCnt="5"/>
      <dgm:spPr/>
    </dgm:pt>
    <dgm:pt modelId="{F39ABB37-AEE0-41F4-A5D9-086867D725F2}" type="pres">
      <dgm:prSet presAssocID="{7EB51981-8343-41DF-A4DC-9A539D95DDE4}" presName="horz1" presStyleCnt="0"/>
      <dgm:spPr/>
    </dgm:pt>
    <dgm:pt modelId="{222B1223-826E-45E7-B3CA-2781A63E5027}" type="pres">
      <dgm:prSet presAssocID="{7EB51981-8343-41DF-A4DC-9A539D95DDE4}" presName="tx1" presStyleLbl="revTx" presStyleIdx="0" presStyleCnt="5"/>
      <dgm:spPr/>
    </dgm:pt>
    <dgm:pt modelId="{7CA8EF12-5543-455F-9ECA-E276E5D275FC}" type="pres">
      <dgm:prSet presAssocID="{7EB51981-8343-41DF-A4DC-9A539D95DDE4}" presName="vert1" presStyleCnt="0"/>
      <dgm:spPr/>
    </dgm:pt>
    <dgm:pt modelId="{F1DB9C46-58BC-4688-A7CD-BEA158FF044E}" type="pres">
      <dgm:prSet presAssocID="{E0148C1D-07C9-46A6-B71C-5C4C5B170BB7}" presName="thickLine" presStyleLbl="alignNode1" presStyleIdx="1" presStyleCnt="5"/>
      <dgm:spPr/>
    </dgm:pt>
    <dgm:pt modelId="{B9CAB52E-0533-458D-8CB6-9F7EF5140D27}" type="pres">
      <dgm:prSet presAssocID="{E0148C1D-07C9-46A6-B71C-5C4C5B170BB7}" presName="horz1" presStyleCnt="0"/>
      <dgm:spPr/>
    </dgm:pt>
    <dgm:pt modelId="{97B4483F-9858-4873-9301-1C059CEC0222}" type="pres">
      <dgm:prSet presAssocID="{E0148C1D-07C9-46A6-B71C-5C4C5B170BB7}" presName="tx1" presStyleLbl="revTx" presStyleIdx="1" presStyleCnt="5"/>
      <dgm:spPr/>
    </dgm:pt>
    <dgm:pt modelId="{69F0D84E-2ACD-4E4A-B78B-74075C8372E6}" type="pres">
      <dgm:prSet presAssocID="{E0148C1D-07C9-46A6-B71C-5C4C5B170BB7}" presName="vert1" presStyleCnt="0"/>
      <dgm:spPr/>
    </dgm:pt>
    <dgm:pt modelId="{D011BB6B-E7F9-455A-86A9-63C71B18E6A1}" type="pres">
      <dgm:prSet presAssocID="{9892F13D-CF56-418E-8157-A29BB92AC035}" presName="thickLine" presStyleLbl="alignNode1" presStyleIdx="2" presStyleCnt="5"/>
      <dgm:spPr/>
    </dgm:pt>
    <dgm:pt modelId="{A5F71C2D-EC6D-4B13-AD7B-72D48320AB91}" type="pres">
      <dgm:prSet presAssocID="{9892F13D-CF56-418E-8157-A29BB92AC035}" presName="horz1" presStyleCnt="0"/>
      <dgm:spPr/>
    </dgm:pt>
    <dgm:pt modelId="{B2AA289A-92BE-4B6F-B81D-20323ECC6B56}" type="pres">
      <dgm:prSet presAssocID="{9892F13D-CF56-418E-8157-A29BB92AC035}" presName="tx1" presStyleLbl="revTx" presStyleIdx="2" presStyleCnt="5"/>
      <dgm:spPr/>
    </dgm:pt>
    <dgm:pt modelId="{6B8BD5D5-6231-48BE-85FA-BCBA63770766}" type="pres">
      <dgm:prSet presAssocID="{9892F13D-CF56-418E-8157-A29BB92AC035}" presName="vert1" presStyleCnt="0"/>
      <dgm:spPr/>
    </dgm:pt>
    <dgm:pt modelId="{E4AC0F9B-D1BD-4653-A456-7E46654EF99F}" type="pres">
      <dgm:prSet presAssocID="{D44977B4-0149-4ED2-92C2-B5D80F91D91C}" presName="thickLine" presStyleLbl="alignNode1" presStyleIdx="3" presStyleCnt="5"/>
      <dgm:spPr/>
    </dgm:pt>
    <dgm:pt modelId="{66ED81CD-A9D8-4A5C-9A01-B5AA157EABFB}" type="pres">
      <dgm:prSet presAssocID="{D44977B4-0149-4ED2-92C2-B5D80F91D91C}" presName="horz1" presStyleCnt="0"/>
      <dgm:spPr/>
    </dgm:pt>
    <dgm:pt modelId="{E276EF96-B5A9-4F7F-8202-431862390A46}" type="pres">
      <dgm:prSet presAssocID="{D44977B4-0149-4ED2-92C2-B5D80F91D91C}" presName="tx1" presStyleLbl="revTx" presStyleIdx="3" presStyleCnt="5"/>
      <dgm:spPr/>
    </dgm:pt>
    <dgm:pt modelId="{147FAE55-A3FD-4F31-A552-182CFA06C8FD}" type="pres">
      <dgm:prSet presAssocID="{D44977B4-0149-4ED2-92C2-B5D80F91D91C}" presName="vert1" presStyleCnt="0"/>
      <dgm:spPr/>
    </dgm:pt>
    <dgm:pt modelId="{CAF056F5-451A-441F-9D2F-0961FB52F3B0}" type="pres">
      <dgm:prSet presAssocID="{43E62FFE-9AAD-431F-A88B-5810678817A9}" presName="thickLine" presStyleLbl="alignNode1" presStyleIdx="4" presStyleCnt="5"/>
      <dgm:spPr/>
    </dgm:pt>
    <dgm:pt modelId="{B6FD08AF-C758-4B8E-9262-0AB6C62BC64C}" type="pres">
      <dgm:prSet presAssocID="{43E62FFE-9AAD-431F-A88B-5810678817A9}" presName="horz1" presStyleCnt="0"/>
      <dgm:spPr/>
    </dgm:pt>
    <dgm:pt modelId="{CDDDBD29-3A74-40DA-AA41-F75D939D08FA}" type="pres">
      <dgm:prSet presAssocID="{43E62FFE-9AAD-431F-A88B-5810678817A9}" presName="tx1" presStyleLbl="revTx" presStyleIdx="4" presStyleCnt="5"/>
      <dgm:spPr/>
    </dgm:pt>
    <dgm:pt modelId="{C616C9DC-6C05-456B-84AD-BCA87D55229D}" type="pres">
      <dgm:prSet presAssocID="{43E62FFE-9AAD-431F-A88B-5810678817A9}" presName="vert1" presStyleCnt="0"/>
      <dgm:spPr/>
    </dgm:pt>
  </dgm:ptLst>
  <dgm:cxnLst>
    <dgm:cxn modelId="{EE2AAD13-8EE3-4644-BDA2-5E6E0DF910D0}" srcId="{98AE1705-80B3-404C-9276-99BCF2E57871}" destId="{9892F13D-CF56-418E-8157-A29BB92AC035}" srcOrd="2" destOrd="0" parTransId="{2AB9239F-AD0F-459F-984A-6E0CD1E2566F}" sibTransId="{DF87DF2B-230B-4D17-9F9E-4522D7780024}"/>
    <dgm:cxn modelId="{196B1C3A-8318-403B-B9BA-A31CB684C2C6}" type="presOf" srcId="{9892F13D-CF56-418E-8157-A29BB92AC035}" destId="{B2AA289A-92BE-4B6F-B81D-20323ECC6B56}" srcOrd="0" destOrd="0" presId="urn:microsoft.com/office/officeart/2008/layout/LinedList"/>
    <dgm:cxn modelId="{1877CB61-85B5-4504-9F18-ADA1B8B1C934}" type="presOf" srcId="{7EB51981-8343-41DF-A4DC-9A539D95DDE4}" destId="{222B1223-826E-45E7-B3CA-2781A63E5027}" srcOrd="0" destOrd="0" presId="urn:microsoft.com/office/officeart/2008/layout/LinedList"/>
    <dgm:cxn modelId="{2E836E69-4C2B-47DE-A66E-ACAA45049A29}" type="presOf" srcId="{98AE1705-80B3-404C-9276-99BCF2E57871}" destId="{59B6E480-02AB-4BBF-9D11-E71F0CC156D3}" srcOrd="0" destOrd="0" presId="urn:microsoft.com/office/officeart/2008/layout/LinedList"/>
    <dgm:cxn modelId="{7BF53299-54DB-4705-908C-F199D48F0BD5}" type="presOf" srcId="{D44977B4-0149-4ED2-92C2-B5D80F91D91C}" destId="{E276EF96-B5A9-4F7F-8202-431862390A46}" srcOrd="0" destOrd="0" presId="urn:microsoft.com/office/officeart/2008/layout/LinedList"/>
    <dgm:cxn modelId="{C931839B-39F5-49A7-959E-A83BB03CBE67}" srcId="{98AE1705-80B3-404C-9276-99BCF2E57871}" destId="{D44977B4-0149-4ED2-92C2-B5D80F91D91C}" srcOrd="3" destOrd="0" parTransId="{E4C5479C-2660-4385-96E4-199ADEF3E0C1}" sibTransId="{CC2AC9B6-F06C-49CE-A8E4-C4D09EC6EF45}"/>
    <dgm:cxn modelId="{5BA2F3CB-FF31-46E5-9914-38A3BCA046C7}" type="presOf" srcId="{43E62FFE-9AAD-431F-A88B-5810678817A9}" destId="{CDDDBD29-3A74-40DA-AA41-F75D939D08FA}" srcOrd="0" destOrd="0" presId="urn:microsoft.com/office/officeart/2008/layout/LinedList"/>
    <dgm:cxn modelId="{E831F2D2-8364-4B6F-8C4F-8C8E31D5B71A}" srcId="{98AE1705-80B3-404C-9276-99BCF2E57871}" destId="{E0148C1D-07C9-46A6-B71C-5C4C5B170BB7}" srcOrd="1" destOrd="0" parTransId="{C6706458-710B-4FF2-BAED-0E4429441DBD}" sibTransId="{31C700CB-6CBF-40A4-B9C1-1C1F3F877781}"/>
    <dgm:cxn modelId="{3AF5C4E0-B731-4443-B159-406DEEEFFF1F}" srcId="{98AE1705-80B3-404C-9276-99BCF2E57871}" destId="{43E62FFE-9AAD-431F-A88B-5810678817A9}" srcOrd="4" destOrd="0" parTransId="{53E7BE57-43F8-4281-8BF9-F02A9E01E161}" sibTransId="{16FAB602-F9E2-429B-B680-7235AEC739DD}"/>
    <dgm:cxn modelId="{6F0799EB-0088-4029-8FDF-292B5C8870AB}" srcId="{98AE1705-80B3-404C-9276-99BCF2E57871}" destId="{7EB51981-8343-41DF-A4DC-9A539D95DDE4}" srcOrd="0" destOrd="0" parTransId="{AF9BF053-2757-41C0-B4CD-44C6BA785FFC}" sibTransId="{6BDD9D97-9CB9-400B-A075-FA06E24B561A}"/>
    <dgm:cxn modelId="{58788EF4-A443-4127-BB47-55123E453DF8}" type="presOf" srcId="{E0148C1D-07C9-46A6-B71C-5C4C5B170BB7}" destId="{97B4483F-9858-4873-9301-1C059CEC0222}" srcOrd="0" destOrd="0" presId="urn:microsoft.com/office/officeart/2008/layout/LinedList"/>
    <dgm:cxn modelId="{639D6E63-E089-432D-86FE-241350B59F47}" type="presParOf" srcId="{59B6E480-02AB-4BBF-9D11-E71F0CC156D3}" destId="{DA74ACA7-41EC-43BE-82A1-48FCA6E49C01}" srcOrd="0" destOrd="0" presId="urn:microsoft.com/office/officeart/2008/layout/LinedList"/>
    <dgm:cxn modelId="{368C05AB-3445-4DD7-8765-D9DE5E729A6F}" type="presParOf" srcId="{59B6E480-02AB-4BBF-9D11-E71F0CC156D3}" destId="{F39ABB37-AEE0-41F4-A5D9-086867D725F2}" srcOrd="1" destOrd="0" presId="urn:microsoft.com/office/officeart/2008/layout/LinedList"/>
    <dgm:cxn modelId="{2D2A6A2A-6B4C-4C98-8783-7282396E992C}" type="presParOf" srcId="{F39ABB37-AEE0-41F4-A5D9-086867D725F2}" destId="{222B1223-826E-45E7-B3CA-2781A63E5027}" srcOrd="0" destOrd="0" presId="urn:microsoft.com/office/officeart/2008/layout/LinedList"/>
    <dgm:cxn modelId="{D7850BB2-725E-4DDE-A6D3-D56EBF8F1606}" type="presParOf" srcId="{F39ABB37-AEE0-41F4-A5D9-086867D725F2}" destId="{7CA8EF12-5543-455F-9ECA-E276E5D275FC}" srcOrd="1" destOrd="0" presId="urn:microsoft.com/office/officeart/2008/layout/LinedList"/>
    <dgm:cxn modelId="{80E78208-3C6D-46B9-8B97-ED35509B4460}" type="presParOf" srcId="{59B6E480-02AB-4BBF-9D11-E71F0CC156D3}" destId="{F1DB9C46-58BC-4688-A7CD-BEA158FF044E}" srcOrd="2" destOrd="0" presId="urn:microsoft.com/office/officeart/2008/layout/LinedList"/>
    <dgm:cxn modelId="{22908AF4-053B-48C9-A773-A4A4704B6F6E}" type="presParOf" srcId="{59B6E480-02AB-4BBF-9D11-E71F0CC156D3}" destId="{B9CAB52E-0533-458D-8CB6-9F7EF5140D27}" srcOrd="3" destOrd="0" presId="urn:microsoft.com/office/officeart/2008/layout/LinedList"/>
    <dgm:cxn modelId="{DA7361AE-EEEF-4ADB-99B8-B4A6FDED7791}" type="presParOf" srcId="{B9CAB52E-0533-458D-8CB6-9F7EF5140D27}" destId="{97B4483F-9858-4873-9301-1C059CEC0222}" srcOrd="0" destOrd="0" presId="urn:microsoft.com/office/officeart/2008/layout/LinedList"/>
    <dgm:cxn modelId="{10D34CCA-0C3A-445F-A93D-6D93E66CC5DA}" type="presParOf" srcId="{B9CAB52E-0533-458D-8CB6-9F7EF5140D27}" destId="{69F0D84E-2ACD-4E4A-B78B-74075C8372E6}" srcOrd="1" destOrd="0" presId="urn:microsoft.com/office/officeart/2008/layout/LinedList"/>
    <dgm:cxn modelId="{A037F02D-A8FD-4296-AE52-F8B027C09417}" type="presParOf" srcId="{59B6E480-02AB-4BBF-9D11-E71F0CC156D3}" destId="{D011BB6B-E7F9-455A-86A9-63C71B18E6A1}" srcOrd="4" destOrd="0" presId="urn:microsoft.com/office/officeart/2008/layout/LinedList"/>
    <dgm:cxn modelId="{A35CD864-E654-4D06-95B1-BBE1AC486994}" type="presParOf" srcId="{59B6E480-02AB-4BBF-9D11-E71F0CC156D3}" destId="{A5F71C2D-EC6D-4B13-AD7B-72D48320AB91}" srcOrd="5" destOrd="0" presId="urn:microsoft.com/office/officeart/2008/layout/LinedList"/>
    <dgm:cxn modelId="{64E637C4-0CA2-42B7-83E7-E14EDF888284}" type="presParOf" srcId="{A5F71C2D-EC6D-4B13-AD7B-72D48320AB91}" destId="{B2AA289A-92BE-4B6F-B81D-20323ECC6B56}" srcOrd="0" destOrd="0" presId="urn:microsoft.com/office/officeart/2008/layout/LinedList"/>
    <dgm:cxn modelId="{BC4AA749-5AB6-4F83-BADA-24A1AB3E7CBF}" type="presParOf" srcId="{A5F71C2D-EC6D-4B13-AD7B-72D48320AB91}" destId="{6B8BD5D5-6231-48BE-85FA-BCBA63770766}" srcOrd="1" destOrd="0" presId="urn:microsoft.com/office/officeart/2008/layout/LinedList"/>
    <dgm:cxn modelId="{7E418265-BCEB-4801-ABAD-EB9380DD0823}" type="presParOf" srcId="{59B6E480-02AB-4BBF-9D11-E71F0CC156D3}" destId="{E4AC0F9B-D1BD-4653-A456-7E46654EF99F}" srcOrd="6" destOrd="0" presId="urn:microsoft.com/office/officeart/2008/layout/LinedList"/>
    <dgm:cxn modelId="{F107059F-97B1-4E9B-9D6B-F4BE2B0C814B}" type="presParOf" srcId="{59B6E480-02AB-4BBF-9D11-E71F0CC156D3}" destId="{66ED81CD-A9D8-4A5C-9A01-B5AA157EABFB}" srcOrd="7" destOrd="0" presId="urn:microsoft.com/office/officeart/2008/layout/LinedList"/>
    <dgm:cxn modelId="{B66CAADE-67AB-4055-A661-82C1F0C9D42A}" type="presParOf" srcId="{66ED81CD-A9D8-4A5C-9A01-B5AA157EABFB}" destId="{E276EF96-B5A9-4F7F-8202-431862390A46}" srcOrd="0" destOrd="0" presId="urn:microsoft.com/office/officeart/2008/layout/LinedList"/>
    <dgm:cxn modelId="{4D492843-4917-4A1F-AA7C-4EDCEE688F23}" type="presParOf" srcId="{66ED81CD-A9D8-4A5C-9A01-B5AA157EABFB}" destId="{147FAE55-A3FD-4F31-A552-182CFA06C8FD}" srcOrd="1" destOrd="0" presId="urn:microsoft.com/office/officeart/2008/layout/LinedList"/>
    <dgm:cxn modelId="{40AEF514-EB53-43AF-A1B5-8F9BF2800334}" type="presParOf" srcId="{59B6E480-02AB-4BBF-9D11-E71F0CC156D3}" destId="{CAF056F5-451A-441F-9D2F-0961FB52F3B0}" srcOrd="8" destOrd="0" presId="urn:microsoft.com/office/officeart/2008/layout/LinedList"/>
    <dgm:cxn modelId="{82F74EC5-A1F7-479E-A0CE-D4700B37C347}" type="presParOf" srcId="{59B6E480-02AB-4BBF-9D11-E71F0CC156D3}" destId="{B6FD08AF-C758-4B8E-9262-0AB6C62BC64C}" srcOrd="9" destOrd="0" presId="urn:microsoft.com/office/officeart/2008/layout/LinedList"/>
    <dgm:cxn modelId="{BA0DC394-EE4F-4B12-BDCD-36BFE069B4DD}" type="presParOf" srcId="{B6FD08AF-C758-4B8E-9262-0AB6C62BC64C}" destId="{CDDDBD29-3A74-40DA-AA41-F75D939D08FA}" srcOrd="0" destOrd="0" presId="urn:microsoft.com/office/officeart/2008/layout/LinedList"/>
    <dgm:cxn modelId="{8D604CD0-BB9B-4AB1-8E20-1D53A771AB91}" type="presParOf" srcId="{B6FD08AF-C758-4B8E-9262-0AB6C62BC64C}" destId="{C616C9DC-6C05-456B-84AD-BCA87D5522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EEF05-3CD4-41BA-9A85-19BEA1A65A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A69FF7B-FA77-42CF-89AF-F295BB4A952C}">
      <dgm:prSet/>
      <dgm:spPr/>
      <dgm:t>
        <a:bodyPr/>
        <a:lstStyle/>
        <a:p>
          <a:r>
            <a:rPr lang="en-US"/>
            <a:t>Investigation</a:t>
          </a:r>
        </a:p>
      </dgm:t>
    </dgm:pt>
    <dgm:pt modelId="{DE261886-2C74-465B-BD62-0D0F408BB6D8}" type="parTrans" cxnId="{7644C966-3125-4FDB-A1AD-2AA6DC93551D}">
      <dgm:prSet/>
      <dgm:spPr/>
      <dgm:t>
        <a:bodyPr/>
        <a:lstStyle/>
        <a:p>
          <a:endParaRPr lang="en-US"/>
        </a:p>
      </dgm:t>
    </dgm:pt>
    <dgm:pt modelId="{898643DF-71BE-4F96-ABEE-C8E29E075971}" type="sibTrans" cxnId="{7644C966-3125-4FDB-A1AD-2AA6DC93551D}">
      <dgm:prSet/>
      <dgm:spPr/>
      <dgm:t>
        <a:bodyPr/>
        <a:lstStyle/>
        <a:p>
          <a:endParaRPr lang="en-US"/>
        </a:p>
      </dgm:t>
    </dgm:pt>
    <dgm:pt modelId="{AB40F769-A597-403F-B2DF-3FBB19023475}">
      <dgm:prSet/>
      <dgm:spPr/>
      <dgm:t>
        <a:bodyPr/>
        <a:lstStyle/>
        <a:p>
          <a:r>
            <a:rPr lang="en-US"/>
            <a:t>Result Interpretation</a:t>
          </a:r>
        </a:p>
      </dgm:t>
    </dgm:pt>
    <dgm:pt modelId="{1353FCFC-53A1-4278-8D64-522209F56EA5}" type="parTrans" cxnId="{70833D54-8683-4EAC-8AD6-25D56639DB68}">
      <dgm:prSet/>
      <dgm:spPr/>
      <dgm:t>
        <a:bodyPr/>
        <a:lstStyle/>
        <a:p>
          <a:endParaRPr lang="en-US"/>
        </a:p>
      </dgm:t>
    </dgm:pt>
    <dgm:pt modelId="{133766E8-02E1-4483-AC12-CD7FE2415CC3}" type="sibTrans" cxnId="{70833D54-8683-4EAC-8AD6-25D56639DB68}">
      <dgm:prSet/>
      <dgm:spPr/>
      <dgm:t>
        <a:bodyPr/>
        <a:lstStyle/>
        <a:p>
          <a:endParaRPr lang="en-US"/>
        </a:p>
      </dgm:t>
    </dgm:pt>
    <dgm:pt modelId="{B2101351-CA1C-47FC-AEB7-F88458089011}">
      <dgm:prSet/>
      <dgm:spPr/>
      <dgm:t>
        <a:bodyPr/>
        <a:lstStyle/>
        <a:p>
          <a:r>
            <a:rPr lang="en-US"/>
            <a:t>Notification</a:t>
          </a:r>
        </a:p>
      </dgm:t>
    </dgm:pt>
    <dgm:pt modelId="{88106490-BEAE-490E-B160-7B93F33A7CEF}" type="parTrans" cxnId="{BC5DDC18-3B7F-472C-B935-FC32947EBFC6}">
      <dgm:prSet/>
      <dgm:spPr/>
      <dgm:t>
        <a:bodyPr/>
        <a:lstStyle/>
        <a:p>
          <a:endParaRPr lang="en-US"/>
        </a:p>
      </dgm:t>
    </dgm:pt>
    <dgm:pt modelId="{D61A6A2F-F62D-4010-9B78-CD968438B92E}" type="sibTrans" cxnId="{BC5DDC18-3B7F-472C-B935-FC32947EBFC6}">
      <dgm:prSet/>
      <dgm:spPr/>
      <dgm:t>
        <a:bodyPr/>
        <a:lstStyle/>
        <a:p>
          <a:endParaRPr lang="en-US"/>
        </a:p>
      </dgm:t>
    </dgm:pt>
    <dgm:pt modelId="{8FBAAE09-ECA8-47D1-9AA4-2B6B2B16D22A}">
      <dgm:prSet/>
      <dgm:spPr/>
      <dgm:t>
        <a:bodyPr/>
        <a:lstStyle/>
        <a:p>
          <a:r>
            <a:rPr lang="en-US"/>
            <a:t>Remediation</a:t>
          </a:r>
        </a:p>
      </dgm:t>
    </dgm:pt>
    <dgm:pt modelId="{FE580316-33AC-43AF-8633-1D0DA8B3DAF8}" type="parTrans" cxnId="{D8F41131-CB11-4435-A919-B8872E215DC8}">
      <dgm:prSet/>
      <dgm:spPr/>
      <dgm:t>
        <a:bodyPr/>
        <a:lstStyle/>
        <a:p>
          <a:endParaRPr lang="en-US"/>
        </a:p>
      </dgm:t>
    </dgm:pt>
    <dgm:pt modelId="{1940CBDE-BC94-483D-990C-5EF5BF5EC469}" type="sibTrans" cxnId="{D8F41131-CB11-4435-A919-B8872E215DC8}">
      <dgm:prSet/>
      <dgm:spPr/>
      <dgm:t>
        <a:bodyPr/>
        <a:lstStyle/>
        <a:p>
          <a:endParaRPr lang="en-US"/>
        </a:p>
      </dgm:t>
    </dgm:pt>
    <dgm:pt modelId="{CD36BE64-F4F8-407F-82C1-D1FD7E28FC6D}">
      <dgm:prSet/>
      <dgm:spPr/>
      <dgm:t>
        <a:bodyPr/>
        <a:lstStyle/>
        <a:p>
          <a:r>
            <a:rPr lang="en-US"/>
            <a:t>Monitoring</a:t>
          </a:r>
        </a:p>
      </dgm:t>
    </dgm:pt>
    <dgm:pt modelId="{3D37E117-C677-448C-9390-BF22075FC6F3}" type="parTrans" cxnId="{DA7BEF81-C533-426D-9E37-4A7623377227}">
      <dgm:prSet/>
      <dgm:spPr/>
      <dgm:t>
        <a:bodyPr/>
        <a:lstStyle/>
        <a:p>
          <a:endParaRPr lang="en-US"/>
        </a:p>
      </dgm:t>
    </dgm:pt>
    <dgm:pt modelId="{A439BD36-B434-48D5-B4F9-1130B7092899}" type="sibTrans" cxnId="{DA7BEF81-C533-426D-9E37-4A7623377227}">
      <dgm:prSet/>
      <dgm:spPr/>
      <dgm:t>
        <a:bodyPr/>
        <a:lstStyle/>
        <a:p>
          <a:endParaRPr lang="en-US"/>
        </a:p>
      </dgm:t>
    </dgm:pt>
    <dgm:pt modelId="{2F8927A3-5A10-4A60-9714-AB09A2ED0D40}" type="pres">
      <dgm:prSet presAssocID="{DBFEEF05-3CD4-41BA-9A85-19BEA1A65A5C}" presName="linear" presStyleCnt="0">
        <dgm:presLayoutVars>
          <dgm:animLvl val="lvl"/>
          <dgm:resizeHandles val="exact"/>
        </dgm:presLayoutVars>
      </dgm:prSet>
      <dgm:spPr/>
    </dgm:pt>
    <dgm:pt modelId="{784846AF-0AD3-48BB-A26F-ECBFDE57BB01}" type="pres">
      <dgm:prSet presAssocID="{6A69FF7B-FA77-42CF-89AF-F295BB4A952C}" presName="parentText" presStyleLbl="node1" presStyleIdx="0" presStyleCnt="5">
        <dgm:presLayoutVars>
          <dgm:chMax val="0"/>
          <dgm:bulletEnabled val="1"/>
        </dgm:presLayoutVars>
      </dgm:prSet>
      <dgm:spPr/>
    </dgm:pt>
    <dgm:pt modelId="{CCB48C9C-27E7-41B7-A968-3D9EA15B52B1}" type="pres">
      <dgm:prSet presAssocID="{898643DF-71BE-4F96-ABEE-C8E29E075971}" presName="spacer" presStyleCnt="0"/>
      <dgm:spPr/>
    </dgm:pt>
    <dgm:pt modelId="{F6F0EBD7-494D-4358-9459-4AF017025941}" type="pres">
      <dgm:prSet presAssocID="{AB40F769-A597-403F-B2DF-3FBB19023475}" presName="parentText" presStyleLbl="node1" presStyleIdx="1" presStyleCnt="5">
        <dgm:presLayoutVars>
          <dgm:chMax val="0"/>
          <dgm:bulletEnabled val="1"/>
        </dgm:presLayoutVars>
      </dgm:prSet>
      <dgm:spPr/>
    </dgm:pt>
    <dgm:pt modelId="{A9123B3B-E4F3-4F81-A3F2-2B7B7C6DE5F8}" type="pres">
      <dgm:prSet presAssocID="{133766E8-02E1-4483-AC12-CD7FE2415CC3}" presName="spacer" presStyleCnt="0"/>
      <dgm:spPr/>
    </dgm:pt>
    <dgm:pt modelId="{168BC339-9E07-4192-8D85-420589231CF4}" type="pres">
      <dgm:prSet presAssocID="{B2101351-CA1C-47FC-AEB7-F88458089011}" presName="parentText" presStyleLbl="node1" presStyleIdx="2" presStyleCnt="5">
        <dgm:presLayoutVars>
          <dgm:chMax val="0"/>
          <dgm:bulletEnabled val="1"/>
        </dgm:presLayoutVars>
      </dgm:prSet>
      <dgm:spPr/>
    </dgm:pt>
    <dgm:pt modelId="{AAA68413-830D-4F7A-802F-4598F16D7128}" type="pres">
      <dgm:prSet presAssocID="{D61A6A2F-F62D-4010-9B78-CD968438B92E}" presName="spacer" presStyleCnt="0"/>
      <dgm:spPr/>
    </dgm:pt>
    <dgm:pt modelId="{AA1EC75E-1101-4455-9A1A-26FFAC521EA5}" type="pres">
      <dgm:prSet presAssocID="{8FBAAE09-ECA8-47D1-9AA4-2B6B2B16D22A}" presName="parentText" presStyleLbl="node1" presStyleIdx="3" presStyleCnt="5">
        <dgm:presLayoutVars>
          <dgm:chMax val="0"/>
          <dgm:bulletEnabled val="1"/>
        </dgm:presLayoutVars>
      </dgm:prSet>
      <dgm:spPr/>
    </dgm:pt>
    <dgm:pt modelId="{29E187B7-585D-418B-97A6-72329F2D6247}" type="pres">
      <dgm:prSet presAssocID="{1940CBDE-BC94-483D-990C-5EF5BF5EC469}" presName="spacer" presStyleCnt="0"/>
      <dgm:spPr/>
    </dgm:pt>
    <dgm:pt modelId="{BF0F349A-5DFB-4DE2-AB4A-1A661025DF83}" type="pres">
      <dgm:prSet presAssocID="{CD36BE64-F4F8-407F-82C1-D1FD7E28FC6D}" presName="parentText" presStyleLbl="node1" presStyleIdx="4" presStyleCnt="5">
        <dgm:presLayoutVars>
          <dgm:chMax val="0"/>
          <dgm:bulletEnabled val="1"/>
        </dgm:presLayoutVars>
      </dgm:prSet>
      <dgm:spPr/>
    </dgm:pt>
  </dgm:ptLst>
  <dgm:cxnLst>
    <dgm:cxn modelId="{BC5DDC18-3B7F-472C-B935-FC32947EBFC6}" srcId="{DBFEEF05-3CD4-41BA-9A85-19BEA1A65A5C}" destId="{B2101351-CA1C-47FC-AEB7-F88458089011}" srcOrd="2" destOrd="0" parTransId="{88106490-BEAE-490E-B160-7B93F33A7CEF}" sibTransId="{D61A6A2F-F62D-4010-9B78-CD968438B92E}"/>
    <dgm:cxn modelId="{D8F41131-CB11-4435-A919-B8872E215DC8}" srcId="{DBFEEF05-3CD4-41BA-9A85-19BEA1A65A5C}" destId="{8FBAAE09-ECA8-47D1-9AA4-2B6B2B16D22A}" srcOrd="3" destOrd="0" parTransId="{FE580316-33AC-43AF-8633-1D0DA8B3DAF8}" sibTransId="{1940CBDE-BC94-483D-990C-5EF5BF5EC469}"/>
    <dgm:cxn modelId="{D60E015B-10C6-491A-AFE5-0601A8C05F30}" type="presOf" srcId="{DBFEEF05-3CD4-41BA-9A85-19BEA1A65A5C}" destId="{2F8927A3-5A10-4A60-9714-AB09A2ED0D40}" srcOrd="0" destOrd="0" presId="urn:microsoft.com/office/officeart/2005/8/layout/vList2"/>
    <dgm:cxn modelId="{7644C966-3125-4FDB-A1AD-2AA6DC93551D}" srcId="{DBFEEF05-3CD4-41BA-9A85-19BEA1A65A5C}" destId="{6A69FF7B-FA77-42CF-89AF-F295BB4A952C}" srcOrd="0" destOrd="0" parTransId="{DE261886-2C74-465B-BD62-0D0F408BB6D8}" sibTransId="{898643DF-71BE-4F96-ABEE-C8E29E075971}"/>
    <dgm:cxn modelId="{AE6AD76C-CA7B-409B-82CF-D62EB8218D5D}" type="presOf" srcId="{CD36BE64-F4F8-407F-82C1-D1FD7E28FC6D}" destId="{BF0F349A-5DFB-4DE2-AB4A-1A661025DF83}" srcOrd="0" destOrd="0" presId="urn:microsoft.com/office/officeart/2005/8/layout/vList2"/>
    <dgm:cxn modelId="{70833D54-8683-4EAC-8AD6-25D56639DB68}" srcId="{DBFEEF05-3CD4-41BA-9A85-19BEA1A65A5C}" destId="{AB40F769-A597-403F-B2DF-3FBB19023475}" srcOrd="1" destOrd="0" parTransId="{1353FCFC-53A1-4278-8D64-522209F56EA5}" sibTransId="{133766E8-02E1-4483-AC12-CD7FE2415CC3}"/>
    <dgm:cxn modelId="{DA7BEF81-C533-426D-9E37-4A7623377227}" srcId="{DBFEEF05-3CD4-41BA-9A85-19BEA1A65A5C}" destId="{CD36BE64-F4F8-407F-82C1-D1FD7E28FC6D}" srcOrd="4" destOrd="0" parTransId="{3D37E117-C677-448C-9390-BF22075FC6F3}" sibTransId="{A439BD36-B434-48D5-B4F9-1130B7092899}"/>
    <dgm:cxn modelId="{6DC5258F-A653-44D6-84FE-FEEFF88E52C0}" type="presOf" srcId="{B2101351-CA1C-47FC-AEB7-F88458089011}" destId="{168BC339-9E07-4192-8D85-420589231CF4}" srcOrd="0" destOrd="0" presId="urn:microsoft.com/office/officeart/2005/8/layout/vList2"/>
    <dgm:cxn modelId="{CCA100B7-AD99-4B6A-83BA-3C1767EED6CF}" type="presOf" srcId="{8FBAAE09-ECA8-47D1-9AA4-2B6B2B16D22A}" destId="{AA1EC75E-1101-4455-9A1A-26FFAC521EA5}" srcOrd="0" destOrd="0" presId="urn:microsoft.com/office/officeart/2005/8/layout/vList2"/>
    <dgm:cxn modelId="{B1BDA2B7-5817-4917-9ECF-6933F4350D29}" type="presOf" srcId="{AB40F769-A597-403F-B2DF-3FBB19023475}" destId="{F6F0EBD7-494D-4358-9459-4AF017025941}" srcOrd="0" destOrd="0" presId="urn:microsoft.com/office/officeart/2005/8/layout/vList2"/>
    <dgm:cxn modelId="{1A0D01D3-EC36-4DAB-818E-BD8212BB4546}" type="presOf" srcId="{6A69FF7B-FA77-42CF-89AF-F295BB4A952C}" destId="{784846AF-0AD3-48BB-A26F-ECBFDE57BB01}" srcOrd="0" destOrd="0" presId="urn:microsoft.com/office/officeart/2005/8/layout/vList2"/>
    <dgm:cxn modelId="{BE3F2684-65DF-4DE8-BC84-48E0D740EAF3}" type="presParOf" srcId="{2F8927A3-5A10-4A60-9714-AB09A2ED0D40}" destId="{784846AF-0AD3-48BB-A26F-ECBFDE57BB01}" srcOrd="0" destOrd="0" presId="urn:microsoft.com/office/officeart/2005/8/layout/vList2"/>
    <dgm:cxn modelId="{367766A0-2A4F-4E73-A124-E54079F01575}" type="presParOf" srcId="{2F8927A3-5A10-4A60-9714-AB09A2ED0D40}" destId="{CCB48C9C-27E7-41B7-A968-3D9EA15B52B1}" srcOrd="1" destOrd="0" presId="urn:microsoft.com/office/officeart/2005/8/layout/vList2"/>
    <dgm:cxn modelId="{543F19ED-347C-434A-A7F6-558FBC5AA158}" type="presParOf" srcId="{2F8927A3-5A10-4A60-9714-AB09A2ED0D40}" destId="{F6F0EBD7-494D-4358-9459-4AF017025941}" srcOrd="2" destOrd="0" presId="urn:microsoft.com/office/officeart/2005/8/layout/vList2"/>
    <dgm:cxn modelId="{C7EC46FD-0B7E-4B36-AA6E-E79E02628A11}" type="presParOf" srcId="{2F8927A3-5A10-4A60-9714-AB09A2ED0D40}" destId="{A9123B3B-E4F3-4F81-A3F2-2B7B7C6DE5F8}" srcOrd="3" destOrd="0" presId="urn:microsoft.com/office/officeart/2005/8/layout/vList2"/>
    <dgm:cxn modelId="{2A252F40-EE78-4B23-85A0-3B499B305769}" type="presParOf" srcId="{2F8927A3-5A10-4A60-9714-AB09A2ED0D40}" destId="{168BC339-9E07-4192-8D85-420589231CF4}" srcOrd="4" destOrd="0" presId="urn:microsoft.com/office/officeart/2005/8/layout/vList2"/>
    <dgm:cxn modelId="{795E683D-A554-4B4E-A6E1-BDA20DA18AFF}" type="presParOf" srcId="{2F8927A3-5A10-4A60-9714-AB09A2ED0D40}" destId="{AAA68413-830D-4F7A-802F-4598F16D7128}" srcOrd="5" destOrd="0" presId="urn:microsoft.com/office/officeart/2005/8/layout/vList2"/>
    <dgm:cxn modelId="{61656D6F-0DFE-40B9-8EB6-5AE98F6CD8D1}" type="presParOf" srcId="{2F8927A3-5A10-4A60-9714-AB09A2ED0D40}" destId="{AA1EC75E-1101-4455-9A1A-26FFAC521EA5}" srcOrd="6" destOrd="0" presId="urn:microsoft.com/office/officeart/2005/8/layout/vList2"/>
    <dgm:cxn modelId="{C3E4C26C-3441-4597-B8CD-4A1419DDDC94}" type="presParOf" srcId="{2F8927A3-5A10-4A60-9714-AB09A2ED0D40}" destId="{29E187B7-585D-418B-97A6-72329F2D6247}" srcOrd="7" destOrd="0" presId="urn:microsoft.com/office/officeart/2005/8/layout/vList2"/>
    <dgm:cxn modelId="{B5DDCD38-4967-4D68-86CF-11684028A657}" type="presParOf" srcId="{2F8927A3-5A10-4A60-9714-AB09A2ED0D40}" destId="{BF0F349A-5DFB-4DE2-AB4A-1A661025DF8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897F83-24E8-4338-8E39-AA551F86D2F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6BAB49B-A36A-4A81-9910-6AD28EC23B7A}">
      <dgm:prSet/>
      <dgm:spPr/>
      <dgm:t>
        <a:bodyPr/>
        <a:lstStyle/>
        <a:p>
          <a:r>
            <a:rPr lang="en-US" dirty="0"/>
            <a:t>When a Lead Poisoning Hazard exists in a child care center but no Child is determined to be Lead-Poisoned</a:t>
          </a:r>
        </a:p>
      </dgm:t>
    </dgm:pt>
    <dgm:pt modelId="{AD918ABB-8664-41EC-BD87-D0DE8FBA90ED}" type="parTrans" cxnId="{9BAB12F7-0FB0-448F-99D9-53BA3B092F72}">
      <dgm:prSet/>
      <dgm:spPr/>
      <dgm:t>
        <a:bodyPr/>
        <a:lstStyle/>
        <a:p>
          <a:endParaRPr lang="en-US"/>
        </a:p>
      </dgm:t>
    </dgm:pt>
    <dgm:pt modelId="{F231E5C3-8D84-415F-AF23-6870B8BC2D2C}" type="sibTrans" cxnId="{9BAB12F7-0FB0-448F-99D9-53BA3B092F72}">
      <dgm:prSet/>
      <dgm:spPr/>
      <dgm:t>
        <a:bodyPr/>
        <a:lstStyle/>
        <a:p>
          <a:endParaRPr lang="en-US"/>
        </a:p>
      </dgm:t>
    </dgm:pt>
    <dgm:pt modelId="{8EF84026-2F9E-4FAC-A342-666614C19520}">
      <dgm:prSet/>
      <dgm:spPr/>
      <dgm:t>
        <a:bodyPr/>
        <a:lstStyle/>
        <a:p>
          <a:r>
            <a:rPr lang="en-US" dirty="0"/>
            <a:t>*The Division of Child Development &amp; Early Education (DCDEE) is responsible for requiring remediation</a:t>
          </a:r>
        </a:p>
      </dgm:t>
    </dgm:pt>
    <dgm:pt modelId="{7D0F3564-D7A5-471E-987B-65137A402242}" type="parTrans" cxnId="{00D38363-D36F-4D87-8F7C-E6FCB9DEDA42}">
      <dgm:prSet/>
      <dgm:spPr/>
      <dgm:t>
        <a:bodyPr/>
        <a:lstStyle/>
        <a:p>
          <a:endParaRPr lang="en-US"/>
        </a:p>
      </dgm:t>
    </dgm:pt>
    <dgm:pt modelId="{B61739F2-8A52-4ED5-B358-EC15A7EE1E70}" type="sibTrans" cxnId="{00D38363-D36F-4D87-8F7C-E6FCB9DEDA42}">
      <dgm:prSet/>
      <dgm:spPr/>
      <dgm:t>
        <a:bodyPr/>
        <a:lstStyle/>
        <a:p>
          <a:endParaRPr lang="en-US"/>
        </a:p>
      </dgm:t>
    </dgm:pt>
    <dgm:pt modelId="{891AFA8A-0CFA-4D47-B3F1-2A360129B9EA}">
      <dgm:prSet/>
      <dgm:spPr/>
      <dgm:t>
        <a:bodyPr/>
        <a:lstStyle/>
        <a:p>
          <a:r>
            <a:rPr lang="en-US" dirty="0"/>
            <a:t>*The lead authorized agent acts as a consultant for the remediation.</a:t>
          </a:r>
        </a:p>
      </dgm:t>
    </dgm:pt>
    <dgm:pt modelId="{CA0CC690-FFE9-4E8C-8D5A-248F54519C57}" type="parTrans" cxnId="{3C7D7CEC-3853-4888-8E15-8A0DBA082E4A}">
      <dgm:prSet/>
      <dgm:spPr/>
      <dgm:t>
        <a:bodyPr/>
        <a:lstStyle/>
        <a:p>
          <a:endParaRPr lang="en-US"/>
        </a:p>
      </dgm:t>
    </dgm:pt>
    <dgm:pt modelId="{5C3D804E-F23E-4244-B648-AC40D05DFDB2}" type="sibTrans" cxnId="{3C7D7CEC-3853-4888-8E15-8A0DBA082E4A}">
      <dgm:prSet/>
      <dgm:spPr/>
      <dgm:t>
        <a:bodyPr/>
        <a:lstStyle/>
        <a:p>
          <a:endParaRPr lang="en-US"/>
        </a:p>
      </dgm:t>
    </dgm:pt>
    <dgm:pt modelId="{BAEF1CAB-99B0-4D83-B7FA-4C1A495654FC}" type="pres">
      <dgm:prSet presAssocID="{24897F83-24E8-4338-8E39-AA551F86D2F8}" presName="linear" presStyleCnt="0">
        <dgm:presLayoutVars>
          <dgm:animLvl val="lvl"/>
          <dgm:resizeHandles val="exact"/>
        </dgm:presLayoutVars>
      </dgm:prSet>
      <dgm:spPr/>
    </dgm:pt>
    <dgm:pt modelId="{6BF92705-8E9F-4AEA-9CA7-67EA37746FD5}" type="pres">
      <dgm:prSet presAssocID="{36BAB49B-A36A-4A81-9910-6AD28EC23B7A}" presName="parentText" presStyleLbl="node1" presStyleIdx="0" presStyleCnt="2">
        <dgm:presLayoutVars>
          <dgm:chMax val="0"/>
          <dgm:bulletEnabled val="1"/>
        </dgm:presLayoutVars>
      </dgm:prSet>
      <dgm:spPr/>
    </dgm:pt>
    <dgm:pt modelId="{173B0F83-BC85-4512-A545-866240467B5D}" type="pres">
      <dgm:prSet presAssocID="{36BAB49B-A36A-4A81-9910-6AD28EC23B7A}" presName="childText" presStyleLbl="revTx" presStyleIdx="0" presStyleCnt="1">
        <dgm:presLayoutVars>
          <dgm:bulletEnabled val="1"/>
        </dgm:presLayoutVars>
      </dgm:prSet>
      <dgm:spPr/>
    </dgm:pt>
    <dgm:pt modelId="{FF8CFA5E-7053-4E7F-9F7E-C73A0FEE3C8A}" type="pres">
      <dgm:prSet presAssocID="{891AFA8A-0CFA-4D47-B3F1-2A360129B9EA}" presName="parentText" presStyleLbl="node1" presStyleIdx="1" presStyleCnt="2">
        <dgm:presLayoutVars>
          <dgm:chMax val="0"/>
          <dgm:bulletEnabled val="1"/>
        </dgm:presLayoutVars>
      </dgm:prSet>
      <dgm:spPr/>
    </dgm:pt>
  </dgm:ptLst>
  <dgm:cxnLst>
    <dgm:cxn modelId="{23098606-A986-40D6-93C3-B526A81E1513}" type="presOf" srcId="{36BAB49B-A36A-4A81-9910-6AD28EC23B7A}" destId="{6BF92705-8E9F-4AEA-9CA7-67EA37746FD5}" srcOrd="0" destOrd="0" presId="urn:microsoft.com/office/officeart/2005/8/layout/vList2"/>
    <dgm:cxn modelId="{EDE0523E-4009-46EF-868A-06C2748B4642}" type="presOf" srcId="{891AFA8A-0CFA-4D47-B3F1-2A360129B9EA}" destId="{FF8CFA5E-7053-4E7F-9F7E-C73A0FEE3C8A}" srcOrd="0" destOrd="0" presId="urn:microsoft.com/office/officeart/2005/8/layout/vList2"/>
    <dgm:cxn modelId="{00D38363-D36F-4D87-8F7C-E6FCB9DEDA42}" srcId="{36BAB49B-A36A-4A81-9910-6AD28EC23B7A}" destId="{8EF84026-2F9E-4FAC-A342-666614C19520}" srcOrd="0" destOrd="0" parTransId="{7D0F3564-D7A5-471E-987B-65137A402242}" sibTransId="{B61739F2-8A52-4ED5-B358-EC15A7EE1E70}"/>
    <dgm:cxn modelId="{CECA0377-0521-473D-9913-799C5D5A241A}" type="presOf" srcId="{24897F83-24E8-4338-8E39-AA551F86D2F8}" destId="{BAEF1CAB-99B0-4D83-B7FA-4C1A495654FC}" srcOrd="0" destOrd="0" presId="urn:microsoft.com/office/officeart/2005/8/layout/vList2"/>
    <dgm:cxn modelId="{05F542C6-B00A-4FB1-AEEB-DAB1A5D6D429}" type="presOf" srcId="{8EF84026-2F9E-4FAC-A342-666614C19520}" destId="{173B0F83-BC85-4512-A545-866240467B5D}" srcOrd="0" destOrd="0" presId="urn:microsoft.com/office/officeart/2005/8/layout/vList2"/>
    <dgm:cxn modelId="{3C7D7CEC-3853-4888-8E15-8A0DBA082E4A}" srcId="{24897F83-24E8-4338-8E39-AA551F86D2F8}" destId="{891AFA8A-0CFA-4D47-B3F1-2A360129B9EA}" srcOrd="1" destOrd="0" parTransId="{CA0CC690-FFE9-4E8C-8D5A-248F54519C57}" sibTransId="{5C3D804E-F23E-4244-B648-AC40D05DFDB2}"/>
    <dgm:cxn modelId="{9BAB12F7-0FB0-448F-99D9-53BA3B092F72}" srcId="{24897F83-24E8-4338-8E39-AA551F86D2F8}" destId="{36BAB49B-A36A-4A81-9910-6AD28EC23B7A}" srcOrd="0" destOrd="0" parTransId="{AD918ABB-8664-41EC-BD87-D0DE8FBA90ED}" sibTransId="{F231E5C3-8D84-415F-AF23-6870B8BC2D2C}"/>
    <dgm:cxn modelId="{6A150A88-3DB5-4BBB-96C2-8F4B70AAE2F4}" type="presParOf" srcId="{BAEF1CAB-99B0-4D83-B7FA-4C1A495654FC}" destId="{6BF92705-8E9F-4AEA-9CA7-67EA37746FD5}" srcOrd="0" destOrd="0" presId="urn:microsoft.com/office/officeart/2005/8/layout/vList2"/>
    <dgm:cxn modelId="{D4DD6987-C45B-4542-BC49-008EC9126011}" type="presParOf" srcId="{BAEF1CAB-99B0-4D83-B7FA-4C1A495654FC}" destId="{173B0F83-BC85-4512-A545-866240467B5D}" srcOrd="1" destOrd="0" presId="urn:microsoft.com/office/officeart/2005/8/layout/vList2"/>
    <dgm:cxn modelId="{01A51743-9371-4D55-9B22-D177D65AA010}" type="presParOf" srcId="{BAEF1CAB-99B0-4D83-B7FA-4C1A495654FC}" destId="{FF8CFA5E-7053-4E7F-9F7E-C73A0FEE3C8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C5E8ED-B8E0-4AD6-AD6B-41237813150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D0EE4AB-A274-40E7-B749-2318149220CA}">
      <dgm:prSet/>
      <dgm:spPr/>
      <dgm:t>
        <a:bodyPr/>
        <a:lstStyle/>
        <a:p>
          <a:r>
            <a:rPr lang="en-US" dirty="0">
              <a:solidFill>
                <a:schemeClr val="tx1"/>
              </a:solidFill>
            </a:rPr>
            <a:t>.2816 Lead Poisoning Hazards</a:t>
          </a:r>
        </a:p>
      </dgm:t>
    </dgm:pt>
    <dgm:pt modelId="{C3EBDDC3-A97B-4E86-A7E4-637E86F95A3F}" type="parTrans" cxnId="{BEF74816-0C63-4641-B759-5104EDE8FC37}">
      <dgm:prSet/>
      <dgm:spPr/>
      <dgm:t>
        <a:bodyPr/>
        <a:lstStyle/>
        <a:p>
          <a:endParaRPr lang="en-US"/>
        </a:p>
      </dgm:t>
    </dgm:pt>
    <dgm:pt modelId="{59A7D090-4107-487A-A131-63E50D920207}" type="sibTrans" cxnId="{BEF74816-0C63-4641-B759-5104EDE8FC37}">
      <dgm:prSet/>
      <dgm:spPr/>
      <dgm:t>
        <a:bodyPr/>
        <a:lstStyle/>
        <a:p>
          <a:endParaRPr lang="en-US"/>
        </a:p>
      </dgm:t>
    </dgm:pt>
    <dgm:pt modelId="{54C92FDD-1BDB-4071-A640-6E560EE51C4F}">
      <dgm:prSet/>
      <dgm:spPr/>
      <dgm:t>
        <a:bodyPr/>
        <a:lstStyle/>
        <a:p>
          <a:r>
            <a:rPr lang="en-US" dirty="0">
              <a:solidFill>
                <a:schemeClr val="tx1"/>
              </a:solidFill>
            </a:rPr>
            <a:t>Effective October 1, 2019</a:t>
          </a:r>
        </a:p>
      </dgm:t>
    </dgm:pt>
    <dgm:pt modelId="{7F7FD2BC-0203-4F9B-BAE5-9DB76F802EAB}" type="parTrans" cxnId="{6BFD6B71-7647-4FB7-8C7F-4273265656C4}">
      <dgm:prSet/>
      <dgm:spPr/>
      <dgm:t>
        <a:bodyPr/>
        <a:lstStyle/>
        <a:p>
          <a:endParaRPr lang="en-US"/>
        </a:p>
      </dgm:t>
    </dgm:pt>
    <dgm:pt modelId="{F2B84008-B061-4E41-AFDD-4F1989517D9D}" type="sibTrans" cxnId="{6BFD6B71-7647-4FB7-8C7F-4273265656C4}">
      <dgm:prSet/>
      <dgm:spPr/>
      <dgm:t>
        <a:bodyPr/>
        <a:lstStyle/>
        <a:p>
          <a:endParaRPr lang="en-US"/>
        </a:p>
      </dgm:t>
    </dgm:pt>
    <dgm:pt modelId="{AB443339-2C12-4F92-8770-80926C6ECDDC}">
      <dgm:prSet/>
      <dgm:spPr/>
      <dgm:t>
        <a:bodyPr/>
        <a:lstStyle/>
        <a:p>
          <a:r>
            <a:rPr lang="en-US" dirty="0"/>
            <a:t>Lead in Water Testing Rule</a:t>
          </a:r>
        </a:p>
      </dgm:t>
    </dgm:pt>
    <dgm:pt modelId="{670BDBA0-3BE9-4700-A49C-7C864C2874E3}" type="parTrans" cxnId="{640EC376-48A5-4DDE-BFAB-FF7A381BF258}">
      <dgm:prSet/>
      <dgm:spPr/>
      <dgm:t>
        <a:bodyPr/>
        <a:lstStyle/>
        <a:p>
          <a:endParaRPr lang="en-US"/>
        </a:p>
      </dgm:t>
    </dgm:pt>
    <dgm:pt modelId="{2586DB95-5A6C-461D-BF77-35B771108F21}" type="sibTrans" cxnId="{640EC376-48A5-4DDE-BFAB-FF7A381BF258}">
      <dgm:prSet/>
      <dgm:spPr/>
      <dgm:t>
        <a:bodyPr/>
        <a:lstStyle/>
        <a:p>
          <a:endParaRPr lang="en-US"/>
        </a:p>
      </dgm:t>
    </dgm:pt>
    <dgm:pt modelId="{19173567-3FC2-4C47-81B6-BCBA93458B88}">
      <dgm:prSet/>
      <dgm:spPr/>
      <dgm:t>
        <a:bodyPr/>
        <a:lstStyle/>
        <a:p>
          <a:r>
            <a:rPr lang="en-US" dirty="0">
              <a:solidFill>
                <a:schemeClr val="tx1"/>
              </a:solidFill>
            </a:rPr>
            <a:t>An amendment to Rule 15A NCAC 18A .2816</a:t>
          </a:r>
        </a:p>
      </dgm:t>
    </dgm:pt>
    <dgm:pt modelId="{7C4C7942-CF13-4906-8F35-0B3CBB1412EA}" type="parTrans" cxnId="{0BE6CED6-D8D9-4FB2-BD49-383AF0D50B18}">
      <dgm:prSet/>
      <dgm:spPr/>
      <dgm:t>
        <a:bodyPr/>
        <a:lstStyle/>
        <a:p>
          <a:endParaRPr lang="en-US"/>
        </a:p>
      </dgm:t>
    </dgm:pt>
    <dgm:pt modelId="{9C544EEB-2EF9-4AA6-8BE0-EEEC4A69D566}" type="sibTrans" cxnId="{0BE6CED6-D8D9-4FB2-BD49-383AF0D50B18}">
      <dgm:prSet/>
      <dgm:spPr/>
      <dgm:t>
        <a:bodyPr/>
        <a:lstStyle/>
        <a:p>
          <a:endParaRPr lang="en-US"/>
        </a:p>
      </dgm:t>
    </dgm:pt>
    <dgm:pt modelId="{CE4B5100-D694-4565-BBE0-C1FBB7EA9AA6}">
      <dgm:prSet/>
      <dgm:spPr/>
      <dgm:t>
        <a:bodyPr/>
        <a:lstStyle/>
        <a:p>
          <a:r>
            <a:rPr lang="en-US" dirty="0"/>
            <a:t>This amendment requires that all licensed child care centers test all drinking water faucets and food preparation sinks for lead contamination within one year, and new centers must test upon application for a license. After that, centers will need to test once every three years.</a:t>
          </a:r>
        </a:p>
      </dgm:t>
    </dgm:pt>
    <dgm:pt modelId="{A957C9FE-CBF3-4F30-BBDD-9F00556FC05F}" type="parTrans" cxnId="{6530C6FC-59DE-4CC8-B28E-305EFC209A49}">
      <dgm:prSet/>
      <dgm:spPr/>
      <dgm:t>
        <a:bodyPr/>
        <a:lstStyle/>
        <a:p>
          <a:endParaRPr lang="en-US"/>
        </a:p>
      </dgm:t>
    </dgm:pt>
    <dgm:pt modelId="{64D406C6-D83C-46BD-A79C-1DCADDC52B44}" type="sibTrans" cxnId="{6530C6FC-59DE-4CC8-B28E-305EFC209A49}">
      <dgm:prSet/>
      <dgm:spPr/>
      <dgm:t>
        <a:bodyPr/>
        <a:lstStyle/>
        <a:p>
          <a:endParaRPr lang="en-US"/>
        </a:p>
      </dgm:t>
    </dgm:pt>
    <dgm:pt modelId="{9A2903ED-F665-4CB7-9664-0EB57E699426}">
      <dgm:prSet/>
      <dgm:spPr/>
      <dgm:t>
        <a:bodyPr/>
        <a:lstStyle/>
        <a:p>
          <a:r>
            <a:rPr lang="en-US" dirty="0"/>
            <a:t>General Commenting was not recommended after July 1, 2021</a:t>
          </a:r>
        </a:p>
      </dgm:t>
    </dgm:pt>
    <dgm:pt modelId="{764D87EF-426C-4305-9C8B-1443508120BC}" type="parTrans" cxnId="{81E3E368-4F20-4CFB-BC5D-16A23118F4CD}">
      <dgm:prSet/>
      <dgm:spPr/>
      <dgm:t>
        <a:bodyPr/>
        <a:lstStyle/>
        <a:p>
          <a:endParaRPr lang="en-US"/>
        </a:p>
      </dgm:t>
    </dgm:pt>
    <dgm:pt modelId="{7294C33B-DD5D-4152-84F2-03B54613C299}" type="sibTrans" cxnId="{81E3E368-4F20-4CFB-BC5D-16A23118F4CD}">
      <dgm:prSet/>
      <dgm:spPr/>
      <dgm:t>
        <a:bodyPr/>
        <a:lstStyle/>
        <a:p>
          <a:endParaRPr lang="en-US"/>
        </a:p>
      </dgm:t>
    </dgm:pt>
    <dgm:pt modelId="{B7CF791C-627B-44F8-84F6-B0F13FFE61EF}" type="pres">
      <dgm:prSet presAssocID="{BBC5E8ED-B8E0-4AD6-AD6B-41237813150F}" presName="linear" presStyleCnt="0">
        <dgm:presLayoutVars>
          <dgm:animLvl val="lvl"/>
          <dgm:resizeHandles val="exact"/>
        </dgm:presLayoutVars>
      </dgm:prSet>
      <dgm:spPr/>
    </dgm:pt>
    <dgm:pt modelId="{6962B608-97DD-4467-9C7A-DFDAE5212988}" type="pres">
      <dgm:prSet presAssocID="{1D0EE4AB-A274-40E7-B749-2318149220CA}" presName="parentText" presStyleLbl="node1" presStyleIdx="0" presStyleCnt="4">
        <dgm:presLayoutVars>
          <dgm:chMax val="0"/>
          <dgm:bulletEnabled val="1"/>
        </dgm:presLayoutVars>
      </dgm:prSet>
      <dgm:spPr/>
    </dgm:pt>
    <dgm:pt modelId="{F6DFDB52-7A02-4C06-BDFB-01A528230779}" type="pres">
      <dgm:prSet presAssocID="{59A7D090-4107-487A-A131-63E50D920207}" presName="spacer" presStyleCnt="0"/>
      <dgm:spPr/>
    </dgm:pt>
    <dgm:pt modelId="{D7132120-2779-46D6-AC03-495B7F11B94C}" type="pres">
      <dgm:prSet presAssocID="{54C92FDD-1BDB-4071-A640-6E560EE51C4F}" presName="parentText" presStyleLbl="node1" presStyleIdx="1" presStyleCnt="4">
        <dgm:presLayoutVars>
          <dgm:chMax val="0"/>
          <dgm:bulletEnabled val="1"/>
        </dgm:presLayoutVars>
      </dgm:prSet>
      <dgm:spPr/>
    </dgm:pt>
    <dgm:pt modelId="{B3C04164-914E-4172-B8AD-93B07588295D}" type="pres">
      <dgm:prSet presAssocID="{54C92FDD-1BDB-4071-A640-6E560EE51C4F}" presName="childText" presStyleLbl="revTx" presStyleIdx="0" presStyleCnt="2">
        <dgm:presLayoutVars>
          <dgm:bulletEnabled val="1"/>
        </dgm:presLayoutVars>
      </dgm:prSet>
      <dgm:spPr/>
    </dgm:pt>
    <dgm:pt modelId="{23C3E28E-A038-4C88-8C5A-F102E0DD7416}" type="pres">
      <dgm:prSet presAssocID="{19173567-3FC2-4C47-81B6-BCBA93458B88}" presName="parentText" presStyleLbl="node1" presStyleIdx="2" presStyleCnt="4">
        <dgm:presLayoutVars>
          <dgm:chMax val="0"/>
          <dgm:bulletEnabled val="1"/>
        </dgm:presLayoutVars>
      </dgm:prSet>
      <dgm:spPr/>
    </dgm:pt>
    <dgm:pt modelId="{AD094E97-4978-4AA6-8062-A98555C71DB1}" type="pres">
      <dgm:prSet presAssocID="{19173567-3FC2-4C47-81B6-BCBA93458B88}" presName="childText" presStyleLbl="revTx" presStyleIdx="1" presStyleCnt="2">
        <dgm:presLayoutVars>
          <dgm:bulletEnabled val="1"/>
        </dgm:presLayoutVars>
      </dgm:prSet>
      <dgm:spPr/>
    </dgm:pt>
    <dgm:pt modelId="{55FDDABF-0BDB-457B-8D2D-9205F713C296}" type="pres">
      <dgm:prSet presAssocID="{9A2903ED-F665-4CB7-9664-0EB57E699426}" presName="parentText" presStyleLbl="node1" presStyleIdx="3" presStyleCnt="4">
        <dgm:presLayoutVars>
          <dgm:chMax val="0"/>
          <dgm:bulletEnabled val="1"/>
        </dgm:presLayoutVars>
      </dgm:prSet>
      <dgm:spPr/>
    </dgm:pt>
  </dgm:ptLst>
  <dgm:cxnLst>
    <dgm:cxn modelId="{4D63130E-E53F-4955-A2BF-67DEC9B82151}" type="presOf" srcId="{54C92FDD-1BDB-4071-A640-6E560EE51C4F}" destId="{D7132120-2779-46D6-AC03-495B7F11B94C}" srcOrd="0" destOrd="0" presId="urn:microsoft.com/office/officeart/2005/8/layout/vList2"/>
    <dgm:cxn modelId="{BEF74816-0C63-4641-B759-5104EDE8FC37}" srcId="{BBC5E8ED-B8E0-4AD6-AD6B-41237813150F}" destId="{1D0EE4AB-A274-40E7-B749-2318149220CA}" srcOrd="0" destOrd="0" parTransId="{C3EBDDC3-A97B-4E86-A7E4-637E86F95A3F}" sibTransId="{59A7D090-4107-487A-A131-63E50D920207}"/>
    <dgm:cxn modelId="{40A52D2D-AC1B-495E-BEB3-00E056A4DEF1}" type="presOf" srcId="{CE4B5100-D694-4565-BBE0-C1FBB7EA9AA6}" destId="{AD094E97-4978-4AA6-8062-A98555C71DB1}" srcOrd="0" destOrd="0" presId="urn:microsoft.com/office/officeart/2005/8/layout/vList2"/>
    <dgm:cxn modelId="{E2474747-D971-4000-915B-7B194A15240F}" type="presOf" srcId="{AB443339-2C12-4F92-8770-80926C6ECDDC}" destId="{B3C04164-914E-4172-B8AD-93B07588295D}" srcOrd="0" destOrd="0" presId="urn:microsoft.com/office/officeart/2005/8/layout/vList2"/>
    <dgm:cxn modelId="{81E3E368-4F20-4CFB-BC5D-16A23118F4CD}" srcId="{BBC5E8ED-B8E0-4AD6-AD6B-41237813150F}" destId="{9A2903ED-F665-4CB7-9664-0EB57E699426}" srcOrd="3" destOrd="0" parTransId="{764D87EF-426C-4305-9C8B-1443508120BC}" sibTransId="{7294C33B-DD5D-4152-84F2-03B54613C299}"/>
    <dgm:cxn modelId="{6BFD6B71-7647-4FB7-8C7F-4273265656C4}" srcId="{BBC5E8ED-B8E0-4AD6-AD6B-41237813150F}" destId="{54C92FDD-1BDB-4071-A640-6E560EE51C4F}" srcOrd="1" destOrd="0" parTransId="{7F7FD2BC-0203-4F9B-BAE5-9DB76F802EAB}" sibTransId="{F2B84008-B061-4E41-AFDD-4F1989517D9D}"/>
    <dgm:cxn modelId="{640EC376-48A5-4DDE-BFAB-FF7A381BF258}" srcId="{54C92FDD-1BDB-4071-A640-6E560EE51C4F}" destId="{AB443339-2C12-4F92-8770-80926C6ECDDC}" srcOrd="0" destOrd="0" parTransId="{670BDBA0-3BE9-4700-A49C-7C864C2874E3}" sibTransId="{2586DB95-5A6C-461D-BF77-35B771108F21}"/>
    <dgm:cxn modelId="{D2CC8C7D-0A86-481F-BDC9-C1FE2877409D}" type="presOf" srcId="{1D0EE4AB-A274-40E7-B749-2318149220CA}" destId="{6962B608-97DD-4467-9C7A-DFDAE5212988}" srcOrd="0" destOrd="0" presId="urn:microsoft.com/office/officeart/2005/8/layout/vList2"/>
    <dgm:cxn modelId="{DF1D63B2-0E5D-4998-8AE4-943871930EB7}" type="presOf" srcId="{19173567-3FC2-4C47-81B6-BCBA93458B88}" destId="{23C3E28E-A038-4C88-8C5A-F102E0DD7416}" srcOrd="0" destOrd="0" presId="urn:microsoft.com/office/officeart/2005/8/layout/vList2"/>
    <dgm:cxn modelId="{D23C67B4-E45B-4510-8DF5-177A12CBE6EF}" type="presOf" srcId="{BBC5E8ED-B8E0-4AD6-AD6B-41237813150F}" destId="{B7CF791C-627B-44F8-84F6-B0F13FFE61EF}" srcOrd="0" destOrd="0" presId="urn:microsoft.com/office/officeart/2005/8/layout/vList2"/>
    <dgm:cxn modelId="{CE81DAC6-CC30-4410-AB48-56B5F13E574D}" type="presOf" srcId="{9A2903ED-F665-4CB7-9664-0EB57E699426}" destId="{55FDDABF-0BDB-457B-8D2D-9205F713C296}" srcOrd="0" destOrd="0" presId="urn:microsoft.com/office/officeart/2005/8/layout/vList2"/>
    <dgm:cxn modelId="{0BE6CED6-D8D9-4FB2-BD49-383AF0D50B18}" srcId="{BBC5E8ED-B8E0-4AD6-AD6B-41237813150F}" destId="{19173567-3FC2-4C47-81B6-BCBA93458B88}" srcOrd="2" destOrd="0" parTransId="{7C4C7942-CF13-4906-8F35-0B3CBB1412EA}" sibTransId="{9C544EEB-2EF9-4AA6-8BE0-EEEC4A69D566}"/>
    <dgm:cxn modelId="{6530C6FC-59DE-4CC8-B28E-305EFC209A49}" srcId="{19173567-3FC2-4C47-81B6-BCBA93458B88}" destId="{CE4B5100-D694-4565-BBE0-C1FBB7EA9AA6}" srcOrd="0" destOrd="0" parTransId="{A957C9FE-CBF3-4F30-BBDD-9F00556FC05F}" sibTransId="{64D406C6-D83C-46BD-A79C-1DCADDC52B44}"/>
    <dgm:cxn modelId="{3E322D66-A5BA-4705-8D35-BBB96AE09618}" type="presParOf" srcId="{B7CF791C-627B-44F8-84F6-B0F13FFE61EF}" destId="{6962B608-97DD-4467-9C7A-DFDAE5212988}" srcOrd="0" destOrd="0" presId="urn:microsoft.com/office/officeart/2005/8/layout/vList2"/>
    <dgm:cxn modelId="{66CC58F9-06A9-4EC4-B0C4-1925D4C65D1C}" type="presParOf" srcId="{B7CF791C-627B-44F8-84F6-B0F13FFE61EF}" destId="{F6DFDB52-7A02-4C06-BDFB-01A528230779}" srcOrd="1" destOrd="0" presId="urn:microsoft.com/office/officeart/2005/8/layout/vList2"/>
    <dgm:cxn modelId="{52A6D2FD-3701-4C12-9210-31BA1B08AE82}" type="presParOf" srcId="{B7CF791C-627B-44F8-84F6-B0F13FFE61EF}" destId="{D7132120-2779-46D6-AC03-495B7F11B94C}" srcOrd="2" destOrd="0" presId="urn:microsoft.com/office/officeart/2005/8/layout/vList2"/>
    <dgm:cxn modelId="{A8AF95E0-FB14-4F38-91A3-840152A3B8B4}" type="presParOf" srcId="{B7CF791C-627B-44F8-84F6-B0F13FFE61EF}" destId="{B3C04164-914E-4172-B8AD-93B07588295D}" srcOrd="3" destOrd="0" presId="urn:microsoft.com/office/officeart/2005/8/layout/vList2"/>
    <dgm:cxn modelId="{1ED837BC-444C-4A06-BBAE-0FE71A837115}" type="presParOf" srcId="{B7CF791C-627B-44F8-84F6-B0F13FFE61EF}" destId="{23C3E28E-A038-4C88-8C5A-F102E0DD7416}" srcOrd="4" destOrd="0" presId="urn:microsoft.com/office/officeart/2005/8/layout/vList2"/>
    <dgm:cxn modelId="{2F608EC5-80AE-4EAF-951F-DBE9C96706EA}" type="presParOf" srcId="{B7CF791C-627B-44F8-84F6-B0F13FFE61EF}" destId="{AD094E97-4978-4AA6-8062-A98555C71DB1}" srcOrd="5" destOrd="0" presId="urn:microsoft.com/office/officeart/2005/8/layout/vList2"/>
    <dgm:cxn modelId="{9B3166C5-78A2-4F13-8249-1BE3A7245119}" type="presParOf" srcId="{B7CF791C-627B-44F8-84F6-B0F13FFE61EF}" destId="{55FDDABF-0BDB-457B-8D2D-9205F713C29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6F2DE1-CF40-4A0C-965D-2E7B72DA5F6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94B262F-9D95-4CCC-8645-FDFF6B0B49C7}">
      <dgm:prSet/>
      <dgm:spPr/>
      <dgm:t>
        <a:bodyPr/>
        <a:lstStyle/>
        <a:p>
          <a:pPr algn="l"/>
          <a:r>
            <a:rPr lang="en-US" dirty="0"/>
            <a:t>MOA allows child care centers to use the Maintenance Standard as a remediation option</a:t>
          </a:r>
        </a:p>
      </dgm:t>
    </dgm:pt>
    <dgm:pt modelId="{158276AD-F249-424F-B113-BC5CB1853999}" type="parTrans" cxnId="{8531BA98-85FA-4305-9FDF-5A5418189D2F}">
      <dgm:prSet/>
      <dgm:spPr/>
      <dgm:t>
        <a:bodyPr/>
        <a:lstStyle/>
        <a:p>
          <a:pPr algn="l"/>
          <a:endParaRPr lang="en-US"/>
        </a:p>
      </dgm:t>
    </dgm:pt>
    <dgm:pt modelId="{4CDD20D0-39B7-4BEA-A131-4A2013F86244}" type="sibTrans" cxnId="{8531BA98-85FA-4305-9FDF-5A5418189D2F}">
      <dgm:prSet/>
      <dgm:spPr/>
      <dgm:t>
        <a:bodyPr/>
        <a:lstStyle/>
        <a:p>
          <a:pPr algn="l"/>
          <a:endParaRPr lang="en-US"/>
        </a:p>
      </dgm:t>
    </dgm:pt>
    <dgm:pt modelId="{A17744B5-A66E-4BE7-B31F-DF15996337A4}">
      <dgm:prSet/>
      <dgm:spPr/>
      <dgm:t>
        <a:bodyPr/>
        <a:lstStyle/>
        <a:p>
          <a:pPr algn="l"/>
          <a:r>
            <a:rPr lang="en-US" dirty="0"/>
            <a:t>More permanent measures are recommended in a child occupied setting</a:t>
          </a:r>
        </a:p>
      </dgm:t>
    </dgm:pt>
    <dgm:pt modelId="{89BD4856-A8C5-41A2-9ED8-F066243C6029}" type="parTrans" cxnId="{7E5E838B-4FD1-49A3-A707-BB5635CE00D7}">
      <dgm:prSet/>
      <dgm:spPr/>
      <dgm:t>
        <a:bodyPr/>
        <a:lstStyle/>
        <a:p>
          <a:pPr algn="l"/>
          <a:endParaRPr lang="en-US"/>
        </a:p>
      </dgm:t>
    </dgm:pt>
    <dgm:pt modelId="{224BD96A-14E1-49C8-8F27-382055395710}" type="sibTrans" cxnId="{7E5E838B-4FD1-49A3-A707-BB5635CE00D7}">
      <dgm:prSet/>
      <dgm:spPr/>
      <dgm:t>
        <a:bodyPr/>
        <a:lstStyle/>
        <a:p>
          <a:pPr algn="l"/>
          <a:endParaRPr lang="en-US"/>
        </a:p>
      </dgm:t>
    </dgm:pt>
    <dgm:pt modelId="{7B66EA3A-8B88-4BD0-B86B-5D406F4456B0}">
      <dgm:prSet/>
      <dgm:spPr/>
      <dgm:t>
        <a:bodyPr/>
        <a:lstStyle/>
        <a:p>
          <a:pPr algn="l"/>
          <a:r>
            <a:rPr lang="en-US" dirty="0"/>
            <a:t>Conditions should be noted during each inspection </a:t>
          </a:r>
        </a:p>
      </dgm:t>
    </dgm:pt>
    <dgm:pt modelId="{4287C2FE-41C6-416D-8980-E5E1B9CEE444}" type="parTrans" cxnId="{410DBF53-2AB2-4EB3-B59F-5647895D0FC1}">
      <dgm:prSet/>
      <dgm:spPr/>
      <dgm:t>
        <a:bodyPr/>
        <a:lstStyle/>
        <a:p>
          <a:pPr algn="l"/>
          <a:endParaRPr lang="en-US"/>
        </a:p>
      </dgm:t>
    </dgm:pt>
    <dgm:pt modelId="{1B46DBD5-2AB3-4AA3-AF59-CBD3D3E7DEFB}" type="sibTrans" cxnId="{410DBF53-2AB2-4EB3-B59F-5647895D0FC1}">
      <dgm:prSet/>
      <dgm:spPr/>
      <dgm:t>
        <a:bodyPr/>
        <a:lstStyle/>
        <a:p>
          <a:pPr algn="l"/>
          <a:endParaRPr lang="en-US"/>
        </a:p>
      </dgm:t>
    </dgm:pt>
    <dgm:pt modelId="{9D8B10C4-199E-46D6-968D-432F6D6F699C}">
      <dgm:prSet/>
      <dgm:spPr/>
      <dgm:t>
        <a:bodyPr/>
        <a:lstStyle/>
        <a:p>
          <a:pPr algn="l"/>
          <a:r>
            <a:rPr lang="en-US"/>
            <a:t>Monitoring </a:t>
          </a:r>
        </a:p>
      </dgm:t>
    </dgm:pt>
    <dgm:pt modelId="{2C8D70C4-5020-4621-81E7-67D5D20518C6}" type="parTrans" cxnId="{EAD91C18-741F-4DAC-B56F-847776FFE451}">
      <dgm:prSet/>
      <dgm:spPr/>
      <dgm:t>
        <a:bodyPr/>
        <a:lstStyle/>
        <a:p>
          <a:pPr algn="l"/>
          <a:endParaRPr lang="en-US"/>
        </a:p>
      </dgm:t>
    </dgm:pt>
    <dgm:pt modelId="{F1DB4B88-1615-486F-89AF-B50A68BE3986}" type="sibTrans" cxnId="{EAD91C18-741F-4DAC-B56F-847776FFE451}">
      <dgm:prSet/>
      <dgm:spPr/>
      <dgm:t>
        <a:bodyPr/>
        <a:lstStyle/>
        <a:p>
          <a:pPr algn="l"/>
          <a:endParaRPr lang="en-US"/>
        </a:p>
      </dgm:t>
    </dgm:pt>
    <dgm:pt modelId="{FF29FAD7-612F-4F3C-A741-69E415A4AF9E}" type="pres">
      <dgm:prSet presAssocID="{E86F2DE1-CF40-4A0C-965D-2E7B72DA5F62}" presName="vert0" presStyleCnt="0">
        <dgm:presLayoutVars>
          <dgm:dir/>
          <dgm:animOne val="branch"/>
          <dgm:animLvl val="lvl"/>
        </dgm:presLayoutVars>
      </dgm:prSet>
      <dgm:spPr/>
    </dgm:pt>
    <dgm:pt modelId="{8C9940B5-21DD-495B-86BB-6871CF576CAD}" type="pres">
      <dgm:prSet presAssocID="{894B262F-9D95-4CCC-8645-FDFF6B0B49C7}" presName="thickLine" presStyleLbl="alignNode1" presStyleIdx="0" presStyleCnt="4"/>
      <dgm:spPr/>
    </dgm:pt>
    <dgm:pt modelId="{50ABD49E-50BC-43FE-B4D4-A674D89FC49A}" type="pres">
      <dgm:prSet presAssocID="{894B262F-9D95-4CCC-8645-FDFF6B0B49C7}" presName="horz1" presStyleCnt="0"/>
      <dgm:spPr/>
    </dgm:pt>
    <dgm:pt modelId="{D4B6EA06-90E9-4218-B029-8E4B83949F9A}" type="pres">
      <dgm:prSet presAssocID="{894B262F-9D95-4CCC-8645-FDFF6B0B49C7}" presName="tx1" presStyleLbl="revTx" presStyleIdx="0" presStyleCnt="4"/>
      <dgm:spPr/>
    </dgm:pt>
    <dgm:pt modelId="{1D9E9B3E-6755-4218-865A-11E056415FA0}" type="pres">
      <dgm:prSet presAssocID="{894B262F-9D95-4CCC-8645-FDFF6B0B49C7}" presName="vert1" presStyleCnt="0"/>
      <dgm:spPr/>
    </dgm:pt>
    <dgm:pt modelId="{34AD9D69-45D2-4600-AF69-0FBD245FC0C0}" type="pres">
      <dgm:prSet presAssocID="{A17744B5-A66E-4BE7-B31F-DF15996337A4}" presName="thickLine" presStyleLbl="alignNode1" presStyleIdx="1" presStyleCnt="4"/>
      <dgm:spPr/>
    </dgm:pt>
    <dgm:pt modelId="{789E3934-C156-4237-8ED6-104EDC787384}" type="pres">
      <dgm:prSet presAssocID="{A17744B5-A66E-4BE7-B31F-DF15996337A4}" presName="horz1" presStyleCnt="0"/>
      <dgm:spPr/>
    </dgm:pt>
    <dgm:pt modelId="{FD14AADC-ADB1-43AA-BF65-CB0771EF587C}" type="pres">
      <dgm:prSet presAssocID="{A17744B5-A66E-4BE7-B31F-DF15996337A4}" presName="tx1" presStyleLbl="revTx" presStyleIdx="1" presStyleCnt="4"/>
      <dgm:spPr/>
    </dgm:pt>
    <dgm:pt modelId="{49CF293C-5CDE-43AF-AF8B-6F18718017C6}" type="pres">
      <dgm:prSet presAssocID="{A17744B5-A66E-4BE7-B31F-DF15996337A4}" presName="vert1" presStyleCnt="0"/>
      <dgm:spPr/>
    </dgm:pt>
    <dgm:pt modelId="{6BF30146-52A3-419B-A67C-B96FB137124A}" type="pres">
      <dgm:prSet presAssocID="{7B66EA3A-8B88-4BD0-B86B-5D406F4456B0}" presName="thickLine" presStyleLbl="alignNode1" presStyleIdx="2" presStyleCnt="4"/>
      <dgm:spPr/>
    </dgm:pt>
    <dgm:pt modelId="{90038784-FA81-4803-A54A-19C8750CB3A0}" type="pres">
      <dgm:prSet presAssocID="{7B66EA3A-8B88-4BD0-B86B-5D406F4456B0}" presName="horz1" presStyleCnt="0"/>
      <dgm:spPr/>
    </dgm:pt>
    <dgm:pt modelId="{2A19199E-F1B3-4B1B-82EF-428E3B2B5867}" type="pres">
      <dgm:prSet presAssocID="{7B66EA3A-8B88-4BD0-B86B-5D406F4456B0}" presName="tx1" presStyleLbl="revTx" presStyleIdx="2" presStyleCnt="4"/>
      <dgm:spPr/>
    </dgm:pt>
    <dgm:pt modelId="{73C8CF93-BBCF-419C-BEC3-2BD71688B3FB}" type="pres">
      <dgm:prSet presAssocID="{7B66EA3A-8B88-4BD0-B86B-5D406F4456B0}" presName="vert1" presStyleCnt="0"/>
      <dgm:spPr/>
    </dgm:pt>
    <dgm:pt modelId="{FAC35D9C-2F94-4153-9F62-D4E0939C8485}" type="pres">
      <dgm:prSet presAssocID="{9D8B10C4-199E-46D6-968D-432F6D6F699C}" presName="thickLine" presStyleLbl="alignNode1" presStyleIdx="3" presStyleCnt="4"/>
      <dgm:spPr/>
    </dgm:pt>
    <dgm:pt modelId="{49BD856D-C7CC-487A-974D-39E457703831}" type="pres">
      <dgm:prSet presAssocID="{9D8B10C4-199E-46D6-968D-432F6D6F699C}" presName="horz1" presStyleCnt="0"/>
      <dgm:spPr/>
    </dgm:pt>
    <dgm:pt modelId="{573EDF7D-12F1-48C7-906A-749E79917570}" type="pres">
      <dgm:prSet presAssocID="{9D8B10C4-199E-46D6-968D-432F6D6F699C}" presName="tx1" presStyleLbl="revTx" presStyleIdx="3" presStyleCnt="4"/>
      <dgm:spPr/>
    </dgm:pt>
    <dgm:pt modelId="{6DDD5705-089A-4B40-8E2D-90CEBE3345FB}" type="pres">
      <dgm:prSet presAssocID="{9D8B10C4-199E-46D6-968D-432F6D6F699C}" presName="vert1" presStyleCnt="0"/>
      <dgm:spPr/>
    </dgm:pt>
  </dgm:ptLst>
  <dgm:cxnLst>
    <dgm:cxn modelId="{EAD91C18-741F-4DAC-B56F-847776FFE451}" srcId="{E86F2DE1-CF40-4A0C-965D-2E7B72DA5F62}" destId="{9D8B10C4-199E-46D6-968D-432F6D6F699C}" srcOrd="3" destOrd="0" parTransId="{2C8D70C4-5020-4621-81E7-67D5D20518C6}" sibTransId="{F1DB4B88-1615-486F-89AF-B50A68BE3986}"/>
    <dgm:cxn modelId="{19BE6F1C-363F-4AF2-9079-CDECD308C355}" type="presOf" srcId="{894B262F-9D95-4CCC-8645-FDFF6B0B49C7}" destId="{D4B6EA06-90E9-4218-B029-8E4B83949F9A}" srcOrd="0" destOrd="0" presId="urn:microsoft.com/office/officeart/2008/layout/LinedList"/>
    <dgm:cxn modelId="{1A838F34-2AEC-49A4-BE03-AAC006365690}" type="presOf" srcId="{7B66EA3A-8B88-4BD0-B86B-5D406F4456B0}" destId="{2A19199E-F1B3-4B1B-82EF-428E3B2B5867}" srcOrd="0" destOrd="0" presId="urn:microsoft.com/office/officeart/2008/layout/LinedList"/>
    <dgm:cxn modelId="{410DBF53-2AB2-4EB3-B59F-5647895D0FC1}" srcId="{E86F2DE1-CF40-4A0C-965D-2E7B72DA5F62}" destId="{7B66EA3A-8B88-4BD0-B86B-5D406F4456B0}" srcOrd="2" destOrd="0" parTransId="{4287C2FE-41C6-416D-8980-E5E1B9CEE444}" sibTransId="{1B46DBD5-2AB3-4AA3-AF59-CBD3D3E7DEFB}"/>
    <dgm:cxn modelId="{74207B75-4B4E-49AE-81E3-7386A3E8A354}" type="presOf" srcId="{9D8B10C4-199E-46D6-968D-432F6D6F699C}" destId="{573EDF7D-12F1-48C7-906A-749E79917570}" srcOrd="0" destOrd="0" presId="urn:microsoft.com/office/officeart/2008/layout/LinedList"/>
    <dgm:cxn modelId="{F88DFF56-CE6D-4652-95ED-855417B2BB7F}" type="presOf" srcId="{E86F2DE1-CF40-4A0C-965D-2E7B72DA5F62}" destId="{FF29FAD7-612F-4F3C-A741-69E415A4AF9E}" srcOrd="0" destOrd="0" presId="urn:microsoft.com/office/officeart/2008/layout/LinedList"/>
    <dgm:cxn modelId="{7E5E838B-4FD1-49A3-A707-BB5635CE00D7}" srcId="{E86F2DE1-CF40-4A0C-965D-2E7B72DA5F62}" destId="{A17744B5-A66E-4BE7-B31F-DF15996337A4}" srcOrd="1" destOrd="0" parTransId="{89BD4856-A8C5-41A2-9ED8-F066243C6029}" sibTransId="{224BD96A-14E1-49C8-8F27-382055395710}"/>
    <dgm:cxn modelId="{8531BA98-85FA-4305-9FDF-5A5418189D2F}" srcId="{E86F2DE1-CF40-4A0C-965D-2E7B72DA5F62}" destId="{894B262F-9D95-4CCC-8645-FDFF6B0B49C7}" srcOrd="0" destOrd="0" parTransId="{158276AD-F249-424F-B113-BC5CB1853999}" sibTransId="{4CDD20D0-39B7-4BEA-A131-4A2013F86244}"/>
    <dgm:cxn modelId="{5F97ECAC-F628-4DAD-A34D-00919ACBAB52}" type="presOf" srcId="{A17744B5-A66E-4BE7-B31F-DF15996337A4}" destId="{FD14AADC-ADB1-43AA-BF65-CB0771EF587C}" srcOrd="0" destOrd="0" presId="urn:microsoft.com/office/officeart/2008/layout/LinedList"/>
    <dgm:cxn modelId="{EBB5A2D5-18AA-44B0-A7DB-56D98C527CB2}" type="presParOf" srcId="{FF29FAD7-612F-4F3C-A741-69E415A4AF9E}" destId="{8C9940B5-21DD-495B-86BB-6871CF576CAD}" srcOrd="0" destOrd="0" presId="urn:microsoft.com/office/officeart/2008/layout/LinedList"/>
    <dgm:cxn modelId="{A1945EDB-DC0D-4E38-9884-13071B7B8138}" type="presParOf" srcId="{FF29FAD7-612F-4F3C-A741-69E415A4AF9E}" destId="{50ABD49E-50BC-43FE-B4D4-A674D89FC49A}" srcOrd="1" destOrd="0" presId="urn:microsoft.com/office/officeart/2008/layout/LinedList"/>
    <dgm:cxn modelId="{4FD4F114-A87B-4BC3-8AE9-3266198B7087}" type="presParOf" srcId="{50ABD49E-50BC-43FE-B4D4-A674D89FC49A}" destId="{D4B6EA06-90E9-4218-B029-8E4B83949F9A}" srcOrd="0" destOrd="0" presId="urn:microsoft.com/office/officeart/2008/layout/LinedList"/>
    <dgm:cxn modelId="{56FA9CBB-91ED-4048-BDE9-BC0157D36D84}" type="presParOf" srcId="{50ABD49E-50BC-43FE-B4D4-A674D89FC49A}" destId="{1D9E9B3E-6755-4218-865A-11E056415FA0}" srcOrd="1" destOrd="0" presId="urn:microsoft.com/office/officeart/2008/layout/LinedList"/>
    <dgm:cxn modelId="{490DF3D8-EE8E-4BF8-80C9-CE09D406385B}" type="presParOf" srcId="{FF29FAD7-612F-4F3C-A741-69E415A4AF9E}" destId="{34AD9D69-45D2-4600-AF69-0FBD245FC0C0}" srcOrd="2" destOrd="0" presId="urn:microsoft.com/office/officeart/2008/layout/LinedList"/>
    <dgm:cxn modelId="{42135F82-B485-4456-B46C-179C0823C80B}" type="presParOf" srcId="{FF29FAD7-612F-4F3C-A741-69E415A4AF9E}" destId="{789E3934-C156-4237-8ED6-104EDC787384}" srcOrd="3" destOrd="0" presId="urn:microsoft.com/office/officeart/2008/layout/LinedList"/>
    <dgm:cxn modelId="{E3D12FED-31E5-40F4-A559-7AF53C3EF606}" type="presParOf" srcId="{789E3934-C156-4237-8ED6-104EDC787384}" destId="{FD14AADC-ADB1-43AA-BF65-CB0771EF587C}" srcOrd="0" destOrd="0" presId="urn:microsoft.com/office/officeart/2008/layout/LinedList"/>
    <dgm:cxn modelId="{31E92C0F-EB48-4EED-B5F5-F7FEE6580FF6}" type="presParOf" srcId="{789E3934-C156-4237-8ED6-104EDC787384}" destId="{49CF293C-5CDE-43AF-AF8B-6F18718017C6}" srcOrd="1" destOrd="0" presId="urn:microsoft.com/office/officeart/2008/layout/LinedList"/>
    <dgm:cxn modelId="{8085256C-AF3E-42FD-B810-1F5A204EE9C1}" type="presParOf" srcId="{FF29FAD7-612F-4F3C-A741-69E415A4AF9E}" destId="{6BF30146-52A3-419B-A67C-B96FB137124A}" srcOrd="4" destOrd="0" presId="urn:microsoft.com/office/officeart/2008/layout/LinedList"/>
    <dgm:cxn modelId="{A985E401-EAE5-4E25-B415-90307A1F9DED}" type="presParOf" srcId="{FF29FAD7-612F-4F3C-A741-69E415A4AF9E}" destId="{90038784-FA81-4803-A54A-19C8750CB3A0}" srcOrd="5" destOrd="0" presId="urn:microsoft.com/office/officeart/2008/layout/LinedList"/>
    <dgm:cxn modelId="{3FBE3A4E-2646-43D5-B54B-45C2CAC7BCBA}" type="presParOf" srcId="{90038784-FA81-4803-A54A-19C8750CB3A0}" destId="{2A19199E-F1B3-4B1B-82EF-428E3B2B5867}" srcOrd="0" destOrd="0" presId="urn:microsoft.com/office/officeart/2008/layout/LinedList"/>
    <dgm:cxn modelId="{FDC39FEE-AC2C-4CA1-9A6F-1AC6E4DED78D}" type="presParOf" srcId="{90038784-FA81-4803-A54A-19C8750CB3A0}" destId="{73C8CF93-BBCF-419C-BEC3-2BD71688B3FB}" srcOrd="1" destOrd="0" presId="urn:microsoft.com/office/officeart/2008/layout/LinedList"/>
    <dgm:cxn modelId="{567F4BAB-8016-489D-A55F-EA78079A6A7F}" type="presParOf" srcId="{FF29FAD7-612F-4F3C-A741-69E415A4AF9E}" destId="{FAC35D9C-2F94-4153-9F62-D4E0939C8485}" srcOrd="6" destOrd="0" presId="urn:microsoft.com/office/officeart/2008/layout/LinedList"/>
    <dgm:cxn modelId="{40639C38-92D0-44C4-9E78-5C49BA857BD4}" type="presParOf" srcId="{FF29FAD7-612F-4F3C-A741-69E415A4AF9E}" destId="{49BD856D-C7CC-487A-974D-39E457703831}" srcOrd="7" destOrd="0" presId="urn:microsoft.com/office/officeart/2008/layout/LinedList"/>
    <dgm:cxn modelId="{C1EA389E-E176-4507-859F-1E64360842DA}" type="presParOf" srcId="{49BD856D-C7CC-487A-974D-39E457703831}" destId="{573EDF7D-12F1-48C7-906A-749E79917570}" srcOrd="0" destOrd="0" presId="urn:microsoft.com/office/officeart/2008/layout/LinedList"/>
    <dgm:cxn modelId="{0AD62908-B6EF-4EB5-95F6-A0CC49F4F115}" type="presParOf" srcId="{49BD856D-C7CC-487A-974D-39E457703831}" destId="{6DDD5705-089A-4B40-8E2D-90CEBE3345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8670F-BDAE-4C22-A12D-55D818CBA3B3}">
      <dsp:nvSpPr>
        <dsp:cNvPr id="0" name=""/>
        <dsp:cNvSpPr/>
      </dsp:nvSpPr>
      <dsp:spPr>
        <a:xfrm>
          <a:off x="2357" y="890570"/>
          <a:ext cx="2298501" cy="906938"/>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Child Care Centers</a:t>
          </a:r>
        </a:p>
      </dsp:txBody>
      <dsp:txXfrm>
        <a:off x="2357" y="890570"/>
        <a:ext cx="2298501" cy="906938"/>
      </dsp:txXfrm>
    </dsp:sp>
    <dsp:sp modelId="{CF7894BC-7787-4D73-B738-CB02D80EFEF5}">
      <dsp:nvSpPr>
        <dsp:cNvPr id="0" name=""/>
        <dsp:cNvSpPr/>
      </dsp:nvSpPr>
      <dsp:spPr>
        <a:xfrm>
          <a:off x="2357" y="1797509"/>
          <a:ext cx="2298501" cy="109800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665029-3029-4D1B-9BB2-F05984C1EEFD}">
      <dsp:nvSpPr>
        <dsp:cNvPr id="0" name=""/>
        <dsp:cNvSpPr/>
      </dsp:nvSpPr>
      <dsp:spPr>
        <a:xfrm>
          <a:off x="2622649" y="890570"/>
          <a:ext cx="2298501" cy="906938"/>
        </a:xfrm>
        <a:prstGeom prst="rect">
          <a:avLst/>
        </a:prstGeom>
        <a:solidFill>
          <a:schemeClr val="accent5">
            <a:hueOff val="1063560"/>
            <a:satOff val="-11946"/>
            <a:lumOff val="-2549"/>
            <a:alphaOff val="0"/>
          </a:schemeClr>
        </a:solidFill>
        <a:ln w="15875" cap="flat" cmpd="sng" algn="ctr">
          <a:solidFill>
            <a:schemeClr val="accent5">
              <a:hueOff val="1063560"/>
              <a:satOff val="-11946"/>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Schools</a:t>
          </a:r>
        </a:p>
      </dsp:txBody>
      <dsp:txXfrm>
        <a:off x="2622649" y="890570"/>
        <a:ext cx="2298501" cy="906938"/>
      </dsp:txXfrm>
    </dsp:sp>
    <dsp:sp modelId="{E203D1A7-D92A-45F6-89A1-351D37C231C3}">
      <dsp:nvSpPr>
        <dsp:cNvPr id="0" name=""/>
        <dsp:cNvSpPr/>
      </dsp:nvSpPr>
      <dsp:spPr>
        <a:xfrm>
          <a:off x="2622649" y="1797509"/>
          <a:ext cx="2298501" cy="1098000"/>
        </a:xfrm>
        <a:prstGeom prst="rect">
          <a:avLst/>
        </a:prstGeom>
        <a:solidFill>
          <a:schemeClr val="accent5">
            <a:tint val="40000"/>
            <a:alpha val="90000"/>
            <a:hueOff val="1133332"/>
            <a:satOff val="-9941"/>
            <a:lumOff val="-791"/>
            <a:alphaOff val="0"/>
          </a:schemeClr>
        </a:solidFill>
        <a:ln w="15875" cap="flat" cmpd="sng" algn="ctr">
          <a:solidFill>
            <a:schemeClr val="accent5">
              <a:tint val="40000"/>
              <a:alpha val="90000"/>
              <a:hueOff val="1133332"/>
              <a:satOff val="-9941"/>
              <a:lumOff val="-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ctr" defTabSz="1111250">
            <a:lnSpc>
              <a:spcPct val="90000"/>
            </a:lnSpc>
            <a:spcBef>
              <a:spcPct val="0"/>
            </a:spcBef>
            <a:spcAft>
              <a:spcPct val="15000"/>
            </a:spcAft>
            <a:buChar char="•"/>
          </a:pPr>
          <a:r>
            <a:rPr lang="en-US" sz="2500" kern="1200" dirty="0"/>
            <a:t>Pre-K Programs</a:t>
          </a:r>
        </a:p>
      </dsp:txBody>
      <dsp:txXfrm>
        <a:off x="2622649" y="1797509"/>
        <a:ext cx="2298501" cy="1098000"/>
      </dsp:txXfrm>
    </dsp:sp>
    <dsp:sp modelId="{71A843C9-7618-4E11-86F9-4737EF250599}">
      <dsp:nvSpPr>
        <dsp:cNvPr id="0" name=""/>
        <dsp:cNvSpPr/>
      </dsp:nvSpPr>
      <dsp:spPr>
        <a:xfrm>
          <a:off x="5245298" y="949485"/>
          <a:ext cx="2298501" cy="906938"/>
        </a:xfrm>
        <a:prstGeom prst="rect">
          <a:avLst/>
        </a:prstGeom>
        <a:solidFill>
          <a:schemeClr val="accent5">
            <a:hueOff val="2127120"/>
            <a:satOff val="-23891"/>
            <a:lumOff val="-5098"/>
            <a:alphaOff val="0"/>
          </a:schemeClr>
        </a:solidFill>
        <a:ln w="15875" cap="flat" cmpd="sng" algn="ctr">
          <a:solidFill>
            <a:schemeClr val="accent5">
              <a:hueOff val="2127120"/>
              <a:satOff val="-23891"/>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Child Care Homes</a:t>
          </a:r>
        </a:p>
      </dsp:txBody>
      <dsp:txXfrm>
        <a:off x="5245298" y="949485"/>
        <a:ext cx="2298501" cy="906938"/>
      </dsp:txXfrm>
    </dsp:sp>
    <dsp:sp modelId="{E6280D2F-C3C9-4475-AF34-3090719AAFC4}">
      <dsp:nvSpPr>
        <dsp:cNvPr id="0" name=""/>
        <dsp:cNvSpPr/>
      </dsp:nvSpPr>
      <dsp:spPr>
        <a:xfrm>
          <a:off x="5242941" y="1797509"/>
          <a:ext cx="2298501" cy="1098000"/>
        </a:xfrm>
        <a:prstGeom prst="rect">
          <a:avLst/>
        </a:prstGeom>
        <a:solidFill>
          <a:schemeClr val="accent5">
            <a:tint val="40000"/>
            <a:alpha val="90000"/>
            <a:hueOff val="2266664"/>
            <a:satOff val="-19882"/>
            <a:lumOff val="-1583"/>
            <a:alphaOff val="0"/>
          </a:schemeClr>
        </a:solidFill>
        <a:ln w="15875" cap="flat" cmpd="sng" algn="ctr">
          <a:solidFill>
            <a:schemeClr val="accent5">
              <a:tint val="40000"/>
              <a:alpha val="90000"/>
              <a:hueOff val="2266664"/>
              <a:satOff val="-19882"/>
              <a:lumOff val="-158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603CD-497C-4419-B39D-9A03EFBAE8DF}">
      <dsp:nvSpPr>
        <dsp:cNvPr id="0" name=""/>
        <dsp:cNvSpPr/>
      </dsp:nvSpPr>
      <dsp:spPr>
        <a:xfrm>
          <a:off x="0" y="50492"/>
          <a:ext cx="7543800" cy="10740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Department learns of a confirmed Lead Poisoning</a:t>
          </a:r>
        </a:p>
      </dsp:txBody>
      <dsp:txXfrm>
        <a:off x="52431" y="102923"/>
        <a:ext cx="7438938" cy="969198"/>
      </dsp:txXfrm>
    </dsp:sp>
    <dsp:sp modelId="{7F07AB73-79E5-4DE9-BE4B-1F8F27FC12AA}">
      <dsp:nvSpPr>
        <dsp:cNvPr id="0" name=""/>
        <dsp:cNvSpPr/>
      </dsp:nvSpPr>
      <dsp:spPr>
        <a:xfrm>
          <a:off x="0" y="1124552"/>
          <a:ext cx="7543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**10 ug/dL</a:t>
          </a:r>
        </a:p>
      </dsp:txBody>
      <dsp:txXfrm>
        <a:off x="0" y="1124552"/>
        <a:ext cx="7543800" cy="447120"/>
      </dsp:txXfrm>
    </dsp:sp>
    <dsp:sp modelId="{9A7CD0D7-E78B-4D97-8EF9-008397F2D435}">
      <dsp:nvSpPr>
        <dsp:cNvPr id="0" name=""/>
        <dsp:cNvSpPr/>
      </dsp:nvSpPr>
      <dsp:spPr>
        <a:xfrm>
          <a:off x="0" y="1571672"/>
          <a:ext cx="7543800" cy="107406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The Department </a:t>
          </a:r>
          <a:r>
            <a:rPr lang="en-US" sz="2700" i="1" kern="1200" dirty="0"/>
            <a:t>Reasonably Suspects</a:t>
          </a:r>
          <a:r>
            <a:rPr lang="en-US" sz="2700" kern="1200" dirty="0"/>
            <a:t> that a lead poisoning hazard to children exists</a:t>
          </a:r>
        </a:p>
      </dsp:txBody>
      <dsp:txXfrm>
        <a:off x="52431" y="1624103"/>
        <a:ext cx="7438938" cy="969198"/>
      </dsp:txXfrm>
    </dsp:sp>
    <dsp:sp modelId="{4F61B8CB-DAF8-459A-AAA6-DD2DE60A964C}">
      <dsp:nvSpPr>
        <dsp:cNvPr id="0" name=""/>
        <dsp:cNvSpPr/>
      </dsp:nvSpPr>
      <dsp:spPr>
        <a:xfrm>
          <a:off x="0" y="2645732"/>
          <a:ext cx="75438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Pre- 1978</a:t>
          </a:r>
        </a:p>
        <a:p>
          <a:pPr marL="228600" lvl="1" indent="-228600" algn="l" defTabSz="933450">
            <a:lnSpc>
              <a:spcPct val="90000"/>
            </a:lnSpc>
            <a:spcBef>
              <a:spcPct val="0"/>
            </a:spcBef>
            <a:spcAft>
              <a:spcPct val="20000"/>
            </a:spcAft>
            <a:buChar char="•"/>
          </a:pPr>
          <a:r>
            <a:rPr lang="en-US" sz="2100" kern="1200"/>
            <a:t>Deteriorating Paint</a:t>
          </a:r>
        </a:p>
        <a:p>
          <a:pPr marL="228600" lvl="1" indent="-228600" algn="l" defTabSz="933450">
            <a:lnSpc>
              <a:spcPct val="90000"/>
            </a:lnSpc>
            <a:spcBef>
              <a:spcPct val="0"/>
            </a:spcBef>
            <a:spcAft>
              <a:spcPct val="20000"/>
            </a:spcAft>
            <a:buChar char="•"/>
          </a:pPr>
          <a:r>
            <a:rPr lang="en-US" sz="2100" kern="1200"/>
            <a:t>Accessible to a child under the age of six</a:t>
          </a:r>
        </a:p>
      </dsp:txBody>
      <dsp:txXfrm>
        <a:off x="0" y="2645732"/>
        <a:ext cx="7543800" cy="1089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4ACA7-41EC-43BE-82A1-48FCA6E49C01}">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B1223-826E-45E7-B3CA-2781A63E5027}">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Lead Poisoned Child </a:t>
          </a:r>
          <a:r>
            <a:rPr lang="en-US" sz="2800" kern="1200" dirty="0"/>
            <a:t>Supplemental Address</a:t>
          </a:r>
        </a:p>
      </dsp:txBody>
      <dsp:txXfrm>
        <a:off x="0" y="689"/>
        <a:ext cx="5098256" cy="1129706"/>
      </dsp:txXfrm>
    </dsp:sp>
    <dsp:sp modelId="{F1DB9C46-58BC-4688-A7CD-BEA158FF044E}">
      <dsp:nvSpPr>
        <dsp:cNvPr id="0" name=""/>
        <dsp:cNvSpPr/>
      </dsp:nvSpPr>
      <dsp:spPr>
        <a:xfrm>
          <a:off x="0" y="1130396"/>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B4483F-9858-4873-9301-1C059CEC0222}">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Routine Sanitation Inspection (Child Care Center)</a:t>
          </a:r>
        </a:p>
      </dsp:txBody>
      <dsp:txXfrm>
        <a:off x="0" y="1130396"/>
        <a:ext cx="5098256" cy="1129706"/>
      </dsp:txXfrm>
    </dsp:sp>
    <dsp:sp modelId="{D011BB6B-E7F9-455A-86A9-63C71B18E6A1}">
      <dsp:nvSpPr>
        <dsp:cNvPr id="0" name=""/>
        <dsp:cNvSpPr/>
      </dsp:nvSpPr>
      <dsp:spPr>
        <a:xfrm>
          <a:off x="0" y="226010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A289A-92BE-4B6F-B81D-20323ECC6B56}">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Proposed Child Care Center</a:t>
          </a:r>
        </a:p>
      </dsp:txBody>
      <dsp:txXfrm>
        <a:off x="0" y="2260102"/>
        <a:ext cx="5098256" cy="1129706"/>
      </dsp:txXfrm>
    </dsp:sp>
    <dsp:sp modelId="{E4AC0F9B-D1BD-4653-A456-7E46654EF99F}">
      <dsp:nvSpPr>
        <dsp:cNvPr id="0" name=""/>
        <dsp:cNvSpPr/>
      </dsp:nvSpPr>
      <dsp:spPr>
        <a:xfrm>
          <a:off x="0" y="3389809"/>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6EF96-B5A9-4F7F-8202-431862390A46}">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Routine Sanitation Inspection (School)</a:t>
          </a:r>
        </a:p>
      </dsp:txBody>
      <dsp:txXfrm>
        <a:off x="0" y="3389809"/>
        <a:ext cx="5098256" cy="1129706"/>
      </dsp:txXfrm>
    </dsp:sp>
    <dsp:sp modelId="{CAF056F5-451A-441F-9D2F-0961FB52F3B0}">
      <dsp:nvSpPr>
        <dsp:cNvPr id="0" name=""/>
        <dsp:cNvSpPr/>
      </dsp:nvSpPr>
      <dsp:spPr>
        <a:xfrm>
          <a:off x="0" y="4519515"/>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DBD29-3A74-40DA-AA41-F75D939D08FA}">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a:lnSpc>
              <a:spcPct val="90000"/>
            </a:lnSpc>
            <a:spcBef>
              <a:spcPct val="0"/>
            </a:spcBef>
            <a:spcAft>
              <a:spcPct val="35000"/>
            </a:spcAft>
            <a:buNone/>
          </a:pPr>
          <a:r>
            <a:rPr lang="en-US" sz="3100" kern="1200" dirty="0"/>
            <a:t>Child Care Homes</a:t>
          </a:r>
        </a:p>
      </dsp:txBody>
      <dsp:txXfrm>
        <a:off x="0" y="4519515"/>
        <a:ext cx="5098256" cy="11297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846AF-0AD3-48BB-A26F-ECBFDE57BB01}">
      <dsp:nvSpPr>
        <dsp:cNvPr id="0" name=""/>
        <dsp:cNvSpPr/>
      </dsp:nvSpPr>
      <dsp:spPr>
        <a:xfrm>
          <a:off x="0" y="28257"/>
          <a:ext cx="5182791" cy="91143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Investigation</a:t>
          </a:r>
        </a:p>
      </dsp:txBody>
      <dsp:txXfrm>
        <a:off x="44492" y="72749"/>
        <a:ext cx="5093807" cy="822446"/>
      </dsp:txXfrm>
    </dsp:sp>
    <dsp:sp modelId="{F6F0EBD7-494D-4358-9459-4AF017025941}">
      <dsp:nvSpPr>
        <dsp:cNvPr id="0" name=""/>
        <dsp:cNvSpPr/>
      </dsp:nvSpPr>
      <dsp:spPr>
        <a:xfrm>
          <a:off x="0" y="1049127"/>
          <a:ext cx="5182791" cy="911430"/>
        </a:xfrm>
        <a:prstGeom prst="roundRect">
          <a:avLst/>
        </a:prstGeom>
        <a:solidFill>
          <a:schemeClr val="accent2">
            <a:hueOff val="9759"/>
            <a:satOff val="-6719"/>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Result Interpretation</a:t>
          </a:r>
        </a:p>
      </dsp:txBody>
      <dsp:txXfrm>
        <a:off x="44492" y="1093619"/>
        <a:ext cx="5093807" cy="822446"/>
      </dsp:txXfrm>
    </dsp:sp>
    <dsp:sp modelId="{168BC339-9E07-4192-8D85-420589231CF4}">
      <dsp:nvSpPr>
        <dsp:cNvPr id="0" name=""/>
        <dsp:cNvSpPr/>
      </dsp:nvSpPr>
      <dsp:spPr>
        <a:xfrm>
          <a:off x="0" y="2069997"/>
          <a:ext cx="5182791" cy="91143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Notification</a:t>
          </a:r>
        </a:p>
      </dsp:txBody>
      <dsp:txXfrm>
        <a:off x="44492" y="2114489"/>
        <a:ext cx="5093807" cy="822446"/>
      </dsp:txXfrm>
    </dsp:sp>
    <dsp:sp modelId="{AA1EC75E-1101-4455-9A1A-26FFAC521EA5}">
      <dsp:nvSpPr>
        <dsp:cNvPr id="0" name=""/>
        <dsp:cNvSpPr/>
      </dsp:nvSpPr>
      <dsp:spPr>
        <a:xfrm>
          <a:off x="0" y="3090867"/>
          <a:ext cx="5182791" cy="911430"/>
        </a:xfrm>
        <a:prstGeom prst="roundRect">
          <a:avLst/>
        </a:prstGeom>
        <a:solidFill>
          <a:schemeClr val="accent2">
            <a:hueOff val="29278"/>
            <a:satOff val="-20157"/>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Remediation</a:t>
          </a:r>
        </a:p>
      </dsp:txBody>
      <dsp:txXfrm>
        <a:off x="44492" y="3135359"/>
        <a:ext cx="5093807" cy="822446"/>
      </dsp:txXfrm>
    </dsp:sp>
    <dsp:sp modelId="{BF0F349A-5DFB-4DE2-AB4A-1A661025DF83}">
      <dsp:nvSpPr>
        <dsp:cNvPr id="0" name=""/>
        <dsp:cNvSpPr/>
      </dsp:nvSpPr>
      <dsp:spPr>
        <a:xfrm>
          <a:off x="0" y="4111737"/>
          <a:ext cx="5182791" cy="91143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Monitoring</a:t>
          </a:r>
        </a:p>
      </dsp:txBody>
      <dsp:txXfrm>
        <a:off x="44492" y="4156229"/>
        <a:ext cx="5093807" cy="822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92705-8E9F-4AEA-9CA7-67EA37746FD5}">
      <dsp:nvSpPr>
        <dsp:cNvPr id="0" name=""/>
        <dsp:cNvSpPr/>
      </dsp:nvSpPr>
      <dsp:spPr>
        <a:xfrm>
          <a:off x="0" y="56789"/>
          <a:ext cx="7543800" cy="15947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When a Lead Poisoning Hazard exists in a child care center but no Child is determined to be Lead-Poisoned</a:t>
          </a:r>
        </a:p>
      </dsp:txBody>
      <dsp:txXfrm>
        <a:off x="77847" y="134636"/>
        <a:ext cx="7388106" cy="1439016"/>
      </dsp:txXfrm>
    </dsp:sp>
    <dsp:sp modelId="{173B0F83-BC85-4512-A545-866240467B5D}">
      <dsp:nvSpPr>
        <dsp:cNvPr id="0" name=""/>
        <dsp:cNvSpPr/>
      </dsp:nvSpPr>
      <dsp:spPr>
        <a:xfrm>
          <a:off x="0" y="1651500"/>
          <a:ext cx="7543800"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*The Division of Child Development &amp; Early Education (DCDEE) is responsible for requiring remediation</a:t>
          </a:r>
        </a:p>
      </dsp:txBody>
      <dsp:txXfrm>
        <a:off x="0" y="1651500"/>
        <a:ext cx="7543800" cy="720359"/>
      </dsp:txXfrm>
    </dsp:sp>
    <dsp:sp modelId="{FF8CFA5E-7053-4E7F-9F7E-C73A0FEE3C8A}">
      <dsp:nvSpPr>
        <dsp:cNvPr id="0" name=""/>
        <dsp:cNvSpPr/>
      </dsp:nvSpPr>
      <dsp:spPr>
        <a:xfrm>
          <a:off x="0" y="2371859"/>
          <a:ext cx="7543800" cy="159471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*The lead authorized agent acts as a consultant for the remediation.</a:t>
          </a:r>
        </a:p>
      </dsp:txBody>
      <dsp:txXfrm>
        <a:off x="77847" y="2449706"/>
        <a:ext cx="7388106" cy="1439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2B608-97DD-4467-9C7A-DFDAE5212988}">
      <dsp:nvSpPr>
        <dsp:cNvPr id="0" name=""/>
        <dsp:cNvSpPr/>
      </dsp:nvSpPr>
      <dsp:spPr>
        <a:xfrm>
          <a:off x="0" y="111534"/>
          <a:ext cx="7543800" cy="5276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.2816 Lead Poisoning Hazards</a:t>
          </a:r>
        </a:p>
      </dsp:txBody>
      <dsp:txXfrm>
        <a:off x="25759" y="137293"/>
        <a:ext cx="7492282" cy="476152"/>
      </dsp:txXfrm>
    </dsp:sp>
    <dsp:sp modelId="{D7132120-2779-46D6-AC03-495B7F11B94C}">
      <dsp:nvSpPr>
        <dsp:cNvPr id="0" name=""/>
        <dsp:cNvSpPr/>
      </dsp:nvSpPr>
      <dsp:spPr>
        <a:xfrm>
          <a:off x="0" y="702564"/>
          <a:ext cx="7543800" cy="527670"/>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Effective October 1, 2019</a:t>
          </a:r>
        </a:p>
      </dsp:txBody>
      <dsp:txXfrm>
        <a:off x="25759" y="728323"/>
        <a:ext cx="7492282" cy="476152"/>
      </dsp:txXfrm>
    </dsp:sp>
    <dsp:sp modelId="{B3C04164-914E-4172-B8AD-93B07588295D}">
      <dsp:nvSpPr>
        <dsp:cNvPr id="0" name=""/>
        <dsp:cNvSpPr/>
      </dsp:nvSpPr>
      <dsp:spPr>
        <a:xfrm>
          <a:off x="0" y="1230234"/>
          <a:ext cx="75438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Lead in Water Testing Rule</a:t>
          </a:r>
        </a:p>
      </dsp:txBody>
      <dsp:txXfrm>
        <a:off x="0" y="1230234"/>
        <a:ext cx="7543800" cy="364320"/>
      </dsp:txXfrm>
    </dsp:sp>
    <dsp:sp modelId="{23C3E28E-A038-4C88-8C5A-F102E0DD7416}">
      <dsp:nvSpPr>
        <dsp:cNvPr id="0" name=""/>
        <dsp:cNvSpPr/>
      </dsp:nvSpPr>
      <dsp:spPr>
        <a:xfrm>
          <a:off x="0" y="1594554"/>
          <a:ext cx="7543800" cy="527670"/>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An amendment to Rule 15A NCAC 18A .2816</a:t>
          </a:r>
        </a:p>
      </dsp:txBody>
      <dsp:txXfrm>
        <a:off x="25759" y="1620313"/>
        <a:ext cx="7492282" cy="476152"/>
      </dsp:txXfrm>
    </dsp:sp>
    <dsp:sp modelId="{AD094E97-4978-4AA6-8062-A98555C71DB1}">
      <dsp:nvSpPr>
        <dsp:cNvPr id="0" name=""/>
        <dsp:cNvSpPr/>
      </dsp:nvSpPr>
      <dsp:spPr>
        <a:xfrm>
          <a:off x="0" y="2122225"/>
          <a:ext cx="7543800" cy="1024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This amendment requires that all licensed child care centers test all drinking water faucets and food preparation sinks for lead contamination within one year, and new centers must test upon application for a license. After that, centers will need to test once every three years.</a:t>
          </a:r>
        </a:p>
      </dsp:txBody>
      <dsp:txXfrm>
        <a:off x="0" y="2122225"/>
        <a:ext cx="7543800" cy="1024650"/>
      </dsp:txXfrm>
    </dsp:sp>
    <dsp:sp modelId="{55FDDABF-0BDB-457B-8D2D-9205F713C296}">
      <dsp:nvSpPr>
        <dsp:cNvPr id="0" name=""/>
        <dsp:cNvSpPr/>
      </dsp:nvSpPr>
      <dsp:spPr>
        <a:xfrm>
          <a:off x="0" y="3146875"/>
          <a:ext cx="7543800" cy="52767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General Commenting was not recommended after July 1, 2021</a:t>
          </a:r>
        </a:p>
      </dsp:txBody>
      <dsp:txXfrm>
        <a:off x="25759" y="3172634"/>
        <a:ext cx="7492282" cy="4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940B5-21DD-495B-86BB-6871CF576CAD}">
      <dsp:nvSpPr>
        <dsp:cNvPr id="0" name=""/>
        <dsp:cNvSpPr/>
      </dsp:nvSpPr>
      <dsp:spPr>
        <a:xfrm>
          <a:off x="0" y="0"/>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B6EA06-90E9-4218-B029-8E4B83949F9A}">
      <dsp:nvSpPr>
        <dsp:cNvPr id="0" name=""/>
        <dsp:cNvSpPr/>
      </dsp:nvSpPr>
      <dsp:spPr>
        <a:xfrm>
          <a:off x="0" y="0"/>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MOA allows child care centers to use the Maintenance Standard as a remediation option</a:t>
          </a:r>
        </a:p>
      </dsp:txBody>
      <dsp:txXfrm>
        <a:off x="0" y="0"/>
        <a:ext cx="5098256" cy="1412477"/>
      </dsp:txXfrm>
    </dsp:sp>
    <dsp:sp modelId="{34AD9D69-45D2-4600-AF69-0FBD245FC0C0}">
      <dsp:nvSpPr>
        <dsp:cNvPr id="0" name=""/>
        <dsp:cNvSpPr/>
      </dsp:nvSpPr>
      <dsp:spPr>
        <a:xfrm>
          <a:off x="0" y="1412478"/>
          <a:ext cx="5098256"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4AADC-ADB1-43AA-BF65-CB0771EF587C}">
      <dsp:nvSpPr>
        <dsp:cNvPr id="0" name=""/>
        <dsp:cNvSpPr/>
      </dsp:nvSpPr>
      <dsp:spPr>
        <a:xfrm>
          <a:off x="0" y="1412477"/>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More permanent measures are recommended in a child occupied setting</a:t>
          </a:r>
        </a:p>
      </dsp:txBody>
      <dsp:txXfrm>
        <a:off x="0" y="1412477"/>
        <a:ext cx="5098256" cy="1412477"/>
      </dsp:txXfrm>
    </dsp:sp>
    <dsp:sp modelId="{6BF30146-52A3-419B-A67C-B96FB137124A}">
      <dsp:nvSpPr>
        <dsp:cNvPr id="0" name=""/>
        <dsp:cNvSpPr/>
      </dsp:nvSpPr>
      <dsp:spPr>
        <a:xfrm>
          <a:off x="0" y="2824956"/>
          <a:ext cx="5098256"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9199E-F1B3-4B1B-82EF-428E3B2B5867}">
      <dsp:nvSpPr>
        <dsp:cNvPr id="0" name=""/>
        <dsp:cNvSpPr/>
      </dsp:nvSpPr>
      <dsp:spPr>
        <a:xfrm>
          <a:off x="0" y="2824955"/>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Conditions should be noted during each inspection </a:t>
          </a:r>
        </a:p>
      </dsp:txBody>
      <dsp:txXfrm>
        <a:off x="0" y="2824955"/>
        <a:ext cx="5098256" cy="1412477"/>
      </dsp:txXfrm>
    </dsp:sp>
    <dsp:sp modelId="{FAC35D9C-2F94-4153-9F62-D4E0939C8485}">
      <dsp:nvSpPr>
        <dsp:cNvPr id="0" name=""/>
        <dsp:cNvSpPr/>
      </dsp:nvSpPr>
      <dsp:spPr>
        <a:xfrm>
          <a:off x="0" y="4237434"/>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3EDF7D-12F1-48C7-906A-749E79917570}">
      <dsp:nvSpPr>
        <dsp:cNvPr id="0" name=""/>
        <dsp:cNvSpPr/>
      </dsp:nvSpPr>
      <dsp:spPr>
        <a:xfrm>
          <a:off x="0" y="4237433"/>
          <a:ext cx="5098256"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Monitoring </a:t>
          </a:r>
        </a:p>
      </dsp:txBody>
      <dsp:txXfrm>
        <a:off x="0" y="4237433"/>
        <a:ext cx="5098256" cy="141247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73" y="0"/>
            <a:ext cx="3038155" cy="465476"/>
          </a:xfrm>
          <a:prstGeom prst="rect">
            <a:avLst/>
          </a:prstGeom>
        </p:spPr>
        <p:txBody>
          <a:bodyPr vert="horz" lIns="91440" tIns="45720" rIns="91440" bIns="45720" rtlCol="0"/>
          <a:lstStyle>
            <a:lvl1pPr algn="r">
              <a:defRPr sz="1200"/>
            </a:lvl1pPr>
          </a:lstStyle>
          <a:p>
            <a:fld id="{C60E6030-0A6A-4BB3-808A-8AF2DFA4833F}" type="datetimeFigureOut">
              <a:rPr lang="en-US" smtClean="0"/>
              <a:pPr/>
              <a:t>10/18/2022</a:t>
            </a:fld>
            <a:endParaRPr lang="en-US"/>
          </a:p>
        </p:txBody>
      </p:sp>
      <p:sp>
        <p:nvSpPr>
          <p:cNvPr id="4" name="Footer Placeholder 3"/>
          <p:cNvSpPr>
            <a:spLocks noGrp="1"/>
          </p:cNvSpPr>
          <p:nvPr>
            <p:ph type="ftr" sz="quarter" idx="2"/>
          </p:nvPr>
        </p:nvSpPr>
        <p:spPr>
          <a:xfrm>
            <a:off x="0" y="8829286"/>
            <a:ext cx="3038155" cy="4654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286"/>
            <a:ext cx="3038155" cy="465476"/>
          </a:xfrm>
          <a:prstGeom prst="rect">
            <a:avLst/>
          </a:prstGeom>
        </p:spPr>
        <p:txBody>
          <a:bodyPr vert="horz" lIns="91440" tIns="45720" rIns="91440" bIns="45720" rtlCol="0" anchor="b"/>
          <a:lstStyle>
            <a:lvl1pPr algn="r">
              <a:defRPr sz="1200"/>
            </a:lvl1pPr>
          </a:lstStyle>
          <a:p>
            <a:fld id="{BD431908-BF38-4A09-9EB8-C89D07A4D02E}" type="slidenum">
              <a:rPr lang="en-US" smtClean="0"/>
              <a:pPr/>
              <a:t>‹#›</a:t>
            </a:fld>
            <a:endParaRPr lang="en-US"/>
          </a:p>
        </p:txBody>
      </p:sp>
    </p:spTree>
    <p:extLst>
      <p:ext uri="{BB962C8B-B14F-4D97-AF65-F5344CB8AC3E}">
        <p14:creationId xmlns:p14="http://schemas.microsoft.com/office/powerpoint/2010/main" val="3311170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5476"/>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673" y="0"/>
            <a:ext cx="3038155" cy="465476"/>
          </a:xfrm>
          <a:prstGeom prst="rect">
            <a:avLst/>
          </a:prstGeom>
        </p:spPr>
        <p:txBody>
          <a:bodyPr vert="horz" lIns="91440" tIns="45720" rIns="91440" bIns="45720" rtlCol="0"/>
          <a:lstStyle>
            <a:lvl1pPr algn="r">
              <a:defRPr sz="1200"/>
            </a:lvl1pPr>
          </a:lstStyle>
          <a:p>
            <a:pPr>
              <a:defRPr/>
            </a:pPr>
            <a:fld id="{2605A567-888B-4C2A-B420-2C3C91249266}" type="datetimeFigureOut">
              <a:rPr lang="en-US"/>
              <a:pPr>
                <a:defRPr/>
              </a:pPr>
              <a:t>10/18/2022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355" y="4415462"/>
            <a:ext cx="5607691" cy="418436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286"/>
            <a:ext cx="3038155" cy="46547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673" y="8829286"/>
            <a:ext cx="3038155" cy="465476"/>
          </a:xfrm>
          <a:prstGeom prst="rect">
            <a:avLst/>
          </a:prstGeom>
        </p:spPr>
        <p:txBody>
          <a:bodyPr vert="horz" lIns="91440" tIns="45720" rIns="91440" bIns="45720" rtlCol="0" anchor="b"/>
          <a:lstStyle>
            <a:lvl1pPr algn="r">
              <a:defRPr sz="1200"/>
            </a:lvl1pPr>
          </a:lstStyle>
          <a:p>
            <a:pPr>
              <a:defRPr/>
            </a:pPr>
            <a:fld id="{5761CFAB-DE63-4DC2-911A-3A7F61663600}" type="slidenum">
              <a:rPr lang="en-US"/>
              <a:pPr>
                <a:defRPr/>
              </a:pPr>
              <a:t>‹#›</a:t>
            </a:fld>
            <a:endParaRPr lang="en-US" dirty="0"/>
          </a:p>
        </p:txBody>
      </p:sp>
    </p:spTree>
    <p:extLst>
      <p:ext uri="{BB962C8B-B14F-4D97-AF65-F5344CB8AC3E}">
        <p14:creationId xmlns:p14="http://schemas.microsoft.com/office/powerpoint/2010/main" val="4221960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F8C390-03FA-413E-9207-4796F736C83D}" type="slidenum">
              <a:rPr lang="en-US" smtClean="0"/>
              <a:pPr/>
              <a:t>24</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8ACA59-30D4-47B4-AD66-6494EE64A267}"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33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95D2BE-B402-4CF1-A2FD-7FEB242DCCD9}" type="slidenum">
              <a:rPr lang="en-US" smtClean="0"/>
              <a:pPr>
                <a:defRPr/>
              </a:pPr>
              <a:t>‹#›</a:t>
            </a:fld>
            <a:endParaRPr lang="en-US" dirty="0"/>
          </a:p>
        </p:txBody>
      </p:sp>
    </p:spTree>
    <p:extLst>
      <p:ext uri="{BB962C8B-B14F-4D97-AF65-F5344CB8AC3E}">
        <p14:creationId xmlns:p14="http://schemas.microsoft.com/office/powerpoint/2010/main" val="246003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623BF4-1C44-416C-AED7-EF7903D5E598}" type="slidenum">
              <a:rPr lang="en-US" smtClean="0"/>
              <a:pPr>
                <a:defRPr/>
              </a:pPr>
              <a:t>‹#›</a:t>
            </a:fld>
            <a:endParaRPr lang="en-US" dirty="0"/>
          </a:p>
        </p:txBody>
      </p:sp>
    </p:spTree>
    <p:extLst>
      <p:ext uri="{BB962C8B-B14F-4D97-AF65-F5344CB8AC3E}">
        <p14:creationId xmlns:p14="http://schemas.microsoft.com/office/powerpoint/2010/main" val="217113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A48896-07BD-434D-9A2E-2153F2406C70}" type="slidenum">
              <a:rPr lang="en-US" smtClean="0"/>
              <a:pPr>
                <a:defRPr/>
              </a:pPr>
              <a:t>‹#›</a:t>
            </a:fld>
            <a:endParaRPr lang="en-US" dirty="0"/>
          </a:p>
        </p:txBody>
      </p:sp>
    </p:spTree>
    <p:extLst>
      <p:ext uri="{BB962C8B-B14F-4D97-AF65-F5344CB8AC3E}">
        <p14:creationId xmlns:p14="http://schemas.microsoft.com/office/powerpoint/2010/main" val="258240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2BAA43-D4EF-40A1-8864-6F77C59CBE69}"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3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26D6E-ACC0-446B-A74E-9D714BCA05AC}" type="slidenum">
              <a:rPr lang="en-US" smtClean="0"/>
              <a:pPr>
                <a:defRPr/>
              </a:pPr>
              <a:t>‹#›</a:t>
            </a:fld>
            <a:endParaRPr lang="en-US" dirty="0"/>
          </a:p>
        </p:txBody>
      </p:sp>
    </p:spTree>
    <p:extLst>
      <p:ext uri="{BB962C8B-B14F-4D97-AF65-F5344CB8AC3E}">
        <p14:creationId xmlns:p14="http://schemas.microsoft.com/office/powerpoint/2010/main" val="112223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6D47D5-336E-43B7-A7F0-A13BE518A1E3}" type="slidenum">
              <a:rPr lang="en-US" smtClean="0"/>
              <a:pPr>
                <a:defRPr/>
              </a:pPr>
              <a:t>‹#›</a:t>
            </a:fld>
            <a:endParaRPr lang="en-US" dirty="0"/>
          </a:p>
        </p:txBody>
      </p:sp>
    </p:spTree>
    <p:extLst>
      <p:ext uri="{BB962C8B-B14F-4D97-AF65-F5344CB8AC3E}">
        <p14:creationId xmlns:p14="http://schemas.microsoft.com/office/powerpoint/2010/main" val="131351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90832C-58FE-4477-940D-ED5EED065AD2}" type="slidenum">
              <a:rPr lang="en-US" smtClean="0"/>
              <a:pPr>
                <a:defRPr/>
              </a:pPr>
              <a:t>‹#›</a:t>
            </a:fld>
            <a:endParaRPr lang="en-US" dirty="0"/>
          </a:p>
        </p:txBody>
      </p:sp>
    </p:spTree>
    <p:extLst>
      <p:ext uri="{BB962C8B-B14F-4D97-AF65-F5344CB8AC3E}">
        <p14:creationId xmlns:p14="http://schemas.microsoft.com/office/powerpoint/2010/main" val="54421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CF8C9A0-3574-4312-861A-DF7CCCC63A25}" type="slidenum">
              <a:rPr lang="en-US" smtClean="0"/>
              <a:pPr>
                <a:defRPr/>
              </a:pPr>
              <a:t>‹#›</a:t>
            </a:fld>
            <a:endParaRPr lang="en-US" dirty="0"/>
          </a:p>
        </p:txBody>
      </p:sp>
    </p:spTree>
    <p:extLst>
      <p:ext uri="{BB962C8B-B14F-4D97-AF65-F5344CB8AC3E}">
        <p14:creationId xmlns:p14="http://schemas.microsoft.com/office/powerpoint/2010/main" val="279952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89E20BD4-E3DB-4E88-BD5B-E4357CF8E4F9}" type="slidenum">
              <a:rPr lang="en-US" smtClean="0"/>
              <a:pPr>
                <a:defRPr/>
              </a:pPr>
              <a:t>‹#›</a:t>
            </a:fld>
            <a:endParaRPr lang="en-US" dirty="0"/>
          </a:p>
        </p:txBody>
      </p:sp>
    </p:spTree>
    <p:extLst>
      <p:ext uri="{BB962C8B-B14F-4D97-AF65-F5344CB8AC3E}">
        <p14:creationId xmlns:p14="http://schemas.microsoft.com/office/powerpoint/2010/main" val="19698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F26D6E-ACC0-446B-A74E-9D714BCA05AC}" type="slidenum">
              <a:rPr lang="en-US" smtClean="0"/>
              <a:pPr>
                <a:defRPr/>
              </a:pPr>
              <a:t>‹#›</a:t>
            </a:fld>
            <a:endParaRPr lang="en-US" dirty="0"/>
          </a:p>
        </p:txBody>
      </p:sp>
    </p:spTree>
    <p:extLst>
      <p:ext uri="{BB962C8B-B14F-4D97-AF65-F5344CB8AC3E}">
        <p14:creationId xmlns:p14="http://schemas.microsoft.com/office/powerpoint/2010/main" val="16913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84F26D6E-ACC0-446B-A74E-9D714BCA05AC}"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49072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flickr.com/photos/rumpleteaser/7126583099/" TargetMode="External"/><Relationship Id="rId7" Type="http://schemas.openxmlformats.org/officeDocument/2006/relationships/hyperlink" Target="https://www.geograph.ie/photo/3592738"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eograph.org.uk/photo/511861" TargetMode="External"/><Relationship Id="rId10" Type="http://schemas.openxmlformats.org/officeDocument/2006/relationships/hyperlink" Target="https://creativecommons.org/licenses/by/3.0/" TargetMode="External"/><Relationship Id="rId4" Type="http://schemas.openxmlformats.org/officeDocument/2006/relationships/image" Target="../media/image3.jpeg"/><Relationship Id="rId9" Type="http://schemas.openxmlformats.org/officeDocument/2006/relationships/hyperlink" Target="https://www.flickr.com/photos/130419557@N06/1597306272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hyperlink" Target="http://theconversation.com/means-testing-child-care-rebate-means-families-are-paying-twice-33460"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hyperlink" Target="http://theconversation.com/classroom-design-can-boost-primary-pupils-progress-by-16-37996"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justintarte.com/2014/10/10-things-id-like-to-see-in-every.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rumpleteaser/7126583099/"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0075F3-9A3E-4CBE-801F-5619F309FE89}"/>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4" r="8479"/>
          <a:stretch/>
        </p:blipFill>
        <p:spPr>
          <a:xfrm>
            <a:off x="20" y="304810"/>
            <a:ext cx="9143980" cy="6857990"/>
          </a:xfrm>
          <a:prstGeom prst="rect">
            <a:avLst/>
          </a:prstGeom>
        </p:spPr>
      </p:pic>
      <p:sp>
        <p:nvSpPr>
          <p:cNvPr id="2050" name="Rectangle 2"/>
          <p:cNvSpPr>
            <a:spLocks noGrp="1" noChangeArrowheads="1"/>
          </p:cNvSpPr>
          <p:nvPr>
            <p:ph type="ctrTitle"/>
          </p:nvPr>
        </p:nvSpPr>
        <p:spPr>
          <a:xfrm>
            <a:off x="1828800" y="304800"/>
            <a:ext cx="7543800" cy="3566160"/>
          </a:xfrm>
        </p:spPr>
        <p:txBody>
          <a:bodyPr>
            <a:normAutofit/>
          </a:bodyPr>
          <a:lstStyle/>
          <a:p>
            <a:pPr algn="ctr" eaLnBrk="1" hangingPunct="1">
              <a:defRPr/>
            </a:pPr>
            <a:r>
              <a:rPr lang="en-US" sz="6200" b="1" dirty="0">
                <a:solidFill>
                  <a:srgbClr val="FFFFFF"/>
                </a:solidFill>
              </a:rPr>
              <a:t>Child </a:t>
            </a:r>
            <a:br>
              <a:rPr lang="en-US" sz="6200" b="1" dirty="0">
                <a:solidFill>
                  <a:srgbClr val="FFFFFF"/>
                </a:solidFill>
              </a:rPr>
            </a:br>
            <a:r>
              <a:rPr lang="en-US" sz="6200" b="1" dirty="0">
                <a:solidFill>
                  <a:srgbClr val="FFFFFF"/>
                </a:solidFill>
              </a:rPr>
              <a:t>Occupied Facilities </a:t>
            </a:r>
            <a:br>
              <a:rPr lang="en-US" sz="6200" b="1" dirty="0">
                <a:solidFill>
                  <a:srgbClr val="FFFFFF"/>
                </a:solidFill>
              </a:rPr>
            </a:br>
            <a:r>
              <a:rPr lang="en-US" sz="6200" b="1" dirty="0">
                <a:solidFill>
                  <a:srgbClr val="FFFFFF"/>
                </a:solidFill>
              </a:rPr>
              <a:t>&amp;</a:t>
            </a:r>
            <a:br>
              <a:rPr lang="en-US" sz="6200" b="1" dirty="0">
                <a:solidFill>
                  <a:srgbClr val="FFFFFF"/>
                </a:solidFill>
              </a:rPr>
            </a:br>
            <a:r>
              <a:rPr lang="en-US" sz="6200" b="1" dirty="0">
                <a:solidFill>
                  <a:srgbClr val="FFFFFF"/>
                </a:solidFill>
              </a:rPr>
              <a:t>Lead</a:t>
            </a:r>
          </a:p>
        </p:txBody>
      </p:sp>
      <p:sp>
        <p:nvSpPr>
          <p:cNvPr id="2051" name="Rectangle 3"/>
          <p:cNvSpPr>
            <a:spLocks noGrp="1" noChangeArrowheads="1"/>
          </p:cNvSpPr>
          <p:nvPr>
            <p:ph type="subTitle" idx="1"/>
          </p:nvPr>
        </p:nvSpPr>
        <p:spPr>
          <a:xfrm>
            <a:off x="1524000" y="4454532"/>
            <a:ext cx="7543800" cy="1647973"/>
          </a:xfrm>
        </p:spPr>
        <p:txBody>
          <a:bodyPr>
            <a:normAutofit/>
          </a:bodyPr>
          <a:lstStyle/>
          <a:p>
            <a:pPr algn="ctr" eaLnBrk="1" hangingPunct="1">
              <a:defRPr/>
            </a:pPr>
            <a:r>
              <a:rPr lang="en-US" b="1" dirty="0">
                <a:solidFill>
                  <a:srgbClr val="FFFFFF"/>
                </a:solidFill>
              </a:rPr>
              <a:t>Kimly Blount, REHS</a:t>
            </a:r>
          </a:p>
          <a:p>
            <a:pPr algn="ctr" eaLnBrk="1" hangingPunct="1">
              <a:defRPr/>
            </a:pPr>
            <a:r>
              <a:rPr lang="en-US" b="1" dirty="0">
                <a:solidFill>
                  <a:srgbClr val="FFFFFF"/>
                </a:solidFill>
              </a:rPr>
              <a:t>Children’s Environmental Health</a:t>
            </a:r>
          </a:p>
          <a:p>
            <a:pPr algn="ctr" eaLnBrk="1" hangingPunct="1">
              <a:defRPr/>
            </a:pPr>
            <a:r>
              <a:rPr lang="en-US" b="1" dirty="0">
                <a:solidFill>
                  <a:srgbClr val="FFFFFF"/>
                </a:solidFill>
              </a:rPr>
              <a:t>Kimly.Blount@dhhs.nc.gov</a:t>
            </a:r>
          </a:p>
          <a:p>
            <a:pPr eaLnBrk="1" hangingPunct="1">
              <a:defRPr/>
            </a:pPr>
            <a:endParaRPr lang="en-US" sz="1500" dirty="0">
              <a:solidFill>
                <a:srgbClr val="FFFFFF"/>
              </a:solidFill>
            </a:endParaRPr>
          </a:p>
        </p:txBody>
      </p:sp>
      <p:cxnSp>
        <p:nvCxnSpPr>
          <p:cNvPr id="2053" name="Straight Connector 71">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54" name="Rectangle 73">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5" name="Rectangle 75">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F452B333-C073-46C6-8A37-E0A9994EEB0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2400" y="4584282"/>
            <a:ext cx="2266335" cy="1699752"/>
          </a:xfrm>
          <a:prstGeom prst="rect">
            <a:avLst/>
          </a:prstGeom>
        </p:spPr>
      </p:pic>
      <p:pic>
        <p:nvPicPr>
          <p:cNvPr id="11" name="Picture 10">
            <a:extLst>
              <a:ext uri="{FF2B5EF4-FFF2-40B4-BE49-F238E27FC236}">
                <a16:creationId xmlns:a16="http://schemas.microsoft.com/office/drawing/2014/main" id="{8DC2E154-2B4F-4E4C-A0E8-060A0AB2901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7903" y="197259"/>
            <a:ext cx="2282007" cy="1369204"/>
          </a:xfrm>
          <a:prstGeom prst="rect">
            <a:avLst/>
          </a:prstGeom>
        </p:spPr>
      </p:pic>
      <p:pic>
        <p:nvPicPr>
          <p:cNvPr id="14" name="Picture 13" descr="A picture containing indoor, floor, wall, room&#10;&#10;Description automatically generated">
            <a:extLst>
              <a:ext uri="{FF2B5EF4-FFF2-40B4-BE49-F238E27FC236}">
                <a16:creationId xmlns:a16="http://schemas.microsoft.com/office/drawing/2014/main" id="{89C95941-0FCE-4347-8FD5-07CD6208512E}"/>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32610" y="2514600"/>
            <a:ext cx="2286125" cy="1524828"/>
          </a:xfrm>
          <a:prstGeom prst="rect">
            <a:avLst/>
          </a:prstGeom>
        </p:spPr>
      </p:pic>
      <p:sp>
        <p:nvSpPr>
          <p:cNvPr id="15" name="TextBox 14">
            <a:extLst>
              <a:ext uri="{FF2B5EF4-FFF2-40B4-BE49-F238E27FC236}">
                <a16:creationId xmlns:a16="http://schemas.microsoft.com/office/drawing/2014/main" id="{6C3B2822-30C8-43D6-8D89-A44E0D942E9B}"/>
              </a:ext>
            </a:extLst>
          </p:cNvPr>
          <p:cNvSpPr txBox="1"/>
          <p:nvPr/>
        </p:nvSpPr>
        <p:spPr>
          <a:xfrm>
            <a:off x="0" y="6663600"/>
            <a:ext cx="2062328" cy="369332"/>
          </a:xfrm>
          <a:prstGeom prst="rect">
            <a:avLst/>
          </a:prstGeom>
          <a:noFill/>
        </p:spPr>
        <p:txBody>
          <a:bodyPr wrap="square" rtlCol="0">
            <a:spAutoFit/>
          </a:bodyPr>
          <a:lstStyle/>
          <a:p>
            <a:r>
              <a:rPr lang="en-US" sz="900">
                <a:hlinkClick r:id="rId9" tooltip="https://www.flickr.com/photos/130419557@N06/15973062727/"/>
              </a:rPr>
              <a:t>This Photo</a:t>
            </a:r>
            <a:r>
              <a:rPr lang="en-US" sz="900"/>
              <a:t> by Unknown Author is licensed under </a:t>
            </a:r>
            <a:r>
              <a:rPr lang="en-US" sz="900">
                <a:hlinkClick r:id="rId10" tooltip="https://creativecommons.org/licenses/by/3.0/"/>
              </a:rPr>
              <a:t>CC BY</a:t>
            </a:r>
            <a:endParaRPr lang="en-US" sz="900"/>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6" name="Rectangle 2"/>
          <p:cNvSpPr>
            <a:spLocks noGrp="1" noChangeArrowheads="1"/>
          </p:cNvSpPr>
          <p:nvPr>
            <p:ph type="title"/>
          </p:nvPr>
        </p:nvSpPr>
        <p:spPr>
          <a:xfrm>
            <a:off x="152401" y="605896"/>
            <a:ext cx="2837698" cy="5646208"/>
          </a:xfrm>
        </p:spPr>
        <p:txBody>
          <a:bodyPr anchor="ctr">
            <a:normAutofit/>
          </a:bodyPr>
          <a:lstStyle/>
          <a:p>
            <a:pPr algn="ctr" eaLnBrk="1" hangingPunct="1">
              <a:defRPr/>
            </a:pPr>
            <a:r>
              <a:rPr lang="en-US" sz="4000" b="1" u="sng" dirty="0">
                <a:solidFill>
                  <a:schemeClr val="tx1"/>
                </a:solidFill>
              </a:rPr>
              <a:t>Notification</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7" name="Rectangle 3"/>
          <p:cNvSpPr>
            <a:spLocks noGrp="1" noChangeArrowheads="1"/>
          </p:cNvSpPr>
          <p:nvPr>
            <p:ph idx="1"/>
          </p:nvPr>
        </p:nvSpPr>
        <p:spPr>
          <a:xfrm>
            <a:off x="3190494" y="152400"/>
            <a:ext cx="5801105" cy="6477000"/>
          </a:xfrm>
        </p:spPr>
        <p:txBody>
          <a:bodyPr anchor="ctr">
            <a:noAutofit/>
          </a:bodyPr>
          <a:lstStyle/>
          <a:p>
            <a:pPr algn="ctr" eaLnBrk="1" hangingPunct="1">
              <a:defRPr/>
            </a:pPr>
            <a:r>
              <a:rPr lang="en-US" sz="2400" b="1" i="1" dirty="0"/>
              <a:t>When lead poisoning hazards are identified, state law requires</a:t>
            </a:r>
            <a:r>
              <a:rPr lang="en-US" sz="2400" dirty="0"/>
              <a:t>:</a:t>
            </a:r>
          </a:p>
          <a:p>
            <a:pPr lvl="1" eaLnBrk="1" hangingPunct="1">
              <a:defRPr/>
            </a:pPr>
            <a:r>
              <a:rPr lang="en-US" sz="2400" b="1" dirty="0"/>
              <a:t>Written</a:t>
            </a:r>
            <a:r>
              <a:rPr lang="en-US" sz="2400" dirty="0"/>
              <a:t> notification to:</a:t>
            </a:r>
          </a:p>
          <a:p>
            <a:pPr lvl="2">
              <a:defRPr/>
            </a:pPr>
            <a:r>
              <a:rPr lang="en-US" sz="2000" dirty="0"/>
              <a:t> </a:t>
            </a:r>
            <a:r>
              <a:rPr lang="en-US" sz="2400" dirty="0"/>
              <a:t>owner/managing agent</a:t>
            </a:r>
          </a:p>
          <a:p>
            <a:pPr lvl="2">
              <a:defRPr/>
            </a:pPr>
            <a:r>
              <a:rPr lang="en-US" sz="2400" dirty="0"/>
              <a:t>All persons attending the facility</a:t>
            </a:r>
          </a:p>
          <a:p>
            <a:pPr marL="384048" lvl="2" indent="0">
              <a:buNone/>
              <a:defRPr/>
            </a:pPr>
            <a:endParaRPr lang="en-US" sz="2400" dirty="0"/>
          </a:p>
          <a:p>
            <a:pPr lvl="1" eaLnBrk="1" hangingPunct="1">
              <a:buFont typeface="Tahoma" charset="0"/>
              <a:buNone/>
              <a:defRPr/>
            </a:pPr>
            <a:r>
              <a:rPr lang="en-US" sz="2400" dirty="0"/>
              <a:t>Request for names of children that have attended the facility in the past 6 months</a:t>
            </a:r>
          </a:p>
          <a:p>
            <a:pPr lvl="1" eaLnBrk="1" hangingPunct="1">
              <a:buFont typeface="Tahoma" charset="0"/>
              <a:buNone/>
              <a:defRPr/>
            </a:pPr>
            <a:endParaRPr lang="en-US" sz="2400" dirty="0"/>
          </a:p>
          <a:p>
            <a:pPr lvl="1" eaLnBrk="1" hangingPunct="1">
              <a:buFont typeface="Tahoma" charset="0"/>
              <a:buNone/>
              <a:defRPr/>
            </a:pPr>
            <a:r>
              <a:rPr lang="en-US" sz="2400" dirty="0"/>
              <a:t>**Written notices for </a:t>
            </a:r>
            <a:r>
              <a:rPr lang="en-US" sz="2400" b="1" i="1" dirty="0"/>
              <a:t>schools</a:t>
            </a:r>
            <a:r>
              <a:rPr lang="en-US" sz="2400" i="1" dirty="0"/>
              <a:t> </a:t>
            </a:r>
            <a:r>
              <a:rPr lang="en-US" sz="2400" dirty="0"/>
              <a:t>are sent to the Superintendent</a:t>
            </a:r>
          </a:p>
          <a:p>
            <a:pPr lvl="1" eaLnBrk="1" hangingPunct="1">
              <a:buFont typeface="Tahoma" charset="0"/>
              <a:buNone/>
              <a:defRPr/>
            </a:pPr>
            <a:r>
              <a:rPr lang="en-US" sz="2400" dirty="0"/>
              <a:t>**Written notices for </a:t>
            </a:r>
            <a:r>
              <a:rPr lang="en-US" sz="2400" b="1" i="1" dirty="0"/>
              <a:t>child care centers </a:t>
            </a:r>
            <a:r>
              <a:rPr lang="en-US" sz="2400" dirty="0"/>
              <a:t>are sent to the licensed operator &amp; DCDEE</a:t>
            </a:r>
          </a:p>
          <a:p>
            <a:pPr lvl="1" eaLnBrk="1" hangingPunct="1">
              <a:buFont typeface="Tahoma" charset="0"/>
              <a:buNone/>
              <a:defRPr/>
            </a:pPr>
            <a:endParaRPr lang="en-US" sz="2400" dirty="0"/>
          </a:p>
          <a:p>
            <a:pPr lvl="1" algn="ctr" eaLnBrk="1" hangingPunct="1">
              <a:buFont typeface="Tahoma" charset="0"/>
              <a:buNone/>
              <a:defRPr/>
            </a:pPr>
            <a:r>
              <a:rPr lang="en-US" sz="2400" dirty="0"/>
              <a:t>May need to modify notices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533400"/>
            <a:ext cx="7543800" cy="748455"/>
          </a:xfrm>
        </p:spPr>
        <p:txBody>
          <a:bodyPr/>
          <a:lstStyle/>
          <a:p>
            <a:pPr algn="ctr" eaLnBrk="1" hangingPunct="1">
              <a:defRPr/>
            </a:pPr>
            <a:r>
              <a:rPr lang="en-US" b="1" u="sng" dirty="0"/>
              <a:t>REMEDIATION</a:t>
            </a:r>
          </a:p>
        </p:txBody>
      </p:sp>
      <p:sp>
        <p:nvSpPr>
          <p:cNvPr id="22531" name="Rectangle 3"/>
          <p:cNvSpPr>
            <a:spLocks noGrp="1" noChangeArrowheads="1"/>
          </p:cNvSpPr>
          <p:nvPr>
            <p:ph idx="1"/>
          </p:nvPr>
        </p:nvSpPr>
        <p:spPr/>
        <p:txBody>
          <a:bodyPr/>
          <a:lstStyle/>
          <a:p>
            <a:pPr algn="ctr" eaLnBrk="1" hangingPunct="1">
              <a:defRPr/>
            </a:pPr>
            <a:r>
              <a:rPr lang="en-US" sz="3600" dirty="0"/>
              <a:t>Once investigation is completed and hazards are found:</a:t>
            </a:r>
          </a:p>
          <a:p>
            <a:pPr eaLnBrk="1" hangingPunct="1">
              <a:defRPr/>
            </a:pPr>
            <a:endParaRPr lang="en-US" sz="3600" dirty="0"/>
          </a:p>
          <a:p>
            <a:pPr algn="ctr" eaLnBrk="1" hangingPunct="1">
              <a:defRPr/>
            </a:pPr>
            <a:r>
              <a:rPr lang="en-US" sz="2800" dirty="0"/>
              <a:t>Required Remediation</a:t>
            </a:r>
          </a:p>
          <a:p>
            <a:pPr algn="ctr" eaLnBrk="1" hangingPunct="1">
              <a:buFontTx/>
              <a:buNone/>
              <a:defRPr/>
            </a:pPr>
            <a:r>
              <a:rPr lang="en-US" sz="2800" dirty="0"/>
              <a:t>-vs-</a:t>
            </a:r>
          </a:p>
          <a:p>
            <a:pPr algn="ctr" eaLnBrk="1" hangingPunct="1">
              <a:defRPr/>
            </a:pPr>
            <a:r>
              <a:rPr lang="en-US" sz="2800" dirty="0"/>
              <a:t>Recommended Remediation</a:t>
            </a:r>
          </a:p>
          <a:p>
            <a:pPr lvl="4" eaLnBrk="1" hangingPunct="1">
              <a:buFont typeface="Wingdings" pitchFamily="2" charset="2"/>
              <a:buNone/>
              <a:defRPr/>
            </a:pPr>
            <a:endParaRPr lang="en-US" dirty="0"/>
          </a:p>
          <a:p>
            <a:pPr lvl="4" eaLnBrk="1" hangingPunct="1">
              <a:buFont typeface="Wingdings" pitchFamily="2" charset="2"/>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22960" y="457200"/>
            <a:ext cx="7543800" cy="822961"/>
          </a:xfrm>
        </p:spPr>
        <p:txBody>
          <a:bodyPr/>
          <a:lstStyle/>
          <a:p>
            <a:pPr algn="ctr" eaLnBrk="1" hangingPunct="1">
              <a:defRPr/>
            </a:pPr>
            <a:r>
              <a:rPr lang="en-US" b="1" u="sng" dirty="0"/>
              <a:t>REMEDIATION</a:t>
            </a:r>
            <a:endParaRPr lang="en-US" sz="4800" b="1" u="sng" dirty="0"/>
          </a:p>
        </p:txBody>
      </p:sp>
      <p:sp>
        <p:nvSpPr>
          <p:cNvPr id="12291" name="Rectangle 3"/>
          <p:cNvSpPr>
            <a:spLocks noGrp="1" noChangeArrowheads="1"/>
          </p:cNvSpPr>
          <p:nvPr>
            <p:ph idx="1"/>
          </p:nvPr>
        </p:nvSpPr>
        <p:spPr/>
        <p:txBody>
          <a:bodyPr/>
          <a:lstStyle/>
          <a:p>
            <a:pPr algn="ctr" eaLnBrk="1" hangingPunct="1">
              <a:defRPr/>
            </a:pPr>
            <a:r>
              <a:rPr lang="en-US" sz="2800" dirty="0"/>
              <a:t>If child occupied facility is attended by a child with </a:t>
            </a:r>
            <a:r>
              <a:rPr lang="en-US" sz="2800" b="1" i="1" dirty="0"/>
              <a:t>Confirmed Lead Poisoning </a:t>
            </a:r>
            <a:r>
              <a:rPr lang="en-US" sz="2800" u="sng" dirty="0"/>
              <a:t>and</a:t>
            </a:r>
            <a:r>
              <a:rPr lang="en-US" sz="2800" dirty="0"/>
              <a:t> a lead poisoning hazard exists</a:t>
            </a:r>
          </a:p>
          <a:p>
            <a:pPr eaLnBrk="1" hangingPunct="1">
              <a:buFontTx/>
              <a:buNone/>
              <a:defRPr/>
            </a:pPr>
            <a:endParaRPr lang="en-US" dirty="0"/>
          </a:p>
          <a:p>
            <a:pPr eaLnBrk="1" hangingPunct="1">
              <a:buFontTx/>
              <a:buNone/>
              <a:defRPr/>
            </a:pPr>
            <a:endParaRPr lang="en-US" dirty="0"/>
          </a:p>
          <a:p>
            <a:pPr algn="ctr" eaLnBrk="1" hangingPunct="1">
              <a:buFontTx/>
              <a:buNone/>
              <a:defRPr/>
            </a:pPr>
            <a:r>
              <a:rPr lang="en-US" dirty="0"/>
              <a:t>       </a:t>
            </a:r>
            <a:r>
              <a:rPr lang="en-US" sz="3600" b="1" dirty="0"/>
              <a:t>REMEDIATION IS REQUIRED!</a:t>
            </a:r>
            <a:endParaRPr lang="en-US" sz="36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8" name="Straight Connector 137">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3314" name="Rectangle 2"/>
          <p:cNvSpPr>
            <a:spLocks noGrp="1" noChangeArrowheads="1"/>
          </p:cNvSpPr>
          <p:nvPr>
            <p:ph type="title"/>
          </p:nvPr>
        </p:nvSpPr>
        <p:spPr>
          <a:xfrm>
            <a:off x="822960" y="286603"/>
            <a:ext cx="7543800" cy="1450757"/>
          </a:xfrm>
        </p:spPr>
        <p:txBody>
          <a:bodyPr>
            <a:normAutofit/>
          </a:bodyPr>
          <a:lstStyle/>
          <a:p>
            <a:pPr eaLnBrk="1" hangingPunct="1">
              <a:defRPr/>
            </a:pPr>
            <a:r>
              <a:rPr lang="en-US" b="1" u="sng" dirty="0"/>
              <a:t>Child Care Centers</a:t>
            </a:r>
          </a:p>
        </p:txBody>
      </p:sp>
      <p:sp>
        <p:nvSpPr>
          <p:cNvPr id="140" name="Rectangle 139">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41">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317" name="Rectangle 3">
            <a:extLst>
              <a:ext uri="{FF2B5EF4-FFF2-40B4-BE49-F238E27FC236}">
                <a16:creationId xmlns:a16="http://schemas.microsoft.com/office/drawing/2014/main" id="{A8BEC033-6AF7-4521-A90A-5DB406186B0C}"/>
              </a:ext>
            </a:extLst>
          </p:cNvPr>
          <p:cNvGraphicFramePr>
            <a:graphicFrameLocks noGrp="1"/>
          </p:cNvGraphicFramePr>
          <p:nvPr>
            <p:ph idx="1"/>
            <p:extLst>
              <p:ext uri="{D42A27DB-BD31-4B8C-83A1-F6EECF244321}">
                <p14:modId xmlns:p14="http://schemas.microsoft.com/office/powerpoint/2010/main" val="926439277"/>
              </p:ext>
            </p:extLst>
          </p:nvPr>
        </p:nvGraphicFramePr>
        <p:xfrm>
          <a:off x="822960" y="1845734"/>
          <a:ext cx="75438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927100"/>
          </a:xfrm>
        </p:spPr>
        <p:txBody>
          <a:bodyPr/>
          <a:lstStyle/>
          <a:p>
            <a:pPr algn="ctr" eaLnBrk="1" hangingPunct="1">
              <a:defRPr/>
            </a:pPr>
            <a:r>
              <a:rPr lang="en-US" b="1" u="sng" dirty="0"/>
              <a:t>Child Care Centers</a:t>
            </a:r>
          </a:p>
        </p:txBody>
      </p:sp>
      <p:sp>
        <p:nvSpPr>
          <p:cNvPr id="20485" name="Rectangle 5"/>
          <p:cNvSpPr>
            <a:spLocks noGrp="1" noChangeArrowheads="1"/>
          </p:cNvSpPr>
          <p:nvPr>
            <p:ph idx="1"/>
          </p:nvPr>
        </p:nvSpPr>
        <p:spPr>
          <a:xfrm>
            <a:off x="457200" y="1752600"/>
            <a:ext cx="8229600" cy="4648200"/>
          </a:xfrm>
        </p:spPr>
        <p:txBody>
          <a:bodyPr>
            <a:normAutofit/>
          </a:bodyPr>
          <a:lstStyle/>
          <a:p>
            <a:pPr eaLnBrk="1" hangingPunct="1">
              <a:defRPr/>
            </a:pPr>
            <a:r>
              <a:rPr lang="en-US" sz="2400" dirty="0"/>
              <a:t>Child Care Sanitation Rules (2800)</a:t>
            </a:r>
          </a:p>
          <a:p>
            <a:pPr eaLnBrk="1" hangingPunct="1">
              <a:defRPr/>
            </a:pPr>
            <a:endParaRPr lang="en-US" sz="2400" dirty="0"/>
          </a:p>
          <a:p>
            <a:pPr eaLnBrk="1" hangingPunct="1">
              <a:defRPr/>
            </a:pPr>
            <a:r>
              <a:rPr lang="en-US" sz="2400" dirty="0"/>
              <a:t>.2816 Lead Poisoning Hazards</a:t>
            </a:r>
          </a:p>
          <a:p>
            <a:pPr eaLnBrk="1" hangingPunct="1">
              <a:defRPr/>
            </a:pPr>
            <a:endParaRPr lang="en-US" sz="2400" dirty="0"/>
          </a:p>
          <a:p>
            <a:pPr eaLnBrk="1" hangingPunct="1">
              <a:defRPr/>
            </a:pPr>
            <a:r>
              <a:rPr lang="en-US" sz="2400" dirty="0"/>
              <a:t>In child care centers, areas accessible to children shall be free of identified lead poisoning hazards as defined under G.S. 130A-131.7(7)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22960" y="457200"/>
            <a:ext cx="7543800" cy="899160"/>
          </a:xfrm>
        </p:spPr>
        <p:txBody>
          <a:bodyPr>
            <a:normAutofit/>
          </a:bodyPr>
          <a:lstStyle/>
          <a:p>
            <a:pPr algn="ctr" eaLnBrk="1" hangingPunct="1">
              <a:defRPr/>
            </a:pPr>
            <a:r>
              <a:rPr lang="en-US" b="1" u="sng" dirty="0"/>
              <a:t>Child Care Centers</a:t>
            </a:r>
          </a:p>
        </p:txBody>
      </p:sp>
      <p:graphicFrame>
        <p:nvGraphicFramePr>
          <p:cNvPr id="20487" name="Rectangle 5">
            <a:extLst>
              <a:ext uri="{FF2B5EF4-FFF2-40B4-BE49-F238E27FC236}">
                <a16:creationId xmlns:a16="http://schemas.microsoft.com/office/drawing/2014/main" id="{31685868-B759-4417-9A0E-BC56CD2E0EB6}"/>
              </a:ext>
            </a:extLst>
          </p:cNvPr>
          <p:cNvGraphicFramePr>
            <a:graphicFrameLocks noGrp="1"/>
          </p:cNvGraphicFramePr>
          <p:nvPr>
            <p:ph idx="1"/>
            <p:extLst>
              <p:ext uri="{D42A27DB-BD31-4B8C-83A1-F6EECF244321}">
                <p14:modId xmlns:p14="http://schemas.microsoft.com/office/powerpoint/2010/main" val="2555938468"/>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72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22960" y="228600"/>
            <a:ext cx="7543800" cy="975360"/>
          </a:xfrm>
        </p:spPr>
        <p:txBody>
          <a:bodyPr>
            <a:normAutofit/>
          </a:bodyPr>
          <a:lstStyle/>
          <a:p>
            <a:pPr algn="ctr" eaLnBrk="1" hangingPunct="1">
              <a:defRPr/>
            </a:pPr>
            <a:r>
              <a:rPr lang="en-US" b="1" u="sng" dirty="0"/>
              <a:t>Child Care Centers</a:t>
            </a:r>
          </a:p>
        </p:txBody>
      </p:sp>
      <p:pic>
        <p:nvPicPr>
          <p:cNvPr id="4" name="Picture 3">
            <a:extLst>
              <a:ext uri="{FF2B5EF4-FFF2-40B4-BE49-F238E27FC236}">
                <a16:creationId xmlns:a16="http://schemas.microsoft.com/office/drawing/2014/main" id="{53AE7393-EC0A-4F07-9AF3-2C09F007302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843" r="25685" b="1"/>
          <a:stretch/>
        </p:blipFill>
        <p:spPr>
          <a:xfrm>
            <a:off x="807324" y="1916318"/>
            <a:ext cx="2321247" cy="3471012"/>
          </a:xfrm>
          <a:prstGeom prst="rect">
            <a:avLst/>
          </a:prstGeom>
        </p:spPr>
      </p:pic>
      <p:sp>
        <p:nvSpPr>
          <p:cNvPr id="28675" name="Rectangle 3"/>
          <p:cNvSpPr>
            <a:spLocks noGrp="1" noChangeArrowheads="1"/>
          </p:cNvSpPr>
          <p:nvPr>
            <p:ph idx="1"/>
          </p:nvPr>
        </p:nvSpPr>
        <p:spPr>
          <a:xfrm>
            <a:off x="3276601" y="1203960"/>
            <a:ext cx="5090160" cy="4968240"/>
          </a:xfrm>
        </p:spPr>
        <p:txBody>
          <a:bodyPr>
            <a:normAutofit fontScale="85000" lnSpcReduction="10000"/>
          </a:bodyPr>
          <a:lstStyle/>
          <a:p>
            <a:pPr eaLnBrk="1" hangingPunct="1">
              <a:defRPr/>
            </a:pPr>
            <a:r>
              <a:rPr lang="en-US" sz="2600" dirty="0"/>
              <a:t> Inspection Protocol</a:t>
            </a:r>
          </a:p>
          <a:p>
            <a:pPr eaLnBrk="1" hangingPunct="1">
              <a:buFontTx/>
              <a:buNone/>
              <a:defRPr/>
            </a:pPr>
            <a:endParaRPr lang="en-US" sz="2600" dirty="0"/>
          </a:p>
          <a:p>
            <a:pPr lvl="1" eaLnBrk="1" hangingPunct="1">
              <a:defRPr/>
            </a:pPr>
            <a:r>
              <a:rPr lang="en-US" sz="2600" dirty="0"/>
              <a:t>Pre- Opening site visit/inspection</a:t>
            </a:r>
          </a:p>
          <a:p>
            <a:pPr lvl="1" eaLnBrk="1" hangingPunct="1">
              <a:defRPr/>
            </a:pPr>
            <a:r>
              <a:rPr lang="en-US" sz="2600" dirty="0"/>
              <a:t>Regular Inspections (once each 6 months)</a:t>
            </a:r>
          </a:p>
          <a:p>
            <a:pPr marL="457200" lvl="1" indent="0" eaLnBrk="1" hangingPunct="1">
              <a:buNone/>
              <a:defRPr/>
            </a:pPr>
            <a:endParaRPr lang="en-US" sz="2600" dirty="0"/>
          </a:p>
          <a:p>
            <a:pPr marL="457200" lvl="1" indent="0" eaLnBrk="1" hangingPunct="1">
              <a:buNone/>
              <a:defRPr/>
            </a:pPr>
            <a:r>
              <a:rPr lang="en-US" sz="2600" dirty="0"/>
              <a:t>Identified lead poisoning hazards</a:t>
            </a:r>
          </a:p>
          <a:p>
            <a:pPr lvl="1" eaLnBrk="1" hangingPunct="1">
              <a:defRPr/>
            </a:pPr>
            <a:endParaRPr lang="en-US" sz="2600" dirty="0"/>
          </a:p>
          <a:p>
            <a:pPr lvl="2" eaLnBrk="1" hangingPunct="1">
              <a:defRPr/>
            </a:pPr>
            <a:r>
              <a:rPr lang="en-US" sz="2600" dirty="0"/>
              <a:t>6-point demerit item</a:t>
            </a:r>
          </a:p>
          <a:p>
            <a:pPr lvl="2" eaLnBrk="1" hangingPunct="1">
              <a:defRPr/>
            </a:pPr>
            <a:endParaRPr lang="en-US" sz="2600" dirty="0"/>
          </a:p>
          <a:p>
            <a:pPr lvl="2" eaLnBrk="1" hangingPunct="1">
              <a:buFontTx/>
              <a:buNone/>
              <a:defRPr/>
            </a:pPr>
            <a:r>
              <a:rPr lang="en-US" sz="2600" dirty="0"/>
              <a:t>*Even if a 6-point demerit item for lead is marked during a child care sanitation inspection (without a confirmed poisoned child), enforcement is under the authority of DCDEE*</a:t>
            </a:r>
          </a:p>
          <a:p>
            <a:pPr lvl="2" eaLnBrk="1" hangingPunct="1">
              <a:defRPr/>
            </a:pPr>
            <a:endParaRPr lang="en-US" dirty="0"/>
          </a:p>
          <a:p>
            <a:pPr lvl="1" eaLnBrk="1" hangingPunct="1">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22" name="Rectangle 2"/>
          <p:cNvSpPr>
            <a:spLocks noGrp="1" noChangeArrowheads="1"/>
          </p:cNvSpPr>
          <p:nvPr>
            <p:ph type="title"/>
          </p:nvPr>
        </p:nvSpPr>
        <p:spPr>
          <a:xfrm>
            <a:off x="1" y="516835"/>
            <a:ext cx="2990098" cy="5772840"/>
          </a:xfrm>
        </p:spPr>
        <p:txBody>
          <a:bodyPr anchor="ctr">
            <a:normAutofit/>
          </a:bodyPr>
          <a:lstStyle/>
          <a:p>
            <a:pPr algn="ctr" eaLnBrk="1" hangingPunct="1">
              <a:defRPr/>
            </a:pPr>
            <a:r>
              <a:rPr lang="en-US" sz="3100" b="1" u="sng" dirty="0">
                <a:solidFill>
                  <a:srgbClr val="FFFFFF"/>
                </a:solidFill>
              </a:rPr>
              <a:t>Child Care Centers</a:t>
            </a:r>
          </a:p>
        </p:txBody>
      </p:sp>
      <p:sp>
        <p:nvSpPr>
          <p:cNvPr id="82" name="Rectangle 8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0729" name="Rectangle 3">
            <a:extLst>
              <a:ext uri="{FF2B5EF4-FFF2-40B4-BE49-F238E27FC236}">
                <a16:creationId xmlns:a16="http://schemas.microsoft.com/office/drawing/2014/main" id="{12F68629-1080-4489-922B-7605882FDE44}"/>
              </a:ext>
            </a:extLst>
          </p:cNvPr>
          <p:cNvGraphicFramePr>
            <a:graphicFrameLocks noGrp="1"/>
          </p:cNvGraphicFramePr>
          <p:nvPr>
            <p:ph idx="1"/>
            <p:extLst>
              <p:ext uri="{D42A27DB-BD31-4B8C-83A1-F6EECF244321}">
                <p14:modId xmlns:p14="http://schemas.microsoft.com/office/powerpoint/2010/main" val="287961615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3490702" y="457200"/>
            <a:ext cx="5653278" cy="1018899"/>
          </a:xfrm>
        </p:spPr>
        <p:txBody>
          <a:bodyPr>
            <a:normAutofit/>
          </a:bodyPr>
          <a:lstStyle/>
          <a:p>
            <a:pPr algn="ctr" eaLnBrk="1" hangingPunct="1">
              <a:defRPr/>
            </a:pPr>
            <a:r>
              <a:rPr lang="en-US" b="1" dirty="0"/>
              <a:t>School-Based Centers</a:t>
            </a:r>
          </a:p>
        </p:txBody>
      </p:sp>
      <p:pic>
        <p:nvPicPr>
          <p:cNvPr id="6" name="Picture 5">
            <a:extLst>
              <a:ext uri="{FF2B5EF4-FFF2-40B4-BE49-F238E27FC236}">
                <a16:creationId xmlns:a16="http://schemas.microsoft.com/office/drawing/2014/main" id="{2A6B8424-9449-4EDD-AAAA-658A0307C28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757" r="40090" b="-1"/>
          <a:stretch/>
        </p:blipFill>
        <p:spPr>
          <a:xfrm>
            <a:off x="20" y="-12128"/>
            <a:ext cx="3490702" cy="6870127"/>
          </a:xfrm>
          <a:prstGeom prst="rect">
            <a:avLst/>
          </a:prstGeom>
        </p:spPr>
      </p:pic>
      <p:cxnSp>
        <p:nvCxnSpPr>
          <p:cNvPr id="80" name="Straight Connector 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435" name="Rectangle 3"/>
          <p:cNvSpPr>
            <a:spLocks noGrp="1" noChangeArrowheads="1"/>
          </p:cNvSpPr>
          <p:nvPr>
            <p:ph idx="1"/>
          </p:nvPr>
        </p:nvSpPr>
        <p:spPr>
          <a:xfrm>
            <a:off x="3891665" y="1628498"/>
            <a:ext cx="5023735" cy="4649894"/>
          </a:xfrm>
        </p:spPr>
        <p:txBody>
          <a:bodyPr>
            <a:normAutofit/>
          </a:bodyPr>
          <a:lstStyle/>
          <a:p>
            <a:pPr algn="ctr" eaLnBrk="1" hangingPunct="1">
              <a:defRPr/>
            </a:pPr>
            <a:r>
              <a:rPr lang="en-US" sz="2400" dirty="0"/>
              <a:t>Inspection Protocol</a:t>
            </a:r>
          </a:p>
          <a:p>
            <a:pPr algn="ctr" eaLnBrk="1" hangingPunct="1">
              <a:defRPr/>
            </a:pPr>
            <a:endParaRPr lang="en-US" sz="2400" dirty="0"/>
          </a:p>
          <a:p>
            <a:pPr lvl="1" eaLnBrk="1" hangingPunct="1">
              <a:defRPr/>
            </a:pPr>
            <a:r>
              <a:rPr lang="en-US" sz="2400" dirty="0"/>
              <a:t>Lead investigation will include more areas than are normally inspected during a sanitation inspection</a:t>
            </a:r>
          </a:p>
          <a:p>
            <a:pPr lvl="1" eaLnBrk="1" hangingPunct="1">
              <a:defRPr/>
            </a:pPr>
            <a:r>
              <a:rPr lang="en-US" sz="2400" dirty="0"/>
              <a:t>Designated floor plan diagram</a:t>
            </a:r>
          </a:p>
          <a:p>
            <a:pPr lvl="1" eaLnBrk="1" hangingPunct="1">
              <a:defRPr/>
            </a:pPr>
            <a:r>
              <a:rPr lang="en-US" sz="2400" dirty="0"/>
              <a:t>Site Visits</a:t>
            </a:r>
          </a:p>
          <a:p>
            <a:pPr marL="457200" lvl="1" indent="0" eaLnBrk="1" hangingPunct="1">
              <a:buNone/>
              <a:defRPr/>
            </a:pPr>
            <a:endParaRPr lang="en-US" sz="2400" dirty="0"/>
          </a:p>
          <a:p>
            <a:pPr marL="457200" lvl="1" indent="0" eaLnBrk="1" hangingPunct="1">
              <a:buNone/>
              <a:defRPr/>
            </a:pPr>
            <a:r>
              <a:rPr lang="en-US" sz="2400" dirty="0"/>
              <a:t>Lead Investigations</a:t>
            </a:r>
          </a:p>
          <a:p>
            <a:pPr lvl="1" eaLnBrk="1" hangingPunct="1">
              <a:defRPr/>
            </a:pPr>
            <a:r>
              <a:rPr lang="en-US" sz="2400" dirty="0"/>
              <a:t>Accessible areas -vs- inspected areas</a:t>
            </a:r>
          </a:p>
          <a:p>
            <a:pPr lvl="1" eaLnBrk="1" hangingPunct="1">
              <a:defRPr/>
            </a:pPr>
            <a:r>
              <a:rPr lang="en-US" sz="2400" dirty="0"/>
              <a:t>Flow of Children in the Facility</a:t>
            </a:r>
          </a:p>
          <a:p>
            <a:pPr eaLnBrk="1" hangingPunct="1">
              <a:defRPr/>
            </a:pPr>
            <a:endParaRPr lang="en-US" dirty="0"/>
          </a:p>
        </p:txBody>
      </p:sp>
      <p:sp>
        <p:nvSpPr>
          <p:cNvPr id="7" name="TextBox 6">
            <a:extLst>
              <a:ext uri="{FF2B5EF4-FFF2-40B4-BE49-F238E27FC236}">
                <a16:creationId xmlns:a16="http://schemas.microsoft.com/office/drawing/2014/main" id="{00F60C89-E43B-47B3-8937-1BC0AB2A5A5F}"/>
              </a:ext>
            </a:extLst>
          </p:cNvPr>
          <p:cNvSpPr txBox="1"/>
          <p:nvPr/>
        </p:nvSpPr>
        <p:spPr>
          <a:xfrm>
            <a:off x="1164444" y="6657944"/>
            <a:ext cx="2326278"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theconversation.com/classroom-design-can-boost-primary-pupils-progress-by-16-3799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0100" y="-155357"/>
            <a:ext cx="7543800" cy="1450757"/>
          </a:xfrm>
        </p:spPr>
        <p:txBody>
          <a:bodyPr>
            <a:normAutofit/>
          </a:bodyPr>
          <a:lstStyle/>
          <a:p>
            <a:pPr algn="ctr" eaLnBrk="1" hangingPunct="1">
              <a:defRPr/>
            </a:pPr>
            <a:r>
              <a:rPr lang="en-US" b="1" dirty="0"/>
              <a:t>School-Based Centers</a:t>
            </a:r>
          </a:p>
        </p:txBody>
      </p:sp>
      <p:sp>
        <p:nvSpPr>
          <p:cNvPr id="19459" name="Rectangle 3"/>
          <p:cNvSpPr>
            <a:spLocks noGrp="1" noChangeArrowheads="1"/>
          </p:cNvSpPr>
          <p:nvPr>
            <p:ph idx="1"/>
          </p:nvPr>
        </p:nvSpPr>
        <p:spPr>
          <a:xfrm>
            <a:off x="457200" y="1691640"/>
            <a:ext cx="4841240" cy="4404360"/>
          </a:xfrm>
        </p:spPr>
        <p:txBody>
          <a:bodyPr>
            <a:normAutofit lnSpcReduction="10000"/>
          </a:bodyPr>
          <a:lstStyle/>
          <a:p>
            <a:pPr eaLnBrk="1" hangingPunct="1">
              <a:defRPr/>
            </a:pPr>
            <a:r>
              <a:rPr lang="en-US" sz="2400" b="1" dirty="0"/>
              <a:t>Site Visits</a:t>
            </a:r>
          </a:p>
          <a:p>
            <a:pPr lvl="1" eaLnBrk="1" hangingPunct="1">
              <a:defRPr/>
            </a:pPr>
            <a:r>
              <a:rPr lang="en-US" sz="2400" dirty="0"/>
              <a:t>Initial site visit </a:t>
            </a:r>
          </a:p>
          <a:p>
            <a:pPr lvl="2" eaLnBrk="1" hangingPunct="1">
              <a:defRPr/>
            </a:pPr>
            <a:r>
              <a:rPr lang="en-US" sz="2400" dirty="0"/>
              <a:t>Most programs are already in existence therefore, day to day operation can be readily observed.</a:t>
            </a:r>
          </a:p>
          <a:p>
            <a:pPr lvl="2" eaLnBrk="1" hangingPunct="1">
              <a:defRPr/>
            </a:pPr>
            <a:r>
              <a:rPr lang="en-US" sz="2400" dirty="0"/>
              <a:t>Determine licensed space by diagram provided to DCDEE. </a:t>
            </a:r>
          </a:p>
          <a:p>
            <a:pPr lvl="2" eaLnBrk="1" hangingPunct="1">
              <a:defRPr/>
            </a:pPr>
            <a:r>
              <a:rPr lang="en-US" sz="2400" dirty="0"/>
              <a:t>Look for potential lead hazards. </a:t>
            </a:r>
          </a:p>
          <a:p>
            <a:pPr lvl="2" eaLnBrk="1" hangingPunct="1">
              <a:defRPr/>
            </a:pPr>
            <a:r>
              <a:rPr lang="en-US" sz="2400" dirty="0"/>
              <a:t>Determine the accessible areas -vs- the inspected areas.</a:t>
            </a:r>
          </a:p>
          <a:p>
            <a:pPr lvl="2" eaLnBrk="1" hangingPunct="1">
              <a:defRPr/>
            </a:pPr>
            <a:r>
              <a:rPr lang="en-US" sz="2400" dirty="0"/>
              <a:t>Obtain written documentation from facility.</a:t>
            </a:r>
          </a:p>
          <a:p>
            <a:pPr eaLnBrk="1" hangingPunct="1">
              <a:defRPr/>
            </a:pPr>
            <a:endParaRPr lang="en-US" dirty="0"/>
          </a:p>
        </p:txBody>
      </p:sp>
      <p:pic>
        <p:nvPicPr>
          <p:cNvPr id="3" name="Picture 2">
            <a:extLst>
              <a:ext uri="{FF2B5EF4-FFF2-40B4-BE49-F238E27FC236}">
                <a16:creationId xmlns:a16="http://schemas.microsoft.com/office/drawing/2014/main" id="{4BCBCC1A-2DDC-421A-B3C1-10F2E1D4185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2409252"/>
            <a:ext cx="3200400" cy="2131764"/>
          </a:xfrm>
          <a:prstGeom prst="rect">
            <a:avLst/>
          </a:prstGeom>
        </p:spPr>
      </p:pic>
      <p:sp>
        <p:nvSpPr>
          <p:cNvPr id="4" name="TextBox 3">
            <a:extLst>
              <a:ext uri="{FF2B5EF4-FFF2-40B4-BE49-F238E27FC236}">
                <a16:creationId xmlns:a16="http://schemas.microsoft.com/office/drawing/2014/main" id="{85C7B163-A97C-422C-BCC7-487EBB18A502}"/>
              </a:ext>
            </a:extLst>
          </p:cNvPr>
          <p:cNvSpPr txBox="1"/>
          <p:nvPr/>
        </p:nvSpPr>
        <p:spPr>
          <a:xfrm>
            <a:off x="0" y="6474377"/>
            <a:ext cx="9144000" cy="230832"/>
          </a:xfrm>
          <a:prstGeom prst="rect">
            <a:avLst/>
          </a:prstGeom>
          <a:noFill/>
        </p:spPr>
        <p:txBody>
          <a:bodyPr wrap="square" rtlCol="0">
            <a:spAutoFit/>
          </a:bodyPr>
          <a:lstStyle/>
          <a:p>
            <a:r>
              <a:rPr lang="en-US" sz="900">
                <a:hlinkClick r:id="rId3" tooltip="http://www.justintarte.com/2014/10/10-things-id-like-to-see-in-every.html"/>
              </a:rPr>
              <a:t>This Photo</a:t>
            </a:r>
            <a:r>
              <a:rPr lang="en-US" sz="900"/>
              <a:t> by Unknown Author is licensed under </a:t>
            </a:r>
            <a:r>
              <a:rPr lang="en-US" sz="900">
                <a:hlinkClick r:id="rId4" tooltip="https://creativecommons.org/licenses/by/3.0/"/>
              </a:rPr>
              <a:t>CC BY</a:t>
            </a:r>
            <a:endParaRPr lang="en-US"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22960" y="286603"/>
            <a:ext cx="7543800" cy="1450757"/>
          </a:xfrm>
        </p:spPr>
        <p:txBody>
          <a:bodyPr>
            <a:normAutofit/>
          </a:bodyPr>
          <a:lstStyle/>
          <a:p>
            <a:pPr algn="ctr" eaLnBrk="1" hangingPunct="1">
              <a:defRPr/>
            </a:pPr>
            <a:r>
              <a:rPr lang="en-US" u="sng" dirty="0">
                <a:latin typeface="Elephant" pitchFamily="18" charset="0"/>
              </a:rPr>
              <a:t>Child Occupied Facilities</a:t>
            </a:r>
          </a:p>
        </p:txBody>
      </p:sp>
      <p:graphicFrame>
        <p:nvGraphicFramePr>
          <p:cNvPr id="7173" name="Rectangle 3">
            <a:extLst>
              <a:ext uri="{FF2B5EF4-FFF2-40B4-BE49-F238E27FC236}">
                <a16:creationId xmlns:a16="http://schemas.microsoft.com/office/drawing/2014/main" id="{93E76D85-E07A-4E23-A540-E7CADD8A2021}"/>
              </a:ext>
            </a:extLst>
          </p:cNvPr>
          <p:cNvGraphicFramePr>
            <a:graphicFrameLocks noGrp="1"/>
          </p:cNvGraphicFramePr>
          <p:nvPr>
            <p:ph idx="1"/>
            <p:extLst>
              <p:ext uri="{D42A27DB-BD31-4B8C-83A1-F6EECF244321}">
                <p14:modId xmlns:p14="http://schemas.microsoft.com/office/powerpoint/2010/main" val="1929627046"/>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3886200" y="149443"/>
            <a:ext cx="4776107" cy="1450757"/>
          </a:xfrm>
        </p:spPr>
        <p:txBody>
          <a:bodyPr>
            <a:normAutofit/>
          </a:bodyPr>
          <a:lstStyle/>
          <a:p>
            <a:pPr algn="ctr" eaLnBrk="1" hangingPunct="1">
              <a:defRPr/>
            </a:pPr>
            <a:r>
              <a:rPr lang="en-US" b="1" dirty="0"/>
              <a:t>School-Based Centers</a:t>
            </a:r>
          </a:p>
        </p:txBody>
      </p:sp>
      <p:pic>
        <p:nvPicPr>
          <p:cNvPr id="3" name="Picture 2">
            <a:extLst>
              <a:ext uri="{FF2B5EF4-FFF2-40B4-BE49-F238E27FC236}">
                <a16:creationId xmlns:a16="http://schemas.microsoft.com/office/drawing/2014/main" id="{EEF858C3-569F-4159-BA08-44186AE53AA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293" r="35919" b="2"/>
          <a:stretch/>
        </p:blipFill>
        <p:spPr>
          <a:xfrm>
            <a:off x="20" y="-12128"/>
            <a:ext cx="3490702" cy="6870127"/>
          </a:xfrm>
          <a:prstGeom prst="rect">
            <a:avLst/>
          </a:prstGeom>
        </p:spPr>
      </p:pic>
      <p:cxnSp>
        <p:nvCxnSpPr>
          <p:cNvPr id="78" name="Straight Connector 7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712" y="2085703"/>
            <a:ext cx="4628015"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1509" name="Rectangle 5"/>
          <p:cNvSpPr>
            <a:spLocks noGrp="1" noChangeArrowheads="1"/>
          </p:cNvSpPr>
          <p:nvPr>
            <p:ph idx="1"/>
          </p:nvPr>
        </p:nvSpPr>
        <p:spPr>
          <a:xfrm>
            <a:off x="3733800" y="1750906"/>
            <a:ext cx="4928507" cy="4268894"/>
          </a:xfrm>
        </p:spPr>
        <p:txBody>
          <a:bodyPr>
            <a:noAutofit/>
          </a:bodyPr>
          <a:lstStyle/>
          <a:p>
            <a:pPr eaLnBrk="1" hangingPunct="1">
              <a:defRPr/>
            </a:pPr>
            <a:r>
              <a:rPr lang="en-US" b="1" dirty="0"/>
              <a:t>Criteria for Lead Investigation</a:t>
            </a:r>
          </a:p>
          <a:p>
            <a:pPr lvl="1" eaLnBrk="1" hangingPunct="1">
              <a:defRPr/>
            </a:pPr>
            <a:r>
              <a:rPr lang="en-US" sz="2000" dirty="0"/>
              <a:t>Child occupied facility</a:t>
            </a:r>
          </a:p>
          <a:p>
            <a:pPr lvl="1" eaLnBrk="1" hangingPunct="1">
              <a:defRPr/>
            </a:pPr>
            <a:r>
              <a:rPr lang="en-US" sz="2000" dirty="0"/>
              <a:t>Pre 1978 construction</a:t>
            </a:r>
          </a:p>
          <a:p>
            <a:pPr lvl="1" eaLnBrk="1" hangingPunct="1">
              <a:defRPr/>
            </a:pPr>
            <a:r>
              <a:rPr lang="en-US" sz="2000" dirty="0"/>
              <a:t>Deteriorated paint conditions</a:t>
            </a:r>
          </a:p>
          <a:p>
            <a:pPr lvl="1" eaLnBrk="1" hangingPunct="1">
              <a:defRPr/>
            </a:pPr>
            <a:r>
              <a:rPr lang="en-US" sz="2000" dirty="0"/>
              <a:t>referral</a:t>
            </a:r>
          </a:p>
          <a:p>
            <a:pPr eaLnBrk="1" hangingPunct="1">
              <a:defRPr/>
            </a:pPr>
            <a:r>
              <a:rPr lang="en-US" dirty="0"/>
              <a:t> Lead referral should be made by authorized lead agent and/or by DCDEE (form letter)</a:t>
            </a:r>
          </a:p>
          <a:p>
            <a:pPr eaLnBrk="1" hangingPunct="1">
              <a:defRPr/>
            </a:pPr>
            <a:r>
              <a:rPr lang="en-US" dirty="0"/>
              <a:t>  Some facilities have multiple programs     </a:t>
            </a:r>
          </a:p>
          <a:p>
            <a:pPr eaLnBrk="1" hangingPunct="1">
              <a:defRPr/>
            </a:pPr>
            <a:r>
              <a:rPr lang="en-US" dirty="0"/>
              <a:t> *Lead investigation is based on accessibility*</a:t>
            </a:r>
          </a:p>
          <a:p>
            <a:pPr eaLnBrk="1" hangingPunct="1">
              <a:defRPr/>
            </a:pPr>
            <a:r>
              <a:rPr lang="en-US" dirty="0"/>
              <a:t>Therefore, all accessible areas as well as licensed areas are investigated for lead poisoning hazards.</a:t>
            </a:r>
          </a:p>
        </p:txBody>
      </p:sp>
      <p:sp>
        <p:nvSpPr>
          <p:cNvPr id="4" name="TextBox 3">
            <a:extLst>
              <a:ext uri="{FF2B5EF4-FFF2-40B4-BE49-F238E27FC236}">
                <a16:creationId xmlns:a16="http://schemas.microsoft.com/office/drawing/2014/main" id="{52877864-02DE-4879-9AF3-E64CAFDB85D6}"/>
              </a:ext>
            </a:extLst>
          </p:cNvPr>
          <p:cNvSpPr txBox="1"/>
          <p:nvPr/>
        </p:nvSpPr>
        <p:spPr>
          <a:xfrm>
            <a:off x="1303906" y="6657944"/>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rumpleteaser/712658309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22960" y="457200"/>
            <a:ext cx="7543800" cy="975361"/>
          </a:xfrm>
        </p:spPr>
        <p:txBody>
          <a:bodyPr/>
          <a:lstStyle/>
          <a:p>
            <a:pPr algn="ctr" eaLnBrk="1" hangingPunct="1">
              <a:defRPr/>
            </a:pPr>
            <a:r>
              <a:rPr lang="en-US" b="1" u="sng" dirty="0"/>
              <a:t>Child Care Homes</a:t>
            </a:r>
          </a:p>
        </p:txBody>
      </p:sp>
      <p:sp>
        <p:nvSpPr>
          <p:cNvPr id="24579" name="Rectangle 3"/>
          <p:cNvSpPr>
            <a:spLocks noGrp="1" noChangeArrowheads="1"/>
          </p:cNvSpPr>
          <p:nvPr>
            <p:ph idx="1"/>
          </p:nvPr>
        </p:nvSpPr>
        <p:spPr>
          <a:xfrm>
            <a:off x="256309" y="1981200"/>
            <a:ext cx="8458200" cy="4114800"/>
          </a:xfrm>
        </p:spPr>
        <p:txBody>
          <a:bodyPr>
            <a:normAutofit/>
          </a:bodyPr>
          <a:lstStyle/>
          <a:p>
            <a:pPr eaLnBrk="1" hangingPunct="1">
              <a:defRPr/>
            </a:pPr>
            <a:r>
              <a:rPr lang="en-US" sz="2800" dirty="0"/>
              <a:t>MOA with DCDEE</a:t>
            </a:r>
            <a:endParaRPr lang="en-US" sz="1600" b="1" dirty="0">
              <a:highlight>
                <a:srgbClr val="000000"/>
              </a:highlight>
            </a:endParaRPr>
          </a:p>
          <a:p>
            <a:pPr eaLnBrk="1" hangingPunct="1">
              <a:defRPr/>
            </a:pPr>
            <a:r>
              <a:rPr lang="en-US" sz="2800" dirty="0"/>
              <a:t>Child Care Consultant observes/suspects conditions that may be hazardous can make a referral to the local HD for a lead investigation (written)</a:t>
            </a:r>
          </a:p>
          <a:p>
            <a:pPr eaLnBrk="1" hangingPunct="1">
              <a:defRPr/>
            </a:pPr>
            <a:r>
              <a:rPr lang="en-US" sz="2800" dirty="0"/>
              <a:t>Conduct as any other investigation under Reasonable Suspicion</a:t>
            </a:r>
          </a:p>
          <a:p>
            <a:pPr eaLnBrk="1" hangingPunct="1">
              <a:defRPr/>
            </a:pPr>
            <a:r>
              <a:rPr lang="en-US" sz="2800" dirty="0"/>
              <a:t>Local authorized agent will act as a consultant</a:t>
            </a:r>
          </a:p>
          <a:p>
            <a:pPr eaLnBrk="1" hangingPunct="1">
              <a:defRPr/>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00100" y="533400"/>
            <a:ext cx="7543800" cy="746761"/>
          </a:xfrm>
        </p:spPr>
        <p:txBody>
          <a:bodyPr/>
          <a:lstStyle/>
          <a:p>
            <a:pPr algn="ctr" eaLnBrk="1" hangingPunct="1">
              <a:defRPr/>
            </a:pPr>
            <a:r>
              <a:rPr lang="en-US" b="1" dirty="0"/>
              <a:t>When Hazards Are Found</a:t>
            </a:r>
          </a:p>
        </p:txBody>
      </p:sp>
      <p:sp>
        <p:nvSpPr>
          <p:cNvPr id="23555" name="Rectangle 3"/>
          <p:cNvSpPr>
            <a:spLocks noGrp="1" noChangeArrowheads="1"/>
          </p:cNvSpPr>
          <p:nvPr>
            <p:ph idx="1"/>
          </p:nvPr>
        </p:nvSpPr>
        <p:spPr>
          <a:xfrm>
            <a:off x="457200" y="1371600"/>
            <a:ext cx="8229600" cy="5105400"/>
          </a:xfrm>
        </p:spPr>
        <p:txBody>
          <a:bodyPr>
            <a:normAutofit/>
          </a:bodyPr>
          <a:lstStyle/>
          <a:p>
            <a:pPr algn="ctr" eaLnBrk="1" hangingPunct="1">
              <a:lnSpc>
                <a:spcPct val="90000"/>
              </a:lnSpc>
              <a:buFontTx/>
              <a:buNone/>
              <a:defRPr/>
            </a:pPr>
            <a:r>
              <a:rPr lang="en-US" sz="2800" b="1" dirty="0"/>
              <a:t>**Remember**</a:t>
            </a:r>
          </a:p>
          <a:p>
            <a:pPr algn="ctr" eaLnBrk="1" hangingPunct="1">
              <a:lnSpc>
                <a:spcPct val="90000"/>
              </a:lnSpc>
              <a:buFontTx/>
              <a:buNone/>
              <a:defRPr/>
            </a:pPr>
            <a:endParaRPr lang="en-US" sz="2800" dirty="0"/>
          </a:p>
          <a:p>
            <a:pPr lvl="1" eaLnBrk="1" hangingPunct="1">
              <a:lnSpc>
                <a:spcPct val="90000"/>
              </a:lnSpc>
              <a:defRPr/>
            </a:pPr>
            <a:r>
              <a:rPr lang="en-US" sz="2400" dirty="0"/>
              <a:t>If no children with confirmed lead poisoning are identified, remediation cannot be enforced by the local HD but will still need to marked during sanitation inspections (provisional/disapproved)</a:t>
            </a:r>
          </a:p>
          <a:p>
            <a:pPr lvl="1" eaLnBrk="1" hangingPunct="1">
              <a:lnSpc>
                <a:spcPct val="90000"/>
              </a:lnSpc>
              <a:defRPr/>
            </a:pPr>
            <a:r>
              <a:rPr lang="en-US" sz="2400" dirty="0"/>
              <a:t>Child Care Centers/Homes - (DCDEE) has the authority to revoke the facility license</a:t>
            </a:r>
          </a:p>
          <a:p>
            <a:pPr lvl="1" eaLnBrk="1" hangingPunct="1">
              <a:lnSpc>
                <a:spcPct val="90000"/>
              </a:lnSpc>
              <a:defRPr/>
            </a:pPr>
            <a:r>
              <a:rPr lang="en-US" sz="2400" dirty="0"/>
              <a:t>No such enforcement options exist for schools (notify the superintendent of the local school program)</a:t>
            </a:r>
          </a:p>
          <a:p>
            <a:pPr lvl="1" eaLnBrk="1" hangingPunct="1">
              <a:lnSpc>
                <a:spcPct val="90000"/>
              </a:lnSpc>
              <a:buFont typeface="Tahoma" charset="0"/>
              <a:buNone/>
              <a:defRPr/>
            </a:pPr>
            <a:endParaRPr lang="en-US" sz="2400" dirty="0"/>
          </a:p>
          <a:p>
            <a:pPr lvl="1" eaLnBrk="1" hangingPunct="1">
              <a:lnSpc>
                <a:spcPct val="90000"/>
              </a:lnSpc>
              <a:buFont typeface="Tahoma" charset="0"/>
              <a:buNone/>
              <a:defRPr/>
            </a:pPr>
            <a:r>
              <a:rPr lang="en-US" sz="2400" dirty="0"/>
              <a:t>*Always send written notification to required parties </a:t>
            </a:r>
          </a:p>
          <a:p>
            <a:pPr lvl="1" eaLnBrk="1" hangingPunct="1">
              <a:lnSpc>
                <a:spcPct val="90000"/>
              </a:lnSpc>
              <a:buFont typeface="Tahoma" charset="0"/>
              <a:buNone/>
              <a:defRPr/>
            </a:pPr>
            <a:r>
              <a:rPr lang="en-US" sz="24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00100" y="609600"/>
            <a:ext cx="7543800" cy="746761"/>
          </a:xfrm>
        </p:spPr>
        <p:txBody>
          <a:bodyPr/>
          <a:lstStyle/>
          <a:p>
            <a:pPr algn="ctr" eaLnBrk="1" hangingPunct="1">
              <a:defRPr/>
            </a:pPr>
            <a:r>
              <a:rPr lang="en-US" b="1" u="sng" dirty="0"/>
              <a:t>Monitoring</a:t>
            </a:r>
          </a:p>
        </p:txBody>
      </p:sp>
      <p:sp>
        <p:nvSpPr>
          <p:cNvPr id="31747" name="Rectangle 3"/>
          <p:cNvSpPr>
            <a:spLocks noGrp="1" noChangeArrowheads="1"/>
          </p:cNvSpPr>
          <p:nvPr>
            <p:ph idx="1"/>
          </p:nvPr>
        </p:nvSpPr>
        <p:spPr>
          <a:xfrm>
            <a:off x="457200" y="1378018"/>
            <a:ext cx="8229600" cy="5257800"/>
          </a:xfrm>
        </p:spPr>
        <p:txBody>
          <a:bodyPr/>
          <a:lstStyle/>
          <a:p>
            <a:pPr algn="ctr" eaLnBrk="1" hangingPunct="1">
              <a:buFontTx/>
              <a:buNone/>
              <a:defRPr/>
            </a:pPr>
            <a:r>
              <a:rPr lang="en-US" b="1" dirty="0"/>
              <a:t> Monitoring in Child Occupied Facilities </a:t>
            </a:r>
          </a:p>
          <a:p>
            <a:pPr eaLnBrk="1" hangingPunct="1">
              <a:buFontTx/>
              <a:buNone/>
              <a:defRPr/>
            </a:pPr>
            <a:r>
              <a:rPr lang="en-US" dirty="0"/>
              <a:t>			</a:t>
            </a:r>
          </a:p>
          <a:p>
            <a:pPr eaLnBrk="1" hangingPunct="1">
              <a:buFontTx/>
              <a:buNone/>
              <a:defRPr/>
            </a:pPr>
            <a:r>
              <a:rPr lang="en-US" dirty="0"/>
              <a:t>				</a:t>
            </a:r>
            <a:r>
              <a:rPr lang="en-US" sz="2400" dirty="0"/>
              <a:t>   Child Care Centers</a:t>
            </a:r>
          </a:p>
          <a:p>
            <a:pPr eaLnBrk="1" hangingPunct="1">
              <a:buFontTx/>
              <a:buNone/>
              <a:defRPr/>
            </a:pPr>
            <a:r>
              <a:rPr lang="en-US" sz="2400" dirty="0"/>
              <a:t>			 	   Schools</a:t>
            </a:r>
          </a:p>
          <a:p>
            <a:pPr eaLnBrk="1" hangingPunct="1">
              <a:buFontTx/>
              <a:buNone/>
              <a:defRPr/>
            </a:pPr>
            <a:r>
              <a:rPr lang="en-US" sz="2400" dirty="0"/>
              <a:t>			  	   Child Care Homes</a:t>
            </a:r>
          </a:p>
          <a:p>
            <a:pPr eaLnBrk="1" hangingPunct="1">
              <a:buFontTx/>
              <a:buNone/>
              <a:defRPr/>
            </a:pPr>
            <a:endParaRPr lang="en-US" dirty="0"/>
          </a:p>
          <a:p>
            <a:pPr eaLnBrk="1" hangingPunct="1">
              <a:buFontTx/>
              <a:buNone/>
              <a:defRPr/>
            </a:pPr>
            <a:endParaRPr lang="en-US" dirty="0"/>
          </a:p>
          <a:p>
            <a:pPr eaLnBrk="1" hangingPunct="1">
              <a:buFontTx/>
              <a:buNone/>
              <a:defRPr/>
            </a:pPr>
            <a:r>
              <a:rPr lang="en-US" dirty="0"/>
              <a:t>			</a:t>
            </a:r>
            <a:r>
              <a:rPr lang="en-US" sz="2800" dirty="0"/>
              <a:t>	   </a:t>
            </a:r>
            <a:r>
              <a:rPr lang="en-US" sz="2800" b="1" dirty="0"/>
              <a:t>Questions?</a:t>
            </a:r>
          </a:p>
          <a:p>
            <a:pPr eaLnBrk="1" hangingPunct="1">
              <a:buFontTx/>
              <a:buNone/>
              <a:defRPr/>
            </a:pPr>
            <a:r>
              <a:rPr lang="en-US" sz="2800"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14475" y="742950"/>
            <a:ext cx="5543550" cy="571500"/>
          </a:xfrm>
        </p:spPr>
        <p:txBody>
          <a:bodyPr>
            <a:normAutofit fontScale="90000"/>
          </a:bodyPr>
          <a:lstStyle/>
          <a:p>
            <a:pPr eaLnBrk="1" hangingPunct="1">
              <a:defRPr/>
            </a:pPr>
            <a:r>
              <a:rPr lang="en-US" dirty="0"/>
              <a:t>                 </a:t>
            </a:r>
            <a:r>
              <a:rPr lang="en-US" sz="2400" dirty="0"/>
              <a:t>Exercise</a:t>
            </a:r>
          </a:p>
        </p:txBody>
      </p:sp>
      <p:sp>
        <p:nvSpPr>
          <p:cNvPr id="61443" name="Rectangle 3"/>
          <p:cNvSpPr>
            <a:spLocks noGrp="1" noChangeArrowheads="1"/>
          </p:cNvSpPr>
          <p:nvPr>
            <p:ph type="body" sz="half" idx="1"/>
          </p:nvPr>
        </p:nvSpPr>
        <p:spPr>
          <a:xfrm>
            <a:off x="1271475" y="1910887"/>
            <a:ext cx="2914650" cy="3919451"/>
          </a:xfrm>
        </p:spPr>
        <p:txBody>
          <a:bodyPr/>
          <a:lstStyle/>
          <a:p>
            <a:pPr eaLnBrk="1" hangingPunct="1">
              <a:lnSpc>
                <a:spcPct val="80000"/>
              </a:lnSpc>
              <a:defRPr/>
            </a:pPr>
            <a:r>
              <a:rPr lang="en-US" sz="1500" dirty="0"/>
              <a:t>Designated PK Floor plan includes</a:t>
            </a:r>
          </a:p>
          <a:p>
            <a:pPr lvl="1" eaLnBrk="1" hangingPunct="1">
              <a:lnSpc>
                <a:spcPct val="80000"/>
              </a:lnSpc>
              <a:defRPr/>
            </a:pPr>
            <a:r>
              <a:rPr lang="en-US" sz="1500" dirty="0"/>
              <a:t>PK Rms 125,124,127,126</a:t>
            </a:r>
          </a:p>
          <a:p>
            <a:pPr lvl="1" eaLnBrk="1" hangingPunct="1">
              <a:lnSpc>
                <a:spcPct val="80000"/>
              </a:lnSpc>
              <a:defRPr/>
            </a:pPr>
            <a:r>
              <a:rPr lang="en-US" sz="1500" dirty="0"/>
              <a:t>Restrooms located b/w classrooms</a:t>
            </a:r>
          </a:p>
          <a:p>
            <a:pPr lvl="1" eaLnBrk="1" hangingPunct="1">
              <a:lnSpc>
                <a:spcPct val="80000"/>
              </a:lnSpc>
              <a:defRPr/>
            </a:pPr>
            <a:r>
              <a:rPr lang="en-US" sz="1500" dirty="0"/>
              <a:t>Cafeteria</a:t>
            </a:r>
          </a:p>
          <a:p>
            <a:pPr lvl="1" eaLnBrk="1" hangingPunct="1">
              <a:lnSpc>
                <a:spcPct val="80000"/>
              </a:lnSpc>
              <a:defRPr/>
            </a:pPr>
            <a:endParaRPr lang="en-US" sz="1500" dirty="0"/>
          </a:p>
          <a:p>
            <a:pPr eaLnBrk="1" hangingPunct="1">
              <a:lnSpc>
                <a:spcPct val="80000"/>
              </a:lnSpc>
              <a:defRPr/>
            </a:pPr>
            <a:r>
              <a:rPr lang="en-US" sz="1350" dirty="0"/>
              <a:t>Rooms 301(art)</a:t>
            </a:r>
          </a:p>
          <a:p>
            <a:pPr eaLnBrk="1" hangingPunct="1">
              <a:lnSpc>
                <a:spcPct val="80000"/>
              </a:lnSpc>
              <a:defRPr/>
            </a:pPr>
            <a:r>
              <a:rPr lang="en-US" sz="1350" dirty="0"/>
              <a:t>Rooms 302 (music)</a:t>
            </a:r>
          </a:p>
          <a:p>
            <a:pPr eaLnBrk="1" hangingPunct="1">
              <a:lnSpc>
                <a:spcPct val="80000"/>
              </a:lnSpc>
              <a:defRPr/>
            </a:pPr>
            <a:r>
              <a:rPr lang="en-US" sz="1350" dirty="0"/>
              <a:t>Auditorium</a:t>
            </a:r>
          </a:p>
          <a:p>
            <a:pPr eaLnBrk="1" hangingPunct="1">
              <a:lnSpc>
                <a:spcPct val="80000"/>
              </a:lnSpc>
              <a:defRPr/>
            </a:pPr>
            <a:r>
              <a:rPr lang="en-US" sz="1350" dirty="0"/>
              <a:t>Multipurpose</a:t>
            </a:r>
          </a:p>
          <a:p>
            <a:pPr marL="0" indent="0">
              <a:lnSpc>
                <a:spcPct val="80000"/>
              </a:lnSpc>
              <a:buNone/>
              <a:defRPr/>
            </a:pPr>
            <a:r>
              <a:rPr lang="en-US" sz="1350" dirty="0"/>
              <a:t>These rooms are not part of the licensed space, but all are visited 2-3 times per week by Pre-K and once a week by Kindergarten class.  </a:t>
            </a:r>
          </a:p>
          <a:p>
            <a:pPr lvl="1" eaLnBrk="1" hangingPunct="1">
              <a:lnSpc>
                <a:spcPct val="80000"/>
              </a:lnSpc>
              <a:defRPr/>
            </a:pPr>
            <a:endParaRPr lang="en-US" sz="1500" dirty="0"/>
          </a:p>
        </p:txBody>
      </p:sp>
      <p:sp>
        <p:nvSpPr>
          <p:cNvPr id="61444" name="Rectangle 4"/>
          <p:cNvSpPr>
            <a:spLocks noGrp="1" noChangeArrowheads="1"/>
          </p:cNvSpPr>
          <p:nvPr>
            <p:ph type="body" sz="half" idx="2"/>
          </p:nvPr>
        </p:nvSpPr>
        <p:spPr>
          <a:xfrm>
            <a:off x="4333006" y="1603317"/>
            <a:ext cx="3410297" cy="4286250"/>
          </a:xfrm>
        </p:spPr>
        <p:txBody>
          <a:bodyPr>
            <a:normAutofit fontScale="70000" lnSpcReduction="20000"/>
          </a:bodyPr>
          <a:lstStyle/>
          <a:p>
            <a:pPr eaLnBrk="1" hangingPunct="1">
              <a:lnSpc>
                <a:spcPct val="80000"/>
              </a:lnSpc>
              <a:defRPr/>
            </a:pPr>
            <a:endParaRPr lang="en-US" sz="1200" dirty="0"/>
          </a:p>
          <a:p>
            <a:pPr eaLnBrk="1" hangingPunct="1">
              <a:lnSpc>
                <a:spcPct val="80000"/>
              </a:lnSpc>
              <a:defRPr/>
            </a:pPr>
            <a:endParaRPr lang="en-US" sz="1200" dirty="0"/>
          </a:p>
          <a:p>
            <a:pPr eaLnBrk="1" hangingPunct="1">
              <a:lnSpc>
                <a:spcPct val="80000"/>
              </a:lnSpc>
              <a:defRPr/>
            </a:pPr>
            <a:r>
              <a:rPr lang="en-US" sz="1575" dirty="0"/>
              <a:t>During your inspection PK children are in Rm 301 art class.</a:t>
            </a:r>
          </a:p>
          <a:p>
            <a:pPr eaLnBrk="1" hangingPunct="1">
              <a:lnSpc>
                <a:spcPct val="80000"/>
              </a:lnSpc>
              <a:defRPr/>
            </a:pPr>
            <a:r>
              <a:rPr lang="en-US" sz="1575" dirty="0"/>
              <a:t>Storage Rm 109 is used for speech therapy and tutoring for K- 3</a:t>
            </a:r>
            <a:r>
              <a:rPr lang="en-US" sz="1575" baseline="30000" dirty="0"/>
              <a:t>rd</a:t>
            </a:r>
            <a:r>
              <a:rPr lang="en-US" sz="1575" dirty="0"/>
              <a:t> </a:t>
            </a:r>
          </a:p>
          <a:p>
            <a:pPr eaLnBrk="1" hangingPunct="1">
              <a:lnSpc>
                <a:spcPct val="80000"/>
              </a:lnSpc>
              <a:defRPr/>
            </a:pPr>
            <a:r>
              <a:rPr lang="en-US" sz="1575" dirty="0"/>
              <a:t>Entrance #1, #2 and the main entrance are utilized for pick-ups/drop-offs  all entrances are used for emergency exits.</a:t>
            </a:r>
          </a:p>
          <a:p>
            <a:pPr eaLnBrk="1" hangingPunct="1">
              <a:lnSpc>
                <a:spcPct val="80000"/>
              </a:lnSpc>
              <a:defRPr/>
            </a:pPr>
            <a:r>
              <a:rPr lang="en-US" sz="1575" dirty="0"/>
              <a:t>Play area is accessed through side entrance #2.</a:t>
            </a:r>
          </a:p>
          <a:p>
            <a:pPr eaLnBrk="1" hangingPunct="1">
              <a:lnSpc>
                <a:spcPct val="80000"/>
              </a:lnSpc>
              <a:defRPr/>
            </a:pPr>
            <a:r>
              <a:rPr lang="en-US" sz="1575" dirty="0"/>
              <a:t>Two kindergarten classrooms are located on Hall#1 beside Rm 125.</a:t>
            </a:r>
          </a:p>
          <a:p>
            <a:pPr eaLnBrk="1" hangingPunct="1">
              <a:lnSpc>
                <a:spcPct val="80000"/>
              </a:lnSpc>
              <a:defRPr/>
            </a:pPr>
            <a:r>
              <a:rPr lang="en-US" sz="1575" dirty="0"/>
              <a:t>Classroom beside music rm 302 is computer lab visited by kindergarteners once a week.</a:t>
            </a:r>
          </a:p>
          <a:p>
            <a:pPr eaLnBrk="1" hangingPunct="1">
              <a:lnSpc>
                <a:spcPct val="80000"/>
              </a:lnSpc>
              <a:defRPr/>
            </a:pPr>
            <a:r>
              <a:rPr lang="en-US" sz="1575" dirty="0"/>
              <a:t>Small office near Entrance #2 is used as nursing station.</a:t>
            </a:r>
          </a:p>
          <a:p>
            <a:pPr eaLnBrk="1" hangingPunct="1">
              <a:lnSpc>
                <a:spcPct val="80000"/>
              </a:lnSpc>
              <a:defRPr/>
            </a:pPr>
            <a:r>
              <a:rPr lang="en-US" sz="1575" dirty="0"/>
              <a:t>Licensed afterschool program is housed in the last  classroom beside Rm  #126. It is reported they go outside daily after completing homework or to auditorium if raining.</a:t>
            </a:r>
          </a:p>
          <a:p>
            <a:pPr marL="0" indent="0">
              <a:lnSpc>
                <a:spcPct val="80000"/>
              </a:lnSpc>
              <a:buNone/>
              <a:defRPr/>
            </a:pPr>
            <a:r>
              <a:rPr lang="en-US" sz="1575" dirty="0"/>
              <a:t>*Are there any areas that you question on Hall #2 that are not included in the information provided by the school?</a:t>
            </a:r>
          </a:p>
          <a:p>
            <a:pPr eaLnBrk="1" hangingPunct="1">
              <a:lnSpc>
                <a:spcPct val="80000"/>
              </a:lnSpc>
              <a:buFontTx/>
              <a:buNone/>
              <a:defRPr/>
            </a:pPr>
            <a:r>
              <a:rPr lang="en-US" sz="1575" dirty="0"/>
              <a:t> </a:t>
            </a:r>
          </a:p>
        </p:txBody>
      </p:sp>
      <p:sp>
        <p:nvSpPr>
          <p:cNvPr id="29701" name="Text Box 5"/>
          <p:cNvSpPr txBox="1">
            <a:spLocks noChangeArrowheads="1"/>
          </p:cNvSpPr>
          <p:nvPr/>
        </p:nvSpPr>
        <p:spPr bwMode="auto">
          <a:xfrm>
            <a:off x="1128453" y="1157155"/>
            <a:ext cx="6564976" cy="646331"/>
          </a:xfrm>
          <a:prstGeom prst="rect">
            <a:avLst/>
          </a:prstGeom>
          <a:noFill/>
          <a:ln w="9525">
            <a:noFill/>
            <a:miter lim="800000"/>
            <a:headEnd/>
            <a:tailEnd/>
          </a:ln>
        </p:spPr>
        <p:txBody>
          <a:bodyPr wrap="square">
            <a:spAutoFit/>
          </a:bodyPr>
          <a:lstStyle/>
          <a:p>
            <a:pPr eaLnBrk="1" hangingPunct="1">
              <a:spcBef>
                <a:spcPct val="50000"/>
              </a:spcBef>
            </a:pPr>
            <a:r>
              <a:rPr lang="en-US" dirty="0">
                <a:solidFill>
                  <a:srgbClr val="09090D"/>
                </a:solidFill>
                <a:latin typeface="Times New Roman" pitchFamily="18" charset="0"/>
              </a:rPr>
              <a:t>Based on the provided information below, highlight the areas on the school plan that would be included during your lead investigation.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9BB102-E94C-4077-86C8-D8B8A7C20D0C}"/>
              </a:ext>
            </a:extLst>
          </p:cNvPr>
          <p:cNvPicPr>
            <a:picLocks noChangeAspect="1"/>
          </p:cNvPicPr>
          <p:nvPr/>
        </p:nvPicPr>
        <p:blipFill rotWithShape="1">
          <a:blip r:embed="rId2"/>
          <a:srcRect l="3062" t="5557" r="6122" b="7777"/>
          <a:stretch/>
        </p:blipFill>
        <p:spPr>
          <a:xfrm>
            <a:off x="762000" y="-19692"/>
            <a:ext cx="7772400" cy="6811766"/>
          </a:xfrm>
          <a:prstGeom prst="rect">
            <a:avLst/>
          </a:prstGeom>
        </p:spPr>
      </p:pic>
      <p:pic>
        <p:nvPicPr>
          <p:cNvPr id="3" name="Picture 2">
            <a:extLst>
              <a:ext uri="{FF2B5EF4-FFF2-40B4-BE49-F238E27FC236}">
                <a16:creationId xmlns:a16="http://schemas.microsoft.com/office/drawing/2014/main" id="{A3612868-CFA9-45FC-B99E-DFED4DCF150E}"/>
              </a:ext>
            </a:extLst>
          </p:cNvPr>
          <p:cNvPicPr>
            <a:picLocks noChangeAspect="1"/>
          </p:cNvPicPr>
          <p:nvPr/>
        </p:nvPicPr>
        <p:blipFill rotWithShape="1">
          <a:blip r:embed="rId2"/>
          <a:srcRect l="3062" t="5557" r="6122" b="7777"/>
          <a:stretch/>
        </p:blipFill>
        <p:spPr>
          <a:xfrm>
            <a:off x="762000" y="0"/>
            <a:ext cx="7772400" cy="6811766"/>
          </a:xfrm>
          <a:prstGeom prst="rect">
            <a:avLst/>
          </a:prstGeom>
        </p:spPr>
      </p:pic>
    </p:spTree>
    <p:extLst>
      <p:ext uri="{BB962C8B-B14F-4D97-AF65-F5344CB8AC3E}">
        <p14:creationId xmlns:p14="http://schemas.microsoft.com/office/powerpoint/2010/main" val="283476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2960" y="286603"/>
            <a:ext cx="7543800" cy="1450757"/>
          </a:xfrm>
        </p:spPr>
        <p:txBody>
          <a:bodyPr>
            <a:normAutofit/>
          </a:bodyPr>
          <a:lstStyle/>
          <a:p>
            <a:pPr algn="ctr" eaLnBrk="1" hangingPunct="1">
              <a:defRPr/>
            </a:pPr>
            <a:r>
              <a:rPr lang="en-US" b="1" u="sng" dirty="0"/>
              <a:t>When is a Lead Investigation Required?</a:t>
            </a:r>
          </a:p>
        </p:txBody>
      </p:sp>
      <p:graphicFrame>
        <p:nvGraphicFramePr>
          <p:cNvPr id="8197" name="Rectangle 3">
            <a:extLst>
              <a:ext uri="{FF2B5EF4-FFF2-40B4-BE49-F238E27FC236}">
                <a16:creationId xmlns:a16="http://schemas.microsoft.com/office/drawing/2014/main" id="{99F20FC2-B157-483C-9E2B-631ACAE41A71}"/>
              </a:ext>
            </a:extLst>
          </p:cNvPr>
          <p:cNvGraphicFramePr>
            <a:graphicFrameLocks noGrp="1"/>
          </p:cNvGraphicFramePr>
          <p:nvPr>
            <p:ph idx="1"/>
            <p:extLst>
              <p:ext uri="{D42A27DB-BD31-4B8C-83A1-F6EECF244321}">
                <p14:modId xmlns:p14="http://schemas.microsoft.com/office/powerpoint/2010/main" val="4140078713"/>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F734-0BBF-46BC-8426-A2F60C9DC4F8}"/>
              </a:ext>
            </a:extLst>
          </p:cNvPr>
          <p:cNvSpPr>
            <a:spLocks noGrp="1"/>
          </p:cNvSpPr>
          <p:nvPr>
            <p:ph type="title"/>
          </p:nvPr>
        </p:nvSpPr>
        <p:spPr>
          <a:xfrm>
            <a:off x="822960" y="304800"/>
            <a:ext cx="7543800" cy="899161"/>
          </a:xfrm>
        </p:spPr>
        <p:txBody>
          <a:bodyPr>
            <a:normAutofit/>
          </a:bodyPr>
          <a:lstStyle/>
          <a:p>
            <a:pPr algn="ctr"/>
            <a:r>
              <a:rPr lang="en-US" b="1" u="sng" dirty="0"/>
              <a:t>LEAD INVESTIGATIONS COF</a:t>
            </a:r>
          </a:p>
        </p:txBody>
      </p:sp>
      <p:sp>
        <p:nvSpPr>
          <p:cNvPr id="3" name="Content Placeholder 2">
            <a:extLst>
              <a:ext uri="{FF2B5EF4-FFF2-40B4-BE49-F238E27FC236}">
                <a16:creationId xmlns:a16="http://schemas.microsoft.com/office/drawing/2014/main" id="{61DE9240-BA3E-4C67-8936-3FACB2CD448F}"/>
              </a:ext>
            </a:extLst>
          </p:cNvPr>
          <p:cNvSpPr>
            <a:spLocks noGrp="1"/>
          </p:cNvSpPr>
          <p:nvPr>
            <p:ph sz="half" idx="1"/>
          </p:nvPr>
        </p:nvSpPr>
        <p:spPr>
          <a:xfrm>
            <a:off x="76200" y="1752599"/>
            <a:ext cx="4114800" cy="4320209"/>
          </a:xfrm>
          <a:ln w="38100">
            <a:solidFill>
              <a:schemeClr val="tx1"/>
            </a:solidFill>
          </a:ln>
        </p:spPr>
        <p:txBody>
          <a:bodyPr>
            <a:normAutofit/>
          </a:bodyPr>
          <a:lstStyle/>
          <a:p>
            <a:pPr algn="ctr"/>
            <a:r>
              <a:rPr lang="en-US" sz="2400" b="1" u="sng" dirty="0"/>
              <a:t>Lead Poisoned Child</a:t>
            </a:r>
          </a:p>
          <a:p>
            <a:pPr lvl="1"/>
            <a:r>
              <a:rPr lang="en-US" sz="2400" dirty="0"/>
              <a:t>Supplemental Address</a:t>
            </a:r>
          </a:p>
          <a:p>
            <a:pPr lvl="3"/>
            <a:r>
              <a:rPr lang="en-US" sz="2400" dirty="0"/>
              <a:t>Required Investigation</a:t>
            </a:r>
          </a:p>
          <a:p>
            <a:pPr lvl="3"/>
            <a:r>
              <a:rPr lang="en-US" sz="2400" dirty="0"/>
              <a:t>Required Remediation</a:t>
            </a:r>
          </a:p>
          <a:p>
            <a:pPr lvl="1"/>
            <a:endParaRPr lang="en-US" sz="2400" dirty="0"/>
          </a:p>
          <a:p>
            <a:pPr lvl="1"/>
            <a:endParaRPr lang="en-US" sz="2400" dirty="0"/>
          </a:p>
          <a:p>
            <a:pPr lvl="1"/>
            <a:endParaRPr lang="en-US" sz="2400" dirty="0"/>
          </a:p>
          <a:p>
            <a:pPr lvl="1"/>
            <a:r>
              <a:rPr lang="en-US" sz="2400" i="1" dirty="0"/>
              <a:t>Ordered by local HD</a:t>
            </a:r>
          </a:p>
          <a:p>
            <a:pPr marL="457200" lvl="1" indent="0">
              <a:buNone/>
            </a:pPr>
            <a:endParaRPr lang="en-US" dirty="0"/>
          </a:p>
        </p:txBody>
      </p:sp>
      <p:sp>
        <p:nvSpPr>
          <p:cNvPr id="4" name="Content Placeholder 3">
            <a:extLst>
              <a:ext uri="{FF2B5EF4-FFF2-40B4-BE49-F238E27FC236}">
                <a16:creationId xmlns:a16="http://schemas.microsoft.com/office/drawing/2014/main" id="{0816858C-B0A0-44D3-936E-230CEB44FA7A}"/>
              </a:ext>
            </a:extLst>
          </p:cNvPr>
          <p:cNvSpPr>
            <a:spLocks noGrp="1"/>
          </p:cNvSpPr>
          <p:nvPr>
            <p:ph sz="half" idx="2"/>
          </p:nvPr>
        </p:nvSpPr>
        <p:spPr>
          <a:xfrm>
            <a:off x="4343400" y="1752600"/>
            <a:ext cx="4648200" cy="4320209"/>
          </a:xfrm>
          <a:ln w="38100">
            <a:solidFill>
              <a:schemeClr val="tx1"/>
            </a:solidFill>
          </a:ln>
        </p:spPr>
        <p:txBody>
          <a:bodyPr>
            <a:normAutofit/>
          </a:bodyPr>
          <a:lstStyle/>
          <a:p>
            <a:r>
              <a:rPr lang="en-US" sz="2400" b="1" u="sng" dirty="0"/>
              <a:t>Routine Sanitation Inspection</a:t>
            </a:r>
          </a:p>
          <a:p>
            <a:pPr lvl="3"/>
            <a:r>
              <a:rPr lang="en-US" sz="2400" dirty="0"/>
              <a:t>Schools</a:t>
            </a:r>
          </a:p>
          <a:p>
            <a:pPr lvl="3"/>
            <a:r>
              <a:rPr lang="en-US" sz="2400" dirty="0"/>
              <a:t>Child Care Centers  </a:t>
            </a:r>
          </a:p>
          <a:p>
            <a:r>
              <a:rPr lang="en-US" sz="2400" b="1" u="sng" dirty="0"/>
              <a:t>Proposed Centers</a:t>
            </a:r>
          </a:p>
          <a:p>
            <a:pPr lvl="1"/>
            <a:r>
              <a:rPr lang="en-US" sz="2400" dirty="0"/>
              <a:t>Referrals by DCDEE or Env Health</a:t>
            </a:r>
          </a:p>
          <a:p>
            <a:pPr lvl="1"/>
            <a:endParaRPr lang="en-US" sz="2400" dirty="0"/>
          </a:p>
          <a:p>
            <a:pPr lvl="1"/>
            <a:endParaRPr lang="en-US" sz="2400" i="1" dirty="0"/>
          </a:p>
          <a:p>
            <a:pPr lvl="1"/>
            <a:r>
              <a:rPr lang="en-US" sz="2400" i="1" dirty="0"/>
              <a:t>Recommended remediation by HD</a:t>
            </a:r>
          </a:p>
          <a:p>
            <a:pPr marL="914400" lvl="2" indent="0">
              <a:buNone/>
            </a:pPr>
            <a:endParaRPr lang="en-US" sz="1600" dirty="0"/>
          </a:p>
          <a:p>
            <a:pPr marL="914400" lvl="2" indent="0">
              <a:buNone/>
            </a:pPr>
            <a:endParaRPr lang="en-US" sz="1600" dirty="0"/>
          </a:p>
        </p:txBody>
      </p:sp>
    </p:spTree>
    <p:extLst>
      <p:ext uri="{BB962C8B-B14F-4D97-AF65-F5344CB8AC3E}">
        <p14:creationId xmlns:p14="http://schemas.microsoft.com/office/powerpoint/2010/main" val="117093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02" name="Rectangle 2"/>
          <p:cNvSpPr>
            <a:spLocks noGrp="1" noChangeArrowheads="1"/>
          </p:cNvSpPr>
          <p:nvPr>
            <p:ph type="title"/>
          </p:nvPr>
        </p:nvSpPr>
        <p:spPr>
          <a:xfrm>
            <a:off x="1" y="516835"/>
            <a:ext cx="2942092" cy="5772840"/>
          </a:xfrm>
        </p:spPr>
        <p:txBody>
          <a:bodyPr anchor="ctr">
            <a:normAutofit/>
          </a:bodyPr>
          <a:lstStyle/>
          <a:p>
            <a:pPr algn="ctr" eaLnBrk="1" hangingPunct="1">
              <a:defRPr/>
            </a:pPr>
            <a:br>
              <a:rPr lang="en-US" sz="3100" u="sng" dirty="0">
                <a:solidFill>
                  <a:srgbClr val="FFFFFF"/>
                </a:solidFill>
              </a:rPr>
            </a:br>
            <a:r>
              <a:rPr lang="en-US" sz="3100" b="1" u="sng" dirty="0">
                <a:solidFill>
                  <a:schemeClr val="tx1"/>
                </a:solidFill>
              </a:rPr>
              <a:t>Lead Investigation Protocols</a:t>
            </a:r>
            <a:br>
              <a:rPr lang="en-US" sz="3100" b="1" u="sng" dirty="0">
                <a:solidFill>
                  <a:schemeClr val="tx1"/>
                </a:solidFill>
              </a:rPr>
            </a:br>
            <a:r>
              <a:rPr lang="en-US" sz="3100" b="1" u="sng" dirty="0">
                <a:solidFill>
                  <a:schemeClr val="tx1"/>
                </a:solidFill>
              </a:rPr>
              <a:t> for</a:t>
            </a:r>
            <a:br>
              <a:rPr lang="en-US" sz="3100" b="1" u="sng" dirty="0">
                <a:solidFill>
                  <a:schemeClr val="tx1"/>
                </a:solidFill>
              </a:rPr>
            </a:br>
            <a:r>
              <a:rPr lang="en-US" sz="3100" b="1" u="sng" dirty="0">
                <a:solidFill>
                  <a:schemeClr val="tx1"/>
                </a:solidFill>
              </a:rPr>
              <a:t>COFs</a:t>
            </a:r>
            <a:endParaRPr lang="en-US" sz="3100" b="1" dirty="0">
              <a:solidFill>
                <a:schemeClr val="tx1"/>
              </a:solidFill>
            </a:endParaRPr>
          </a:p>
        </p:txBody>
      </p:sp>
      <p:sp>
        <p:nvSpPr>
          <p:cNvPr id="77" name="Rectangle 7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607" name="Rectangle 3">
            <a:extLst>
              <a:ext uri="{FF2B5EF4-FFF2-40B4-BE49-F238E27FC236}">
                <a16:creationId xmlns:a16="http://schemas.microsoft.com/office/drawing/2014/main" id="{576AA507-A9D9-4554-97AE-2FA370B6BF69}"/>
              </a:ext>
            </a:extLst>
          </p:cNvPr>
          <p:cNvGraphicFramePr>
            <a:graphicFrameLocks noGrp="1"/>
          </p:cNvGraphicFramePr>
          <p:nvPr>
            <p:ph idx="1"/>
            <p:extLst>
              <p:ext uri="{D42A27DB-BD31-4B8C-83A1-F6EECF244321}">
                <p14:modId xmlns:p14="http://schemas.microsoft.com/office/powerpoint/2010/main" val="948156299"/>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06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602" name="Rectangle 2"/>
          <p:cNvSpPr>
            <a:spLocks noGrp="1" noChangeArrowheads="1"/>
          </p:cNvSpPr>
          <p:nvPr>
            <p:ph type="title"/>
          </p:nvPr>
        </p:nvSpPr>
        <p:spPr>
          <a:xfrm>
            <a:off x="6132908" y="634946"/>
            <a:ext cx="3011087" cy="5055904"/>
          </a:xfrm>
        </p:spPr>
        <p:txBody>
          <a:bodyPr anchor="ctr">
            <a:normAutofit/>
          </a:bodyPr>
          <a:lstStyle/>
          <a:p>
            <a:pPr algn="ctr" eaLnBrk="1" hangingPunct="1">
              <a:defRPr/>
            </a:pPr>
            <a:r>
              <a:rPr lang="en-US" u="sng" dirty="0"/>
              <a:t>Lead in Child Occupied Facilities</a:t>
            </a:r>
            <a:r>
              <a:rPr lang="en-US" dirty="0"/>
              <a:t> </a:t>
            </a:r>
          </a:p>
        </p:txBody>
      </p:sp>
      <p:cxnSp>
        <p:nvCxnSpPr>
          <p:cNvPr id="75" name="Straight Connector 74">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605" name="Rectangle 3">
            <a:extLst>
              <a:ext uri="{FF2B5EF4-FFF2-40B4-BE49-F238E27FC236}">
                <a16:creationId xmlns:a16="http://schemas.microsoft.com/office/drawing/2014/main" id="{DCC20901-981F-44A9-AD42-7F146F7A238D}"/>
              </a:ext>
            </a:extLst>
          </p:cNvPr>
          <p:cNvGraphicFramePr>
            <a:graphicFrameLocks noGrp="1"/>
          </p:cNvGraphicFramePr>
          <p:nvPr>
            <p:ph idx="1"/>
            <p:extLst>
              <p:ext uri="{D42A27DB-BD31-4B8C-83A1-F6EECF244321}">
                <p14:modId xmlns:p14="http://schemas.microsoft.com/office/powerpoint/2010/main" val="3279587560"/>
              </p:ext>
            </p:extLst>
          </p:nvPr>
        </p:nvGraphicFramePr>
        <p:xfrm>
          <a:off x="475059" y="639763"/>
          <a:ext cx="5182791"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00100" y="614678"/>
            <a:ext cx="7543800" cy="748455"/>
          </a:xfrm>
        </p:spPr>
        <p:txBody>
          <a:bodyPr>
            <a:normAutofit/>
          </a:bodyPr>
          <a:lstStyle/>
          <a:p>
            <a:pPr algn="ctr" eaLnBrk="1" hangingPunct="1">
              <a:defRPr/>
            </a:pPr>
            <a:r>
              <a:rPr lang="en-US" sz="4000" b="1" dirty="0"/>
              <a:t>What constitutes a Lead Hazard?</a:t>
            </a:r>
          </a:p>
        </p:txBody>
      </p:sp>
      <p:sp>
        <p:nvSpPr>
          <p:cNvPr id="9219" name="Rectangle 3"/>
          <p:cNvSpPr>
            <a:spLocks noGrp="1" noChangeArrowheads="1"/>
          </p:cNvSpPr>
          <p:nvPr>
            <p:ph idx="1"/>
          </p:nvPr>
        </p:nvSpPr>
        <p:spPr/>
        <p:txBody>
          <a:bodyPr/>
          <a:lstStyle/>
          <a:p>
            <a:pPr algn="ctr" eaLnBrk="1" hangingPunct="1">
              <a:defRPr/>
            </a:pPr>
            <a:r>
              <a:rPr lang="en-US" sz="3200" dirty="0"/>
              <a:t>The following constitutes a hazard</a:t>
            </a:r>
          </a:p>
          <a:p>
            <a:pPr eaLnBrk="1" hangingPunct="1">
              <a:buFontTx/>
              <a:buNone/>
              <a:defRPr/>
            </a:pPr>
            <a:r>
              <a:rPr lang="en-US" dirty="0"/>
              <a:t>            		</a:t>
            </a:r>
          </a:p>
          <a:p>
            <a:pPr algn="ctr" eaLnBrk="1" hangingPunct="1">
              <a:buFontTx/>
              <a:buNone/>
              <a:defRPr/>
            </a:pPr>
            <a:r>
              <a:rPr lang="en-US" dirty="0"/>
              <a:t>	</a:t>
            </a:r>
            <a:r>
              <a:rPr lang="en-US" b="1" dirty="0"/>
              <a:t>   </a:t>
            </a:r>
            <a:r>
              <a:rPr lang="en-US" sz="2400" b="1" dirty="0"/>
              <a:t>*True or False*</a:t>
            </a:r>
          </a:p>
          <a:p>
            <a:pPr eaLnBrk="1" hangingPunct="1">
              <a:buFontTx/>
              <a:buNone/>
              <a:defRPr/>
            </a:pPr>
            <a:endParaRPr lang="en-US" dirty="0"/>
          </a:p>
          <a:p>
            <a:pPr marL="201168" lvl="1" indent="0">
              <a:buNone/>
              <a:defRPr/>
            </a:pPr>
            <a:r>
              <a:rPr lang="en-US" sz="2400" dirty="0"/>
              <a:t>Built in 1956</a:t>
            </a:r>
          </a:p>
          <a:p>
            <a:pPr eaLnBrk="1" hangingPunct="1">
              <a:defRPr/>
            </a:pPr>
            <a:r>
              <a:rPr lang="en-US" sz="2400" dirty="0"/>
              <a:t>Children under the age of six attend</a:t>
            </a:r>
          </a:p>
          <a:p>
            <a:pPr eaLnBrk="1" hangingPunct="1">
              <a:defRPr/>
            </a:pPr>
            <a:r>
              <a:rPr lang="en-US" sz="2400" dirty="0"/>
              <a:t>Lead check swab turns 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384300"/>
          </a:xfrm>
        </p:spPr>
        <p:txBody>
          <a:bodyPr/>
          <a:lstStyle/>
          <a:p>
            <a:pPr algn="ctr" eaLnBrk="1" hangingPunct="1">
              <a:defRPr/>
            </a:pPr>
            <a:r>
              <a:rPr lang="en-US" sz="4000" b="1" dirty="0"/>
              <a:t>Result Interpretation:</a:t>
            </a:r>
            <a:br>
              <a:rPr lang="en-US" sz="4000" b="1" dirty="0"/>
            </a:br>
            <a:r>
              <a:rPr lang="en-US" sz="4000" dirty="0"/>
              <a:t>What Constitutes A Hazard?</a:t>
            </a:r>
          </a:p>
        </p:txBody>
      </p:sp>
      <p:sp>
        <p:nvSpPr>
          <p:cNvPr id="26627" name="Rectangle 3"/>
          <p:cNvSpPr>
            <a:spLocks noGrp="1" noChangeArrowheads="1"/>
          </p:cNvSpPr>
          <p:nvPr>
            <p:ph idx="1"/>
          </p:nvPr>
        </p:nvSpPr>
        <p:spPr>
          <a:xfrm>
            <a:off x="457200" y="1752600"/>
            <a:ext cx="8229600" cy="5257800"/>
          </a:xfrm>
        </p:spPr>
        <p:txBody>
          <a:bodyPr/>
          <a:lstStyle/>
          <a:p>
            <a:pPr algn="ctr" eaLnBrk="1" hangingPunct="1">
              <a:lnSpc>
                <a:spcPct val="90000"/>
              </a:lnSpc>
              <a:defRPr/>
            </a:pPr>
            <a:r>
              <a:rPr lang="en-US" b="1" dirty="0"/>
              <a:t>XRF</a:t>
            </a:r>
          </a:p>
          <a:p>
            <a:pPr algn="ctr" eaLnBrk="1" hangingPunct="1">
              <a:lnSpc>
                <a:spcPct val="90000"/>
              </a:lnSpc>
              <a:defRPr/>
            </a:pPr>
            <a:endParaRPr lang="en-US" dirty="0"/>
          </a:p>
          <a:p>
            <a:pPr algn="ctr" eaLnBrk="1" hangingPunct="1">
              <a:lnSpc>
                <a:spcPct val="90000"/>
              </a:lnSpc>
              <a:defRPr/>
            </a:pPr>
            <a:r>
              <a:rPr lang="en-US" b="1" dirty="0"/>
              <a:t>Paint Chip</a:t>
            </a:r>
          </a:p>
          <a:p>
            <a:pPr algn="ctr" eaLnBrk="1" hangingPunct="1">
              <a:lnSpc>
                <a:spcPct val="90000"/>
              </a:lnSpc>
              <a:defRPr/>
            </a:pPr>
            <a:endParaRPr lang="en-US" b="1" dirty="0"/>
          </a:p>
          <a:p>
            <a:pPr algn="ctr" eaLnBrk="1" hangingPunct="1">
              <a:lnSpc>
                <a:spcPct val="90000"/>
              </a:lnSpc>
              <a:defRPr/>
            </a:pPr>
            <a:r>
              <a:rPr lang="en-US" b="1" dirty="0"/>
              <a:t>Dust (floors, window sills)</a:t>
            </a:r>
          </a:p>
          <a:p>
            <a:pPr lvl="3" algn="ctr" eaLnBrk="1" hangingPunct="1">
              <a:lnSpc>
                <a:spcPct val="90000"/>
              </a:lnSpc>
              <a:defRPr/>
            </a:pPr>
            <a:r>
              <a:rPr lang="en-US" sz="2000" b="1" dirty="0"/>
              <a:t>Window troughs (clearance)</a:t>
            </a:r>
          </a:p>
          <a:p>
            <a:pPr lvl="3" algn="ctr" eaLnBrk="1" hangingPunct="1">
              <a:lnSpc>
                <a:spcPct val="90000"/>
              </a:lnSpc>
              <a:buFont typeface="Tahoma" charset="0"/>
              <a:buNone/>
              <a:defRPr/>
            </a:pPr>
            <a:endParaRPr lang="en-US" sz="2000" b="1" dirty="0"/>
          </a:p>
          <a:p>
            <a:pPr algn="ctr" eaLnBrk="1" hangingPunct="1">
              <a:lnSpc>
                <a:spcPct val="90000"/>
              </a:lnSpc>
              <a:defRPr/>
            </a:pPr>
            <a:r>
              <a:rPr lang="en-US" b="1" dirty="0"/>
              <a:t>Soil</a:t>
            </a:r>
          </a:p>
          <a:p>
            <a:pPr algn="ctr" eaLnBrk="1" hangingPunct="1">
              <a:lnSpc>
                <a:spcPct val="90000"/>
              </a:lnSpc>
              <a:defRPr/>
            </a:pPr>
            <a:endParaRPr lang="en-US" b="1" dirty="0"/>
          </a:p>
          <a:p>
            <a:pPr algn="ctr" eaLnBrk="1" hangingPunct="1">
              <a:lnSpc>
                <a:spcPct val="90000"/>
              </a:lnSpc>
              <a:defRPr/>
            </a:pPr>
            <a:r>
              <a:rPr lang="en-US" b="1" dirty="0"/>
              <a:t>Water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384300"/>
          </a:xfrm>
        </p:spPr>
        <p:txBody>
          <a:bodyPr/>
          <a:lstStyle/>
          <a:p>
            <a:pPr algn="ctr" eaLnBrk="1" hangingPunct="1">
              <a:defRPr/>
            </a:pPr>
            <a:r>
              <a:rPr lang="en-US" sz="4000" b="1" dirty="0"/>
              <a:t>Result Interpretation:</a:t>
            </a:r>
            <a:br>
              <a:rPr lang="en-US" sz="4000" b="1" dirty="0"/>
            </a:br>
            <a:r>
              <a:rPr lang="en-US" sz="3600" dirty="0"/>
              <a:t>What Constitutes A Hazard?</a:t>
            </a:r>
          </a:p>
        </p:txBody>
      </p:sp>
      <p:sp>
        <p:nvSpPr>
          <p:cNvPr id="26627" name="Rectangle 3"/>
          <p:cNvSpPr>
            <a:spLocks noGrp="1" noChangeArrowheads="1"/>
          </p:cNvSpPr>
          <p:nvPr>
            <p:ph idx="1"/>
          </p:nvPr>
        </p:nvSpPr>
        <p:spPr>
          <a:xfrm>
            <a:off x="457200" y="1309687"/>
            <a:ext cx="8229600" cy="5257800"/>
          </a:xfrm>
        </p:spPr>
        <p:txBody>
          <a:bodyPr>
            <a:normAutofit/>
          </a:bodyPr>
          <a:lstStyle/>
          <a:p>
            <a:pPr algn="ctr" eaLnBrk="1" hangingPunct="1">
              <a:lnSpc>
                <a:spcPct val="90000"/>
              </a:lnSpc>
              <a:defRPr/>
            </a:pPr>
            <a:r>
              <a:rPr lang="en-US" b="1" u="sng" dirty="0"/>
              <a:t>XRF</a:t>
            </a:r>
          </a:p>
          <a:p>
            <a:pPr algn="ctr">
              <a:defRPr/>
            </a:pPr>
            <a:r>
              <a:rPr lang="en-US" sz="1800" b="1" dirty="0"/>
              <a:t>1.0</a:t>
            </a:r>
            <a:r>
              <a:rPr lang="en-US" sz="1600" b="1" dirty="0"/>
              <a:t> </a:t>
            </a:r>
            <a:r>
              <a:rPr lang="en-US" sz="1600" b="1" i="1" dirty="0"/>
              <a:t>mg</a:t>
            </a:r>
            <a:r>
              <a:rPr lang="en-US" sz="1600" b="1" dirty="0"/>
              <a:t>/</a:t>
            </a:r>
            <a:r>
              <a:rPr lang="en-US" sz="1600" b="1" i="1" dirty="0"/>
              <a:t>cm</a:t>
            </a:r>
            <a:r>
              <a:rPr lang="en-US" sz="1600" b="1" baseline="30000" dirty="0"/>
              <a:t>2</a:t>
            </a:r>
          </a:p>
          <a:p>
            <a:pPr algn="ctr">
              <a:defRPr/>
            </a:pPr>
            <a:r>
              <a:rPr lang="en-US" b="1" u="sng" dirty="0"/>
              <a:t>Paint Chip</a:t>
            </a:r>
          </a:p>
          <a:p>
            <a:pPr algn="ctr" eaLnBrk="1" hangingPunct="1">
              <a:lnSpc>
                <a:spcPct val="90000"/>
              </a:lnSpc>
              <a:defRPr/>
            </a:pPr>
            <a:r>
              <a:rPr lang="en-US" sz="1800" b="1" dirty="0"/>
              <a:t>0.5% </a:t>
            </a:r>
            <a:r>
              <a:rPr lang="en-US" sz="1600" dirty="0"/>
              <a:t>by weight or </a:t>
            </a:r>
            <a:r>
              <a:rPr lang="en-US" sz="1800" b="1" dirty="0"/>
              <a:t>5000 ppm</a:t>
            </a:r>
          </a:p>
          <a:p>
            <a:pPr algn="ctr" eaLnBrk="1" hangingPunct="1">
              <a:lnSpc>
                <a:spcPct val="90000"/>
              </a:lnSpc>
              <a:defRPr/>
            </a:pPr>
            <a:r>
              <a:rPr lang="en-US" b="1" u="sng" dirty="0"/>
              <a:t>Current Dust</a:t>
            </a:r>
            <a:r>
              <a:rPr lang="en-US" b="1" dirty="0"/>
              <a:t>: </a:t>
            </a:r>
          </a:p>
          <a:p>
            <a:pPr lvl="1" algn="ctr">
              <a:defRPr/>
            </a:pPr>
            <a:r>
              <a:rPr lang="en-US" b="1" dirty="0"/>
              <a:t>Floors: 40 </a:t>
            </a:r>
            <a:r>
              <a:rPr lang="el-GR" b="1" dirty="0"/>
              <a:t>μ</a:t>
            </a:r>
            <a:r>
              <a:rPr lang="en-US" b="1" dirty="0"/>
              <a:t>g/ft²                        </a:t>
            </a:r>
            <a:r>
              <a:rPr lang="en-US" b="1" i="1" dirty="0">
                <a:highlight>
                  <a:srgbClr val="00FF00"/>
                </a:highlight>
              </a:rPr>
              <a:t>Dec 1</a:t>
            </a:r>
            <a:r>
              <a:rPr lang="en-US" b="1" i="1" baseline="30000" dirty="0">
                <a:highlight>
                  <a:srgbClr val="00FF00"/>
                </a:highlight>
              </a:rPr>
              <a:t>st</a:t>
            </a:r>
            <a:r>
              <a:rPr lang="en-US" b="1" i="1" dirty="0">
                <a:highlight>
                  <a:srgbClr val="00FF00"/>
                </a:highlight>
              </a:rPr>
              <a:t>: 10</a:t>
            </a:r>
            <a:r>
              <a:rPr lang="el-GR" b="1" i="1" dirty="0">
                <a:highlight>
                  <a:srgbClr val="00FF00"/>
                </a:highlight>
              </a:rPr>
              <a:t> μ</a:t>
            </a:r>
            <a:r>
              <a:rPr lang="en-US" b="1" i="1" dirty="0">
                <a:highlight>
                  <a:srgbClr val="00FF00"/>
                </a:highlight>
              </a:rPr>
              <a:t>g/ft²</a:t>
            </a:r>
            <a:r>
              <a:rPr lang="en-US" b="1" i="1" dirty="0"/>
              <a:t> </a:t>
            </a:r>
          </a:p>
          <a:p>
            <a:pPr lvl="1" algn="ctr">
              <a:defRPr/>
            </a:pPr>
            <a:r>
              <a:rPr lang="en-US" b="1" dirty="0"/>
              <a:t> window sills: 250</a:t>
            </a:r>
            <a:r>
              <a:rPr lang="el-GR" b="1" dirty="0"/>
              <a:t> μ</a:t>
            </a:r>
            <a:r>
              <a:rPr lang="en-US" b="1" dirty="0"/>
              <a:t>g/ft²           </a:t>
            </a:r>
            <a:r>
              <a:rPr lang="en-US" b="1" i="1" dirty="0">
                <a:highlight>
                  <a:srgbClr val="00FF00"/>
                </a:highlight>
              </a:rPr>
              <a:t>Dec 1</a:t>
            </a:r>
            <a:r>
              <a:rPr lang="en-US" b="1" i="1" baseline="30000" dirty="0">
                <a:highlight>
                  <a:srgbClr val="00FF00"/>
                </a:highlight>
              </a:rPr>
              <a:t>st</a:t>
            </a:r>
            <a:r>
              <a:rPr lang="en-US" b="1" i="1" dirty="0">
                <a:highlight>
                  <a:srgbClr val="00FF00"/>
                </a:highlight>
              </a:rPr>
              <a:t>: 100</a:t>
            </a:r>
            <a:r>
              <a:rPr lang="el-GR" b="1" i="1" dirty="0">
                <a:highlight>
                  <a:srgbClr val="00FF00"/>
                </a:highlight>
              </a:rPr>
              <a:t> μ</a:t>
            </a:r>
            <a:r>
              <a:rPr lang="en-US" b="1" i="1" dirty="0">
                <a:highlight>
                  <a:srgbClr val="00FF00"/>
                </a:highlight>
              </a:rPr>
              <a:t>g/ft² </a:t>
            </a:r>
          </a:p>
          <a:p>
            <a:pPr lvl="3" algn="ctr">
              <a:defRPr/>
            </a:pPr>
            <a:r>
              <a:rPr lang="en-US" sz="1800" b="1" dirty="0"/>
              <a:t>Window troughs </a:t>
            </a:r>
            <a:r>
              <a:rPr lang="en-US" sz="1800" b="1" dirty="0">
                <a:highlight>
                  <a:srgbClr val="FFFF00"/>
                </a:highlight>
              </a:rPr>
              <a:t>(clearance</a:t>
            </a:r>
            <a:r>
              <a:rPr lang="en-US" sz="2000" b="1" dirty="0"/>
              <a:t>): &lt;</a:t>
            </a:r>
            <a:r>
              <a:rPr lang="en-US" sz="1800" b="1" dirty="0"/>
              <a:t>400</a:t>
            </a:r>
            <a:r>
              <a:rPr lang="el-GR" sz="1800" b="1" dirty="0"/>
              <a:t> μ</a:t>
            </a:r>
            <a:r>
              <a:rPr lang="en-US" sz="1800" b="1" dirty="0"/>
              <a:t>g</a:t>
            </a:r>
            <a:r>
              <a:rPr lang="en-US" sz="1800" dirty="0"/>
              <a:t>/ft²</a:t>
            </a:r>
            <a:r>
              <a:rPr lang="en-US" sz="1800" b="1" dirty="0"/>
              <a:t> </a:t>
            </a:r>
          </a:p>
          <a:p>
            <a:pPr algn="ctr" eaLnBrk="1" hangingPunct="1">
              <a:lnSpc>
                <a:spcPct val="90000"/>
              </a:lnSpc>
              <a:defRPr/>
            </a:pPr>
            <a:r>
              <a:rPr lang="en-US" b="1" u="sng" dirty="0"/>
              <a:t>Soil</a:t>
            </a:r>
          </a:p>
          <a:p>
            <a:pPr algn="ctr" eaLnBrk="1" hangingPunct="1">
              <a:lnSpc>
                <a:spcPct val="90000"/>
              </a:lnSpc>
              <a:defRPr/>
            </a:pPr>
            <a:r>
              <a:rPr lang="en-US" sz="1800" b="1" dirty="0"/>
              <a:t>400 ppm (</a:t>
            </a:r>
            <a:r>
              <a:rPr lang="en-US" sz="1800" dirty="0"/>
              <a:t>play area) or </a:t>
            </a:r>
            <a:r>
              <a:rPr lang="en-US" sz="1800" b="1" dirty="0"/>
              <a:t>1200ppm</a:t>
            </a:r>
            <a:r>
              <a:rPr lang="en-US" sz="1800" dirty="0"/>
              <a:t> (other parts of yard)</a:t>
            </a:r>
          </a:p>
          <a:p>
            <a:pPr algn="ctr" eaLnBrk="1" hangingPunct="1">
              <a:lnSpc>
                <a:spcPct val="90000"/>
              </a:lnSpc>
              <a:defRPr/>
            </a:pPr>
            <a:r>
              <a:rPr lang="en-US" b="1" u="sng" dirty="0"/>
              <a:t>Water</a:t>
            </a:r>
          </a:p>
          <a:p>
            <a:pPr algn="ctr" eaLnBrk="1" hangingPunct="1">
              <a:lnSpc>
                <a:spcPct val="90000"/>
              </a:lnSpc>
              <a:defRPr/>
            </a:pPr>
            <a:r>
              <a:rPr lang="en-US" sz="1800" b="1" dirty="0"/>
              <a:t>10 ppb </a:t>
            </a:r>
          </a:p>
        </p:txBody>
      </p:sp>
      <p:pic>
        <p:nvPicPr>
          <p:cNvPr id="3" name="Picture 2" descr="A picture containing text, person, person, window&#10;&#10;Description automatically generated">
            <a:extLst>
              <a:ext uri="{FF2B5EF4-FFF2-40B4-BE49-F238E27FC236}">
                <a16:creationId xmlns:a16="http://schemas.microsoft.com/office/drawing/2014/main" id="{78E1E19B-ABB7-48DE-996C-091A7BFF8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102" y="1309687"/>
            <a:ext cx="1429513" cy="122093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A8ED6F61-965A-46F0-9133-4CD5AFB3F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51" y="1295400"/>
            <a:ext cx="1335218" cy="1000125"/>
          </a:xfrm>
          <a:prstGeom prst="rect">
            <a:avLst/>
          </a:prstGeom>
        </p:spPr>
      </p:pic>
      <p:pic>
        <p:nvPicPr>
          <p:cNvPr id="1026" name="Picture 2" descr="Lead Dust Sampling Technician Field Guide (brochure)">
            <a:extLst>
              <a:ext uri="{FF2B5EF4-FFF2-40B4-BE49-F238E27FC236}">
                <a16:creationId xmlns:a16="http://schemas.microsoft.com/office/drawing/2014/main" id="{AEC48990-6DE0-4290-9342-B0DE0AC4A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38" y="2613849"/>
            <a:ext cx="1358921" cy="1366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1 Chapter 3 Lead Dust Wipe Sampling">
            <a:extLst>
              <a:ext uri="{FF2B5EF4-FFF2-40B4-BE49-F238E27FC236}">
                <a16:creationId xmlns:a16="http://schemas.microsoft.com/office/drawing/2014/main" id="{B3401964-1B59-46CE-AEDA-1B1A5E247E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890" b="16814"/>
          <a:stretch/>
        </p:blipFill>
        <p:spPr bwMode="auto">
          <a:xfrm>
            <a:off x="7019542" y="2833687"/>
            <a:ext cx="2024631" cy="976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ndoor, wall, person&#10;&#10;Description automatically generated">
            <a:extLst>
              <a:ext uri="{FF2B5EF4-FFF2-40B4-BE49-F238E27FC236}">
                <a16:creationId xmlns:a16="http://schemas.microsoft.com/office/drawing/2014/main" id="{DFA31567-DFBD-4BCC-810D-6B7DE7633A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2931" y="4628426"/>
            <a:ext cx="1560127" cy="1002081"/>
          </a:xfrm>
          <a:prstGeom prst="rect">
            <a:avLst/>
          </a:prstGeom>
        </p:spPr>
      </p:pic>
      <p:pic>
        <p:nvPicPr>
          <p:cNvPr id="9" name="Picture 8">
            <a:extLst>
              <a:ext uri="{FF2B5EF4-FFF2-40B4-BE49-F238E27FC236}">
                <a16:creationId xmlns:a16="http://schemas.microsoft.com/office/drawing/2014/main" id="{EDAE88FB-94B5-4683-A1BF-8B39C4B74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1" y="4554608"/>
            <a:ext cx="1662526" cy="1171034"/>
          </a:xfrm>
          <a:prstGeom prst="rect">
            <a:avLst/>
          </a:prstGeom>
        </p:spPr>
      </p:pic>
      <p:sp>
        <p:nvSpPr>
          <p:cNvPr id="10" name="AutoShape 6" descr="Symbol for Microgram - µg">
            <a:extLst>
              <a:ext uri="{FF2B5EF4-FFF2-40B4-BE49-F238E27FC236}">
                <a16:creationId xmlns:a16="http://schemas.microsoft.com/office/drawing/2014/main" id="{40AAA220-4E5C-4234-84B3-279EA430F21F}"/>
              </a:ext>
            </a:extLst>
          </p:cNvPr>
          <p:cNvSpPr>
            <a:spLocks noChangeAspect="1" noChangeArrowheads="1"/>
          </p:cNvSpPr>
          <p:nvPr/>
        </p:nvSpPr>
        <p:spPr bwMode="auto">
          <a:xfrm>
            <a:off x="4419600" y="28336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365518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1303</Words>
  <Application>Microsoft Office PowerPoint</Application>
  <PresentationFormat>On-screen Show (4:3)</PresentationFormat>
  <Paragraphs>214</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Calibri Light</vt:lpstr>
      <vt:lpstr>Elephant</vt:lpstr>
      <vt:lpstr>Tahoma</vt:lpstr>
      <vt:lpstr>Times New Roman</vt:lpstr>
      <vt:lpstr>Wingdings</vt:lpstr>
      <vt:lpstr>Retrospect</vt:lpstr>
      <vt:lpstr>Child  Occupied Facilities  &amp; Lead</vt:lpstr>
      <vt:lpstr>Child Occupied Facilities</vt:lpstr>
      <vt:lpstr>When is a Lead Investigation Required?</vt:lpstr>
      <vt:lpstr>LEAD INVESTIGATIONS COF</vt:lpstr>
      <vt:lpstr> Lead Investigation Protocols  for COFs</vt:lpstr>
      <vt:lpstr>Lead in Child Occupied Facilities </vt:lpstr>
      <vt:lpstr>What constitutes a Lead Hazard?</vt:lpstr>
      <vt:lpstr>Result Interpretation: What Constitutes A Hazard?</vt:lpstr>
      <vt:lpstr>Result Interpretation: What Constitutes A Hazard?</vt:lpstr>
      <vt:lpstr>Notification</vt:lpstr>
      <vt:lpstr>REMEDIATION</vt:lpstr>
      <vt:lpstr>REMEDIATION</vt:lpstr>
      <vt:lpstr>Child Care Centers</vt:lpstr>
      <vt:lpstr>Child Care Centers</vt:lpstr>
      <vt:lpstr>Child Care Centers</vt:lpstr>
      <vt:lpstr>Child Care Centers</vt:lpstr>
      <vt:lpstr>Child Care Centers</vt:lpstr>
      <vt:lpstr>School-Based Centers</vt:lpstr>
      <vt:lpstr>School-Based Centers</vt:lpstr>
      <vt:lpstr>School-Based Centers</vt:lpstr>
      <vt:lpstr>Child Care Homes</vt:lpstr>
      <vt:lpstr>When Hazards Are Found</vt:lpstr>
      <vt:lpstr>Monitoring</vt:lpstr>
      <vt:lpstr>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Occupied Facilities  &amp; Lead</dc:title>
  <dc:creator>Blount, Kimly</dc:creator>
  <cp:lastModifiedBy>Blount, Kimly</cp:lastModifiedBy>
  <cp:revision>13</cp:revision>
  <cp:lastPrinted>2021-10-28T12:01:33Z</cp:lastPrinted>
  <dcterms:created xsi:type="dcterms:W3CDTF">2021-10-20T02:29:37Z</dcterms:created>
  <dcterms:modified xsi:type="dcterms:W3CDTF">2022-10-18T06:37:00Z</dcterms:modified>
</cp:coreProperties>
</file>