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0A86-FE91-4145-A327-CDB309BBC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34E7F9-CA69-45D3-8DC7-14990131A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CB4D1-DA3D-4BEF-98E1-0EAE6C48A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5FCB5-29C6-44BE-AD69-B28C3720B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DF0C0-5D6F-409E-94FB-669F9D6ED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722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202F1-10EB-4DA7-B2E6-8AE012544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6CF11A-CC51-4079-9F13-FA0C5E0CA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FBA13-043A-4AAA-A035-1702BDF0E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ED8542-385E-46B5-A563-D0463FC19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43183-2F06-463D-B2E7-D0418CC5E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786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AD3085-CE27-47D8-8FDC-9002A8FA9F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FA1E6B-1CB2-4D61-90E3-05FDCD72C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EE7C-CB57-49CC-A5DA-052D44855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BA9CAD-E8E0-44B2-956B-76E9BF6AF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F4EF4-526F-47A0-A717-F662CB88F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932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96CB8-8907-4624-9D24-40C89A982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79D6E0-0958-4527-8C01-B09D11716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D21C2-43FA-4955-BD83-3C6781619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7063D9-1F80-446B-8108-40CA0099A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B154C-7849-428A-BA0A-A3A91EA7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23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9BEE0-6DB0-4958-8FA0-00E920963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CFB18-6720-4CD4-BCD6-A1F128B0B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65407-7A60-4C8C-824F-91E40F12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0E4BD-104E-43D0-BECE-F363C9631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10755-9854-44E4-846A-3FAD78294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2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8039-8101-4610-AC47-D8996616D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D9CB5A-E093-478E-B110-B913F700A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66D4D-5850-4E3B-9B8E-C62C980F2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2F3405-7BA8-43B6-89CC-A94FD6FE7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67FC1-58F6-47E0-ACF4-119217B4D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CCE295-C9D8-4115-A3D2-01911F651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524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C59C4-3336-4C75-98E0-9133C59CB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C8239-2016-479A-9921-DFF33CEBD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6F9CD-5B83-4584-A7BD-475AEA957F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FC4CB0-2241-4789-8790-D2889E24E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651A84-3E20-4954-A578-3DDEDC36BA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D2F49C-A714-47D0-B267-656FF339F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A790BF-D7D2-4518-91AE-33354E842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36EAB4-A0DF-4832-8E36-C1FDB456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98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2BD75-32A8-423C-8E50-45F1B4E89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42BB02-7FC9-4398-9035-E29B92BB0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4405DD-6B6F-4C34-A020-C089C17D6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AB837C-B3C1-4389-ACDC-A4A50743B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69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9A3180-A02D-4B8B-834C-2D6B3CB33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8DB5EA-F5F0-4C70-963C-479A14756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931AA0-9110-4DE3-989C-541E52C5F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524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59F12-934A-4052-9866-535338151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0B513C-CB0D-4DA5-80FE-F036A1B5A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D2BDE1-6B4B-46FA-AF46-0E02FB3B3A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2723AA-6CA4-4F2A-AC16-56694991D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2F6199-C074-4198-828E-6614A1277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729A65-99C2-48B4-9AA5-CAE51E87E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309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ED4AD-8155-4FFF-B17B-C3E6BA309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46C269-F1BD-4E15-99F0-A313D8AC17B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DA22A-9D8F-47A0-92D6-9FB89404CB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DCB06-FBE2-4E2F-B017-59E91B4AA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7AC6C-691D-47A5-9073-41FD8B469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5C074-3E07-4FF3-A6BF-98F8274AE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53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87CB308-6A2F-43BE-B238-4A61513E7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E92E22-00C3-43EC-81D2-FEF7BF6D1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D29B1E-80B2-4386-A4CA-B2CFFC168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61342-5589-4CB5-BF27-8E2E215A54DE}" type="datetimeFigureOut">
              <a:rPr lang="en-US" smtClean="0"/>
              <a:t>8/16/2021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B431-FFD1-4945-AFEA-44C67E9734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84F0E-F6A3-454F-8CF6-A8457C7C1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5EDA6-C404-467E-AB22-8C6478F20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124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D5BA-AE28-4388-A27F-30B4E883C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65941"/>
            <a:ext cx="10515600" cy="1325563"/>
          </a:xfrm>
        </p:spPr>
        <p:txBody>
          <a:bodyPr/>
          <a:lstStyle/>
          <a:p>
            <a:pPr algn="ctr"/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Lead Case Identification Exercise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77224D-5945-4E80-AB27-D1930CE5C87E}"/>
              </a:ext>
            </a:extLst>
          </p:cNvPr>
          <p:cNvSpPr txBox="1"/>
          <p:nvPr/>
        </p:nvSpPr>
        <p:spPr>
          <a:xfrm>
            <a:off x="570963" y="647498"/>
            <a:ext cx="11050074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GOAL: To determine case types and understand the requirements and the Health Department’s role for lead investigations.</a:t>
            </a:r>
            <a:endParaRPr lang="en-US" sz="1000" b="1" dirty="0"/>
          </a:p>
          <a:p>
            <a:endParaRPr lang="en-US" sz="1000" b="1" dirty="0"/>
          </a:p>
          <a:p>
            <a:r>
              <a:rPr lang="en-US" sz="2400" b="1" u="sng" dirty="0"/>
              <a:t>For the following scenarios explain the HD Role in each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-Blood lead levels:  </a:t>
            </a:r>
          </a:p>
          <a:p>
            <a:r>
              <a:rPr lang="en-US" sz="2400" b="1" dirty="0"/>
              <a:t>-Identify case type based off BL levels and timeframes:</a:t>
            </a:r>
          </a:p>
          <a:p>
            <a:r>
              <a:rPr lang="en-US" sz="2400" b="1" dirty="0"/>
              <a:t>-What’s required </a:t>
            </a:r>
            <a:r>
              <a:rPr lang="en-US" sz="2400" b="1" u="sng" dirty="0"/>
              <a:t>versus</a:t>
            </a:r>
            <a:r>
              <a:rPr lang="en-US" sz="2400" b="1" dirty="0"/>
              <a:t> what is voluntary or recommended?</a:t>
            </a:r>
          </a:p>
          <a:p>
            <a:pPr marL="342900" indent="-342900">
              <a:buFontTx/>
              <a:buChar char="-"/>
            </a:pPr>
            <a:r>
              <a:rPr lang="en-US" sz="2400" b="1" dirty="0"/>
              <a:t>Offering of Investigation:</a:t>
            </a:r>
          </a:p>
          <a:p>
            <a:pPr marL="342900" indent="-342900">
              <a:buFontTx/>
              <a:buChar char="-"/>
            </a:pPr>
            <a:r>
              <a:rPr lang="en-US" sz="2400" b="1" dirty="0"/>
              <a:t>Investigation? Where?</a:t>
            </a:r>
          </a:p>
          <a:p>
            <a:pPr marL="342900" indent="-342900">
              <a:buFontTx/>
              <a:buChar char="-"/>
            </a:pPr>
            <a:r>
              <a:rPr lang="en-US" sz="2400" b="1" dirty="0"/>
              <a:t>Notification? To Whom?</a:t>
            </a:r>
          </a:p>
          <a:p>
            <a:pPr marL="342900" indent="-342900">
              <a:buFontTx/>
              <a:buChar char="-"/>
            </a:pPr>
            <a:r>
              <a:rPr lang="en-US" sz="2400" b="1" dirty="0"/>
              <a:t>Remediation:</a:t>
            </a:r>
          </a:p>
          <a:p>
            <a:r>
              <a:rPr lang="en-US" sz="2400" b="1" dirty="0"/>
              <a:t>	</a:t>
            </a:r>
          </a:p>
          <a:p>
            <a:r>
              <a:rPr lang="en-US" sz="2400" b="1" u="sng" dirty="0"/>
              <a:t>Note the follow-up requirements for each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-Maintenance Standard</a:t>
            </a:r>
          </a:p>
          <a:p>
            <a:r>
              <a:rPr lang="en-US" sz="2400" b="1" dirty="0"/>
              <a:t>-Abatement</a:t>
            </a:r>
          </a:p>
          <a:p>
            <a:r>
              <a:rPr lang="en-US" sz="2400" b="1" dirty="0"/>
              <a:t>-Abandonment</a:t>
            </a:r>
          </a:p>
          <a:p>
            <a:r>
              <a:rPr lang="en-US" sz="2400" b="1" dirty="0"/>
              <a:t>	</a:t>
            </a:r>
          </a:p>
          <a:p>
            <a:pPr marL="342900" indent="-342900">
              <a:buFontTx/>
              <a:buChar char="-"/>
            </a:pPr>
            <a:endParaRPr lang="en-US" sz="2400" b="1" dirty="0"/>
          </a:p>
          <a:p>
            <a:pPr marL="342900" indent="-342900">
              <a:buFontTx/>
              <a:buChar char="-"/>
            </a:pPr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7272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07BC94-418E-4F5B-AF0E-E5D5361C9A5A}"/>
              </a:ext>
            </a:extLst>
          </p:cNvPr>
          <p:cNvSpPr/>
          <p:nvPr/>
        </p:nvSpPr>
        <p:spPr>
          <a:xfrm>
            <a:off x="90152" y="218941"/>
            <a:ext cx="3374265" cy="65360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E28923-0F4A-4987-9F14-0257304F66E9}"/>
              </a:ext>
            </a:extLst>
          </p:cNvPr>
          <p:cNvSpPr/>
          <p:nvPr/>
        </p:nvSpPr>
        <p:spPr>
          <a:xfrm>
            <a:off x="4158803" y="218941"/>
            <a:ext cx="3374265" cy="65360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3EF527-CBB3-4E65-A5A7-11AAF82923F2}"/>
              </a:ext>
            </a:extLst>
          </p:cNvPr>
          <p:cNvSpPr/>
          <p:nvPr/>
        </p:nvSpPr>
        <p:spPr>
          <a:xfrm>
            <a:off x="8227455" y="218941"/>
            <a:ext cx="3374265" cy="65360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89AC9-F023-46F3-BEC6-CE53C0A3C65C}"/>
              </a:ext>
            </a:extLst>
          </p:cNvPr>
          <p:cNvSpPr txBox="1"/>
          <p:nvPr/>
        </p:nvSpPr>
        <p:spPr>
          <a:xfrm>
            <a:off x="283335" y="334848"/>
            <a:ext cx="3052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Scenario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0B7F77-16F2-414F-A9DB-C12258CB09D3}"/>
              </a:ext>
            </a:extLst>
          </p:cNvPr>
          <p:cNvSpPr txBox="1"/>
          <p:nvPr/>
        </p:nvSpPr>
        <p:spPr>
          <a:xfrm>
            <a:off x="4294030" y="360610"/>
            <a:ext cx="3052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Scenario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403E0F-7362-4BBB-8683-31C203878CFE}"/>
              </a:ext>
            </a:extLst>
          </p:cNvPr>
          <p:cNvSpPr txBox="1"/>
          <p:nvPr/>
        </p:nvSpPr>
        <p:spPr>
          <a:xfrm>
            <a:off x="8477517" y="399243"/>
            <a:ext cx="3052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Scenario 3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3AFA2-E9D3-4513-BAE9-9ECAB8CEC37E}"/>
              </a:ext>
            </a:extLst>
          </p:cNvPr>
          <p:cNvSpPr txBox="1"/>
          <p:nvPr/>
        </p:nvSpPr>
        <p:spPr>
          <a:xfrm>
            <a:off x="90153" y="1197735"/>
            <a:ext cx="33742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Little Johnny</a:t>
            </a:r>
          </a:p>
          <a:p>
            <a:r>
              <a:rPr lang="en-US" sz="2000" b="1" dirty="0"/>
              <a:t>Blood Lead Levels:</a:t>
            </a:r>
          </a:p>
          <a:p>
            <a:pPr algn="ctr"/>
            <a:r>
              <a:rPr lang="en-US" sz="2000" b="1" dirty="0"/>
              <a:t>Jan 12</a:t>
            </a:r>
            <a:r>
              <a:rPr lang="en-US" sz="2000" b="1" baseline="30000" dirty="0"/>
              <a:t>th</a:t>
            </a:r>
            <a:r>
              <a:rPr lang="en-US" sz="2000" b="1" dirty="0"/>
              <a:t> 2021:  7</a:t>
            </a:r>
          </a:p>
          <a:p>
            <a:pPr algn="ctr"/>
            <a:r>
              <a:rPr lang="en-US" sz="2000" b="1" dirty="0"/>
              <a:t>Feb 9</a:t>
            </a:r>
            <a:r>
              <a:rPr lang="en-US" sz="2000" b="1" baseline="30000" dirty="0"/>
              <a:t>th</a:t>
            </a:r>
            <a:r>
              <a:rPr lang="en-US" sz="2000" b="1" dirty="0"/>
              <a:t> 2021:    9</a:t>
            </a:r>
          </a:p>
          <a:p>
            <a:endParaRPr lang="en-US" sz="2000" b="1" dirty="0"/>
          </a:p>
          <a:p>
            <a:r>
              <a:rPr lang="en-US" sz="2000" b="1" dirty="0"/>
              <a:t>Lives at: 223 Pine Street</a:t>
            </a:r>
          </a:p>
          <a:p>
            <a:r>
              <a:rPr lang="en-US" sz="2000" b="1" dirty="0"/>
              <a:t>	Glendale, NC</a:t>
            </a:r>
          </a:p>
          <a:p>
            <a:endParaRPr lang="en-US" sz="2000" b="1" dirty="0"/>
          </a:p>
          <a:p>
            <a:r>
              <a:rPr lang="en-US" sz="2000" b="1" dirty="0"/>
              <a:t>3 days/week 5 hrs. each day</a:t>
            </a:r>
          </a:p>
          <a:p>
            <a:r>
              <a:rPr lang="en-US" sz="2000" b="1" dirty="0"/>
              <a:t>	513 Holley St.</a:t>
            </a:r>
          </a:p>
          <a:p>
            <a:r>
              <a:rPr lang="en-US" sz="2000" b="1" dirty="0"/>
              <a:t>	Glendale, NC</a:t>
            </a:r>
          </a:p>
          <a:p>
            <a:endParaRPr lang="en-US" sz="2000" b="1" dirty="0"/>
          </a:p>
          <a:p>
            <a:r>
              <a:rPr lang="en-US" sz="2000" b="1" dirty="0"/>
              <a:t>Attends:</a:t>
            </a:r>
          </a:p>
          <a:p>
            <a:r>
              <a:rPr lang="en-US" sz="2000" b="1" dirty="0"/>
              <a:t> Jumping Jack Child Care</a:t>
            </a:r>
          </a:p>
          <a:p>
            <a:r>
              <a:rPr lang="en-US" sz="2000" b="1" dirty="0"/>
              <a:t>     (neighboring county)</a:t>
            </a:r>
          </a:p>
          <a:p>
            <a:endParaRPr lang="en-US" sz="2000" b="1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24D3F37-06A1-47C8-971E-CE887AD9F2D7}"/>
              </a:ext>
            </a:extLst>
          </p:cNvPr>
          <p:cNvSpPr txBox="1"/>
          <p:nvPr/>
        </p:nvSpPr>
        <p:spPr>
          <a:xfrm>
            <a:off x="4229635" y="1197734"/>
            <a:ext cx="33742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Little Johnny</a:t>
            </a:r>
          </a:p>
          <a:p>
            <a:r>
              <a:rPr lang="en-US" sz="2000" b="1" dirty="0"/>
              <a:t>Blood Lead Levels:</a:t>
            </a:r>
          </a:p>
          <a:p>
            <a:pPr algn="ctr"/>
            <a:r>
              <a:rPr lang="en-US" sz="2000" b="1" dirty="0"/>
              <a:t>Jan 12</a:t>
            </a:r>
            <a:r>
              <a:rPr lang="en-US" sz="2000" b="1" baseline="30000" dirty="0"/>
              <a:t>th</a:t>
            </a:r>
            <a:r>
              <a:rPr lang="en-US" sz="2000" b="1" dirty="0"/>
              <a:t> 2021:  14</a:t>
            </a:r>
          </a:p>
          <a:p>
            <a:pPr algn="ctr"/>
            <a:r>
              <a:rPr lang="en-US" sz="2000" b="1" dirty="0"/>
              <a:t>Feb 9</a:t>
            </a:r>
            <a:r>
              <a:rPr lang="en-US" sz="2000" b="1" baseline="30000" dirty="0"/>
              <a:t>th</a:t>
            </a:r>
            <a:r>
              <a:rPr lang="en-US" sz="2000" b="1" dirty="0"/>
              <a:t> 2021:    17</a:t>
            </a:r>
          </a:p>
          <a:p>
            <a:endParaRPr lang="en-US" sz="2000" b="1" dirty="0"/>
          </a:p>
          <a:p>
            <a:r>
              <a:rPr lang="en-US" sz="2000" b="1" dirty="0"/>
              <a:t>Lives at: 223 Pine Street</a:t>
            </a:r>
          </a:p>
          <a:p>
            <a:r>
              <a:rPr lang="en-US" sz="2000" b="1" dirty="0"/>
              <a:t>	Glendale, NC</a:t>
            </a:r>
          </a:p>
          <a:p>
            <a:endParaRPr lang="en-US" sz="2000" b="1" dirty="0"/>
          </a:p>
          <a:p>
            <a:r>
              <a:rPr lang="en-US" sz="2000" b="1" dirty="0"/>
              <a:t>3 days/week 5 hrs. each day</a:t>
            </a:r>
          </a:p>
          <a:p>
            <a:r>
              <a:rPr lang="en-US" sz="2000" b="1" dirty="0"/>
              <a:t>	513 Holley St.</a:t>
            </a:r>
          </a:p>
          <a:p>
            <a:r>
              <a:rPr lang="en-US" sz="2000" b="1" dirty="0"/>
              <a:t>	Glendale, NC</a:t>
            </a:r>
          </a:p>
          <a:p>
            <a:endParaRPr lang="en-US" sz="2000" b="1" dirty="0"/>
          </a:p>
          <a:p>
            <a:r>
              <a:rPr lang="en-US" sz="2000" b="1" dirty="0"/>
              <a:t>Attends:</a:t>
            </a:r>
          </a:p>
          <a:p>
            <a:r>
              <a:rPr lang="en-US" sz="2000" b="1" dirty="0"/>
              <a:t> Jumping Jack Child Care</a:t>
            </a:r>
          </a:p>
          <a:p>
            <a:r>
              <a:rPr lang="en-US" sz="2000" b="1" dirty="0"/>
              <a:t>     (neighboring county)</a:t>
            </a:r>
          </a:p>
          <a:p>
            <a:endParaRPr lang="en-US" sz="20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EA91F6C-1690-4CB9-9407-7865E7BE0933}"/>
              </a:ext>
            </a:extLst>
          </p:cNvPr>
          <p:cNvSpPr txBox="1"/>
          <p:nvPr/>
        </p:nvSpPr>
        <p:spPr>
          <a:xfrm>
            <a:off x="8277894" y="1197734"/>
            <a:ext cx="337426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Neighboring County</a:t>
            </a:r>
          </a:p>
          <a:p>
            <a:pPr algn="ctr"/>
            <a:r>
              <a:rPr lang="en-US" sz="2000" b="1" dirty="0"/>
              <a:t>(child care centers)</a:t>
            </a:r>
          </a:p>
          <a:p>
            <a:pPr algn="ctr"/>
            <a:endParaRPr lang="en-US" sz="2000" b="1" dirty="0"/>
          </a:p>
          <a:p>
            <a:r>
              <a:rPr lang="en-US" sz="2000" b="1" dirty="0"/>
              <a:t>COF- proposed facility</a:t>
            </a:r>
          </a:p>
          <a:p>
            <a:endParaRPr lang="en-US" sz="2000" b="1" dirty="0"/>
          </a:p>
          <a:p>
            <a:r>
              <a:rPr lang="en-US" sz="2000" b="1" dirty="0"/>
              <a:t>COF-  Routine Inspection</a:t>
            </a:r>
          </a:p>
          <a:p>
            <a:r>
              <a:rPr lang="en-US" sz="2000" b="1" dirty="0"/>
              <a:t>	(deteriorated paint)</a:t>
            </a:r>
          </a:p>
          <a:p>
            <a:endParaRPr lang="en-US" sz="2000" b="1" dirty="0"/>
          </a:p>
          <a:p>
            <a:r>
              <a:rPr lang="en-US" sz="2000" b="1" dirty="0"/>
              <a:t>COF- Little Johnny Scenario 1</a:t>
            </a:r>
          </a:p>
          <a:p>
            <a:r>
              <a:rPr lang="en-US" sz="2000" b="1" dirty="0"/>
              <a:t>         	</a:t>
            </a:r>
          </a:p>
          <a:p>
            <a:r>
              <a:rPr lang="en-US" sz="2000" b="1" dirty="0"/>
              <a:t>COF - Little Johnny Scenario 2</a:t>
            </a:r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*Lead Hazards found </a:t>
            </a:r>
          </a:p>
          <a:p>
            <a:endParaRPr lang="en-US" sz="2000" b="1" dirty="0"/>
          </a:p>
          <a:p>
            <a:r>
              <a:rPr lang="en-US" sz="2000" b="1" dirty="0"/>
              <a:t>Discuss MOA &amp; Referrals needed</a:t>
            </a:r>
          </a:p>
          <a:p>
            <a:endParaRPr lang="en-US" sz="2000" b="1" dirty="0"/>
          </a:p>
          <a:p>
            <a:endParaRPr lang="en-US" sz="2000" b="1" dirty="0"/>
          </a:p>
          <a:p>
            <a:r>
              <a:rPr lang="en-US" sz="2000" b="1" dirty="0"/>
              <a:t> </a:t>
            </a:r>
          </a:p>
          <a:p>
            <a:endParaRPr lang="en-US" sz="2000" b="1" dirty="0"/>
          </a:p>
          <a:p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21826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07BC94-418E-4F5B-AF0E-E5D5361C9A5A}"/>
              </a:ext>
            </a:extLst>
          </p:cNvPr>
          <p:cNvSpPr/>
          <p:nvPr/>
        </p:nvSpPr>
        <p:spPr>
          <a:xfrm>
            <a:off x="90152" y="218941"/>
            <a:ext cx="3374265" cy="65360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E28923-0F4A-4987-9F14-0257304F66E9}"/>
              </a:ext>
            </a:extLst>
          </p:cNvPr>
          <p:cNvSpPr/>
          <p:nvPr/>
        </p:nvSpPr>
        <p:spPr>
          <a:xfrm>
            <a:off x="4158803" y="218941"/>
            <a:ext cx="3374265" cy="65360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3EF527-CBB3-4E65-A5A7-11AAF82923F2}"/>
              </a:ext>
            </a:extLst>
          </p:cNvPr>
          <p:cNvSpPr/>
          <p:nvPr/>
        </p:nvSpPr>
        <p:spPr>
          <a:xfrm>
            <a:off x="8227455" y="218941"/>
            <a:ext cx="3374265" cy="65360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3F89AC9-F023-46F3-BEC6-CE53C0A3C65C}"/>
              </a:ext>
            </a:extLst>
          </p:cNvPr>
          <p:cNvSpPr txBox="1"/>
          <p:nvPr/>
        </p:nvSpPr>
        <p:spPr>
          <a:xfrm>
            <a:off x="283335" y="592428"/>
            <a:ext cx="3052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Scenario 1 (         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0B7F77-16F2-414F-A9DB-C12258CB09D3}"/>
              </a:ext>
            </a:extLst>
          </p:cNvPr>
          <p:cNvSpPr txBox="1"/>
          <p:nvPr/>
        </p:nvSpPr>
        <p:spPr>
          <a:xfrm>
            <a:off x="4255393" y="592428"/>
            <a:ext cx="3052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Scenario 2 (           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D50497-9954-4464-A61C-631260021D9B}"/>
              </a:ext>
            </a:extLst>
          </p:cNvPr>
          <p:cNvSpPr txBox="1"/>
          <p:nvPr/>
        </p:nvSpPr>
        <p:spPr>
          <a:xfrm>
            <a:off x="8464641" y="603159"/>
            <a:ext cx="30522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u="sng" dirty="0"/>
              <a:t>Child Occupied Facility </a:t>
            </a:r>
            <a:r>
              <a:rPr lang="en-US" sz="2000" b="1" dirty="0"/>
              <a:t>(COF) </a:t>
            </a:r>
          </a:p>
        </p:txBody>
      </p:sp>
    </p:spTree>
    <p:extLst>
      <p:ext uri="{BB962C8B-B14F-4D97-AF65-F5344CB8AC3E}">
        <p14:creationId xmlns:p14="http://schemas.microsoft.com/office/powerpoint/2010/main" val="286813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D5BA-AE28-4388-A27F-30B4E883C0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456"/>
            <a:ext cx="10515600" cy="1325563"/>
          </a:xfrm>
        </p:spPr>
        <p:txBody>
          <a:bodyPr/>
          <a:lstStyle/>
          <a:p>
            <a:pPr algn="ctr"/>
            <a:r>
              <a:rPr lang="en-US" u="sng" dirty="0">
                <a:latin typeface="Aharoni" panose="02010803020104030203" pitchFamily="2" charset="-79"/>
                <a:cs typeface="Aharoni" panose="02010803020104030203" pitchFamily="2" charset="-79"/>
              </a:rPr>
              <a:t>Lead Investigations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77224D-5945-4E80-AB27-D1930CE5C87E}"/>
              </a:ext>
            </a:extLst>
          </p:cNvPr>
          <p:cNvSpPr txBox="1"/>
          <p:nvPr/>
        </p:nvSpPr>
        <p:spPr>
          <a:xfrm>
            <a:off x="566670" y="1549019"/>
            <a:ext cx="1105007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GOAL: To understand the requirements and the Health Department’s role for lead Investigations.</a:t>
            </a:r>
            <a:endParaRPr lang="en-US" sz="1000" b="1" dirty="0"/>
          </a:p>
          <a:p>
            <a:endParaRPr lang="en-US" sz="1000" b="1" dirty="0"/>
          </a:p>
          <a:p>
            <a:pPr marL="342900" indent="-342900">
              <a:buFontTx/>
              <a:buChar char="-"/>
            </a:pPr>
            <a:r>
              <a:rPr lang="en-US" sz="2400" b="1" u="sng" dirty="0"/>
              <a:t>Define and locate in regulations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	Reasonable Suspicion:</a:t>
            </a:r>
          </a:p>
          <a:p>
            <a:endParaRPr lang="en-US" sz="2400" b="1" dirty="0"/>
          </a:p>
          <a:p>
            <a:r>
              <a:rPr lang="en-US" sz="2400" b="1" dirty="0"/>
              <a:t>	Supplemental Address:</a:t>
            </a:r>
          </a:p>
          <a:p>
            <a:endParaRPr lang="en-US" sz="2400" b="1" dirty="0"/>
          </a:p>
          <a:p>
            <a:r>
              <a:rPr lang="en-US" sz="2400" b="1" dirty="0"/>
              <a:t>	Regularly Visited:</a:t>
            </a:r>
          </a:p>
          <a:p>
            <a:pPr marL="342900" indent="-342900">
              <a:buFontTx/>
              <a:buChar char="-"/>
            </a:pPr>
            <a:endParaRPr lang="en-US" sz="2400" b="1" dirty="0"/>
          </a:p>
          <a:p>
            <a:pPr marL="342900" indent="-342900">
              <a:buFontTx/>
              <a:buChar char="-"/>
            </a:pPr>
            <a:r>
              <a:rPr lang="en-US" sz="2400" b="1"/>
              <a:t>List 5 </a:t>
            </a:r>
            <a:r>
              <a:rPr lang="en-US" sz="2400" b="1" dirty="0"/>
              <a:t>Acceptable Remediation Options:</a:t>
            </a:r>
          </a:p>
          <a:p>
            <a:pPr marL="342900" indent="-342900">
              <a:buFontTx/>
              <a:buChar char="-"/>
            </a:pPr>
            <a:endParaRPr lang="en-US" sz="2400" b="1" dirty="0"/>
          </a:p>
          <a:p>
            <a:pPr marL="342900" indent="-342900">
              <a:buFontTx/>
              <a:buChar char="-"/>
            </a:pPr>
            <a:r>
              <a:rPr lang="en-US" sz="2400" b="1" dirty="0"/>
              <a:t>List 4 Methods of Abatement:</a:t>
            </a:r>
          </a:p>
          <a:p>
            <a:pPr marL="342900" indent="-342900">
              <a:buFontTx/>
              <a:buChar char="-"/>
            </a:pPr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2051515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312</Words>
  <Application>Microsoft Office PowerPoint</Application>
  <PresentationFormat>Widescreen</PresentationFormat>
  <Paragraphs>90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Aharoni</vt:lpstr>
      <vt:lpstr>Arial</vt:lpstr>
      <vt:lpstr>Calibri</vt:lpstr>
      <vt:lpstr>Calibri Light</vt:lpstr>
      <vt:lpstr>Office Theme</vt:lpstr>
      <vt:lpstr>Lead Case Identification Exercise</vt:lpstr>
      <vt:lpstr>PowerPoint Presentation</vt:lpstr>
      <vt:lpstr>PowerPoint Presentation</vt:lpstr>
      <vt:lpstr>Lead Investigations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Blount, Kimly</dc:creator>
  <cp:lastModifiedBy>Blount, Kimly</cp:lastModifiedBy>
  <cp:revision>19</cp:revision>
  <dcterms:created xsi:type="dcterms:W3CDTF">2017-10-12T04:22:46Z</dcterms:created>
  <dcterms:modified xsi:type="dcterms:W3CDTF">2021-08-16T21:54:49Z</dcterms:modified>
</cp:coreProperties>
</file>