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01"/>
  </p:notesMasterIdLst>
  <p:handoutMasterIdLst>
    <p:handoutMasterId r:id="rId102"/>
  </p:handoutMasterIdLst>
  <p:sldIdLst>
    <p:sldId id="258" r:id="rId2"/>
    <p:sldId id="403" r:id="rId3"/>
    <p:sldId id="401" r:id="rId4"/>
    <p:sldId id="352" r:id="rId5"/>
    <p:sldId id="260" r:id="rId6"/>
    <p:sldId id="354" r:id="rId7"/>
    <p:sldId id="355" r:id="rId8"/>
    <p:sldId id="261" r:id="rId9"/>
    <p:sldId id="263" r:id="rId10"/>
    <p:sldId id="264" r:id="rId11"/>
    <p:sldId id="351" r:id="rId12"/>
    <p:sldId id="257" r:id="rId13"/>
    <p:sldId id="368" r:id="rId14"/>
    <p:sldId id="273" r:id="rId15"/>
    <p:sldId id="361" r:id="rId16"/>
    <p:sldId id="357" r:id="rId17"/>
    <p:sldId id="360" r:id="rId18"/>
    <p:sldId id="363" r:id="rId19"/>
    <p:sldId id="365" r:id="rId20"/>
    <p:sldId id="266" r:id="rId21"/>
    <p:sldId id="267" r:id="rId22"/>
    <p:sldId id="268" r:id="rId23"/>
    <p:sldId id="367" r:id="rId24"/>
    <p:sldId id="269" r:id="rId25"/>
    <p:sldId id="270" r:id="rId26"/>
    <p:sldId id="271" r:id="rId27"/>
    <p:sldId id="272" r:id="rId28"/>
    <p:sldId id="417" r:id="rId29"/>
    <p:sldId id="370" r:id="rId30"/>
    <p:sldId id="379" r:id="rId31"/>
    <p:sldId id="373" r:id="rId32"/>
    <p:sldId id="374" r:id="rId33"/>
    <p:sldId id="375" r:id="rId34"/>
    <p:sldId id="377" r:id="rId35"/>
    <p:sldId id="371" r:id="rId36"/>
    <p:sldId id="372" r:id="rId37"/>
    <p:sldId id="380" r:id="rId38"/>
    <p:sldId id="381" r:id="rId39"/>
    <p:sldId id="382" r:id="rId40"/>
    <p:sldId id="383" r:id="rId41"/>
    <p:sldId id="428" r:id="rId42"/>
    <p:sldId id="385" r:id="rId43"/>
    <p:sldId id="388" r:id="rId44"/>
    <p:sldId id="389" r:id="rId45"/>
    <p:sldId id="390" r:id="rId46"/>
    <p:sldId id="392" r:id="rId47"/>
    <p:sldId id="394" r:id="rId48"/>
    <p:sldId id="395" r:id="rId49"/>
    <p:sldId id="396" r:id="rId50"/>
    <p:sldId id="415" r:id="rId51"/>
    <p:sldId id="416" r:id="rId52"/>
    <p:sldId id="397" r:id="rId53"/>
    <p:sldId id="398" r:id="rId54"/>
    <p:sldId id="400" r:id="rId55"/>
    <p:sldId id="404" r:id="rId56"/>
    <p:sldId id="405" r:id="rId57"/>
    <p:sldId id="290" r:id="rId58"/>
    <p:sldId id="410" r:id="rId59"/>
    <p:sldId id="294" r:id="rId60"/>
    <p:sldId id="295" r:id="rId61"/>
    <p:sldId id="331" r:id="rId62"/>
    <p:sldId id="332" r:id="rId63"/>
    <p:sldId id="336" r:id="rId64"/>
    <p:sldId id="338" r:id="rId65"/>
    <p:sldId id="345" r:id="rId66"/>
    <p:sldId id="418" r:id="rId67"/>
    <p:sldId id="419" r:id="rId68"/>
    <p:sldId id="420" r:id="rId69"/>
    <p:sldId id="421" r:id="rId70"/>
    <p:sldId id="422" r:id="rId71"/>
    <p:sldId id="423" r:id="rId72"/>
    <p:sldId id="424" r:id="rId73"/>
    <p:sldId id="425" r:id="rId74"/>
    <p:sldId id="426" r:id="rId75"/>
    <p:sldId id="427" r:id="rId76"/>
    <p:sldId id="346" r:id="rId77"/>
    <p:sldId id="347" r:id="rId78"/>
    <p:sldId id="348" r:id="rId79"/>
    <p:sldId id="349" r:id="rId80"/>
    <p:sldId id="429" r:id="rId81"/>
    <p:sldId id="431" r:id="rId82"/>
    <p:sldId id="432" r:id="rId83"/>
    <p:sldId id="447" r:id="rId84"/>
    <p:sldId id="433" r:id="rId85"/>
    <p:sldId id="435" r:id="rId86"/>
    <p:sldId id="444" r:id="rId87"/>
    <p:sldId id="445" r:id="rId88"/>
    <p:sldId id="436" r:id="rId89"/>
    <p:sldId id="437" r:id="rId90"/>
    <p:sldId id="438" r:id="rId91"/>
    <p:sldId id="446" r:id="rId92"/>
    <p:sldId id="443" r:id="rId93"/>
    <p:sldId id="451" r:id="rId94"/>
    <p:sldId id="452" r:id="rId95"/>
    <p:sldId id="449" r:id="rId96"/>
    <p:sldId id="453" r:id="rId97"/>
    <p:sldId id="454" r:id="rId98"/>
    <p:sldId id="455" r:id="rId99"/>
    <p:sldId id="414" r:id="rId100"/>
  </p:sldIdLst>
  <p:sldSz cx="9144000" cy="6858000" type="screen4x3"/>
  <p:notesSz cx="6858000" cy="91805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p:cViewPr varScale="1">
        <p:scale>
          <a:sx n="71" d="100"/>
          <a:sy n="71" d="100"/>
        </p:scale>
        <p:origin x="1524" y="66"/>
      </p:cViewPr>
      <p:guideLst>
        <p:guide orient="horz" pos="2160"/>
        <p:guide pos="2880"/>
      </p:guideLst>
    </p:cSldViewPr>
  </p:slideViewPr>
  <p:notesTextViewPr>
    <p:cViewPr>
      <p:scale>
        <a:sx n="3" d="2"/>
        <a:sy n="3" d="2"/>
      </p:scale>
      <p:origin x="0" y="0"/>
    </p:cViewPr>
  </p:notesTextViewPr>
  <p:sorterViewPr>
    <p:cViewPr>
      <p:scale>
        <a:sx n="75" d="100"/>
        <a:sy n="75" d="100"/>
      </p:scale>
      <p:origin x="0" y="10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0A813AFC-9699-9CAD-0E9C-C79759700CB7}"/>
              </a:ext>
            </a:extLst>
          </p:cNvPr>
          <p:cNvSpPr>
            <a:spLocks noGrp="1" noChangeArrowheads="1"/>
          </p:cNvSpPr>
          <p:nvPr>
            <p:ph type="hdr" sz="quarter"/>
          </p:nvPr>
        </p:nvSpPr>
        <p:spPr bwMode="auto">
          <a:xfrm>
            <a:off x="0" y="0"/>
            <a:ext cx="2971800" cy="4587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236547" name="Rectangle 3">
            <a:extLst>
              <a:ext uri="{FF2B5EF4-FFF2-40B4-BE49-F238E27FC236}">
                <a16:creationId xmlns:a16="http://schemas.microsoft.com/office/drawing/2014/main" id="{87DB967B-E4C4-053E-600E-F800047F2AAE}"/>
              </a:ext>
            </a:extLst>
          </p:cNvPr>
          <p:cNvSpPr>
            <a:spLocks noGrp="1" noChangeArrowheads="1"/>
          </p:cNvSpPr>
          <p:nvPr>
            <p:ph type="dt" sz="quarter" idx="1"/>
          </p:nvPr>
        </p:nvSpPr>
        <p:spPr bwMode="auto">
          <a:xfrm>
            <a:off x="3884613" y="0"/>
            <a:ext cx="2971800" cy="4587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36548" name="Rectangle 4">
            <a:extLst>
              <a:ext uri="{FF2B5EF4-FFF2-40B4-BE49-F238E27FC236}">
                <a16:creationId xmlns:a16="http://schemas.microsoft.com/office/drawing/2014/main" id="{EE30BA17-AD02-4FF6-F45E-919D987B7E80}"/>
              </a:ext>
            </a:extLst>
          </p:cNvPr>
          <p:cNvSpPr>
            <a:spLocks noGrp="1" noChangeArrowheads="1"/>
          </p:cNvSpPr>
          <p:nvPr>
            <p:ph type="ftr" sz="quarter" idx="2"/>
          </p:nvPr>
        </p:nvSpPr>
        <p:spPr bwMode="auto">
          <a:xfrm>
            <a:off x="0" y="8720138"/>
            <a:ext cx="2971800" cy="458787"/>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236549" name="Rectangle 5">
            <a:extLst>
              <a:ext uri="{FF2B5EF4-FFF2-40B4-BE49-F238E27FC236}">
                <a16:creationId xmlns:a16="http://schemas.microsoft.com/office/drawing/2014/main" id="{A39FD415-5BF3-51DB-93FB-A80DC05875DE}"/>
              </a:ext>
            </a:extLst>
          </p:cNvPr>
          <p:cNvSpPr>
            <a:spLocks noGrp="1" noChangeArrowheads="1"/>
          </p:cNvSpPr>
          <p:nvPr>
            <p:ph type="sldNum" sz="quarter" idx="3"/>
          </p:nvPr>
        </p:nvSpPr>
        <p:spPr bwMode="auto">
          <a:xfrm>
            <a:off x="3884613" y="8720138"/>
            <a:ext cx="2971800" cy="4587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174E523-DAD7-4AFD-8E3A-47F82C2B1F0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C65BB116-DD2F-46A1-167D-C51C7F316607}"/>
              </a:ext>
            </a:extLst>
          </p:cNvPr>
          <p:cNvSpPr>
            <a:spLocks noGrp="1" noChangeArrowheads="1"/>
          </p:cNvSpPr>
          <p:nvPr>
            <p:ph type="hdr" sz="quarter"/>
          </p:nvPr>
        </p:nvSpPr>
        <p:spPr bwMode="auto">
          <a:xfrm>
            <a:off x="0" y="0"/>
            <a:ext cx="2971800" cy="4587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6387" name="Rectangle 3">
            <a:extLst>
              <a:ext uri="{FF2B5EF4-FFF2-40B4-BE49-F238E27FC236}">
                <a16:creationId xmlns:a16="http://schemas.microsoft.com/office/drawing/2014/main" id="{750EA8EA-8DC5-53E8-50AC-0CDE6D5D2D72}"/>
              </a:ext>
            </a:extLst>
          </p:cNvPr>
          <p:cNvSpPr>
            <a:spLocks noGrp="1" noChangeArrowheads="1"/>
          </p:cNvSpPr>
          <p:nvPr>
            <p:ph type="dt" idx="1"/>
          </p:nvPr>
        </p:nvSpPr>
        <p:spPr bwMode="auto">
          <a:xfrm>
            <a:off x="3884613" y="0"/>
            <a:ext cx="2971800" cy="4587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3076" name="Rectangle 4">
            <a:extLst>
              <a:ext uri="{FF2B5EF4-FFF2-40B4-BE49-F238E27FC236}">
                <a16:creationId xmlns:a16="http://schemas.microsoft.com/office/drawing/2014/main" id="{ACEFF8E5-0E13-90C4-C6CF-B950657593DC}"/>
              </a:ext>
            </a:extLst>
          </p:cNvPr>
          <p:cNvSpPr>
            <a:spLocks noGrp="1" noRot="1" noChangeAspect="1" noChangeArrowheads="1" noTextEdit="1"/>
          </p:cNvSpPr>
          <p:nvPr>
            <p:ph type="sldImg" idx="2"/>
          </p:nvPr>
        </p:nvSpPr>
        <p:spPr bwMode="auto">
          <a:xfrm>
            <a:off x="1135063" y="688975"/>
            <a:ext cx="4589462" cy="34417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a:extLst>
              <a:ext uri="{FF2B5EF4-FFF2-40B4-BE49-F238E27FC236}">
                <a16:creationId xmlns:a16="http://schemas.microsoft.com/office/drawing/2014/main" id="{BF852AC2-58BE-5817-AA41-8DA166B1EE9E}"/>
              </a:ext>
            </a:extLst>
          </p:cNvPr>
          <p:cNvSpPr>
            <a:spLocks noGrp="1" noChangeArrowheads="1"/>
          </p:cNvSpPr>
          <p:nvPr>
            <p:ph type="body" sz="quarter" idx="3"/>
          </p:nvPr>
        </p:nvSpPr>
        <p:spPr bwMode="auto">
          <a:xfrm>
            <a:off x="685800" y="4360863"/>
            <a:ext cx="5486400" cy="41306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6390" name="Rectangle 6">
            <a:extLst>
              <a:ext uri="{FF2B5EF4-FFF2-40B4-BE49-F238E27FC236}">
                <a16:creationId xmlns:a16="http://schemas.microsoft.com/office/drawing/2014/main" id="{01D383CC-38F3-7BF0-4C67-F1071076AB2A}"/>
              </a:ext>
            </a:extLst>
          </p:cNvPr>
          <p:cNvSpPr>
            <a:spLocks noGrp="1" noChangeArrowheads="1"/>
          </p:cNvSpPr>
          <p:nvPr>
            <p:ph type="ftr" sz="quarter" idx="4"/>
          </p:nvPr>
        </p:nvSpPr>
        <p:spPr bwMode="auto">
          <a:xfrm>
            <a:off x="0" y="8720138"/>
            <a:ext cx="2971800" cy="458787"/>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6391" name="Rectangle 7">
            <a:extLst>
              <a:ext uri="{FF2B5EF4-FFF2-40B4-BE49-F238E27FC236}">
                <a16:creationId xmlns:a16="http://schemas.microsoft.com/office/drawing/2014/main" id="{CB0AF3B0-B998-1933-24A7-6B3B5CA0FE47}"/>
              </a:ext>
            </a:extLst>
          </p:cNvPr>
          <p:cNvSpPr>
            <a:spLocks noGrp="1" noChangeArrowheads="1"/>
          </p:cNvSpPr>
          <p:nvPr>
            <p:ph type="sldNum" sz="quarter" idx="5"/>
          </p:nvPr>
        </p:nvSpPr>
        <p:spPr bwMode="auto">
          <a:xfrm>
            <a:off x="3884613" y="8720138"/>
            <a:ext cx="2971800" cy="4587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FAE4DEE-4D28-4251-A6F4-EB130D06FB7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CF32BCD-0802-4F1D-21AB-3E78055FDA8B}"/>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47883D74-4AD0-1643-E6E6-4FDF9CA41D4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1268" name="Slide Number Placeholder 3">
            <a:extLst>
              <a:ext uri="{FF2B5EF4-FFF2-40B4-BE49-F238E27FC236}">
                <a16:creationId xmlns:a16="http://schemas.microsoft.com/office/drawing/2014/main" id="{40EF9A84-C1D0-112D-E344-15F0ECA135E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897EF8-A962-40A6-A8F2-0440CDFF0BF2}" type="slidenum">
              <a:rPr lang="en-US" altLang="en-US" smtClean="0"/>
              <a:pPr/>
              <a:t>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B4CF948-4072-8EB7-ED39-0707F73A0A2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AC3A28-F4D0-4E55-B2D3-EFB8DBB87E30}" type="slidenum">
              <a:rPr lang="en-US" altLang="en-US" smtClean="0"/>
              <a:pPr/>
              <a:t>10</a:t>
            </a:fld>
            <a:endParaRPr lang="en-US" altLang="en-US"/>
          </a:p>
        </p:txBody>
      </p:sp>
      <p:sp>
        <p:nvSpPr>
          <p:cNvPr id="16387" name="Rectangle 2">
            <a:extLst>
              <a:ext uri="{FF2B5EF4-FFF2-40B4-BE49-F238E27FC236}">
                <a16:creationId xmlns:a16="http://schemas.microsoft.com/office/drawing/2014/main" id="{47D3ACCB-F5E1-A8D5-872A-7B43E1378A6F}"/>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D33C3CE5-FC3E-F640-02DE-D3FD0128DE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Heavy doors protected persons on the first floor</a:t>
            </a:r>
          </a:p>
          <a:p>
            <a:pPr eaLnBrk="1" hangingPunct="1"/>
            <a:r>
              <a:rPr lang="en-US" altLang="en-US"/>
              <a:t>No door on the second floor</a:t>
            </a:r>
          </a:p>
          <a:p>
            <a:pPr eaLnBrk="1" hangingPunct="1"/>
            <a:r>
              <a:rPr lang="en-US" altLang="en-US"/>
              <a:t>Fire started in the basement in a barrel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88E2BE1C-3F2B-EFF1-B4F7-99273639FF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8AFB76-6857-4C81-9D04-EA1ADF3D547C}" type="slidenum">
              <a:rPr lang="en-US" altLang="en-US" smtClean="0"/>
              <a:pPr/>
              <a:t>15</a:t>
            </a:fld>
            <a:endParaRPr lang="en-US" altLang="en-US"/>
          </a:p>
        </p:txBody>
      </p:sp>
      <p:sp>
        <p:nvSpPr>
          <p:cNvPr id="22531" name="Rectangle 2">
            <a:extLst>
              <a:ext uri="{FF2B5EF4-FFF2-40B4-BE49-F238E27FC236}">
                <a16:creationId xmlns:a16="http://schemas.microsoft.com/office/drawing/2014/main" id="{067DCAC8-3E9A-42DD-1A67-AB776E380FFF}"/>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B920251C-A62D-6198-E6C9-609B89E3A9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Don’t forget delay to ADA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C0763C07-BDEA-C154-04CC-93FBC9B1BB6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49CA39-394B-47FF-9053-244F8A20B577}" type="slidenum">
              <a:rPr lang="en-US" altLang="en-US" smtClean="0"/>
              <a:pPr/>
              <a:t>20</a:t>
            </a:fld>
            <a:endParaRPr lang="en-US" altLang="en-US"/>
          </a:p>
        </p:txBody>
      </p:sp>
      <p:sp>
        <p:nvSpPr>
          <p:cNvPr id="28675" name="Rectangle 2">
            <a:extLst>
              <a:ext uri="{FF2B5EF4-FFF2-40B4-BE49-F238E27FC236}">
                <a16:creationId xmlns:a16="http://schemas.microsoft.com/office/drawing/2014/main" id="{468F121D-A1C7-0A1E-FB61-504D69F87BDE}"/>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CE43701F-D066-27F0-CB91-0D9A27A572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Most important point of the class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6E18C347-A124-8EBB-16B4-2730E8E4E6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EC0B9E-F722-4FA2-9484-E938905A64AE}" type="slidenum">
              <a:rPr lang="en-US" altLang="en-US" smtClean="0"/>
              <a:pPr/>
              <a:t>31</a:t>
            </a:fld>
            <a:endParaRPr lang="en-US" altLang="en-US"/>
          </a:p>
        </p:txBody>
      </p:sp>
      <p:sp>
        <p:nvSpPr>
          <p:cNvPr id="40963" name="Rectangle 2">
            <a:extLst>
              <a:ext uri="{FF2B5EF4-FFF2-40B4-BE49-F238E27FC236}">
                <a16:creationId xmlns:a16="http://schemas.microsoft.com/office/drawing/2014/main" id="{172E06EB-4A97-41CA-0996-0C2126C50331}"/>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96191379-BB00-8779-0575-D5584224AA5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Occupied spaces become the basis for Occupant Load Calculations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F3B64BE1-0637-A369-31AB-66223A58EA75}"/>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06366EB7-918E-9AD8-F4B8-C01EA660B5E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49156" name="Slide Number Placeholder 3">
            <a:extLst>
              <a:ext uri="{FF2B5EF4-FFF2-40B4-BE49-F238E27FC236}">
                <a16:creationId xmlns:a16="http://schemas.microsoft.com/office/drawing/2014/main" id="{BAB38E50-0174-7133-B0E0-C07C6AEDF4E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8C1F1C-970C-4E94-8F07-2D90C186038C}" type="slidenum">
              <a:rPr lang="en-US" altLang="en-US" smtClean="0"/>
              <a:pPr/>
              <a:t>38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B9E9C21E-603E-FB4F-975A-A4E5856957B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CA8C5B-DF25-4BB9-96EE-7DF241098147}" type="slidenum">
              <a:rPr lang="en-US" altLang="en-US" smtClean="0"/>
              <a:pPr/>
              <a:t>63</a:t>
            </a:fld>
            <a:endParaRPr lang="en-US" altLang="en-US"/>
          </a:p>
        </p:txBody>
      </p:sp>
      <p:sp>
        <p:nvSpPr>
          <p:cNvPr id="75779" name="Rectangle 2">
            <a:extLst>
              <a:ext uri="{FF2B5EF4-FFF2-40B4-BE49-F238E27FC236}">
                <a16:creationId xmlns:a16="http://schemas.microsoft.com/office/drawing/2014/main" id="{AEE5D96B-82A5-2E35-8448-CDCAB9C7BD37}"/>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24FEF299-35D4-A746-CC75-ACAF73AF46F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Note the language is not limited to required width</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74638" y="4475163"/>
            <a:ext cx="8512175" cy="1141412"/>
          </a:xfrm>
        </p:spPr>
        <p:txBody>
          <a:bodyPr/>
          <a:lstStyle>
            <a:lvl1pPr>
              <a:defRPr sz="4000"/>
            </a:lvl1pPr>
          </a:lstStyle>
          <a:p>
            <a:pPr lvl="0"/>
            <a:r>
              <a:rPr lang="en-US" altLang="en-US" noProof="0"/>
              <a:t>Click to edit Master title style</a:t>
            </a:r>
          </a:p>
        </p:txBody>
      </p:sp>
      <p:sp>
        <p:nvSpPr>
          <p:cNvPr id="7171" name="Rectangle 3"/>
          <p:cNvSpPr>
            <a:spLocks noGrp="1" noChangeArrowheads="1"/>
          </p:cNvSpPr>
          <p:nvPr>
            <p:ph type="subTitle" idx="1"/>
          </p:nvPr>
        </p:nvSpPr>
        <p:spPr>
          <a:xfrm>
            <a:off x="274638" y="5645150"/>
            <a:ext cx="5354637" cy="1101725"/>
          </a:xfrm>
        </p:spPr>
        <p:txBody>
          <a:bodyPr/>
          <a:lstStyle>
            <a:lvl1pPr marL="0" indent="0">
              <a:buFontTx/>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7DF3DAA4-B20B-A0D3-379B-382FA2151336}"/>
              </a:ext>
            </a:extLst>
          </p:cNvPr>
          <p:cNvSpPr>
            <a:spLocks noGrp="1" noChangeArrowheads="1"/>
          </p:cNvSpPr>
          <p:nvPr>
            <p:ph type="dt" sz="half" idx="10"/>
          </p:nvPr>
        </p:nvSpPr>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B972F8C-DA11-E172-6925-DEB94B6AA81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FD034B1-5311-5620-17BC-683184DC4CD6}"/>
              </a:ext>
            </a:extLst>
          </p:cNvPr>
          <p:cNvSpPr>
            <a:spLocks noGrp="1" noChangeArrowheads="1"/>
          </p:cNvSpPr>
          <p:nvPr>
            <p:ph type="sldNum" sz="quarter" idx="12"/>
          </p:nvPr>
        </p:nvSpPr>
        <p:spPr/>
        <p:txBody>
          <a:bodyPr/>
          <a:lstStyle>
            <a:lvl1pPr>
              <a:defRPr/>
            </a:lvl1pPr>
          </a:lstStyle>
          <a:p>
            <a:pPr>
              <a:defRPr/>
            </a:pPr>
            <a:fld id="{396DD8FC-2D56-4B07-9577-0D87294ABB5F}" type="slidenum">
              <a:rPr lang="en-US" altLang="en-US"/>
              <a:pPr>
                <a:defRPr/>
              </a:pPr>
              <a:t>‹#›</a:t>
            </a:fld>
            <a:endParaRPr lang="en-US" altLang="en-US"/>
          </a:p>
        </p:txBody>
      </p:sp>
    </p:spTree>
    <p:extLst>
      <p:ext uri="{BB962C8B-B14F-4D97-AF65-F5344CB8AC3E}">
        <p14:creationId xmlns:p14="http://schemas.microsoft.com/office/powerpoint/2010/main" val="2751151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1A4CCE-4A14-B651-F353-544B6E72F3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57883C4-BE58-6FFB-94DB-780E23E8BE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67325E3-3A5C-EA02-A2BA-06DA0F7E0F81}"/>
              </a:ext>
            </a:extLst>
          </p:cNvPr>
          <p:cNvSpPr>
            <a:spLocks noGrp="1" noChangeArrowheads="1"/>
          </p:cNvSpPr>
          <p:nvPr>
            <p:ph type="sldNum" sz="quarter" idx="12"/>
          </p:nvPr>
        </p:nvSpPr>
        <p:spPr>
          <a:ln/>
        </p:spPr>
        <p:txBody>
          <a:bodyPr/>
          <a:lstStyle>
            <a:lvl1pPr>
              <a:defRPr/>
            </a:lvl1pPr>
          </a:lstStyle>
          <a:p>
            <a:pPr>
              <a:defRPr/>
            </a:pPr>
            <a:fld id="{1E307BD6-C652-4FF4-B2FB-481F6EE06022}" type="slidenum">
              <a:rPr lang="en-US" altLang="en-US"/>
              <a:pPr>
                <a:defRPr/>
              </a:pPr>
              <a:t>‹#›</a:t>
            </a:fld>
            <a:endParaRPr lang="en-US" altLang="en-US"/>
          </a:p>
        </p:txBody>
      </p:sp>
    </p:spTree>
    <p:extLst>
      <p:ext uri="{BB962C8B-B14F-4D97-AF65-F5344CB8AC3E}">
        <p14:creationId xmlns:p14="http://schemas.microsoft.com/office/powerpoint/2010/main" val="188709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85000" y="68263"/>
            <a:ext cx="2008188" cy="6197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60438" y="68263"/>
            <a:ext cx="5872162" cy="6197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DC4888-11BE-2869-6CDC-8E0C87F66E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2B1914D-38F7-D230-7F4B-C089DE379B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0BAB250-3F8F-F9A9-E6A5-BC61762BA113}"/>
              </a:ext>
            </a:extLst>
          </p:cNvPr>
          <p:cNvSpPr>
            <a:spLocks noGrp="1" noChangeArrowheads="1"/>
          </p:cNvSpPr>
          <p:nvPr>
            <p:ph type="sldNum" sz="quarter" idx="12"/>
          </p:nvPr>
        </p:nvSpPr>
        <p:spPr>
          <a:ln/>
        </p:spPr>
        <p:txBody>
          <a:bodyPr/>
          <a:lstStyle>
            <a:lvl1pPr>
              <a:defRPr/>
            </a:lvl1pPr>
          </a:lstStyle>
          <a:p>
            <a:pPr>
              <a:defRPr/>
            </a:pPr>
            <a:fld id="{D847B24A-67EA-449C-BADF-D649DB04BEFC}" type="slidenum">
              <a:rPr lang="en-US" altLang="en-US"/>
              <a:pPr>
                <a:defRPr/>
              </a:pPr>
              <a:t>‹#›</a:t>
            </a:fld>
            <a:endParaRPr lang="en-US" altLang="en-US"/>
          </a:p>
        </p:txBody>
      </p:sp>
    </p:spTree>
    <p:extLst>
      <p:ext uri="{BB962C8B-B14F-4D97-AF65-F5344CB8AC3E}">
        <p14:creationId xmlns:p14="http://schemas.microsoft.com/office/powerpoint/2010/main" val="2700900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60438" y="68263"/>
            <a:ext cx="8032750" cy="1144587"/>
          </a:xfrm>
        </p:spPr>
        <p:txBody>
          <a:bodyPr/>
          <a:lstStyle/>
          <a:p>
            <a:r>
              <a:rPr lang="en-US"/>
              <a:t>Click to edit Master title style</a:t>
            </a:r>
          </a:p>
        </p:txBody>
      </p:sp>
      <p:sp>
        <p:nvSpPr>
          <p:cNvPr id="3" name="Content Placeholder 2"/>
          <p:cNvSpPr>
            <a:spLocks noGrp="1"/>
          </p:cNvSpPr>
          <p:nvPr>
            <p:ph sz="quarter" idx="1"/>
          </p:nvPr>
        </p:nvSpPr>
        <p:spPr>
          <a:xfrm>
            <a:off x="1166813" y="1514475"/>
            <a:ext cx="3836987" cy="229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56200" y="1514475"/>
            <a:ext cx="3836988" cy="229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66813" y="3965575"/>
            <a:ext cx="3836987" cy="230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56200" y="3965575"/>
            <a:ext cx="3836988" cy="230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8FAA6F-21CD-B094-A405-CE9713D228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3CDB19A-3E80-2973-C470-6036ECDA0D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12DF171-A4AB-F272-78E4-9079C56F11D8}"/>
              </a:ext>
            </a:extLst>
          </p:cNvPr>
          <p:cNvSpPr>
            <a:spLocks noGrp="1" noChangeArrowheads="1"/>
          </p:cNvSpPr>
          <p:nvPr>
            <p:ph type="sldNum" sz="quarter" idx="12"/>
          </p:nvPr>
        </p:nvSpPr>
        <p:spPr>
          <a:ln/>
        </p:spPr>
        <p:txBody>
          <a:bodyPr/>
          <a:lstStyle>
            <a:lvl1pPr>
              <a:defRPr/>
            </a:lvl1pPr>
          </a:lstStyle>
          <a:p>
            <a:pPr>
              <a:defRPr/>
            </a:pPr>
            <a:fld id="{72009F58-3B17-4D29-A27D-6FC92E2FE829}" type="slidenum">
              <a:rPr lang="en-US" altLang="en-US"/>
              <a:pPr>
                <a:defRPr/>
              </a:pPr>
              <a:t>‹#›</a:t>
            </a:fld>
            <a:endParaRPr lang="en-US" altLang="en-US"/>
          </a:p>
        </p:txBody>
      </p:sp>
    </p:spTree>
    <p:extLst>
      <p:ext uri="{BB962C8B-B14F-4D97-AF65-F5344CB8AC3E}">
        <p14:creationId xmlns:p14="http://schemas.microsoft.com/office/powerpoint/2010/main" val="2552925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0438" y="68263"/>
            <a:ext cx="8032750" cy="619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1298268-3C7D-7729-3603-5E1B444076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F285BD0-EAC2-8A74-6C1F-2BF7997617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86B3494-DFAC-C81E-E690-583B66697E43}"/>
              </a:ext>
            </a:extLst>
          </p:cNvPr>
          <p:cNvSpPr>
            <a:spLocks noGrp="1" noChangeArrowheads="1"/>
          </p:cNvSpPr>
          <p:nvPr>
            <p:ph type="sldNum" sz="quarter" idx="12"/>
          </p:nvPr>
        </p:nvSpPr>
        <p:spPr>
          <a:ln/>
        </p:spPr>
        <p:txBody>
          <a:bodyPr/>
          <a:lstStyle>
            <a:lvl1pPr>
              <a:defRPr/>
            </a:lvl1pPr>
          </a:lstStyle>
          <a:p>
            <a:pPr>
              <a:defRPr/>
            </a:pPr>
            <a:fld id="{C55FB93C-6230-412D-876C-1DC403C6CBE6}" type="slidenum">
              <a:rPr lang="en-US" altLang="en-US"/>
              <a:pPr>
                <a:defRPr/>
              </a:pPr>
              <a:t>‹#›</a:t>
            </a:fld>
            <a:endParaRPr lang="en-US" altLang="en-US"/>
          </a:p>
        </p:txBody>
      </p:sp>
    </p:spTree>
    <p:extLst>
      <p:ext uri="{BB962C8B-B14F-4D97-AF65-F5344CB8AC3E}">
        <p14:creationId xmlns:p14="http://schemas.microsoft.com/office/powerpoint/2010/main" val="283150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60438" y="68263"/>
            <a:ext cx="8032750" cy="1144587"/>
          </a:xfrm>
        </p:spPr>
        <p:txBody>
          <a:bodyPr/>
          <a:lstStyle/>
          <a:p>
            <a:r>
              <a:rPr lang="en-US"/>
              <a:t>Click to edit Master title style</a:t>
            </a:r>
          </a:p>
        </p:txBody>
      </p:sp>
      <p:sp>
        <p:nvSpPr>
          <p:cNvPr id="3" name="Content Placeholder 2"/>
          <p:cNvSpPr>
            <a:spLocks noGrp="1"/>
          </p:cNvSpPr>
          <p:nvPr>
            <p:ph sz="half" idx="1"/>
          </p:nvPr>
        </p:nvSpPr>
        <p:spPr>
          <a:xfrm>
            <a:off x="1166813" y="1514475"/>
            <a:ext cx="3836987" cy="4751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56200" y="1514475"/>
            <a:ext cx="3836988" cy="229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56200" y="3965575"/>
            <a:ext cx="3836988" cy="230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EDA625C-0FFE-749B-5645-F18928666C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6406695-3C96-185B-0A46-A4498DD9F8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F94B97DD-014E-9F04-B3EA-2FADFA6B140E}"/>
              </a:ext>
            </a:extLst>
          </p:cNvPr>
          <p:cNvSpPr>
            <a:spLocks noGrp="1" noChangeArrowheads="1"/>
          </p:cNvSpPr>
          <p:nvPr>
            <p:ph type="sldNum" sz="quarter" idx="12"/>
          </p:nvPr>
        </p:nvSpPr>
        <p:spPr>
          <a:ln/>
        </p:spPr>
        <p:txBody>
          <a:bodyPr/>
          <a:lstStyle>
            <a:lvl1pPr>
              <a:defRPr/>
            </a:lvl1pPr>
          </a:lstStyle>
          <a:p>
            <a:pPr>
              <a:defRPr/>
            </a:pPr>
            <a:fld id="{4DCF36B6-FF9D-4DB9-9D3F-70ADEBDC5453}" type="slidenum">
              <a:rPr lang="en-US" altLang="en-US"/>
              <a:pPr>
                <a:defRPr/>
              </a:pPr>
              <a:t>‹#›</a:t>
            </a:fld>
            <a:endParaRPr lang="en-US" altLang="en-US"/>
          </a:p>
        </p:txBody>
      </p:sp>
    </p:spTree>
    <p:extLst>
      <p:ext uri="{BB962C8B-B14F-4D97-AF65-F5344CB8AC3E}">
        <p14:creationId xmlns:p14="http://schemas.microsoft.com/office/powerpoint/2010/main" val="55598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60438" y="68263"/>
            <a:ext cx="8032750" cy="1144587"/>
          </a:xfrm>
        </p:spPr>
        <p:txBody>
          <a:bodyPr/>
          <a:lstStyle/>
          <a:p>
            <a:r>
              <a:rPr lang="en-US"/>
              <a:t>Click to edit Master title style</a:t>
            </a:r>
          </a:p>
        </p:txBody>
      </p:sp>
      <p:sp>
        <p:nvSpPr>
          <p:cNvPr id="3" name="Text Placeholder 2"/>
          <p:cNvSpPr>
            <a:spLocks noGrp="1"/>
          </p:cNvSpPr>
          <p:nvPr>
            <p:ph type="body" sz="half" idx="1"/>
          </p:nvPr>
        </p:nvSpPr>
        <p:spPr>
          <a:xfrm>
            <a:off x="1166813" y="1514475"/>
            <a:ext cx="3836987" cy="4751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56200" y="1514475"/>
            <a:ext cx="3836988" cy="4751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3E56258-1183-7497-7E9F-500E434390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EBDF71D-9389-E3CA-068D-334D13F454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4744A06-B062-6157-A389-57ECC6673A98}"/>
              </a:ext>
            </a:extLst>
          </p:cNvPr>
          <p:cNvSpPr>
            <a:spLocks noGrp="1" noChangeArrowheads="1"/>
          </p:cNvSpPr>
          <p:nvPr>
            <p:ph type="sldNum" sz="quarter" idx="12"/>
          </p:nvPr>
        </p:nvSpPr>
        <p:spPr>
          <a:ln/>
        </p:spPr>
        <p:txBody>
          <a:bodyPr/>
          <a:lstStyle>
            <a:lvl1pPr>
              <a:defRPr/>
            </a:lvl1pPr>
          </a:lstStyle>
          <a:p>
            <a:pPr>
              <a:defRPr/>
            </a:pPr>
            <a:fld id="{E5EA8856-C264-45F4-AAFF-37475BE5B3BD}" type="slidenum">
              <a:rPr lang="en-US" altLang="en-US"/>
              <a:pPr>
                <a:defRPr/>
              </a:pPr>
              <a:t>‹#›</a:t>
            </a:fld>
            <a:endParaRPr lang="en-US" altLang="en-US"/>
          </a:p>
        </p:txBody>
      </p:sp>
    </p:spTree>
    <p:extLst>
      <p:ext uri="{BB962C8B-B14F-4D97-AF65-F5344CB8AC3E}">
        <p14:creationId xmlns:p14="http://schemas.microsoft.com/office/powerpoint/2010/main" val="353918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60438" y="68263"/>
            <a:ext cx="8032750" cy="1144587"/>
          </a:xfrm>
        </p:spPr>
        <p:txBody>
          <a:bodyPr/>
          <a:lstStyle/>
          <a:p>
            <a:r>
              <a:rPr lang="en-US"/>
              <a:t>Click to edit Master title style</a:t>
            </a:r>
          </a:p>
        </p:txBody>
      </p:sp>
      <p:sp>
        <p:nvSpPr>
          <p:cNvPr id="3" name="Text Placeholder 2"/>
          <p:cNvSpPr>
            <a:spLocks noGrp="1"/>
          </p:cNvSpPr>
          <p:nvPr>
            <p:ph type="body" sz="half" idx="1"/>
          </p:nvPr>
        </p:nvSpPr>
        <p:spPr>
          <a:xfrm>
            <a:off x="1166813" y="1514475"/>
            <a:ext cx="3836987" cy="4751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56200" y="1514475"/>
            <a:ext cx="3836988" cy="229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56200" y="3965575"/>
            <a:ext cx="3836988" cy="230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7828776-F903-DBB7-66CB-F8B8828811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C83E72EE-24F1-17BE-671E-9D28FA5101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DDF97FA-FCB0-DCE0-2714-772C353EA002}"/>
              </a:ext>
            </a:extLst>
          </p:cNvPr>
          <p:cNvSpPr>
            <a:spLocks noGrp="1" noChangeArrowheads="1"/>
          </p:cNvSpPr>
          <p:nvPr>
            <p:ph type="sldNum" sz="quarter" idx="12"/>
          </p:nvPr>
        </p:nvSpPr>
        <p:spPr>
          <a:ln/>
        </p:spPr>
        <p:txBody>
          <a:bodyPr/>
          <a:lstStyle>
            <a:lvl1pPr>
              <a:defRPr/>
            </a:lvl1pPr>
          </a:lstStyle>
          <a:p>
            <a:pPr>
              <a:defRPr/>
            </a:pPr>
            <a:fld id="{BD6A96F8-5814-4B67-845F-F07FFE705FB6}" type="slidenum">
              <a:rPr lang="en-US" altLang="en-US"/>
              <a:pPr>
                <a:defRPr/>
              </a:pPr>
              <a:t>‹#›</a:t>
            </a:fld>
            <a:endParaRPr lang="en-US" altLang="en-US"/>
          </a:p>
        </p:txBody>
      </p:sp>
    </p:spTree>
    <p:extLst>
      <p:ext uri="{BB962C8B-B14F-4D97-AF65-F5344CB8AC3E}">
        <p14:creationId xmlns:p14="http://schemas.microsoft.com/office/powerpoint/2010/main" val="469931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60438" y="68263"/>
            <a:ext cx="8032750" cy="1144587"/>
          </a:xfrm>
        </p:spPr>
        <p:txBody>
          <a:bodyPr/>
          <a:lstStyle/>
          <a:p>
            <a:r>
              <a:rPr lang="en-US"/>
              <a:t>Click to edit Master title style</a:t>
            </a:r>
          </a:p>
        </p:txBody>
      </p:sp>
      <p:sp>
        <p:nvSpPr>
          <p:cNvPr id="3" name="Table Placeholder 2"/>
          <p:cNvSpPr>
            <a:spLocks noGrp="1"/>
          </p:cNvSpPr>
          <p:nvPr>
            <p:ph type="tbl" idx="1"/>
          </p:nvPr>
        </p:nvSpPr>
        <p:spPr>
          <a:xfrm>
            <a:off x="1166813" y="1514475"/>
            <a:ext cx="7826375" cy="4751388"/>
          </a:xfrm>
        </p:spPr>
        <p:txBody>
          <a:bodyPr/>
          <a:lstStyle/>
          <a:p>
            <a:pPr lvl="0"/>
            <a:endParaRPr lang="en-US" noProof="0"/>
          </a:p>
        </p:txBody>
      </p:sp>
      <p:sp>
        <p:nvSpPr>
          <p:cNvPr id="4" name="Rectangle 4">
            <a:extLst>
              <a:ext uri="{FF2B5EF4-FFF2-40B4-BE49-F238E27FC236}">
                <a16:creationId xmlns:a16="http://schemas.microsoft.com/office/drawing/2014/main" id="{B2AAEB2C-8A29-2300-FC1A-7CBB59F1CE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09A3037-A0F4-F800-C10F-22C18EDDDE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40B6E31-F1B2-FEE9-67D0-4A41CF6658EC}"/>
              </a:ext>
            </a:extLst>
          </p:cNvPr>
          <p:cNvSpPr>
            <a:spLocks noGrp="1" noChangeArrowheads="1"/>
          </p:cNvSpPr>
          <p:nvPr>
            <p:ph type="sldNum" sz="quarter" idx="12"/>
          </p:nvPr>
        </p:nvSpPr>
        <p:spPr>
          <a:ln/>
        </p:spPr>
        <p:txBody>
          <a:bodyPr/>
          <a:lstStyle>
            <a:lvl1pPr>
              <a:defRPr/>
            </a:lvl1pPr>
          </a:lstStyle>
          <a:p>
            <a:pPr>
              <a:defRPr/>
            </a:pPr>
            <a:fld id="{6AB9DAC6-05A8-4DE3-A35E-0137CDC882E8}" type="slidenum">
              <a:rPr lang="en-US" altLang="en-US"/>
              <a:pPr>
                <a:defRPr/>
              </a:pPr>
              <a:t>‹#›</a:t>
            </a:fld>
            <a:endParaRPr lang="en-US" altLang="en-US"/>
          </a:p>
        </p:txBody>
      </p:sp>
    </p:spTree>
    <p:extLst>
      <p:ext uri="{BB962C8B-B14F-4D97-AF65-F5344CB8AC3E}">
        <p14:creationId xmlns:p14="http://schemas.microsoft.com/office/powerpoint/2010/main" val="1700796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6909FA-1174-C685-48A9-E10B48B3BD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20D7830-0390-8BF6-6232-916BEEA7C9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3ED67BF-1407-80E1-8864-371499157ED9}"/>
              </a:ext>
            </a:extLst>
          </p:cNvPr>
          <p:cNvSpPr>
            <a:spLocks noGrp="1" noChangeArrowheads="1"/>
          </p:cNvSpPr>
          <p:nvPr>
            <p:ph type="sldNum" sz="quarter" idx="12"/>
          </p:nvPr>
        </p:nvSpPr>
        <p:spPr>
          <a:ln/>
        </p:spPr>
        <p:txBody>
          <a:bodyPr/>
          <a:lstStyle>
            <a:lvl1pPr>
              <a:defRPr/>
            </a:lvl1pPr>
          </a:lstStyle>
          <a:p>
            <a:pPr>
              <a:defRPr/>
            </a:pPr>
            <a:fld id="{B62DE72F-3906-4E84-8395-8DA023020674}" type="slidenum">
              <a:rPr lang="en-US" altLang="en-US"/>
              <a:pPr>
                <a:defRPr/>
              </a:pPr>
              <a:t>‹#›</a:t>
            </a:fld>
            <a:endParaRPr lang="en-US" altLang="en-US"/>
          </a:p>
        </p:txBody>
      </p:sp>
    </p:spTree>
    <p:extLst>
      <p:ext uri="{BB962C8B-B14F-4D97-AF65-F5344CB8AC3E}">
        <p14:creationId xmlns:p14="http://schemas.microsoft.com/office/powerpoint/2010/main" val="1891217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F0A02A-2413-8827-2B00-7E04B43E81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85E8002-31E7-CDB5-1F3D-D41E689914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E0A0E1C-6A5A-F8B7-78BE-2104FA705BC0}"/>
              </a:ext>
            </a:extLst>
          </p:cNvPr>
          <p:cNvSpPr>
            <a:spLocks noGrp="1" noChangeArrowheads="1"/>
          </p:cNvSpPr>
          <p:nvPr>
            <p:ph type="sldNum" sz="quarter" idx="12"/>
          </p:nvPr>
        </p:nvSpPr>
        <p:spPr>
          <a:ln/>
        </p:spPr>
        <p:txBody>
          <a:bodyPr/>
          <a:lstStyle>
            <a:lvl1pPr>
              <a:defRPr/>
            </a:lvl1pPr>
          </a:lstStyle>
          <a:p>
            <a:pPr>
              <a:defRPr/>
            </a:pPr>
            <a:fld id="{51ABADB1-E5BA-44F8-B7CB-EC6083AFF633}" type="slidenum">
              <a:rPr lang="en-US" altLang="en-US"/>
              <a:pPr>
                <a:defRPr/>
              </a:pPr>
              <a:t>‹#›</a:t>
            </a:fld>
            <a:endParaRPr lang="en-US" altLang="en-US"/>
          </a:p>
        </p:txBody>
      </p:sp>
    </p:spTree>
    <p:extLst>
      <p:ext uri="{BB962C8B-B14F-4D97-AF65-F5344CB8AC3E}">
        <p14:creationId xmlns:p14="http://schemas.microsoft.com/office/powerpoint/2010/main" val="138912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76C73EE-893C-1096-193D-B77C9B62A4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64B0456-8E90-A8CC-0894-D6E2E292DA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1DD8C7C-85C3-9A76-D82C-F29E73C792A8}"/>
              </a:ext>
            </a:extLst>
          </p:cNvPr>
          <p:cNvSpPr>
            <a:spLocks noGrp="1" noChangeArrowheads="1"/>
          </p:cNvSpPr>
          <p:nvPr>
            <p:ph type="sldNum" sz="quarter" idx="12"/>
          </p:nvPr>
        </p:nvSpPr>
        <p:spPr>
          <a:ln/>
        </p:spPr>
        <p:txBody>
          <a:bodyPr/>
          <a:lstStyle>
            <a:lvl1pPr>
              <a:defRPr/>
            </a:lvl1pPr>
          </a:lstStyle>
          <a:p>
            <a:pPr>
              <a:defRPr/>
            </a:pPr>
            <a:fld id="{376A90E4-2A53-4AB6-A590-DF73158A6598}" type="slidenum">
              <a:rPr lang="en-US" altLang="en-US"/>
              <a:pPr>
                <a:defRPr/>
              </a:pPr>
              <a:t>‹#›</a:t>
            </a:fld>
            <a:endParaRPr lang="en-US" altLang="en-US"/>
          </a:p>
        </p:txBody>
      </p:sp>
    </p:spTree>
    <p:extLst>
      <p:ext uri="{BB962C8B-B14F-4D97-AF65-F5344CB8AC3E}">
        <p14:creationId xmlns:p14="http://schemas.microsoft.com/office/powerpoint/2010/main" val="1913137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6813" y="1514475"/>
            <a:ext cx="3836987" cy="4751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56200" y="1514475"/>
            <a:ext cx="3836988" cy="4751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14C5D10-FAE4-6A3F-24A8-7841A51D75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DA8CD95-1741-2301-8FD3-CB4AEE4D90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C92746C-13DC-FFFA-65EC-36A02BD436B3}"/>
              </a:ext>
            </a:extLst>
          </p:cNvPr>
          <p:cNvSpPr>
            <a:spLocks noGrp="1" noChangeArrowheads="1"/>
          </p:cNvSpPr>
          <p:nvPr>
            <p:ph type="sldNum" sz="quarter" idx="12"/>
          </p:nvPr>
        </p:nvSpPr>
        <p:spPr>
          <a:ln/>
        </p:spPr>
        <p:txBody>
          <a:bodyPr/>
          <a:lstStyle>
            <a:lvl1pPr>
              <a:defRPr/>
            </a:lvl1pPr>
          </a:lstStyle>
          <a:p>
            <a:pPr>
              <a:defRPr/>
            </a:pPr>
            <a:fld id="{D0E526C8-73BA-4E7C-A8D9-BCF6AD7A73BA}" type="slidenum">
              <a:rPr lang="en-US" altLang="en-US"/>
              <a:pPr>
                <a:defRPr/>
              </a:pPr>
              <a:t>‹#›</a:t>
            </a:fld>
            <a:endParaRPr lang="en-US" altLang="en-US"/>
          </a:p>
        </p:txBody>
      </p:sp>
    </p:spTree>
    <p:extLst>
      <p:ext uri="{BB962C8B-B14F-4D97-AF65-F5344CB8AC3E}">
        <p14:creationId xmlns:p14="http://schemas.microsoft.com/office/powerpoint/2010/main" val="4118351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073DAA5-D35B-A97F-C7AC-A5514CC8B7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9A9331E-015C-3185-AA3C-69742B5229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BBA9806-21F0-BE25-5BA4-48B297441C92}"/>
              </a:ext>
            </a:extLst>
          </p:cNvPr>
          <p:cNvSpPr>
            <a:spLocks noGrp="1" noChangeArrowheads="1"/>
          </p:cNvSpPr>
          <p:nvPr>
            <p:ph type="sldNum" sz="quarter" idx="12"/>
          </p:nvPr>
        </p:nvSpPr>
        <p:spPr>
          <a:ln/>
        </p:spPr>
        <p:txBody>
          <a:bodyPr/>
          <a:lstStyle>
            <a:lvl1pPr>
              <a:defRPr/>
            </a:lvl1pPr>
          </a:lstStyle>
          <a:p>
            <a:pPr>
              <a:defRPr/>
            </a:pPr>
            <a:fld id="{DF547D77-C916-448F-B77C-EA85773C68EE}" type="slidenum">
              <a:rPr lang="en-US" altLang="en-US"/>
              <a:pPr>
                <a:defRPr/>
              </a:pPr>
              <a:t>‹#›</a:t>
            </a:fld>
            <a:endParaRPr lang="en-US" altLang="en-US"/>
          </a:p>
        </p:txBody>
      </p:sp>
    </p:spTree>
    <p:extLst>
      <p:ext uri="{BB962C8B-B14F-4D97-AF65-F5344CB8AC3E}">
        <p14:creationId xmlns:p14="http://schemas.microsoft.com/office/powerpoint/2010/main" val="31947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7F1D4CF-DBCC-8B43-2185-9CFB9092E9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B2E0F26-8F07-51E4-1AA8-81EDE44C0F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FED2A37-86D9-CFBB-F407-FFA0BC2546E3}"/>
              </a:ext>
            </a:extLst>
          </p:cNvPr>
          <p:cNvSpPr>
            <a:spLocks noGrp="1" noChangeArrowheads="1"/>
          </p:cNvSpPr>
          <p:nvPr>
            <p:ph type="sldNum" sz="quarter" idx="12"/>
          </p:nvPr>
        </p:nvSpPr>
        <p:spPr>
          <a:ln/>
        </p:spPr>
        <p:txBody>
          <a:bodyPr/>
          <a:lstStyle>
            <a:lvl1pPr>
              <a:defRPr/>
            </a:lvl1pPr>
          </a:lstStyle>
          <a:p>
            <a:pPr>
              <a:defRPr/>
            </a:pPr>
            <a:fld id="{E119E846-FFFE-4CF6-B2C1-B003BA6D932F}" type="slidenum">
              <a:rPr lang="en-US" altLang="en-US"/>
              <a:pPr>
                <a:defRPr/>
              </a:pPr>
              <a:t>‹#›</a:t>
            </a:fld>
            <a:endParaRPr lang="en-US" altLang="en-US"/>
          </a:p>
        </p:txBody>
      </p:sp>
    </p:spTree>
    <p:extLst>
      <p:ext uri="{BB962C8B-B14F-4D97-AF65-F5344CB8AC3E}">
        <p14:creationId xmlns:p14="http://schemas.microsoft.com/office/powerpoint/2010/main" val="499230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A58A212-4EB3-5B05-8DD6-6B4B21089AB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EA08AF1E-54C4-09D5-6AE9-FD7A9E22307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601608A-9695-0C8B-DFF3-31D14CC08443}"/>
              </a:ext>
            </a:extLst>
          </p:cNvPr>
          <p:cNvSpPr>
            <a:spLocks noGrp="1" noChangeArrowheads="1"/>
          </p:cNvSpPr>
          <p:nvPr>
            <p:ph type="sldNum" sz="quarter" idx="12"/>
          </p:nvPr>
        </p:nvSpPr>
        <p:spPr>
          <a:ln/>
        </p:spPr>
        <p:txBody>
          <a:bodyPr/>
          <a:lstStyle>
            <a:lvl1pPr>
              <a:defRPr/>
            </a:lvl1pPr>
          </a:lstStyle>
          <a:p>
            <a:pPr>
              <a:defRPr/>
            </a:pPr>
            <a:fld id="{C17443EF-DF88-4BB9-8B8C-92D08AB59266}" type="slidenum">
              <a:rPr lang="en-US" altLang="en-US"/>
              <a:pPr>
                <a:defRPr/>
              </a:pPr>
              <a:t>‹#›</a:t>
            </a:fld>
            <a:endParaRPr lang="en-US" altLang="en-US"/>
          </a:p>
        </p:txBody>
      </p:sp>
    </p:spTree>
    <p:extLst>
      <p:ext uri="{BB962C8B-B14F-4D97-AF65-F5344CB8AC3E}">
        <p14:creationId xmlns:p14="http://schemas.microsoft.com/office/powerpoint/2010/main" val="3435460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B409250D-AF7D-4680-612A-1C226424F6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6551FD9-6962-BFE2-7338-AE0A374FEC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AAF36C4-B6A0-DCE9-DFE4-5E1D04F10725}"/>
              </a:ext>
            </a:extLst>
          </p:cNvPr>
          <p:cNvSpPr>
            <a:spLocks noGrp="1" noChangeArrowheads="1"/>
          </p:cNvSpPr>
          <p:nvPr>
            <p:ph type="sldNum" sz="quarter" idx="12"/>
          </p:nvPr>
        </p:nvSpPr>
        <p:spPr>
          <a:ln/>
        </p:spPr>
        <p:txBody>
          <a:bodyPr/>
          <a:lstStyle>
            <a:lvl1pPr>
              <a:defRPr/>
            </a:lvl1pPr>
          </a:lstStyle>
          <a:p>
            <a:pPr>
              <a:defRPr/>
            </a:pPr>
            <a:fld id="{347EE527-7AC8-430C-A66A-7CEAD2C768C8}" type="slidenum">
              <a:rPr lang="en-US" altLang="en-US"/>
              <a:pPr>
                <a:defRPr/>
              </a:pPr>
              <a:t>‹#›</a:t>
            </a:fld>
            <a:endParaRPr lang="en-US" altLang="en-US"/>
          </a:p>
        </p:txBody>
      </p:sp>
    </p:spTree>
    <p:extLst>
      <p:ext uri="{BB962C8B-B14F-4D97-AF65-F5344CB8AC3E}">
        <p14:creationId xmlns:p14="http://schemas.microsoft.com/office/powerpoint/2010/main" val="47168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A81366E-11FB-CE46-D1C9-C245939B5B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67CB511-DBBA-0568-3771-37060CDF0F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71BA6AC-1ED5-52F3-80D6-44FDF90A3D9B}"/>
              </a:ext>
            </a:extLst>
          </p:cNvPr>
          <p:cNvSpPr>
            <a:spLocks noGrp="1" noChangeArrowheads="1"/>
          </p:cNvSpPr>
          <p:nvPr>
            <p:ph type="sldNum" sz="quarter" idx="12"/>
          </p:nvPr>
        </p:nvSpPr>
        <p:spPr>
          <a:ln/>
        </p:spPr>
        <p:txBody>
          <a:bodyPr/>
          <a:lstStyle>
            <a:lvl1pPr>
              <a:defRPr/>
            </a:lvl1pPr>
          </a:lstStyle>
          <a:p>
            <a:pPr>
              <a:defRPr/>
            </a:pPr>
            <a:fld id="{7B876F8E-7F2A-49C7-8BBC-5C83D8D13035}" type="slidenum">
              <a:rPr lang="en-US" altLang="en-US"/>
              <a:pPr>
                <a:defRPr/>
              </a:pPr>
              <a:t>‹#›</a:t>
            </a:fld>
            <a:endParaRPr lang="en-US" altLang="en-US"/>
          </a:p>
        </p:txBody>
      </p:sp>
    </p:spTree>
    <p:extLst>
      <p:ext uri="{BB962C8B-B14F-4D97-AF65-F5344CB8AC3E}">
        <p14:creationId xmlns:p14="http://schemas.microsoft.com/office/powerpoint/2010/main" val="646932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3BAD1A-8DA6-218E-6C64-71AE5B9FF5EE}"/>
              </a:ext>
            </a:extLst>
          </p:cNvPr>
          <p:cNvSpPr>
            <a:spLocks noGrp="1" noChangeArrowheads="1"/>
          </p:cNvSpPr>
          <p:nvPr>
            <p:ph type="title"/>
          </p:nvPr>
        </p:nvSpPr>
        <p:spPr bwMode="auto">
          <a:xfrm>
            <a:off x="960438" y="68263"/>
            <a:ext cx="8032750" cy="114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354A80C-D41B-3D1F-98D7-D3E828383B8D}"/>
              </a:ext>
            </a:extLst>
          </p:cNvPr>
          <p:cNvSpPr>
            <a:spLocks noGrp="1" noChangeArrowheads="1"/>
          </p:cNvSpPr>
          <p:nvPr>
            <p:ph type="body" idx="1"/>
          </p:nvPr>
        </p:nvSpPr>
        <p:spPr bwMode="auto">
          <a:xfrm>
            <a:off x="1166813" y="1514475"/>
            <a:ext cx="7826375" cy="475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313E1349-E819-CF6E-1695-BA4DA945D4D7}"/>
              </a:ext>
            </a:extLst>
          </p:cNvPr>
          <p:cNvSpPr>
            <a:spLocks noGrp="1" noChangeArrowheads="1"/>
          </p:cNvSpPr>
          <p:nvPr>
            <p:ph type="dt" sz="half" idx="2"/>
          </p:nvPr>
        </p:nvSpPr>
        <p:spPr bwMode="auto">
          <a:xfrm>
            <a:off x="7410450" y="6538913"/>
            <a:ext cx="1181100" cy="319087"/>
          </a:xfrm>
          <a:prstGeom prst="rect">
            <a:avLst/>
          </a:prstGeom>
          <a:noFill/>
          <a:ln>
            <a:noFill/>
          </a:ln>
          <a:effectLst/>
        </p:spPr>
        <p:txBody>
          <a:bodyPr vert="horz" wrap="square" lIns="91436" tIns="45718" rIns="91436" bIns="45718" numCol="1" anchor="t" anchorCtr="0" compatLnSpc="1">
            <a:prstTxWarp prst="textNoShape">
              <a:avLst/>
            </a:prstTxWarp>
          </a:bodyPr>
          <a:lstStyle>
            <a:lvl1pPr algn="r" eaLnBrk="1" hangingPunct="1">
              <a:defRPr sz="1300"/>
            </a:lvl1pPr>
          </a:lstStyle>
          <a:p>
            <a:pPr>
              <a:defRPr/>
            </a:pPr>
            <a:endParaRPr lang="en-US" altLang="en-US"/>
          </a:p>
        </p:txBody>
      </p:sp>
      <p:sp>
        <p:nvSpPr>
          <p:cNvPr id="6149" name="Rectangle 5">
            <a:extLst>
              <a:ext uri="{FF2B5EF4-FFF2-40B4-BE49-F238E27FC236}">
                <a16:creationId xmlns:a16="http://schemas.microsoft.com/office/drawing/2014/main" id="{5BA605DB-2EA7-A930-73EA-BBE1BD86B986}"/>
              </a:ext>
            </a:extLst>
          </p:cNvPr>
          <p:cNvSpPr>
            <a:spLocks noGrp="1" noChangeArrowheads="1"/>
          </p:cNvSpPr>
          <p:nvPr>
            <p:ph type="ftr" sz="quarter" idx="3"/>
          </p:nvPr>
        </p:nvSpPr>
        <p:spPr bwMode="auto">
          <a:xfrm>
            <a:off x="4530725" y="6540500"/>
            <a:ext cx="2894013" cy="317500"/>
          </a:xfrm>
          <a:prstGeom prst="rect">
            <a:avLst/>
          </a:prstGeom>
          <a:noFill/>
          <a:ln>
            <a:noFill/>
          </a:ln>
          <a:effectLst/>
        </p:spPr>
        <p:txBody>
          <a:bodyPr vert="horz" wrap="square" lIns="91436" tIns="45718" rIns="91436" bIns="45718" numCol="1" anchor="t" anchorCtr="0" compatLnSpc="1">
            <a:prstTxWarp prst="textNoShape">
              <a:avLst/>
            </a:prstTxWarp>
          </a:bodyPr>
          <a:lstStyle>
            <a:lvl1pPr algn="ctr" eaLnBrk="1" hangingPunct="1">
              <a:defRPr sz="1300"/>
            </a:lvl1pPr>
          </a:lstStyle>
          <a:p>
            <a:pPr>
              <a:defRPr/>
            </a:pPr>
            <a:endParaRPr lang="en-US" altLang="en-US"/>
          </a:p>
        </p:txBody>
      </p:sp>
      <p:sp>
        <p:nvSpPr>
          <p:cNvPr id="6150" name="Rectangle 6">
            <a:extLst>
              <a:ext uri="{FF2B5EF4-FFF2-40B4-BE49-F238E27FC236}">
                <a16:creationId xmlns:a16="http://schemas.microsoft.com/office/drawing/2014/main" id="{B2E237B0-81A4-F67E-17B4-6CC44F2E187F}"/>
              </a:ext>
            </a:extLst>
          </p:cNvPr>
          <p:cNvSpPr>
            <a:spLocks noGrp="1" noChangeArrowheads="1"/>
          </p:cNvSpPr>
          <p:nvPr>
            <p:ph type="sldNum" sz="quarter" idx="4"/>
          </p:nvPr>
        </p:nvSpPr>
        <p:spPr bwMode="auto">
          <a:xfrm>
            <a:off x="8577263" y="6540500"/>
            <a:ext cx="563562" cy="317500"/>
          </a:xfrm>
          <a:prstGeom prst="rect">
            <a:avLst/>
          </a:prstGeom>
          <a:noFill/>
          <a:ln>
            <a:noFill/>
          </a:ln>
          <a:effectLst/>
        </p:spPr>
        <p:txBody>
          <a:bodyPr vert="horz" wrap="square" lIns="91436" tIns="45718" rIns="91436" bIns="45718" numCol="1" anchor="t" anchorCtr="0" compatLnSpc="1">
            <a:prstTxWarp prst="textNoShape">
              <a:avLst/>
            </a:prstTxWarp>
          </a:bodyPr>
          <a:lstStyle>
            <a:lvl1pPr algn="r" eaLnBrk="1" hangingPunct="1">
              <a:defRPr sz="1300"/>
            </a:lvl1pPr>
          </a:lstStyle>
          <a:p>
            <a:pPr>
              <a:defRPr/>
            </a:pPr>
            <a:fld id="{58CC2991-9CF5-4453-98C9-F8A5AB8B393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20"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Lst>
  <p:txStyles>
    <p:titleStyle>
      <a:lvl1pPr algn="l" rtl="0" eaLnBrk="0" fontAlgn="base" hangingPunct="0">
        <a:spcBef>
          <a:spcPct val="0"/>
        </a:spcBef>
        <a:spcAft>
          <a:spcPct val="0"/>
        </a:spcAft>
        <a:defRPr sz="3600" b="1" kern="1200">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panose="020B0604020202020204" pitchFamily="34" charset="0"/>
        </a:defRPr>
      </a:lvl2pPr>
      <a:lvl3pPr algn="l" rtl="0" eaLnBrk="0" fontAlgn="base" hangingPunct="0">
        <a:spcBef>
          <a:spcPct val="0"/>
        </a:spcBef>
        <a:spcAft>
          <a:spcPct val="0"/>
        </a:spcAft>
        <a:defRPr sz="3600" b="1">
          <a:solidFill>
            <a:schemeClr val="tx2"/>
          </a:solidFill>
          <a:latin typeface="Arial" panose="020B0604020202020204" pitchFamily="34" charset="0"/>
        </a:defRPr>
      </a:lvl3pPr>
      <a:lvl4pPr algn="l" rtl="0" eaLnBrk="0" fontAlgn="base" hangingPunct="0">
        <a:spcBef>
          <a:spcPct val="0"/>
        </a:spcBef>
        <a:spcAft>
          <a:spcPct val="0"/>
        </a:spcAft>
        <a:defRPr sz="3600" b="1">
          <a:solidFill>
            <a:schemeClr val="tx2"/>
          </a:solidFill>
          <a:latin typeface="Arial" panose="020B0604020202020204" pitchFamily="34" charset="0"/>
        </a:defRPr>
      </a:lvl4pPr>
      <a:lvl5pPr algn="l" rtl="0" eaLnBrk="0" fontAlgn="base" hangingPunct="0">
        <a:spcBef>
          <a:spcPct val="0"/>
        </a:spcBef>
        <a:spcAft>
          <a:spcPct val="0"/>
        </a:spcAft>
        <a:defRPr sz="3600" b="1">
          <a:solidFill>
            <a:schemeClr val="tx2"/>
          </a:solidFill>
          <a:latin typeface="Arial" panose="020B0604020202020204" pitchFamily="34" charset="0"/>
        </a:defRPr>
      </a:lvl5pPr>
      <a:lvl6pPr marL="457200" algn="l" rtl="0" fontAlgn="base">
        <a:spcBef>
          <a:spcPct val="0"/>
        </a:spcBef>
        <a:spcAft>
          <a:spcPct val="0"/>
        </a:spcAft>
        <a:defRPr sz="3600" b="1">
          <a:solidFill>
            <a:schemeClr val="tx2"/>
          </a:solidFill>
          <a:latin typeface="Arial" panose="020B0604020202020204" pitchFamily="34" charset="0"/>
        </a:defRPr>
      </a:lvl6pPr>
      <a:lvl7pPr marL="914400" algn="l" rtl="0" fontAlgn="base">
        <a:spcBef>
          <a:spcPct val="0"/>
        </a:spcBef>
        <a:spcAft>
          <a:spcPct val="0"/>
        </a:spcAft>
        <a:defRPr sz="3600" b="1">
          <a:solidFill>
            <a:schemeClr val="tx2"/>
          </a:solidFill>
          <a:latin typeface="Arial" panose="020B0604020202020204" pitchFamily="34" charset="0"/>
        </a:defRPr>
      </a:lvl7pPr>
      <a:lvl8pPr marL="1371600" algn="l" rtl="0" fontAlgn="base">
        <a:spcBef>
          <a:spcPct val="0"/>
        </a:spcBef>
        <a:spcAft>
          <a:spcPct val="0"/>
        </a:spcAft>
        <a:defRPr sz="3600" b="1">
          <a:solidFill>
            <a:schemeClr val="tx2"/>
          </a:solidFill>
          <a:latin typeface="Arial" panose="020B0604020202020204" pitchFamily="34" charset="0"/>
        </a:defRPr>
      </a:lvl8pPr>
      <a:lvl9pPr marL="1828800" algn="l" rtl="0" fontAlgn="base">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9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file:///C:\Documents%20and%20Settings\cnoles\Desktop\NCBIA%20Class\station%20fire%20edited%202.wmv"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0fopen-office.jpg%20%20%20%20%20%20%20%20%20%20%20%20%20%20%20%20%20%20%20%20%20%20%20%20%20%20%20%20%20%20%20%20%20%20%20%20%20%20%20%20%20%20%20%20%20%20%20%200001F32E%0aLWW's%20Disk%20%20%20%20%20%20%20%20%20%20%20%20%20%20%20%20%20%20%20%20%20BB10F1D8:" TargetMode="External"/><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16.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14DentistOperatory.jpg%20%20%20%20%20%20%20%20%20%20%20%20%20%20%20%20%20%20%20%20%20%20%20%20%20%20%20%20%20%20%20%20%20%20%20%20%20%20%20%20%20%20%2000202FD6%0aLWW's%20Disk%20%20%20%20%20%20%20%20%20%20%20%20%20%20%20%20%20%20%20%20%20BB10F1D8:" TargetMode="External"/><Relationship Id="rId4" Type="http://schemas.openxmlformats.org/officeDocument/2006/relationships/image" Target="../media/image32.jpeg"/><Relationship Id="rId9"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0echurchplan.jpg%20%20%20%20%20%20%20%20%20%20%20%20%20%20%20%20%20%20%20%20%20%20%20%20%20%20%20%20%20%20%20%20%20%20%20%20%20%20%20%20%20%20%20%20%20%20%20%20%20001E817B%0aLWW's%20Disk%20%20%20%20%20%20%20%20%20%20%20%20%20%20%20%20%20%20%20%20%20BB10F1D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14Conference%20table.jpg%20%20%20%20%20%20%20%20%20%20%20%20%20%20%20%20%20%20%20%20%20%20%20%20%20%20%20%20%20%20%20%20%20%20%20%20%20%20%20%20%20%20%20001FFD1D%0aLWW's%20Disk%20%20%20%20%20%20%20%20%20%20%20%20%20%20%20%20%20%20%20%20%20BB10F1D8:" TargetMode="External"/><Relationship Id="rId7" Type="http://schemas.openxmlformats.org/officeDocument/2006/relationships/image" Target="%14DentistOperatory.jpg%20%20%20%20%20%20%20%20%20%20%20%20%20%20%20%20%20%20%20%20%20%20%20%20%20%20%20%20%20%20%20%20%20%20%20%20%20%20%20%20%20%20%2000202FD6%0aLWW's%20Disk%20%20%20%20%20%20%20%20%20%20%20%20%20%20%20%20%20%20%20%20%20BB10F1D8:" TargetMode="Externa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0fopen-office.jpg%20%20%20%20%20%20%20%20%20%20%20%20%20%20%20%20%20%20%20%20%20%20%20%20%20%20%20%20%20%20%20%20%20%20%20%20%20%20%20%20%20%20%20%20%20%20%20%200001F32E%0aLWW's%20Disk%20%20%20%20%20%20%20%20%20%20%20%20%20%20%20%20%20%20%20%20%20BB10F1D8:" TargetMode="Externa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12NURSES%20STATION.jpg%20%20%20%20%20%20%20%20%20%20%20%20%20%20%20%20%20%20%20%20%20%20%20%20%20%20%20%20%20%20%20%20%20%20%20%20%20%20%20%20%20%20%20%20%200001F32E%0aLWW's%20Disk%20%20%20%20%20%20%20%20%20%20%20%20%20%20%20%20%20%20%20%20%20BB10F1D8:" TargetMode="External"/><Relationship Id="rId2" Type="http://schemas.openxmlformats.org/officeDocument/2006/relationships/image" Target="../media/image42.jpeg"/><Relationship Id="rId1" Type="http://schemas.openxmlformats.org/officeDocument/2006/relationships/slideLayout" Target="../slideLayouts/slideLayout14.xml"/><Relationship Id="rId4" Type="http://schemas.openxmlformats.org/officeDocument/2006/relationships/image" Target="../media/image43.wmf"/></Relationships>
</file>

<file path=ppt/slides/_rels/slide19.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hyperlink" Target="http://www.iccsafe.org/" TargetMode="Externa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6.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4.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6.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oleObject" Target="../embeddings/oleObject2.bin"/><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oleObject" Target="../embeddings/oleObject3.bin"/><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6.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oleObject" Target="../embeddings/oleObject4.bin"/><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9.emf"/><Relationship Id="rId7" Type="http://schemas.openxmlformats.org/officeDocument/2006/relationships/image" Target="../media/image71.jpeg"/><Relationship Id="rId2" Type="http://schemas.openxmlformats.org/officeDocument/2006/relationships/oleObject" Target="../embeddings/oleObject5.bin"/><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8.emf"/><Relationship Id="rId4" Type="http://schemas.openxmlformats.org/officeDocument/2006/relationships/oleObject" Target="../embeddings/oleObject6.bin"/><Relationship Id="rId9"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6.xml"/><Relationship Id="rId6" Type="http://schemas.openxmlformats.org/officeDocument/2006/relationships/image" Target="../media/image32.jpeg"/><Relationship Id="rId5" Type="http://schemas.openxmlformats.org/officeDocument/2006/relationships/image" Target="../media/image33.jpe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0cprosp3fp.jpg%20%20%20%20%20%20%20%20%20%20%20%20%20%20%20%20%20%20%20%20%20%20%20%20%20%20%20%20%20%20%20%20%20%20%20%20%20%20%20%20%20%20%20%20%20%20%20%20%20%20%200001F357%0aLWW's%20Disk%20%20%20%20%20%20%20%20%20%20%20%20%20%20%20%20%20%20%20%20%207C25C52A:" TargetMode="External"/><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6.xml"/><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images.google.com/imgres?imgurl=http://www.culversportsidemarina.com/New-Overhead-Door.jpg&amp;imgrefurl=http://www.culversportsidemarina.com/&amp;h=682&amp;w=909&amp;sz=88&amp;tbnid=QWvbl2_amTYJ:&amp;tbnh=109&amp;tbnw=145&amp;start=1&amp;prev=/images%3Fq%3Doverhead%2Bdoor%26svnum%3D20%26hl%3Den%26lr%3D%26newwindow%3D1" TargetMode="External"/><Relationship Id="rId1" Type="http://schemas.openxmlformats.org/officeDocument/2006/relationships/slideLayout" Target="../slideLayouts/slideLayout16.xml"/><Relationship Id="rId4" Type="http://schemas.openxmlformats.org/officeDocument/2006/relationships/image" Target="../media/image93.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2.xml"/><Relationship Id="rId5" Type="http://schemas.openxmlformats.org/officeDocument/2006/relationships/image" Target="../media/image104.jpeg"/><Relationship Id="rId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6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15.xml"/><Relationship Id="rId1" Type="http://schemas.openxmlformats.org/officeDocument/2006/relationships/tags" Target="../tags/tag2.xml"/></Relationships>
</file>

<file path=ppt/slides/_rels/slide68.xml.rels><?xml version="1.0" encoding="UTF-8" standalone="yes"?>
<Relationships xmlns="http://schemas.openxmlformats.org/package/2006/relationships"><Relationship Id="rId3" Type="http://schemas.openxmlformats.org/officeDocument/2006/relationships/image" Target="%12DisabilityKids.gif%20%20%20%20%20%20%20%20%20%20%20%20%20%20%20%20%20%20%20%20%20%20%20%20%20%20%20%20%20%20%20%20%20%20%20%20%20%20%20%20%20%20%20%20%200002E42D%0aLWW's%20Disk%20%20%20%20%20%20%20%20%20%20%20%20%20%20%20%20%20%20%20%20%207C25C52A:" TargetMode="External"/><Relationship Id="rId2" Type="http://schemas.openxmlformats.org/officeDocument/2006/relationships/image" Target="../media/image114.png"/><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1edaycareSynovus%20Front%20Entry.jpg%20%20%20%20%20%20%20%20%20%20%20%20%20%20%20%20%20%20%20%20%20%20%20%20%20%20%20%20%20%20%20%20%200022EA3C%0aLWW's%20Disk%20%20%20%20%20%20%20%20%20%20%20%20%20%20%20%20%20%20%20%20%207C25C52A:" TargetMode="External"/><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17rampwheelchair.ramp.jpg%20%20%20%20%20%20%20%20%20%20%20%20%20%20%20%20%20%20%20%20%20%20%20%20%20%20%20%20%20%20%20%20%20%20%20%20%20%20%20%200022EA3C%0aLWW's%20Disk%20%20%20%20%20%20%20%20%20%20%20%20%20%20%20%20%20%20%20%20%207C25C52A:"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08door.gif%20%20%20%20%20%20%20%20%20%20%20%20%20%20%20%20%20%20%20%20%20%20%20%20%20%20%20%20%20%20%20%20%20%20%20%20%20%20%20%20%20%20%20%20%20%20%20%20%20%20%20%20%20%20%200003BD42%0aLWW's%20Disk%20%20%20%20%20%20%20%20%20%20%20%20%20%20%20%20%20%20%20%20%207C25C52A:" TargetMode="External"/><Relationship Id="rId2" Type="http://schemas.openxmlformats.org/officeDocument/2006/relationships/image" Target="../media/image117.png"/><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08door.gif%20%20%20%20%20%20%20%20%20%20%20%20%20%20%20%20%20%20%20%20%20%20%20%20%20%20%20%20%20%20%20%20%20%20%20%20%20%20%20%20%20%20%20%20%20%20%20%20%20%20%20%20%20%20%200003BD42%0aLWW's%20Disk%20%20%20%20%20%20%20%20%20%20%20%20%20%20%20%20%20%20%20%20%207C25C52A:" TargetMode="External"/><Relationship Id="rId2" Type="http://schemas.openxmlformats.org/officeDocument/2006/relationships/image" Target="../media/image117.png"/><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0bhandles.gif%20%20%20%20%20%20%20%20%20%20%20%20%20%20%20%20%20%20%20%20%20%20%20%20%20%20%20%20%20%20%20%20%20%20%20%20%20%20%20%20%20%20%20%20%20%20%20%20%20%20%20%200022EA3C%0aLWW's%20Disk%20%20%20%20%20%20%20%20%20%20%20%20%20%20%20%20%20%20%20%20%207C25C52A:" TargetMode="External"/><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0cleverfau.gif%20%20%20%20%20%20%20%20%20%20%20%20%20%20%20%20%20%20%20%20%20%20%20%20%20%20%20%20%20%20%20%20%20%20%20%20%20%20%20%20%20%20%20%20%20%20%20%20%20%20%200020226E%0aLWW's%20Disk%20%20%20%20%20%20%20%20%20%20%20%20%20%20%20%20%20%20%20%20%207C25C52A:" TargetMode="External"/><Relationship Id="rId5" Type="http://schemas.openxmlformats.org/officeDocument/2006/relationships/image" Target="../media/image119.png"/><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openxmlformats.org/officeDocument/2006/relationships/image" Target="%12LEVER%20HANDLE-1.jpg%20%20%20%20%20%20%20%20%20%20%20%20%20%20%20%20%20%20%20%20%20%20%20%20%20%20%20%20%20%20%20%20%20%20%20%20%20%20%20%20%20%20%20%20%200022EA3C%0aLWW's%20Disk%20%20%20%20%20%20%20%20%20%20%20%20%20%20%20%20%20%20%20%20%207C25C52A:" TargetMode="External"/><Relationship Id="rId2" Type="http://schemas.openxmlformats.org/officeDocument/2006/relationships/image" Target="../media/image120.jpeg"/><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12LEVER%20HANDLE-2.jpg%20%20%20%20%20%20%20%20%20%20%20%20%20%20%20%20%20%20%20%20%20%20%20%20%20%20%20%20%20%20%20%20%20%20%20%20%20%20%20%20%20%20%20%20%200022EA3C%0aLWW's%20Disk%20%20%20%20%20%20%20%20%20%20%20%20%20%20%20%20%20%20%20%20%207C25C52A:" TargetMode="External"/><Relationship Id="rId4" Type="http://schemas.openxmlformats.org/officeDocument/2006/relationships/image" Target="../media/image121.jpeg"/></Relationships>
</file>

<file path=ppt/slides/_rels/slide75.xml.rels><?xml version="1.0" encoding="UTF-8" standalone="yes"?>
<Relationships xmlns="http://schemas.openxmlformats.org/package/2006/relationships"><Relationship Id="rId3" Type="http://schemas.openxmlformats.org/officeDocument/2006/relationships/image" Target="%05exit1%20%20%20%20%20%20%20%20%20%20%20%20%20%20%20%20%20%20%20%20%20%20%20%20%20%20%20%20%20%20%20%20%20%20%20%20%20%20%20%20%20%20%20%20%20%20%20%20%20%20%20%20%20%20%20%20%20%200001F32E%0aLWW's%20Disk%20%20%20%20%20%20%20%20%20%20%20%20%20%20%20%20%20%20%20%20%207C25C52A:" TargetMode="External"/><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686F46C-870D-27D2-0330-7138CCB50BAA}"/>
              </a:ext>
            </a:extLst>
          </p:cNvPr>
          <p:cNvSpPr>
            <a:spLocks noGrp="1" noChangeArrowheads="1"/>
          </p:cNvSpPr>
          <p:nvPr>
            <p:ph type="ctrTitle"/>
          </p:nvPr>
        </p:nvSpPr>
        <p:spPr>
          <a:xfrm>
            <a:off x="0" y="4038600"/>
            <a:ext cx="9144000" cy="1141413"/>
          </a:xfrm>
          <a:extLst>
            <a:ext uri="{AF507438-7753-43E0-B8FC-AC1667EBCBE1}">
              <a14:hiddenEffects xmlns:a14="http://schemas.microsoft.com/office/drawing/2010/main">
                <a:effectLst>
                  <a:outerShdw dist="17961" dir="8100000" algn="ctr" rotWithShape="0">
                    <a:schemeClr val="tx1"/>
                  </a:outerShdw>
                </a:effectLst>
              </a14:hiddenEffects>
            </a:ext>
          </a:extLst>
        </p:spPr>
        <p:txBody>
          <a:bodyPr/>
          <a:lstStyle/>
          <a:p>
            <a:pPr algn="ctr" eaLnBrk="1" hangingPunct="1"/>
            <a:r>
              <a:rPr lang="en-US" altLang="en-US" sz="3600" i="1">
                <a:solidFill>
                  <a:schemeClr val="tx1"/>
                </a:solidFill>
              </a:rPr>
              <a:t>Chapter 10 – “Means of Egress”</a:t>
            </a:r>
          </a:p>
        </p:txBody>
      </p:sp>
      <p:sp>
        <p:nvSpPr>
          <p:cNvPr id="9219" name="Rectangle 3">
            <a:extLst>
              <a:ext uri="{FF2B5EF4-FFF2-40B4-BE49-F238E27FC236}">
                <a16:creationId xmlns:a16="http://schemas.microsoft.com/office/drawing/2014/main" id="{5B119F2E-9564-CB22-654B-F97F951EEAC1}"/>
              </a:ext>
            </a:extLst>
          </p:cNvPr>
          <p:cNvSpPr>
            <a:spLocks noGrp="1" noChangeArrowheads="1"/>
          </p:cNvSpPr>
          <p:nvPr>
            <p:ph type="subTitle" idx="1"/>
          </p:nvPr>
        </p:nvSpPr>
        <p:spPr/>
        <p:txBody>
          <a:bodyPr/>
          <a:lstStyle/>
          <a:p>
            <a:pPr eaLnBrk="1" hangingPunct="1">
              <a:lnSpc>
                <a:spcPct val="90000"/>
              </a:lnSpc>
              <a:defRPr/>
            </a:pPr>
            <a:r>
              <a:rPr lang="en-US" altLang="en-US" b="1" dirty="0">
                <a:effectLst>
                  <a:outerShdw blurRad="38100" dist="38100" dir="2700000" algn="tl">
                    <a:srgbClr val="C0C0C0"/>
                  </a:outerShdw>
                </a:effectLst>
              </a:rPr>
              <a:t>Mark G. Bailey</a:t>
            </a:r>
            <a:br>
              <a:rPr lang="en-US" altLang="en-US" b="1" dirty="0">
                <a:effectLst>
                  <a:outerShdw blurRad="38100" dist="38100" dir="2700000" algn="tl">
                    <a:srgbClr val="C0C0C0"/>
                  </a:outerShdw>
                </a:effectLst>
              </a:rPr>
            </a:br>
            <a:r>
              <a:rPr lang="en-US" altLang="en-US" sz="2100" b="1" dirty="0">
                <a:effectLst>
                  <a:outerShdw blurRad="38100" dist="38100" dir="2700000" algn="tl">
                    <a:srgbClr val="C0C0C0"/>
                  </a:outerShdw>
                </a:effectLst>
              </a:rPr>
              <a:t>N. C. Dept. of Insurance</a:t>
            </a:r>
            <a:br>
              <a:rPr lang="en-US" altLang="en-US" sz="2100" b="1" dirty="0">
                <a:effectLst>
                  <a:outerShdw blurRad="38100" dist="38100" dir="2700000" algn="tl">
                    <a:srgbClr val="C0C0C0"/>
                  </a:outerShdw>
                </a:effectLst>
              </a:rPr>
            </a:br>
            <a:r>
              <a:rPr lang="en-US" altLang="en-US" sz="2100" b="1" dirty="0">
                <a:effectLst>
                  <a:outerShdw blurRad="38100" dist="38100" dir="2700000" algn="tl">
                    <a:srgbClr val="C0C0C0"/>
                  </a:outerShdw>
                </a:effectLst>
              </a:rPr>
              <a:t>OSFM/Engineering Division</a:t>
            </a:r>
          </a:p>
        </p:txBody>
      </p:sp>
      <p:graphicFrame>
        <p:nvGraphicFramePr>
          <p:cNvPr id="5124" name="Object 5">
            <a:extLst>
              <a:ext uri="{FF2B5EF4-FFF2-40B4-BE49-F238E27FC236}">
                <a16:creationId xmlns:a16="http://schemas.microsoft.com/office/drawing/2014/main" id="{7E55E0B7-FF9C-5C16-001D-658B08084975}"/>
              </a:ext>
            </a:extLst>
          </p:cNvPr>
          <p:cNvGraphicFramePr>
            <a:graphicFrameLocks noChangeAspect="1"/>
          </p:cNvGraphicFramePr>
          <p:nvPr/>
        </p:nvGraphicFramePr>
        <p:xfrm>
          <a:off x="6705600" y="5627688"/>
          <a:ext cx="2209800" cy="1154112"/>
        </p:xfrm>
        <a:graphic>
          <a:graphicData uri="http://schemas.openxmlformats.org/presentationml/2006/ole">
            <mc:AlternateContent xmlns:mc="http://schemas.openxmlformats.org/markup-compatibility/2006">
              <mc:Choice xmlns:v="urn:schemas-microsoft-com:vml" Requires="v">
                <p:oleObj name="Bitmap Image" r:id="rId2" imgW="2352381" imgH="1228571" progId="Paint.Picture">
                  <p:embed/>
                </p:oleObj>
              </mc:Choice>
              <mc:Fallback>
                <p:oleObj name="Bitmap Image" r:id="rId2" imgW="2352381" imgH="1228571" progId="Paint.Picture">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627688"/>
                        <a:ext cx="2209800" cy="115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0953B0C-505E-110B-3561-EF081BF54482}"/>
              </a:ext>
            </a:extLst>
          </p:cNvPr>
          <p:cNvSpPr>
            <a:spLocks noGrp="1" noChangeArrowheads="1"/>
          </p:cNvSpPr>
          <p:nvPr>
            <p:ph type="title"/>
          </p:nvPr>
        </p:nvSpPr>
        <p:spPr>
          <a:xfrm>
            <a:off x="1066800" y="0"/>
            <a:ext cx="8077200" cy="412750"/>
          </a:xfrm>
        </p:spPr>
        <p:txBody>
          <a:bodyPr/>
          <a:lstStyle/>
          <a:p>
            <a:pPr algn="ctr" eaLnBrk="1" hangingPunct="1"/>
            <a:r>
              <a:rPr lang="en-US" altLang="en-US" sz="3200"/>
              <a:t>Our Lady of Angels Fire (Chicago) 1958</a:t>
            </a:r>
          </a:p>
        </p:txBody>
      </p:sp>
      <p:pic>
        <p:nvPicPr>
          <p:cNvPr id="15363" name="Picture 3" descr="schoolfire_1958[1]">
            <a:extLst>
              <a:ext uri="{FF2B5EF4-FFF2-40B4-BE49-F238E27FC236}">
                <a16:creationId xmlns:a16="http://schemas.microsoft.com/office/drawing/2014/main" id="{8C74ED46-22AE-7409-EDE4-9FF6FF39E59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527050"/>
            <a:ext cx="5715000" cy="4497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OverHead 1958 school fire">
            <a:extLst>
              <a:ext uri="{FF2B5EF4-FFF2-40B4-BE49-F238E27FC236}">
                <a16:creationId xmlns:a16="http://schemas.microsoft.com/office/drawing/2014/main" id="{456C39A4-5015-0EAC-2C3A-9A300E119DD9}"/>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715000" y="566738"/>
            <a:ext cx="2895600" cy="209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a:extLst>
              <a:ext uri="{FF2B5EF4-FFF2-40B4-BE49-F238E27FC236}">
                <a16:creationId xmlns:a16="http://schemas.microsoft.com/office/drawing/2014/main" id="{9CD33CDF-79A0-8961-E35C-5FD1BBE80BAF}"/>
              </a:ext>
            </a:extLst>
          </p:cNvPr>
          <p:cNvSpPr txBox="1">
            <a:spLocks noChangeArrowheads="1"/>
          </p:cNvSpPr>
          <p:nvPr/>
        </p:nvSpPr>
        <p:spPr bwMode="auto">
          <a:xfrm>
            <a:off x="0" y="4876800"/>
            <a:ext cx="4114800" cy="1690688"/>
          </a:xfrm>
          <a:prstGeom prst="rect">
            <a:avLst/>
          </a:prstGeom>
          <a:solidFill>
            <a:srgbClr val="FFCC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marL="282575" indent="-282575">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pPr>
            <a:r>
              <a:rPr lang="en-US" altLang="en-US" sz="1600">
                <a:latin typeface="Times New Roman" panose="02020603050405020304" pitchFamily="18" charset="0"/>
              </a:rPr>
              <a:t>90 pupils and 3 nuns died</a:t>
            </a:r>
          </a:p>
          <a:p>
            <a:pPr>
              <a:spcBef>
                <a:spcPct val="50000"/>
              </a:spcBef>
            </a:pPr>
            <a:r>
              <a:rPr lang="en-US" altLang="en-US" sz="1600">
                <a:latin typeface="Times New Roman" panose="02020603050405020304" pitchFamily="18" charset="0"/>
              </a:rPr>
              <a:t>One exit (combustible stairway)</a:t>
            </a:r>
          </a:p>
          <a:p>
            <a:pPr>
              <a:spcBef>
                <a:spcPct val="50000"/>
              </a:spcBef>
            </a:pPr>
            <a:r>
              <a:rPr lang="en-US" altLang="en-US" sz="1600">
                <a:latin typeface="Times New Roman" panose="02020603050405020304" pitchFamily="18" charset="0"/>
              </a:rPr>
              <a:t>1600 students (K-8</a:t>
            </a:r>
            <a:r>
              <a:rPr lang="en-US" altLang="en-US" sz="1600" baseline="30000">
                <a:latin typeface="Times New Roman" panose="02020603050405020304" pitchFamily="18" charset="0"/>
              </a:rPr>
              <a:t>th</a:t>
            </a:r>
            <a:r>
              <a:rPr lang="en-US" altLang="en-US" sz="1600">
                <a:latin typeface="Times New Roman" panose="02020603050405020304" pitchFamily="18" charset="0"/>
              </a:rPr>
              <a:t> grade)</a:t>
            </a:r>
          </a:p>
          <a:p>
            <a:pPr>
              <a:spcBef>
                <a:spcPct val="50000"/>
              </a:spcBef>
            </a:pPr>
            <a:r>
              <a:rPr lang="en-US" altLang="en-US" sz="1600">
                <a:latin typeface="Times New Roman" panose="02020603050405020304" pitchFamily="18" charset="0"/>
              </a:rPr>
              <a:t>No sprinklers, No Fire Alarms, No detection and No Monitoring</a:t>
            </a:r>
          </a:p>
        </p:txBody>
      </p:sp>
      <p:pic>
        <p:nvPicPr>
          <p:cNvPr id="15366" name="Picture 6" descr="school 2">
            <a:extLst>
              <a:ext uri="{FF2B5EF4-FFF2-40B4-BE49-F238E27FC236}">
                <a16:creationId xmlns:a16="http://schemas.microsoft.com/office/drawing/2014/main" id="{8CABDD9A-543D-2BD7-C93D-48114FC67242}"/>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297363" y="2662238"/>
            <a:ext cx="4846637" cy="2533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7">
            <a:extLst>
              <a:ext uri="{FF2B5EF4-FFF2-40B4-BE49-F238E27FC236}">
                <a16:creationId xmlns:a16="http://schemas.microsoft.com/office/drawing/2014/main" id="{7295A812-6823-2FA4-2B75-EF05484A581B}"/>
              </a:ext>
            </a:extLst>
          </p:cNvPr>
          <p:cNvSpPr txBox="1">
            <a:spLocks noChangeArrowheads="1"/>
          </p:cNvSpPr>
          <p:nvPr/>
        </p:nvSpPr>
        <p:spPr bwMode="auto">
          <a:xfrm>
            <a:off x="4419600" y="4953000"/>
            <a:ext cx="4724400" cy="1690688"/>
          </a:xfrm>
          <a:prstGeom prst="rect">
            <a:avLst/>
          </a:prstGeom>
          <a:solidFill>
            <a:srgbClr val="FFCC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marL="282575" indent="-282575">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pPr>
            <a:r>
              <a:rPr lang="en-US" altLang="en-US" sz="1600">
                <a:latin typeface="Times New Roman" panose="02020603050405020304" pitchFamily="18" charset="0"/>
              </a:rPr>
              <a:t>Combustible interior (including floor wax)</a:t>
            </a:r>
          </a:p>
          <a:p>
            <a:pPr>
              <a:spcBef>
                <a:spcPct val="50000"/>
              </a:spcBef>
            </a:pPr>
            <a:r>
              <a:rPr lang="en-US" altLang="en-US" sz="1600">
                <a:latin typeface="Times New Roman" panose="02020603050405020304" pitchFamily="18" charset="0"/>
              </a:rPr>
              <a:t>Fire extinguishers 7’ off floor</a:t>
            </a:r>
          </a:p>
          <a:p>
            <a:pPr>
              <a:spcBef>
                <a:spcPct val="50000"/>
              </a:spcBef>
            </a:pPr>
            <a:r>
              <a:rPr lang="en-US" altLang="en-US" sz="1600">
                <a:latin typeface="Times New Roman" panose="02020603050405020304" pitchFamily="18" charset="0"/>
              </a:rPr>
              <a:t>Fire burned 30-minutes before response</a:t>
            </a:r>
          </a:p>
          <a:p>
            <a:pPr>
              <a:spcBef>
                <a:spcPct val="50000"/>
              </a:spcBef>
            </a:pPr>
            <a:r>
              <a:rPr lang="en-US" altLang="en-US" sz="1600">
                <a:latin typeface="Times New Roman" panose="02020603050405020304" pitchFamily="18" charset="0"/>
              </a:rPr>
              <a:t>Building within scope of code per grandfather clauses in 1949 Chicago code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6D7AFF2-CACC-283E-23FC-46D22F714BFC}"/>
              </a:ext>
            </a:extLst>
          </p:cNvPr>
          <p:cNvSpPr>
            <a:spLocks noGrp="1" noChangeArrowheads="1"/>
          </p:cNvSpPr>
          <p:nvPr>
            <p:ph type="title"/>
          </p:nvPr>
        </p:nvSpPr>
        <p:spPr/>
        <p:txBody>
          <a:bodyPr/>
          <a:lstStyle/>
          <a:p>
            <a:pPr eaLnBrk="1" hangingPunct="1"/>
            <a:endParaRPr lang="en-US" altLang="en-US"/>
          </a:p>
        </p:txBody>
      </p:sp>
      <p:sp>
        <p:nvSpPr>
          <p:cNvPr id="17411" name="Rectangle 3">
            <a:extLst>
              <a:ext uri="{FF2B5EF4-FFF2-40B4-BE49-F238E27FC236}">
                <a16:creationId xmlns:a16="http://schemas.microsoft.com/office/drawing/2014/main" id="{C71105ED-BDC9-D4FC-0FAC-158B8820DE98}"/>
              </a:ext>
            </a:extLst>
          </p:cNvPr>
          <p:cNvSpPr>
            <a:spLocks noGrp="1" noChangeArrowheads="1"/>
          </p:cNvSpPr>
          <p:nvPr>
            <p:ph type="body" idx="1"/>
          </p:nvPr>
        </p:nvSpPr>
        <p:spPr/>
        <p:txBody>
          <a:bodyPr/>
          <a:lstStyle/>
          <a:p>
            <a:pPr eaLnBrk="1" hangingPunct="1"/>
            <a:endParaRPr lang="en-US" altLang="en-US"/>
          </a:p>
        </p:txBody>
      </p:sp>
      <p:pic>
        <p:nvPicPr>
          <p:cNvPr id="17412" name="Picture 4">
            <a:extLst>
              <a:ext uri="{FF2B5EF4-FFF2-40B4-BE49-F238E27FC236}">
                <a16:creationId xmlns:a16="http://schemas.microsoft.com/office/drawing/2014/main" id="{447AF2FB-8787-EA1D-8923-66BEA7854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A8242C-736C-9B86-5249-99A90395389B}"/>
              </a:ext>
            </a:extLst>
          </p:cNvPr>
          <p:cNvSpPr>
            <a:spLocks noGrp="1" noChangeArrowheads="1"/>
          </p:cNvSpPr>
          <p:nvPr>
            <p:ph type="title"/>
          </p:nvPr>
        </p:nvSpPr>
        <p:spPr/>
        <p:txBody>
          <a:bodyPr/>
          <a:lstStyle/>
          <a:p>
            <a:pPr eaLnBrk="1" hangingPunct="1"/>
            <a:r>
              <a:rPr lang="en-US" altLang="en-US"/>
              <a:t>Fire Example</a:t>
            </a:r>
          </a:p>
        </p:txBody>
      </p:sp>
      <p:pic>
        <p:nvPicPr>
          <p:cNvPr id="8201" name="station fire edited 2.wmv">
            <a:hlinkClick r:id="" action="ppaction://media"/>
            <a:extLst>
              <a:ext uri="{FF2B5EF4-FFF2-40B4-BE49-F238E27FC236}">
                <a16:creationId xmlns:a16="http://schemas.microsoft.com/office/drawing/2014/main" id="{FF18CDBD-F667-7837-94DB-96CCE834948A}"/>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20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201"/>
                                        </p:tgtEl>
                                      </p:cBhvr>
                                    </p:cmd>
                                  </p:childTnLst>
                                </p:cTn>
                              </p:par>
                            </p:childTnLst>
                          </p:cTn>
                        </p:par>
                      </p:childTnLst>
                    </p:cTn>
                  </p:par>
                </p:childTnLst>
              </p:cTn>
              <p:nextCondLst>
                <p:cond evt="onClick" delay="0">
                  <p:tgtEl>
                    <p:spTgt spid="8201"/>
                  </p:tgtEl>
                </p:cond>
              </p:nextCondLst>
            </p:seq>
            <p:video>
              <p:cMediaNode>
                <p:cTn id="7" fill="hold" display="0">
                  <p:stCondLst>
                    <p:cond delay="indefinite"/>
                  </p:stCondLst>
                  <p:endCondLst>
                    <p:cond evt="onNext" delay="0">
                      <p:tgtEl>
                        <p:sldTgt/>
                      </p:tgtEl>
                    </p:cond>
                    <p:cond evt="onPrev" delay="0">
                      <p:tgtEl>
                        <p:sldTgt/>
                      </p:tgtEl>
                    </p:cond>
                  </p:endCondLst>
                </p:cTn>
                <p:tgtEl>
                  <p:spTgt spid="820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FB54163-1473-09CB-C8CD-32DCF188C27F}"/>
              </a:ext>
            </a:extLst>
          </p:cNvPr>
          <p:cNvSpPr>
            <a:spLocks noGrp="1" noChangeArrowheads="1"/>
          </p:cNvSpPr>
          <p:nvPr>
            <p:ph type="title"/>
          </p:nvPr>
        </p:nvSpPr>
        <p:spPr/>
        <p:txBody>
          <a:bodyPr/>
          <a:lstStyle/>
          <a:p>
            <a:pPr eaLnBrk="1" hangingPunct="1"/>
            <a:r>
              <a:rPr lang="en-US" altLang="en-US"/>
              <a:t>First – Lets Set The Stage</a:t>
            </a:r>
          </a:p>
        </p:txBody>
      </p:sp>
      <p:sp>
        <p:nvSpPr>
          <p:cNvPr id="19459" name="Rectangle 3">
            <a:extLst>
              <a:ext uri="{FF2B5EF4-FFF2-40B4-BE49-F238E27FC236}">
                <a16:creationId xmlns:a16="http://schemas.microsoft.com/office/drawing/2014/main" id="{C35718D8-E0D2-12B0-1ED5-A75A4FD352DE}"/>
              </a:ext>
            </a:extLst>
          </p:cNvPr>
          <p:cNvSpPr>
            <a:spLocks noGrp="1" noChangeArrowheads="1"/>
          </p:cNvSpPr>
          <p:nvPr>
            <p:ph type="body" sz="half" idx="1"/>
          </p:nvPr>
        </p:nvSpPr>
        <p:spPr>
          <a:xfrm>
            <a:off x="1166813" y="2362200"/>
            <a:ext cx="7977187" cy="3962400"/>
          </a:xfrm>
        </p:spPr>
        <p:txBody>
          <a:bodyPr/>
          <a:lstStyle/>
          <a:p>
            <a:pPr eaLnBrk="1" hangingPunct="1">
              <a:buFontTx/>
              <a:buNone/>
            </a:pPr>
            <a:r>
              <a:rPr lang="en-US" altLang="en-US" sz="2500"/>
              <a:t>Chapter 10 establishes consensus guidelines for safe egress from occupied spaces within an acceptable time frame.</a:t>
            </a:r>
          </a:p>
          <a:p>
            <a:pPr eaLnBrk="1" hangingPunct="1">
              <a:buFontTx/>
              <a:buNone/>
            </a:pPr>
            <a:endParaRPr lang="en-US" altLang="en-US" sz="1200"/>
          </a:p>
          <a:p>
            <a:pPr eaLnBrk="1" hangingPunct="1">
              <a:buFontTx/>
              <a:buNone/>
            </a:pPr>
            <a:r>
              <a:rPr lang="en-US" altLang="en-US" sz="2500"/>
              <a:t>The following factors become important in the design:</a:t>
            </a:r>
          </a:p>
          <a:p>
            <a:pPr lvl="1" eaLnBrk="1" hangingPunct="1"/>
            <a:r>
              <a:rPr lang="en-US" altLang="en-US" sz="2200"/>
              <a:t>Occupancy classification</a:t>
            </a:r>
          </a:p>
          <a:p>
            <a:pPr lvl="1" eaLnBrk="1" hangingPunct="1"/>
            <a:r>
              <a:rPr lang="en-US" altLang="en-US" sz="2200"/>
              <a:t>How a space is used</a:t>
            </a:r>
          </a:p>
          <a:p>
            <a:pPr lvl="1" eaLnBrk="1" hangingPunct="1"/>
            <a:r>
              <a:rPr lang="en-US" altLang="en-US" sz="2200"/>
              <a:t>Travel distance</a:t>
            </a:r>
          </a:p>
          <a:p>
            <a:pPr lvl="1" eaLnBrk="1" hangingPunct="1"/>
            <a:r>
              <a:rPr lang="en-US" altLang="en-US" sz="2200"/>
              <a:t>Clear width</a:t>
            </a:r>
          </a:p>
          <a:p>
            <a:pPr lvl="1" eaLnBrk="1" hangingPunct="1"/>
            <a:r>
              <a:rPr lang="en-US" altLang="en-US" sz="2200"/>
              <a:t>Level of protection</a:t>
            </a:r>
          </a:p>
        </p:txBody>
      </p:sp>
      <p:pic>
        <p:nvPicPr>
          <p:cNvPr id="19460" name="Picture 7" descr="panic">
            <a:extLst>
              <a:ext uri="{FF2B5EF4-FFF2-40B4-BE49-F238E27FC236}">
                <a16:creationId xmlns:a16="http://schemas.microsoft.com/office/drawing/2014/main" id="{FA7B63BF-1552-7CC7-0E64-EEB68D59BA73}"/>
              </a:ext>
            </a:extLst>
          </p:cNvPr>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994525" y="0"/>
            <a:ext cx="2149475" cy="2362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EF579DC-E954-DF1E-80E7-C90396AC916D}"/>
              </a:ext>
            </a:extLst>
          </p:cNvPr>
          <p:cNvSpPr>
            <a:spLocks noGrp="1" noChangeArrowheads="1"/>
          </p:cNvSpPr>
          <p:nvPr>
            <p:ph type="title"/>
          </p:nvPr>
        </p:nvSpPr>
        <p:spPr>
          <a:xfrm>
            <a:off x="1066800" y="196850"/>
            <a:ext cx="8077200" cy="1555750"/>
          </a:xfrm>
        </p:spPr>
        <p:txBody>
          <a:bodyPr/>
          <a:lstStyle/>
          <a:p>
            <a:pPr eaLnBrk="1" hangingPunct="1"/>
            <a:r>
              <a:rPr lang="en-US" altLang="en-US"/>
              <a:t>What are the Correct Occupancies?</a:t>
            </a:r>
          </a:p>
        </p:txBody>
      </p:sp>
      <p:sp>
        <p:nvSpPr>
          <p:cNvPr id="20483" name="Rectangle 3">
            <a:extLst>
              <a:ext uri="{FF2B5EF4-FFF2-40B4-BE49-F238E27FC236}">
                <a16:creationId xmlns:a16="http://schemas.microsoft.com/office/drawing/2014/main" id="{787A4701-E496-142C-4C45-B353D9070F1E}"/>
              </a:ext>
            </a:extLst>
          </p:cNvPr>
          <p:cNvSpPr>
            <a:spLocks noGrp="1" noChangeArrowheads="1"/>
          </p:cNvSpPr>
          <p:nvPr>
            <p:ph type="body" sz="half" idx="1"/>
          </p:nvPr>
        </p:nvSpPr>
        <p:spPr>
          <a:xfrm>
            <a:off x="1219200" y="1447800"/>
            <a:ext cx="3762375" cy="2671763"/>
          </a:xfrm>
        </p:spPr>
        <p:txBody>
          <a:bodyPr/>
          <a:lstStyle/>
          <a:p>
            <a:pPr eaLnBrk="1" hangingPunct="1">
              <a:lnSpc>
                <a:spcPct val="90000"/>
              </a:lnSpc>
              <a:buFontTx/>
              <a:buNone/>
            </a:pPr>
            <a:r>
              <a:rPr lang="en-US" altLang="en-US" sz="2100"/>
              <a:t>Each occupancy represents a different hazard…</a:t>
            </a:r>
          </a:p>
        </p:txBody>
      </p:sp>
      <p:pic>
        <p:nvPicPr>
          <p:cNvPr id="20484" name="Picture 4">
            <a:extLst>
              <a:ext uri="{FF2B5EF4-FFF2-40B4-BE49-F238E27FC236}">
                <a16:creationId xmlns:a16="http://schemas.microsoft.com/office/drawing/2014/main" id="{4447A694-82A4-FB52-0B4E-B38B84BAB207}"/>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096000" y="1295400"/>
            <a:ext cx="2857500" cy="1914525"/>
          </a:xfrm>
        </p:spPr>
      </p:pic>
      <p:pic>
        <p:nvPicPr>
          <p:cNvPr id="20485" name="Picture 5">
            <a:extLst>
              <a:ext uri="{FF2B5EF4-FFF2-40B4-BE49-F238E27FC236}">
                <a16:creationId xmlns:a16="http://schemas.microsoft.com/office/drawing/2014/main" id="{9EE3BAFD-7AB5-1E1D-CF7E-1B35E25B2C03}"/>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953000" y="2971800"/>
            <a:ext cx="4040188" cy="2295525"/>
          </a:xfrm>
        </p:spPr>
      </p:pic>
      <p:pic>
        <p:nvPicPr>
          <p:cNvPr id="20486" name="Picture 6" descr="rest hoods">
            <a:extLst>
              <a:ext uri="{FF2B5EF4-FFF2-40B4-BE49-F238E27FC236}">
                <a16:creationId xmlns:a16="http://schemas.microsoft.com/office/drawing/2014/main" id="{0F518B38-290B-9C4A-8DDC-85E8C5B61E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775200"/>
            <a:ext cx="2654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storeroom">
            <a:extLst>
              <a:ext uri="{FF2B5EF4-FFF2-40B4-BE49-F238E27FC236}">
                <a16:creationId xmlns:a16="http://schemas.microsoft.com/office/drawing/2014/main" id="{CE6566FD-9B6A-10C7-C1AC-CA41253F4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5197475"/>
            <a:ext cx="22098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thea-saal-1">
            <a:extLst>
              <a:ext uri="{FF2B5EF4-FFF2-40B4-BE49-F238E27FC236}">
                <a16:creationId xmlns:a16="http://schemas.microsoft.com/office/drawing/2014/main" id="{35222D79-4AAD-25CA-36C4-7286A166C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270375"/>
            <a:ext cx="3886200" cy="2587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9" name="Picture 9" descr="open-office.jpg                                                0001F32E&#10;LWW's Disk                     BB10F1D8:">
            <a:extLst>
              <a:ext uri="{FF2B5EF4-FFF2-40B4-BE49-F238E27FC236}">
                <a16:creationId xmlns:a16="http://schemas.microsoft.com/office/drawing/2014/main" id="{EEA34392-B220-C9AB-5AF2-2AE433B1AA30}"/>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0" y="2743200"/>
            <a:ext cx="2057400" cy="15430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0490" name="Picture 10" descr="DentistOperatory.jpg                                           00202FD6&#10;LWW's Disk                     BB10F1D8:">
            <a:extLst>
              <a:ext uri="{FF2B5EF4-FFF2-40B4-BE49-F238E27FC236}">
                <a16:creationId xmlns:a16="http://schemas.microsoft.com/office/drawing/2014/main" id="{94F45DB0-2E07-BB7D-01B5-95157FE41AF3}"/>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l="7416" t="8928" r="6520" b="5357"/>
          <a:stretch>
            <a:fillRect/>
          </a:stretch>
        </p:blipFill>
        <p:spPr bwMode="auto">
          <a:xfrm>
            <a:off x="3886200" y="2895600"/>
            <a:ext cx="1309688" cy="1905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73B8A29-10D4-DBAD-CA09-309AC577AA8C}"/>
              </a:ext>
            </a:extLst>
          </p:cNvPr>
          <p:cNvSpPr>
            <a:spLocks noGrp="1" noChangeArrowheads="1"/>
          </p:cNvSpPr>
          <p:nvPr>
            <p:ph type="title"/>
          </p:nvPr>
        </p:nvSpPr>
        <p:spPr/>
        <p:txBody>
          <a:bodyPr/>
          <a:lstStyle/>
          <a:p>
            <a:pPr algn="ctr" eaLnBrk="1" hangingPunct="1"/>
            <a:r>
              <a:rPr lang="en-US" altLang="en-US" sz="4000"/>
              <a:t>Group A Occupancies</a:t>
            </a:r>
          </a:p>
        </p:txBody>
      </p:sp>
      <p:graphicFrame>
        <p:nvGraphicFramePr>
          <p:cNvPr id="120891" name="Group 59">
            <a:extLst>
              <a:ext uri="{FF2B5EF4-FFF2-40B4-BE49-F238E27FC236}">
                <a16:creationId xmlns:a16="http://schemas.microsoft.com/office/drawing/2014/main" id="{91BD65A1-D500-6421-3DDD-A6A790ADC32E}"/>
              </a:ext>
            </a:extLst>
          </p:cNvPr>
          <p:cNvGraphicFramePr>
            <a:graphicFrameLocks noGrp="1"/>
          </p:cNvGraphicFramePr>
          <p:nvPr/>
        </p:nvGraphicFramePr>
        <p:xfrm>
          <a:off x="1219200" y="1524000"/>
          <a:ext cx="6096000" cy="5243513"/>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1015985">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700" b="1" i="0" u="none" strike="noStrike" cap="none" normalizeH="0" baseline="0" dirty="0">
                          <a:ln>
                            <a:noFill/>
                          </a:ln>
                          <a:solidFill>
                            <a:schemeClr val="tx1"/>
                          </a:solidFill>
                          <a:effectLst/>
                          <a:latin typeface="Arial" panose="020B0604020202020204" pitchFamily="34" charset="0"/>
                        </a:rPr>
                        <a:t>Group A-1</a:t>
                      </a:r>
                      <a:r>
                        <a:rPr kumimoji="0" lang="en-US" altLang="en-US" sz="1700" b="0" i="0" u="none" strike="noStrike" cap="none" normalizeH="0" baseline="0" dirty="0">
                          <a:ln>
                            <a:noFill/>
                          </a:ln>
                          <a:solidFill>
                            <a:schemeClr val="tx1"/>
                          </a:solidFill>
                          <a:effectLst/>
                          <a:latin typeface="Arial" panose="020B0604020202020204" pitchFamily="34" charset="0"/>
                        </a:rPr>
                        <a:t> (Viewing performing arts or theater)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700" b="0" i="0" u="none" strike="noStrike" cap="none" normalizeH="0" baseline="0" dirty="0">
                        <a:ln>
                          <a:noFill/>
                        </a:ln>
                        <a:solidFill>
                          <a:schemeClr val="tx1"/>
                        </a:solidFill>
                        <a:effectLst/>
                        <a:latin typeface="Arial" panose="020B0604020202020204" pitchFamily="34"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700" b="0" i="0" u="none" strike="noStrike" cap="none" normalizeH="0" baseline="0">
                          <a:ln>
                            <a:noFill/>
                          </a:ln>
                          <a:solidFill>
                            <a:schemeClr val="tx1"/>
                          </a:solidFill>
                          <a:effectLst/>
                          <a:latin typeface="Arial" panose="020B0604020202020204" pitchFamily="34" charset="0"/>
                        </a:rPr>
                        <a:t>Low lighting, high occupant loads, hesitation to leave</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0"/>
                  </a:ext>
                </a:extLst>
              </a:tr>
              <a:tr h="1015985">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700" b="1" i="0" u="none" strike="noStrike" cap="none" normalizeH="0" baseline="0">
                          <a:ln>
                            <a:noFill/>
                          </a:ln>
                          <a:solidFill>
                            <a:schemeClr val="tx1"/>
                          </a:solidFill>
                          <a:effectLst/>
                          <a:latin typeface="Arial" panose="020B0604020202020204" pitchFamily="34" charset="0"/>
                        </a:rPr>
                        <a:t>Group A-2 </a:t>
                      </a:r>
                      <a:r>
                        <a:rPr kumimoji="0" lang="en-US" altLang="en-US" sz="1700" b="0" i="0" u="none" strike="noStrike" cap="none" normalizeH="0" baseline="0">
                          <a:ln>
                            <a:noFill/>
                          </a:ln>
                          <a:solidFill>
                            <a:schemeClr val="tx1"/>
                          </a:solidFill>
                          <a:effectLst/>
                          <a:latin typeface="Arial" panose="020B0604020202020204" pitchFamily="34" charset="0"/>
                        </a:rPr>
                        <a:t>(Assembly intended for food/drink consumption)</a:t>
                      </a: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700" b="0" i="0" u="none" strike="noStrike" cap="none" normalizeH="0" baseline="0">
                          <a:ln>
                            <a:noFill/>
                          </a:ln>
                          <a:solidFill>
                            <a:schemeClr val="tx1"/>
                          </a:solidFill>
                          <a:effectLst/>
                          <a:latin typeface="Arial" panose="020B0604020202020204" pitchFamily="34" charset="0"/>
                        </a:rPr>
                        <a:t>Ill-defined aisles, loud conditions, alcohol, high occupant loads</a:t>
                      </a:r>
                      <a:r>
                        <a:rPr kumimoji="0" lang="en-US" altLang="en-US" sz="1900" b="0" i="0" u="none" strike="noStrike" cap="none" normalizeH="0" baseline="0">
                          <a:ln>
                            <a:noFill/>
                          </a:ln>
                          <a:solidFill>
                            <a:schemeClr val="tx1"/>
                          </a:solidFill>
                          <a:effectLst/>
                          <a:latin typeface="Arial" panose="020B0604020202020204" pitchFamily="34" charset="0"/>
                        </a:rPr>
                        <a:t> </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5985">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700" b="1" i="0" u="none" strike="noStrike" cap="none" normalizeH="0" baseline="0">
                          <a:ln>
                            <a:noFill/>
                          </a:ln>
                          <a:solidFill>
                            <a:schemeClr val="tx1"/>
                          </a:solidFill>
                          <a:effectLst/>
                          <a:latin typeface="Arial" panose="020B0604020202020204" pitchFamily="34" charset="0"/>
                        </a:rPr>
                        <a:t>Group A-3</a:t>
                      </a:r>
                      <a:r>
                        <a:rPr kumimoji="0" lang="en-US" altLang="en-US" sz="1700" b="0" i="0" u="none" strike="noStrike" cap="none" normalizeH="0" baseline="0">
                          <a:ln>
                            <a:noFill/>
                          </a:ln>
                          <a:solidFill>
                            <a:schemeClr val="tx1"/>
                          </a:solidFill>
                          <a:effectLst/>
                          <a:latin typeface="Arial" panose="020B0604020202020204" pitchFamily="34" charset="0"/>
                        </a:rPr>
                        <a:t> (Assembly for recreation, worship   or amusement)</a:t>
                      </a: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700" b="0" i="0" u="none" strike="noStrike" cap="none" normalizeH="0" baseline="0">
                          <a:ln>
                            <a:noFill/>
                          </a:ln>
                          <a:solidFill>
                            <a:schemeClr val="tx1"/>
                          </a:solidFill>
                          <a:effectLst/>
                          <a:latin typeface="Arial" panose="020B0604020202020204" pitchFamily="34" charset="0"/>
                        </a:rPr>
                        <a:t>High occupant loads, potentially slow egress speed</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2"/>
                  </a:ext>
                </a:extLst>
              </a:tr>
              <a:tr h="1179574">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700" b="1" i="0" u="none" strike="noStrike" cap="none" normalizeH="0" baseline="0">
                          <a:ln>
                            <a:noFill/>
                          </a:ln>
                          <a:solidFill>
                            <a:schemeClr val="tx1"/>
                          </a:solidFill>
                          <a:effectLst/>
                          <a:latin typeface="Arial" panose="020B0604020202020204" pitchFamily="34" charset="0"/>
                        </a:rPr>
                        <a:t>Group A-4</a:t>
                      </a:r>
                      <a:r>
                        <a:rPr kumimoji="0" lang="en-US" altLang="en-US" sz="1700" b="0" i="0" u="none" strike="noStrike" cap="none" normalizeH="0" baseline="0">
                          <a:ln>
                            <a:noFill/>
                          </a:ln>
                          <a:solidFill>
                            <a:schemeClr val="tx1"/>
                          </a:solidFill>
                          <a:effectLst/>
                          <a:latin typeface="Arial" panose="020B0604020202020204" pitchFamily="34" charset="0"/>
                        </a:rPr>
                        <a:t> (Indoor arenas)</a:t>
                      </a: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700" b="0" i="0" u="none" strike="noStrike" cap="none" normalizeH="0" baseline="0">
                          <a:ln>
                            <a:noFill/>
                          </a:ln>
                          <a:solidFill>
                            <a:schemeClr val="tx1"/>
                          </a:solidFill>
                          <a:effectLst/>
                          <a:latin typeface="Arial" panose="020B0604020202020204" pitchFamily="34" charset="0"/>
                        </a:rPr>
                        <a:t>High occupant loads, smoke obstruction, potentially slow egress speed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700" b="0" i="0" u="none" strike="noStrike" cap="none" normalizeH="0" baseline="0">
                          <a:ln>
                            <a:noFill/>
                          </a:ln>
                          <a:solidFill>
                            <a:schemeClr val="tx1"/>
                          </a:solidFill>
                          <a:effectLst/>
                          <a:latin typeface="Arial" panose="020B0604020202020204" pitchFamily="34" charset="0"/>
                        </a:rPr>
                        <a:t> </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15985">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700" b="1" i="0" u="none" strike="noStrike" cap="none" normalizeH="0" baseline="0">
                          <a:ln>
                            <a:noFill/>
                          </a:ln>
                          <a:solidFill>
                            <a:schemeClr val="tx1"/>
                          </a:solidFill>
                          <a:effectLst/>
                          <a:latin typeface="Arial" panose="020B0604020202020204" pitchFamily="34" charset="0"/>
                        </a:rPr>
                        <a:t>Group A-5</a:t>
                      </a:r>
                      <a:r>
                        <a:rPr kumimoji="0" lang="en-US" altLang="en-US" sz="1700" b="0" i="0" u="none" strike="noStrike" cap="none" normalizeH="0" baseline="0">
                          <a:ln>
                            <a:noFill/>
                          </a:ln>
                          <a:solidFill>
                            <a:schemeClr val="tx1"/>
                          </a:solidFill>
                          <a:effectLst/>
                          <a:latin typeface="Arial" panose="020B0604020202020204" pitchFamily="34" charset="0"/>
                        </a:rPr>
                        <a:t> (Outdoor arenas)</a:t>
                      </a: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700" b="0" i="0" u="none" strike="noStrike" cap="none" normalizeH="0" baseline="0">
                          <a:ln>
                            <a:noFill/>
                          </a:ln>
                          <a:solidFill>
                            <a:schemeClr val="tx1"/>
                          </a:solidFill>
                          <a:effectLst/>
                          <a:latin typeface="Arial" panose="020B0604020202020204" pitchFamily="34" charset="0"/>
                        </a:rPr>
                        <a:t>High occupant loads, potentially slow egress speed</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700" b="0" i="0" u="none" strike="noStrike" cap="none" normalizeH="0" baseline="0">
                        <a:ln>
                          <a:noFill/>
                        </a:ln>
                        <a:solidFill>
                          <a:schemeClr val="tx1"/>
                        </a:solidFill>
                        <a:effectLst/>
                        <a:latin typeface="Arial" panose="020B0604020202020204" pitchFamily="34"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4"/>
                  </a:ext>
                </a:extLst>
              </a:tr>
            </a:tbl>
          </a:graphicData>
        </a:graphic>
      </p:graphicFrame>
      <p:sp>
        <p:nvSpPr>
          <p:cNvPr id="21527" name="Text Box 30">
            <a:extLst>
              <a:ext uri="{FF2B5EF4-FFF2-40B4-BE49-F238E27FC236}">
                <a16:creationId xmlns:a16="http://schemas.microsoft.com/office/drawing/2014/main" id="{E6460384-21C6-9B5C-49D4-3E8479607B20}"/>
              </a:ext>
            </a:extLst>
          </p:cNvPr>
          <p:cNvSpPr txBox="1">
            <a:spLocks noChangeArrowheads="1"/>
          </p:cNvSpPr>
          <p:nvPr/>
        </p:nvSpPr>
        <p:spPr bwMode="auto">
          <a:xfrm>
            <a:off x="1524000" y="914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50000"/>
              </a:spcBef>
              <a:buFontTx/>
              <a:buNone/>
            </a:pPr>
            <a:r>
              <a:rPr lang="en-US" altLang="en-US" sz="2400"/>
              <a:t>Occupancy</a:t>
            </a:r>
          </a:p>
        </p:txBody>
      </p:sp>
      <p:sp>
        <p:nvSpPr>
          <p:cNvPr id="21528" name="Text Box 31">
            <a:extLst>
              <a:ext uri="{FF2B5EF4-FFF2-40B4-BE49-F238E27FC236}">
                <a16:creationId xmlns:a16="http://schemas.microsoft.com/office/drawing/2014/main" id="{83E76B1D-E397-97D6-CBCB-7DF4153086EF}"/>
              </a:ext>
            </a:extLst>
          </p:cNvPr>
          <p:cNvSpPr txBox="1">
            <a:spLocks noChangeArrowheads="1"/>
          </p:cNvSpPr>
          <p:nvPr/>
        </p:nvSpPr>
        <p:spPr bwMode="auto">
          <a:xfrm>
            <a:off x="4572000" y="914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50000"/>
              </a:spcBef>
              <a:buFontTx/>
              <a:buNone/>
            </a:pPr>
            <a:r>
              <a:rPr lang="en-US" altLang="en-US" sz="2400"/>
              <a:t>Hazard</a:t>
            </a:r>
          </a:p>
        </p:txBody>
      </p:sp>
      <p:pic>
        <p:nvPicPr>
          <p:cNvPr id="21529" name="Picture 52" descr="churchplan.jpg                                                 001E817B&#10;LWW's Disk                     BB10F1D8:">
            <a:extLst>
              <a:ext uri="{FF2B5EF4-FFF2-40B4-BE49-F238E27FC236}">
                <a16:creationId xmlns:a16="http://schemas.microsoft.com/office/drawing/2014/main" id="{264CC473-F750-6D79-CE5E-7D3E63B5931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620000" y="5456238"/>
            <a:ext cx="152400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55" descr="j0284126">
            <a:extLst>
              <a:ext uri="{FF2B5EF4-FFF2-40B4-BE49-F238E27FC236}">
                <a16:creationId xmlns:a16="http://schemas.microsoft.com/office/drawing/2014/main" id="{CC3D3B88-B748-3098-27AB-B5BAECFA4912}"/>
              </a:ext>
            </a:extLst>
          </p:cNvPr>
          <p:cNvPicPr>
            <a:picLocks noGrp="1" noChangeAspect="1" noChangeArrowheads="1" noCrop="1"/>
          </p:cNvPicPr>
          <p:nvPr>
            <p:ph idx="1"/>
          </p:nvPr>
        </p:nvPicPr>
        <p:blipFill>
          <a:blip r:embed="rId5">
            <a:extLst>
              <a:ext uri="{28A0092B-C50C-407E-A947-70E740481C1C}">
                <a14:useLocalDpi xmlns:a14="http://schemas.microsoft.com/office/drawing/2010/main" val="0"/>
              </a:ext>
            </a:extLst>
          </a:blip>
          <a:srcRect/>
          <a:stretch>
            <a:fillRect/>
          </a:stretch>
        </p:blipFill>
        <p:spPr>
          <a:xfrm>
            <a:off x="7391400" y="1295400"/>
            <a:ext cx="1752600" cy="167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onference table.jpg                                           001FFD1D&#10;LWW's Disk                     BB10F1D8:">
            <a:extLst>
              <a:ext uri="{FF2B5EF4-FFF2-40B4-BE49-F238E27FC236}">
                <a16:creationId xmlns:a16="http://schemas.microsoft.com/office/drawing/2014/main" id="{9733530F-A672-998E-EDAB-BE2FE2C7FB0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133600" y="4876800"/>
            <a:ext cx="2133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a:extLst>
              <a:ext uri="{FF2B5EF4-FFF2-40B4-BE49-F238E27FC236}">
                <a16:creationId xmlns:a16="http://schemas.microsoft.com/office/drawing/2014/main" id="{4EADCCCB-D751-FB20-1120-9EF67BE94449}"/>
              </a:ext>
            </a:extLst>
          </p:cNvPr>
          <p:cNvSpPr>
            <a:spLocks noGrp="1" noChangeArrowheads="1"/>
          </p:cNvSpPr>
          <p:nvPr>
            <p:ph type="title"/>
          </p:nvPr>
        </p:nvSpPr>
        <p:spPr>
          <a:xfrm>
            <a:off x="1066800" y="228600"/>
            <a:ext cx="7391400" cy="823913"/>
          </a:xfrm>
        </p:spPr>
        <p:txBody>
          <a:bodyPr/>
          <a:lstStyle/>
          <a:p>
            <a:pPr eaLnBrk="1" hangingPunct="1"/>
            <a:r>
              <a:rPr lang="en-US" altLang="en-US"/>
              <a:t>Group B Occupancies</a:t>
            </a:r>
          </a:p>
        </p:txBody>
      </p:sp>
      <p:sp>
        <p:nvSpPr>
          <p:cNvPr id="23556" name="Rectangle 4">
            <a:extLst>
              <a:ext uri="{FF2B5EF4-FFF2-40B4-BE49-F238E27FC236}">
                <a16:creationId xmlns:a16="http://schemas.microsoft.com/office/drawing/2014/main" id="{7DCFCF1B-EA57-93E5-3CA7-AC2421C1ABA6}"/>
              </a:ext>
            </a:extLst>
          </p:cNvPr>
          <p:cNvSpPr>
            <a:spLocks noGrp="1" noChangeArrowheads="1"/>
          </p:cNvSpPr>
          <p:nvPr>
            <p:ph type="body" idx="1"/>
          </p:nvPr>
        </p:nvSpPr>
        <p:spPr>
          <a:xfrm>
            <a:off x="1219200" y="1600200"/>
            <a:ext cx="5943600" cy="2286000"/>
          </a:xfrm>
        </p:spPr>
        <p:txBody>
          <a:bodyPr/>
          <a:lstStyle/>
          <a:p>
            <a:pPr eaLnBrk="1" hangingPunct="1">
              <a:buFontTx/>
              <a:buNone/>
            </a:pPr>
            <a:endParaRPr lang="en-US" altLang="en-US"/>
          </a:p>
          <a:p>
            <a:pPr lvl="2" eaLnBrk="1" hangingPunct="1"/>
            <a:r>
              <a:rPr lang="en-US" altLang="en-US"/>
              <a:t>An office (typically) </a:t>
            </a:r>
          </a:p>
          <a:p>
            <a:pPr lvl="2" eaLnBrk="1" hangingPunct="1"/>
            <a:r>
              <a:rPr lang="en-US" altLang="en-US"/>
              <a:t>Use of a building for</a:t>
            </a:r>
          </a:p>
          <a:p>
            <a:pPr lvl="3" eaLnBrk="1" hangingPunct="1"/>
            <a:r>
              <a:rPr lang="en-US" altLang="en-US"/>
              <a:t>Professional or </a:t>
            </a:r>
          </a:p>
          <a:p>
            <a:pPr lvl="3" eaLnBrk="1" hangingPunct="1"/>
            <a:r>
              <a:rPr lang="en-US" altLang="en-US"/>
              <a:t>Service-type transactions (i.e. doctor’s office, car wash) </a:t>
            </a:r>
          </a:p>
        </p:txBody>
      </p:sp>
      <p:pic>
        <p:nvPicPr>
          <p:cNvPr id="23557" name="Picture 5" descr="open-office.jpg                                                0001F32E&#10;LWW's Disk                     BB10F1D8:">
            <a:extLst>
              <a:ext uri="{FF2B5EF4-FFF2-40B4-BE49-F238E27FC236}">
                <a16:creationId xmlns:a16="http://schemas.microsoft.com/office/drawing/2014/main" id="{2604C8C9-6DA4-3172-A867-E55A8B1B327F}"/>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477000" y="1733550"/>
            <a:ext cx="2057400" cy="15430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3558" name="Rectangle 6">
            <a:extLst>
              <a:ext uri="{FF2B5EF4-FFF2-40B4-BE49-F238E27FC236}">
                <a16:creationId xmlns:a16="http://schemas.microsoft.com/office/drawing/2014/main" id="{870E000D-93F0-DC1F-13EF-237E6A25BF00}"/>
              </a:ext>
            </a:extLst>
          </p:cNvPr>
          <p:cNvSpPr>
            <a:spLocks noChangeArrowheads="1"/>
          </p:cNvSpPr>
          <p:nvPr/>
        </p:nvSpPr>
        <p:spPr bwMode="auto">
          <a:xfrm>
            <a:off x="1295400" y="1219200"/>
            <a:ext cx="5257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buFontTx/>
              <a:buNone/>
            </a:pPr>
            <a:r>
              <a:rPr lang="en-US" altLang="en-US" b="1"/>
              <a:t>Business occupancies</a:t>
            </a:r>
            <a:r>
              <a:rPr lang="en-US" altLang="en-US"/>
              <a:t> include:</a:t>
            </a:r>
            <a:endParaRPr lang="en-US" altLang="en-US" sz="2500"/>
          </a:p>
        </p:txBody>
      </p:sp>
      <p:pic>
        <p:nvPicPr>
          <p:cNvPr id="23559" name="Picture 7" descr="DentistOperatory.jpg                                           00202FD6&#10;LWW's Disk                     BB10F1D8:">
            <a:extLst>
              <a:ext uri="{FF2B5EF4-FFF2-40B4-BE49-F238E27FC236}">
                <a16:creationId xmlns:a16="http://schemas.microsoft.com/office/drawing/2014/main" id="{1E106B7A-EE37-C477-C822-880040D4CCB2}"/>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7416" t="8928" r="6520" b="5357"/>
          <a:stretch>
            <a:fillRect/>
          </a:stretch>
        </p:blipFill>
        <p:spPr bwMode="auto">
          <a:xfrm>
            <a:off x="7681913" y="152400"/>
            <a:ext cx="1309687" cy="1905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3560" name="Text Box 8">
            <a:extLst>
              <a:ext uri="{FF2B5EF4-FFF2-40B4-BE49-F238E27FC236}">
                <a16:creationId xmlns:a16="http://schemas.microsoft.com/office/drawing/2014/main" id="{0236D77A-8F47-9015-40DA-DDD776C8054F}"/>
              </a:ext>
            </a:extLst>
          </p:cNvPr>
          <p:cNvSpPr txBox="1">
            <a:spLocks noChangeArrowheads="1"/>
          </p:cNvSpPr>
          <p:nvPr/>
        </p:nvSpPr>
        <p:spPr bwMode="auto">
          <a:xfrm>
            <a:off x="5029200" y="5334000"/>
            <a:ext cx="4114800" cy="1200150"/>
          </a:xfrm>
          <a:prstGeom prst="rect">
            <a:avLst/>
          </a:prstGeom>
          <a:solidFill>
            <a:srgbClr val="FF9900"/>
          </a:solidFill>
          <a:ln w="9525">
            <a:solidFill>
              <a:schemeClr val="tx1"/>
            </a:solidFill>
            <a:miter lim="800000"/>
            <a:headEnd/>
            <a:tailEnd/>
          </a:ln>
          <a:effectLst>
            <a:outerShdw dist="107763" dir="13500000" algn="ctr" rotWithShape="0">
              <a:schemeClr val="bg2">
                <a:alpha val="50000"/>
              </a:schemeClr>
            </a:outerShdw>
          </a:effectLst>
        </p:spPr>
        <p:txBody>
          <a:bodyPr>
            <a:spAutoFit/>
          </a:bodyPr>
          <a:lstStyle>
            <a:lvl1pPr marL="63500">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1800"/>
              <a:t>Meeting areas accessory to a Group B occupancy with an occupant load fewer than 50-persons are classified as Group B.</a:t>
            </a:r>
          </a:p>
        </p:txBody>
      </p:sp>
      <p:sp>
        <p:nvSpPr>
          <p:cNvPr id="23561" name="Text Box 9">
            <a:extLst>
              <a:ext uri="{FF2B5EF4-FFF2-40B4-BE49-F238E27FC236}">
                <a16:creationId xmlns:a16="http://schemas.microsoft.com/office/drawing/2014/main" id="{D8A81BD6-A139-D94D-F86A-337A2A245A86}"/>
              </a:ext>
            </a:extLst>
          </p:cNvPr>
          <p:cNvSpPr txBox="1">
            <a:spLocks noChangeArrowheads="1"/>
          </p:cNvSpPr>
          <p:nvPr/>
        </p:nvSpPr>
        <p:spPr bwMode="auto">
          <a:xfrm>
            <a:off x="1371600" y="4191000"/>
            <a:ext cx="7162800" cy="650875"/>
          </a:xfrm>
          <a:prstGeom prst="rect">
            <a:avLst/>
          </a:prstGeom>
          <a:solidFill>
            <a:schemeClr val="accent1"/>
          </a:solidFill>
          <a:ln w="9525">
            <a:solidFill>
              <a:schemeClr val="tx1"/>
            </a:solidFill>
            <a:miter lim="800000"/>
            <a:headEnd/>
            <a:tailEnd/>
          </a:ln>
          <a:effectLst>
            <a:outerShdw dist="107763" dir="13500000" algn="ctr" rotWithShape="0">
              <a:schemeClr val="bg2">
                <a:alpha val="50000"/>
              </a:schemeClr>
            </a:outerShdw>
          </a:effec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1800"/>
              <a:t>A Group B occupancy is not expected to have a high occupant density or high fuel load.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4DBD80D-4554-A870-45B2-802B5B44AC18}"/>
              </a:ext>
            </a:extLst>
          </p:cNvPr>
          <p:cNvSpPr>
            <a:spLocks noGrp="1" noChangeArrowheads="1"/>
          </p:cNvSpPr>
          <p:nvPr>
            <p:ph type="title"/>
          </p:nvPr>
        </p:nvSpPr>
        <p:spPr/>
        <p:txBody>
          <a:bodyPr/>
          <a:lstStyle/>
          <a:p>
            <a:pPr eaLnBrk="1" hangingPunct="1"/>
            <a:r>
              <a:rPr lang="en-US" altLang="en-US"/>
              <a:t>Group E Occupancies</a:t>
            </a:r>
          </a:p>
        </p:txBody>
      </p:sp>
      <p:sp>
        <p:nvSpPr>
          <p:cNvPr id="24579" name="Rectangle 3">
            <a:extLst>
              <a:ext uri="{FF2B5EF4-FFF2-40B4-BE49-F238E27FC236}">
                <a16:creationId xmlns:a16="http://schemas.microsoft.com/office/drawing/2014/main" id="{4EE749C1-5C59-E200-CE56-FB2978130675}"/>
              </a:ext>
            </a:extLst>
          </p:cNvPr>
          <p:cNvSpPr>
            <a:spLocks noGrp="1" noChangeArrowheads="1"/>
          </p:cNvSpPr>
          <p:nvPr>
            <p:ph type="body" idx="1"/>
          </p:nvPr>
        </p:nvSpPr>
        <p:spPr>
          <a:xfrm>
            <a:off x="1166813" y="1514475"/>
            <a:ext cx="4167187" cy="4751388"/>
          </a:xfrm>
        </p:spPr>
        <p:txBody>
          <a:bodyPr/>
          <a:lstStyle/>
          <a:p>
            <a:pPr eaLnBrk="1" hangingPunct="1">
              <a:buFontTx/>
              <a:buNone/>
            </a:pPr>
            <a:r>
              <a:rPr lang="en-US" altLang="en-US"/>
              <a:t>K through 12</a:t>
            </a:r>
            <a:r>
              <a:rPr lang="en-US" altLang="en-US" baseline="30000"/>
              <a:t>th</a:t>
            </a:r>
            <a:r>
              <a:rPr lang="en-US" altLang="en-US"/>
              <a:t> grade</a:t>
            </a:r>
          </a:p>
          <a:p>
            <a:pPr eaLnBrk="1" hangingPunct="1"/>
            <a:r>
              <a:rPr lang="en-US" altLang="en-US"/>
              <a:t>Delay to egress</a:t>
            </a:r>
          </a:p>
          <a:p>
            <a:pPr eaLnBrk="1" hangingPunct="1"/>
            <a:r>
              <a:rPr lang="en-US" altLang="en-US"/>
              <a:t>Possible panic or confusion</a:t>
            </a:r>
          </a:p>
          <a:p>
            <a:pPr eaLnBrk="1" hangingPunct="1"/>
            <a:r>
              <a:rPr lang="en-US" altLang="en-US"/>
              <a:t>Moderate occupant densities</a:t>
            </a:r>
          </a:p>
          <a:p>
            <a:pPr eaLnBrk="1" hangingPunct="1"/>
            <a:endParaRPr lang="en-US" altLang="en-US"/>
          </a:p>
          <a:p>
            <a:pPr eaLnBrk="1" hangingPunct="1">
              <a:buFontTx/>
              <a:buNone/>
            </a:pPr>
            <a:endParaRPr lang="en-US" altLang="en-US"/>
          </a:p>
        </p:txBody>
      </p:sp>
      <p:pic>
        <p:nvPicPr>
          <p:cNvPr id="24580" name="Picture 5" descr="snowy%20fire%20drill-web">
            <a:extLst>
              <a:ext uri="{FF2B5EF4-FFF2-40B4-BE49-F238E27FC236}">
                <a16:creationId xmlns:a16="http://schemas.microsoft.com/office/drawing/2014/main" id="{3544A9CB-F77A-9077-839C-B64B55EDD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238500"/>
            <a:ext cx="37338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7" descr="drill-7">
            <a:extLst>
              <a:ext uri="{FF2B5EF4-FFF2-40B4-BE49-F238E27FC236}">
                <a16:creationId xmlns:a16="http://schemas.microsoft.com/office/drawing/2014/main" id="{996FFE89-3021-C7F1-AFAF-AC06AAEE2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8">
            <a:extLst>
              <a:ext uri="{FF2B5EF4-FFF2-40B4-BE49-F238E27FC236}">
                <a16:creationId xmlns:a16="http://schemas.microsoft.com/office/drawing/2014/main" id="{81516E1F-7AE1-38E0-05D1-07392CA84BCA}"/>
              </a:ext>
            </a:extLst>
          </p:cNvPr>
          <p:cNvSpPr txBox="1">
            <a:spLocks noChangeArrowheads="1"/>
          </p:cNvSpPr>
          <p:nvPr/>
        </p:nvSpPr>
        <p:spPr bwMode="auto">
          <a:xfrm>
            <a:off x="1219200" y="4876800"/>
            <a:ext cx="2438400" cy="1200150"/>
          </a:xfrm>
          <a:prstGeom prst="rect">
            <a:avLst/>
          </a:prstGeom>
          <a:solidFill>
            <a:schemeClr val="accent1"/>
          </a:solidFill>
          <a:ln w="9525">
            <a:solidFill>
              <a:schemeClr val="tx1"/>
            </a:solidFill>
            <a:miter lim="800000"/>
            <a:headEnd/>
            <a:tailEnd/>
          </a:ln>
          <a:effectLst>
            <a:outerShdw dist="107763" dir="13500000" algn="ctr" rotWithShape="0">
              <a:schemeClr val="bg2">
                <a:alpha val="50000"/>
              </a:schemeClr>
            </a:outerShdw>
          </a:effec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1800"/>
              <a:t>1</a:t>
            </a:r>
            <a:r>
              <a:rPr lang="en-US" altLang="en-US" sz="1800" baseline="30000"/>
              <a:t>st</a:t>
            </a:r>
            <a:r>
              <a:rPr lang="en-US" altLang="en-US" sz="1800"/>
              <a:t> Grade and lower students are limited to the first floor to prevent vertical travel.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7CA06FC-BD43-864F-670F-C54464F6F38B}"/>
              </a:ext>
            </a:extLst>
          </p:cNvPr>
          <p:cNvSpPr>
            <a:spLocks noGrp="1" noChangeArrowheads="1"/>
          </p:cNvSpPr>
          <p:nvPr>
            <p:ph type="title"/>
          </p:nvPr>
        </p:nvSpPr>
        <p:spPr/>
        <p:txBody>
          <a:bodyPr/>
          <a:lstStyle/>
          <a:p>
            <a:pPr eaLnBrk="1" hangingPunct="1"/>
            <a:r>
              <a:rPr lang="en-US" altLang="en-US"/>
              <a:t>Group I Occupancies</a:t>
            </a:r>
          </a:p>
        </p:txBody>
      </p:sp>
      <p:graphicFrame>
        <p:nvGraphicFramePr>
          <p:cNvPr id="122922" name="Group 42">
            <a:extLst>
              <a:ext uri="{FF2B5EF4-FFF2-40B4-BE49-F238E27FC236}">
                <a16:creationId xmlns:a16="http://schemas.microsoft.com/office/drawing/2014/main" id="{7F5662E5-2725-53E0-5CEA-F162271B4111}"/>
              </a:ext>
            </a:extLst>
          </p:cNvPr>
          <p:cNvGraphicFramePr>
            <a:graphicFrameLocks noGrp="1"/>
          </p:cNvGraphicFramePr>
          <p:nvPr>
            <p:ph sz="half" idx="1"/>
          </p:nvPr>
        </p:nvGraphicFramePr>
        <p:xfrm>
          <a:off x="1166813" y="1905000"/>
          <a:ext cx="5310187" cy="4824413"/>
        </p:xfrm>
        <a:graphic>
          <a:graphicData uri="http://schemas.openxmlformats.org/drawingml/2006/table">
            <a:tbl>
              <a:tblPr/>
              <a:tblGrid>
                <a:gridCol w="2655887">
                  <a:extLst>
                    <a:ext uri="{9D8B030D-6E8A-4147-A177-3AD203B41FA5}">
                      <a16:colId xmlns:a16="http://schemas.microsoft.com/office/drawing/2014/main" val="20000"/>
                    </a:ext>
                  </a:extLst>
                </a:gridCol>
                <a:gridCol w="2654300">
                  <a:extLst>
                    <a:ext uri="{9D8B030D-6E8A-4147-A177-3AD203B41FA5}">
                      <a16:colId xmlns:a16="http://schemas.microsoft.com/office/drawing/2014/main" val="20001"/>
                    </a:ext>
                  </a:extLst>
                </a:gridCol>
              </a:tblGrid>
              <a:tr h="1200150">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a:ln>
                            <a:noFill/>
                          </a:ln>
                          <a:solidFill>
                            <a:schemeClr val="tx1"/>
                          </a:solidFill>
                          <a:effectLst/>
                          <a:latin typeface="Arial" panose="020B0604020202020204" pitchFamily="34" charset="0"/>
                        </a:rPr>
                        <a:t>Group I-1</a:t>
                      </a:r>
                      <a:r>
                        <a:rPr kumimoji="0" lang="en-US" altLang="en-US" sz="2100" b="0" i="0" u="none" strike="noStrike" cap="none" normalizeH="0" baseline="0">
                          <a:ln>
                            <a:noFill/>
                          </a:ln>
                          <a:solidFill>
                            <a:schemeClr val="tx1"/>
                          </a:solidFill>
                          <a:effectLst/>
                          <a:latin typeface="Arial" panose="020B0604020202020204" pitchFamily="34" charset="0"/>
                        </a:rPr>
                        <a:t> – Supervised occupancy (ambulatory)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2100" b="0" i="0" u="none" strike="noStrike" cap="none" normalizeH="0" baseline="0">
                          <a:ln>
                            <a:noFill/>
                          </a:ln>
                          <a:solidFill>
                            <a:schemeClr val="tx1"/>
                          </a:solidFill>
                          <a:effectLst/>
                          <a:latin typeface="Arial" panose="020B0604020202020204" pitchFamily="34" charset="0"/>
                        </a:rPr>
                        <a:t> Delay to egress due to sleeping occupants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27138">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a:ln>
                            <a:noFill/>
                          </a:ln>
                          <a:solidFill>
                            <a:schemeClr val="tx1"/>
                          </a:solidFill>
                          <a:effectLst/>
                          <a:latin typeface="Arial" panose="020B0604020202020204" pitchFamily="34" charset="0"/>
                        </a:rPr>
                        <a:t>Group I-2</a:t>
                      </a:r>
                      <a:r>
                        <a:rPr kumimoji="0" lang="en-US" altLang="en-US" sz="2100" b="0" i="0" u="none" strike="noStrike" cap="none" normalizeH="0" baseline="0">
                          <a:ln>
                            <a:noFill/>
                          </a:ln>
                          <a:solidFill>
                            <a:schemeClr val="tx1"/>
                          </a:solidFill>
                          <a:effectLst/>
                          <a:latin typeface="Arial" panose="020B0604020202020204" pitchFamily="34" charset="0"/>
                        </a:rPr>
                        <a:t> Supervised occupancy (non-ambulatory)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2100" b="0" i="0" u="none" strike="noStrike" cap="none" normalizeH="0" baseline="0">
                          <a:ln>
                            <a:noFill/>
                          </a:ln>
                          <a:solidFill>
                            <a:schemeClr val="tx1"/>
                          </a:solidFill>
                          <a:effectLst/>
                          <a:latin typeface="Arial" panose="020B0604020202020204" pitchFamily="34" charset="0"/>
                        </a:rPr>
                        <a:t> Delay to egress due to non-ambulatory occupants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1863">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a:ln>
                            <a:noFill/>
                          </a:ln>
                          <a:solidFill>
                            <a:schemeClr val="tx1"/>
                          </a:solidFill>
                          <a:effectLst/>
                          <a:latin typeface="Arial" panose="020B0604020202020204" pitchFamily="34" charset="0"/>
                        </a:rPr>
                        <a:t>Group I-3</a:t>
                      </a:r>
                      <a:r>
                        <a:rPr kumimoji="0" lang="en-US" altLang="en-US" sz="2100" b="0" i="0" u="none" strike="noStrike" cap="none" normalizeH="0" baseline="0">
                          <a:ln>
                            <a:noFill/>
                          </a:ln>
                          <a:solidFill>
                            <a:schemeClr val="tx1"/>
                          </a:solidFill>
                          <a:effectLst/>
                          <a:latin typeface="Arial" panose="020B0604020202020204" pitchFamily="34" charset="0"/>
                        </a:rPr>
                        <a:t> – Restrained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2100" b="0" i="0" u="none" strike="noStrike" cap="none" normalizeH="0" baseline="0">
                          <a:ln>
                            <a:noFill/>
                          </a:ln>
                          <a:solidFill>
                            <a:schemeClr val="tx1"/>
                          </a:solidFill>
                          <a:effectLst/>
                          <a:latin typeface="Arial" panose="020B0604020202020204" pitchFamily="34" charset="0"/>
                        </a:rPr>
                        <a:t> Restrained occupancies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49350">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a:ln>
                            <a:noFill/>
                          </a:ln>
                          <a:solidFill>
                            <a:schemeClr val="tx1"/>
                          </a:solidFill>
                          <a:effectLst/>
                          <a:latin typeface="Arial" panose="020B0604020202020204" pitchFamily="34" charset="0"/>
                        </a:rPr>
                        <a:t>Group I-4</a:t>
                      </a:r>
                      <a:r>
                        <a:rPr kumimoji="0" lang="en-US" altLang="en-US" sz="2100" b="0" i="0" u="none" strike="noStrike" cap="none" normalizeH="0" baseline="0">
                          <a:ln>
                            <a:noFill/>
                          </a:ln>
                          <a:solidFill>
                            <a:schemeClr val="tx1"/>
                          </a:solidFill>
                          <a:effectLst/>
                          <a:latin typeface="Arial" panose="020B0604020202020204" pitchFamily="34" charset="0"/>
                        </a:rPr>
                        <a:t> – Day Care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2100" b="0" i="0" u="none" strike="noStrike" cap="none" normalizeH="0" baseline="0">
                          <a:ln>
                            <a:noFill/>
                          </a:ln>
                          <a:solidFill>
                            <a:schemeClr val="tx1"/>
                          </a:solidFill>
                          <a:effectLst/>
                          <a:latin typeface="Arial" panose="020B0604020202020204" pitchFamily="34" charset="0"/>
                        </a:rPr>
                        <a:t> Delay to egress due to facilitating child egress/rescue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25620" name="Picture 35" descr="NURSES STATION.jpg                                             0001F32E&#10;LWW's Disk                     BB10F1D8:">
            <a:extLst>
              <a:ext uri="{FF2B5EF4-FFF2-40B4-BE49-F238E27FC236}">
                <a16:creationId xmlns:a16="http://schemas.microsoft.com/office/drawing/2014/main" id="{D1DA3804-CD80-B308-3813-7E4D915EE0E8}"/>
              </a:ext>
            </a:extLst>
          </p:cNvPr>
          <p:cNvPicPr>
            <a:picLocks noGrp="1" noChangeAspect="1" noChangeArrowheads="1"/>
          </p:cNvPicPr>
          <p:nvPr>
            <p:ph sz="quarter" idx="2"/>
          </p:nvPr>
        </p:nvPicPr>
        <p:blipFill>
          <a:blip r:embed="rId2" r:link="rId3">
            <a:extLst>
              <a:ext uri="{28A0092B-C50C-407E-A947-70E740481C1C}">
                <a14:useLocalDpi xmlns:a14="http://schemas.microsoft.com/office/drawing/2010/main" val="0"/>
              </a:ext>
            </a:extLst>
          </a:blip>
          <a:srcRect l="931"/>
          <a:stretch>
            <a:fillRect/>
          </a:stretch>
        </p:blipFill>
        <p:spPr>
          <a:xfrm>
            <a:off x="6518275" y="3429000"/>
            <a:ext cx="2625725" cy="3429000"/>
          </a:xfrm>
          <a:noFill/>
          <a:ln>
            <a:solidFill>
              <a:schemeClr val="bg2"/>
            </a:solidFill>
            <a:miter lim="800000"/>
            <a:headEnd/>
            <a:tailEnd/>
          </a:ln>
          <a:effectLst>
            <a:outerShdw dist="35921"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25621" name="Text Box 23">
            <a:extLst>
              <a:ext uri="{FF2B5EF4-FFF2-40B4-BE49-F238E27FC236}">
                <a16:creationId xmlns:a16="http://schemas.microsoft.com/office/drawing/2014/main" id="{01DF806F-09BC-2BA8-FA4D-74A79777CD75}"/>
              </a:ext>
            </a:extLst>
          </p:cNvPr>
          <p:cNvSpPr txBox="1">
            <a:spLocks noChangeArrowheads="1"/>
          </p:cNvSpPr>
          <p:nvPr/>
        </p:nvSpPr>
        <p:spPr bwMode="auto">
          <a:xfrm>
            <a:off x="1143000" y="12954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50000"/>
              </a:spcBef>
              <a:buFontTx/>
              <a:buNone/>
            </a:pPr>
            <a:r>
              <a:rPr lang="en-US" altLang="en-US" sz="2400"/>
              <a:t>Occupancy</a:t>
            </a:r>
          </a:p>
        </p:txBody>
      </p:sp>
      <p:sp>
        <p:nvSpPr>
          <p:cNvPr id="25622" name="Text Box 24">
            <a:extLst>
              <a:ext uri="{FF2B5EF4-FFF2-40B4-BE49-F238E27FC236}">
                <a16:creationId xmlns:a16="http://schemas.microsoft.com/office/drawing/2014/main" id="{6517D9BE-12F1-2B75-6069-739246D6146A}"/>
              </a:ext>
            </a:extLst>
          </p:cNvPr>
          <p:cNvSpPr txBox="1">
            <a:spLocks noChangeArrowheads="1"/>
          </p:cNvSpPr>
          <p:nvPr/>
        </p:nvSpPr>
        <p:spPr bwMode="auto">
          <a:xfrm>
            <a:off x="3810000" y="12954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50000"/>
              </a:spcBef>
              <a:buFontTx/>
              <a:buNone/>
            </a:pPr>
            <a:r>
              <a:rPr lang="en-US" altLang="en-US" sz="2400"/>
              <a:t>Hazard</a:t>
            </a:r>
          </a:p>
        </p:txBody>
      </p:sp>
      <p:pic>
        <p:nvPicPr>
          <p:cNvPr id="25623" name="Picture 39" descr="j0233036">
            <a:extLst>
              <a:ext uri="{FF2B5EF4-FFF2-40B4-BE49-F238E27FC236}">
                <a16:creationId xmlns:a16="http://schemas.microsoft.com/office/drawing/2014/main" id="{7C00D009-7A2B-BD62-A501-DB51573390C9}"/>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850063" y="0"/>
            <a:ext cx="2293937" cy="2300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A0E2F71-98F8-D30C-3121-D54B109F3275}"/>
              </a:ext>
            </a:extLst>
          </p:cNvPr>
          <p:cNvSpPr>
            <a:spLocks noGrp="1" noChangeArrowheads="1"/>
          </p:cNvSpPr>
          <p:nvPr>
            <p:ph type="title"/>
          </p:nvPr>
        </p:nvSpPr>
        <p:spPr/>
        <p:txBody>
          <a:bodyPr/>
          <a:lstStyle/>
          <a:p>
            <a:pPr eaLnBrk="1" hangingPunct="1"/>
            <a:r>
              <a:rPr lang="en-US" altLang="en-US"/>
              <a:t>Group R Occupancies </a:t>
            </a:r>
          </a:p>
        </p:txBody>
      </p:sp>
      <p:graphicFrame>
        <p:nvGraphicFramePr>
          <p:cNvPr id="124967" name="Group 39">
            <a:extLst>
              <a:ext uri="{FF2B5EF4-FFF2-40B4-BE49-F238E27FC236}">
                <a16:creationId xmlns:a16="http://schemas.microsoft.com/office/drawing/2014/main" id="{1BB5A4B4-1176-8729-1026-6740731B7883}"/>
              </a:ext>
            </a:extLst>
          </p:cNvPr>
          <p:cNvGraphicFramePr>
            <a:graphicFrameLocks noGrp="1"/>
          </p:cNvGraphicFramePr>
          <p:nvPr>
            <p:ph sz="half" idx="1"/>
          </p:nvPr>
        </p:nvGraphicFramePr>
        <p:xfrm>
          <a:off x="1166813" y="1752600"/>
          <a:ext cx="6605587" cy="4718216"/>
        </p:xfrm>
        <a:graphic>
          <a:graphicData uri="http://schemas.openxmlformats.org/drawingml/2006/table">
            <a:tbl>
              <a:tblPr/>
              <a:tblGrid>
                <a:gridCol w="3305175">
                  <a:extLst>
                    <a:ext uri="{9D8B030D-6E8A-4147-A177-3AD203B41FA5}">
                      <a16:colId xmlns:a16="http://schemas.microsoft.com/office/drawing/2014/main" val="20000"/>
                    </a:ext>
                  </a:extLst>
                </a:gridCol>
                <a:gridCol w="3300412">
                  <a:extLst>
                    <a:ext uri="{9D8B030D-6E8A-4147-A177-3AD203B41FA5}">
                      <a16:colId xmlns:a16="http://schemas.microsoft.com/office/drawing/2014/main" val="20001"/>
                    </a:ext>
                  </a:extLst>
                </a:gridCol>
              </a:tblGrid>
              <a:tr h="1115507">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dirty="0">
                          <a:ln>
                            <a:noFill/>
                          </a:ln>
                          <a:solidFill>
                            <a:schemeClr val="tx1"/>
                          </a:solidFill>
                          <a:effectLst/>
                          <a:latin typeface="Arial" panose="020B0604020202020204" pitchFamily="34" charset="0"/>
                        </a:rPr>
                        <a:t>Group R-1</a:t>
                      </a:r>
                      <a:r>
                        <a:rPr kumimoji="0" lang="en-US" altLang="en-US" sz="2100" b="0" i="0" u="none" strike="noStrike" cap="none" normalizeH="0" baseline="0" dirty="0">
                          <a:ln>
                            <a:noFill/>
                          </a:ln>
                          <a:solidFill>
                            <a:schemeClr val="tx1"/>
                          </a:solidFill>
                          <a:effectLst/>
                          <a:latin typeface="Arial" panose="020B0604020202020204" pitchFamily="34" charset="0"/>
                        </a:rPr>
                        <a:t> – Transient residence (hotels)</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2100" b="0" i="0" u="none" strike="noStrike" cap="none" normalizeH="0" baseline="0">
                          <a:ln>
                            <a:noFill/>
                          </a:ln>
                          <a:solidFill>
                            <a:schemeClr val="tx1"/>
                          </a:solidFill>
                          <a:effectLst/>
                          <a:latin typeface="Arial" panose="020B0604020202020204" pitchFamily="34" charset="0"/>
                        </a:rPr>
                        <a:t> Transient occupants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2100" b="0" i="0" u="none" strike="noStrike" cap="none" normalizeH="0" baseline="0">
                          <a:ln>
                            <a:noFill/>
                          </a:ln>
                          <a:solidFill>
                            <a:schemeClr val="tx1"/>
                          </a:solidFill>
                          <a:effectLst/>
                          <a:latin typeface="Arial" panose="020B0604020202020204" pitchFamily="34" charset="0"/>
                        </a:rPr>
                        <a:t> Delay due to sleeping occupants</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35535">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a:ln>
                            <a:noFill/>
                          </a:ln>
                          <a:solidFill>
                            <a:schemeClr val="tx1"/>
                          </a:solidFill>
                          <a:effectLst/>
                          <a:latin typeface="Arial" panose="020B0604020202020204" pitchFamily="34" charset="0"/>
                        </a:rPr>
                        <a:t>Group R-2</a:t>
                      </a:r>
                      <a:r>
                        <a:rPr kumimoji="0" lang="en-US" altLang="en-US" sz="2100" b="0" i="0" u="none" strike="noStrike" cap="none" normalizeH="0" baseline="0">
                          <a:ln>
                            <a:noFill/>
                          </a:ln>
                          <a:solidFill>
                            <a:schemeClr val="tx1"/>
                          </a:solidFill>
                          <a:effectLst/>
                          <a:latin typeface="Arial" panose="020B0604020202020204" pitchFamily="34" charset="0"/>
                        </a:rPr>
                        <a:t> – Permanent, multi-tenant residence (apartments)</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2100" b="0" i="0" u="none" strike="noStrike" cap="none" normalizeH="0" baseline="0">
                          <a:ln>
                            <a:noFill/>
                          </a:ln>
                          <a:solidFill>
                            <a:schemeClr val="tx1"/>
                          </a:solidFill>
                          <a:effectLst/>
                          <a:latin typeface="Arial" panose="020B0604020202020204" pitchFamily="34" charset="0"/>
                        </a:rPr>
                        <a:t> Delay due to sleeping occupants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2100" b="0" i="0" u="none" strike="noStrike" cap="none" normalizeH="0" baseline="0">
                          <a:ln>
                            <a:noFill/>
                          </a:ln>
                          <a:solidFill>
                            <a:schemeClr val="tx1"/>
                          </a:solidFill>
                          <a:effectLst/>
                          <a:latin typeface="Arial" panose="020B0604020202020204" pitchFamily="34" charset="0"/>
                        </a:rPr>
                        <a:t> Shared building with adjacent occupants</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51501">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a:ln>
                            <a:noFill/>
                          </a:ln>
                          <a:solidFill>
                            <a:schemeClr val="tx1"/>
                          </a:solidFill>
                          <a:effectLst/>
                          <a:latin typeface="Arial" panose="020B0604020202020204" pitchFamily="34" charset="0"/>
                        </a:rPr>
                        <a:t>Group R-3</a:t>
                      </a:r>
                      <a:r>
                        <a:rPr kumimoji="0" lang="en-US" altLang="en-US" sz="2100" b="0" i="0" u="none" strike="noStrike" cap="none" normalizeH="0" baseline="0">
                          <a:ln>
                            <a:noFill/>
                          </a:ln>
                          <a:solidFill>
                            <a:schemeClr val="tx1"/>
                          </a:solidFill>
                          <a:effectLst/>
                          <a:latin typeface="Arial" panose="020B0604020202020204" pitchFamily="34" charset="0"/>
                        </a:rPr>
                        <a:t> – One and two family dwellings</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2100" b="0" i="0" u="none" strike="noStrike" cap="none" normalizeH="0" baseline="0" dirty="0">
                          <a:ln>
                            <a:noFill/>
                          </a:ln>
                          <a:solidFill>
                            <a:schemeClr val="tx1"/>
                          </a:solidFill>
                          <a:effectLst/>
                          <a:latin typeface="Arial" panose="020B0604020202020204" pitchFamily="34" charset="0"/>
                        </a:rPr>
                        <a:t> Traditionally outside scope of the code Except for Day Care</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15507">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a:ln>
                            <a:noFill/>
                          </a:ln>
                          <a:solidFill>
                            <a:schemeClr val="tx1"/>
                          </a:solidFill>
                          <a:effectLst/>
                          <a:latin typeface="Arial" panose="020B0604020202020204" pitchFamily="34" charset="0"/>
                        </a:rPr>
                        <a:t>Group R-4</a:t>
                      </a:r>
                      <a:r>
                        <a:rPr kumimoji="0" lang="en-US" altLang="en-US" sz="2100" b="0" i="0" u="none" strike="noStrike" cap="none" normalizeH="0" baseline="0">
                          <a:ln>
                            <a:noFill/>
                          </a:ln>
                          <a:solidFill>
                            <a:schemeClr val="tx1"/>
                          </a:solidFill>
                          <a:effectLst/>
                          <a:latin typeface="Arial" panose="020B0604020202020204" pitchFamily="34" charset="0"/>
                        </a:rPr>
                        <a:t> – Residential Care/Assisted living</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2100" b="0" i="0" u="none" strike="noStrike" cap="none" normalizeH="0" baseline="0">
                          <a:ln>
                            <a:noFill/>
                          </a:ln>
                          <a:solidFill>
                            <a:schemeClr val="tx1"/>
                          </a:solidFill>
                          <a:effectLst/>
                          <a:latin typeface="Arial" panose="020B0604020202020204" pitchFamily="34" charset="0"/>
                        </a:rPr>
                        <a:t> Supervised environment</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en-US" sz="2100" b="0" i="0" u="none" strike="noStrike" cap="none" normalizeH="0" baseline="0">
                          <a:ln>
                            <a:noFill/>
                          </a:ln>
                          <a:solidFill>
                            <a:schemeClr val="tx1"/>
                          </a:solidFill>
                          <a:effectLst/>
                          <a:latin typeface="Arial" panose="020B0604020202020204" pitchFamily="34" charset="0"/>
                        </a:rPr>
                        <a:t> Delay to egress due to occupant assistance</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6644" name="Text Box 23">
            <a:extLst>
              <a:ext uri="{FF2B5EF4-FFF2-40B4-BE49-F238E27FC236}">
                <a16:creationId xmlns:a16="http://schemas.microsoft.com/office/drawing/2014/main" id="{A02ACA17-3720-A25A-5C6B-63B1F04DCE02}"/>
              </a:ext>
            </a:extLst>
          </p:cNvPr>
          <p:cNvSpPr txBox="1">
            <a:spLocks noChangeArrowheads="1"/>
          </p:cNvSpPr>
          <p:nvPr/>
        </p:nvSpPr>
        <p:spPr bwMode="auto">
          <a:xfrm>
            <a:off x="1524000" y="914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50000"/>
              </a:spcBef>
              <a:buFontTx/>
              <a:buNone/>
            </a:pPr>
            <a:r>
              <a:rPr lang="en-US" altLang="en-US" sz="2400"/>
              <a:t>Occupancy</a:t>
            </a:r>
          </a:p>
        </p:txBody>
      </p:sp>
      <p:sp>
        <p:nvSpPr>
          <p:cNvPr id="26645" name="Text Box 24">
            <a:extLst>
              <a:ext uri="{FF2B5EF4-FFF2-40B4-BE49-F238E27FC236}">
                <a16:creationId xmlns:a16="http://schemas.microsoft.com/office/drawing/2014/main" id="{BAF99E86-86EF-5ACD-414C-28C0D9212CA4}"/>
              </a:ext>
            </a:extLst>
          </p:cNvPr>
          <p:cNvSpPr txBox="1">
            <a:spLocks noChangeArrowheads="1"/>
          </p:cNvSpPr>
          <p:nvPr/>
        </p:nvSpPr>
        <p:spPr bwMode="auto">
          <a:xfrm>
            <a:off x="4572000" y="914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50000"/>
              </a:spcBef>
              <a:buFontTx/>
              <a:buNone/>
            </a:pPr>
            <a:r>
              <a:rPr lang="en-US" altLang="en-US" sz="2400"/>
              <a:t>Hazard</a:t>
            </a:r>
          </a:p>
        </p:txBody>
      </p:sp>
      <p:pic>
        <p:nvPicPr>
          <p:cNvPr id="26646" name="Picture 35" descr="j0188631">
            <a:extLst>
              <a:ext uri="{FF2B5EF4-FFF2-40B4-BE49-F238E27FC236}">
                <a16:creationId xmlns:a16="http://schemas.microsoft.com/office/drawing/2014/main" id="{A4DFEC2E-359E-FB47-408E-68C242D3FBD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326313" y="0"/>
            <a:ext cx="1817687" cy="153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BD3F03D-3081-03AD-BDDF-DFDDE5DC1FEC}"/>
              </a:ext>
            </a:extLst>
          </p:cNvPr>
          <p:cNvSpPr>
            <a:spLocks noGrp="1" noChangeArrowheads="1"/>
          </p:cNvSpPr>
          <p:nvPr>
            <p:ph type="title" sz="quarter"/>
          </p:nvPr>
        </p:nvSpPr>
        <p:spPr/>
        <p:txBody>
          <a:bodyPr/>
          <a:lstStyle/>
          <a:p>
            <a:pPr eaLnBrk="1" hangingPunct="1"/>
            <a:r>
              <a:rPr lang="en-US" altLang="en-US" sz="3200"/>
              <a:t>What Makes Up the North Carolina Fire Prevention Code?</a:t>
            </a:r>
          </a:p>
        </p:txBody>
      </p:sp>
      <p:pic>
        <p:nvPicPr>
          <p:cNvPr id="211971" name="Picture 3" descr="ICC logo">
            <a:hlinkClick r:id="rId2"/>
            <a:extLst>
              <a:ext uri="{FF2B5EF4-FFF2-40B4-BE49-F238E27FC236}">
                <a16:creationId xmlns:a16="http://schemas.microsoft.com/office/drawing/2014/main" id="{07A89880-21E8-CCB1-4C50-5A85EBD6B395}"/>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200400" y="2454275"/>
            <a:ext cx="2400300" cy="2651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1972" name="Picture 4" descr="2000_IFC">
            <a:extLst>
              <a:ext uri="{FF2B5EF4-FFF2-40B4-BE49-F238E27FC236}">
                <a16:creationId xmlns:a16="http://schemas.microsoft.com/office/drawing/2014/main" id="{B234A49C-E129-840F-5DFE-CA5E2623D320}"/>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209800" y="2133600"/>
            <a:ext cx="2219325" cy="275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1973" name="Picture 5" descr="?f=images$fn=NC_logo">
            <a:extLst>
              <a:ext uri="{FF2B5EF4-FFF2-40B4-BE49-F238E27FC236}">
                <a16:creationId xmlns:a16="http://schemas.microsoft.com/office/drawing/2014/main" id="{6A81AE68-4E82-6E39-3B20-6F42579B5AE2}"/>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930400" y="3965575"/>
            <a:ext cx="2308225" cy="2300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1974" name="Picture 6" descr="boca">
            <a:extLst>
              <a:ext uri="{FF2B5EF4-FFF2-40B4-BE49-F238E27FC236}">
                <a16:creationId xmlns:a16="http://schemas.microsoft.com/office/drawing/2014/main" id="{707CC84B-5B88-D66C-4ED2-055141D368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657600"/>
            <a:ext cx="26066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5" name="Picture 7" descr="sbcci">
            <a:extLst>
              <a:ext uri="{FF2B5EF4-FFF2-40B4-BE49-F238E27FC236}">
                <a16:creationId xmlns:a16="http://schemas.microsoft.com/office/drawing/2014/main" id="{37485053-0DB2-72B6-21BB-982890AC58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2954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6" name="Picture 8">
            <a:extLst>
              <a:ext uri="{FF2B5EF4-FFF2-40B4-BE49-F238E27FC236}">
                <a16:creationId xmlns:a16="http://schemas.microsoft.com/office/drawing/2014/main" id="{3FB85F96-2E49-920A-4F5E-01B3F6C685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1295400"/>
            <a:ext cx="19288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7" name="Text Box 9">
            <a:extLst>
              <a:ext uri="{FF2B5EF4-FFF2-40B4-BE49-F238E27FC236}">
                <a16:creationId xmlns:a16="http://schemas.microsoft.com/office/drawing/2014/main" id="{908E7966-1188-C685-0C9B-E7037197FF32}"/>
              </a:ext>
            </a:extLst>
          </p:cNvPr>
          <p:cNvSpPr txBox="1">
            <a:spLocks noChangeArrowheads="1"/>
          </p:cNvSpPr>
          <p:nvPr/>
        </p:nvSpPr>
        <p:spPr bwMode="auto">
          <a:xfrm>
            <a:off x="3810000" y="3886200"/>
            <a:ext cx="4775200" cy="3762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50000"/>
              </a:spcBef>
              <a:buFontTx/>
              <a:buNone/>
            </a:pPr>
            <a:r>
              <a:rPr lang="en-US" altLang="en-US" sz="1800"/>
              <a:t>North Carolina Building Code Council</a:t>
            </a:r>
          </a:p>
        </p:txBody>
      </p:sp>
      <p:pic>
        <p:nvPicPr>
          <p:cNvPr id="211978" name="Picture 10" descr="j0172570">
            <a:extLst>
              <a:ext uri="{FF2B5EF4-FFF2-40B4-BE49-F238E27FC236}">
                <a16:creationId xmlns:a16="http://schemas.microsoft.com/office/drawing/2014/main" id="{287DC1CA-65E0-760E-5D21-6E2BD887871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2286000"/>
            <a:ext cx="25146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9" name="Text Box 11">
            <a:extLst>
              <a:ext uri="{FF2B5EF4-FFF2-40B4-BE49-F238E27FC236}">
                <a16:creationId xmlns:a16="http://schemas.microsoft.com/office/drawing/2014/main" id="{F7C8A123-9119-1109-F9D4-E2C52797035B}"/>
              </a:ext>
            </a:extLst>
          </p:cNvPr>
          <p:cNvSpPr txBox="1">
            <a:spLocks noChangeArrowheads="1"/>
          </p:cNvSpPr>
          <p:nvPr/>
        </p:nvSpPr>
        <p:spPr bwMode="auto">
          <a:xfrm>
            <a:off x="3656013" y="4268788"/>
            <a:ext cx="5029200" cy="10763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3200"/>
              <a:t>2018 North Carolina Codes</a:t>
            </a:r>
          </a:p>
        </p:txBody>
      </p:sp>
      <p:pic>
        <p:nvPicPr>
          <p:cNvPr id="211980" name="Picture 12" descr="Book cover">
            <a:extLst>
              <a:ext uri="{FF2B5EF4-FFF2-40B4-BE49-F238E27FC236}">
                <a16:creationId xmlns:a16="http://schemas.microsoft.com/office/drawing/2014/main" id="{7E835266-3A64-CE63-918B-5C87E9E09945}"/>
              </a:ext>
            </a:extLst>
          </p:cNvPr>
          <p:cNvPicPr>
            <a:picLocks noGrp="1" noChangeAspect="1" noChangeArrowheads="1"/>
          </p:cNvPicPr>
          <p:nvPr>
            <p:ph sz="quarter" idx="4"/>
          </p:nvPr>
        </p:nvPicPr>
        <p:blipFill>
          <a:blip r:embed="rId10">
            <a:extLst>
              <a:ext uri="{28A0092B-C50C-407E-A947-70E740481C1C}">
                <a14:useLocalDpi xmlns:a14="http://schemas.microsoft.com/office/drawing/2010/main" val="0"/>
              </a:ext>
            </a:extLst>
          </a:blip>
          <a:srcRect/>
          <a:stretch>
            <a:fillRect/>
          </a:stretch>
        </p:blipFill>
        <p:spPr>
          <a:xfrm>
            <a:off x="4924425" y="1066800"/>
            <a:ext cx="2273300" cy="281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211976"/>
                                        </p:tgtEl>
                                        <p:attrNameLst>
                                          <p:attrName>ppt_x</p:attrName>
                                        </p:attrNameLst>
                                      </p:cBhvr>
                                      <p:tavLst>
                                        <p:tav tm="0">
                                          <p:val>
                                            <p:strVal val="ppt_x"/>
                                          </p:val>
                                        </p:tav>
                                        <p:tav tm="100000">
                                          <p:val>
                                            <p:strVal val="ppt_x"/>
                                          </p:val>
                                        </p:tav>
                                      </p:tavLst>
                                    </p:anim>
                                    <p:anim calcmode="lin" valueType="num">
                                      <p:cBhvr additive="base">
                                        <p:cTn id="7" dur="500"/>
                                        <p:tgtEl>
                                          <p:spTgt spid="211976"/>
                                        </p:tgtEl>
                                        <p:attrNameLst>
                                          <p:attrName>ppt_y</p:attrName>
                                        </p:attrNameLst>
                                      </p:cBhvr>
                                      <p:tavLst>
                                        <p:tav tm="0">
                                          <p:val>
                                            <p:strVal val="ppt_y"/>
                                          </p:val>
                                        </p:tav>
                                        <p:tav tm="100000">
                                          <p:val>
                                            <p:strVal val="1+ppt_h/2"/>
                                          </p:val>
                                        </p:tav>
                                      </p:tavLst>
                                    </p:anim>
                                    <p:set>
                                      <p:cBhvr>
                                        <p:cTn id="8" dur="1" fill="hold">
                                          <p:stCondLst>
                                            <p:cond delay="499"/>
                                          </p:stCondLst>
                                        </p:cTn>
                                        <p:tgtEl>
                                          <p:spTgt spid="211976"/>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11975"/>
                                        </p:tgtEl>
                                        <p:attrNameLst>
                                          <p:attrName>ppt_x</p:attrName>
                                        </p:attrNameLst>
                                      </p:cBhvr>
                                      <p:tavLst>
                                        <p:tav tm="0">
                                          <p:val>
                                            <p:strVal val="ppt_x"/>
                                          </p:val>
                                        </p:tav>
                                        <p:tav tm="100000">
                                          <p:val>
                                            <p:strVal val="ppt_x"/>
                                          </p:val>
                                        </p:tav>
                                      </p:tavLst>
                                    </p:anim>
                                    <p:anim calcmode="lin" valueType="num">
                                      <p:cBhvr additive="base">
                                        <p:cTn id="11" dur="500"/>
                                        <p:tgtEl>
                                          <p:spTgt spid="211975"/>
                                        </p:tgtEl>
                                        <p:attrNameLst>
                                          <p:attrName>ppt_y</p:attrName>
                                        </p:attrNameLst>
                                      </p:cBhvr>
                                      <p:tavLst>
                                        <p:tav tm="0">
                                          <p:val>
                                            <p:strVal val="ppt_y"/>
                                          </p:val>
                                        </p:tav>
                                        <p:tav tm="100000">
                                          <p:val>
                                            <p:strVal val="1+ppt_h/2"/>
                                          </p:val>
                                        </p:tav>
                                      </p:tavLst>
                                    </p:anim>
                                    <p:set>
                                      <p:cBhvr>
                                        <p:cTn id="12" dur="1" fill="hold">
                                          <p:stCondLst>
                                            <p:cond delay="499"/>
                                          </p:stCondLst>
                                        </p:cTn>
                                        <p:tgtEl>
                                          <p:spTgt spid="211975"/>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11974"/>
                                        </p:tgtEl>
                                        <p:attrNameLst>
                                          <p:attrName>ppt_x</p:attrName>
                                        </p:attrNameLst>
                                      </p:cBhvr>
                                      <p:tavLst>
                                        <p:tav tm="0">
                                          <p:val>
                                            <p:strVal val="ppt_x"/>
                                          </p:val>
                                        </p:tav>
                                        <p:tav tm="100000">
                                          <p:val>
                                            <p:strVal val="ppt_x"/>
                                          </p:val>
                                        </p:tav>
                                      </p:tavLst>
                                    </p:anim>
                                    <p:anim calcmode="lin" valueType="num">
                                      <p:cBhvr additive="base">
                                        <p:cTn id="15" dur="500"/>
                                        <p:tgtEl>
                                          <p:spTgt spid="211974"/>
                                        </p:tgtEl>
                                        <p:attrNameLst>
                                          <p:attrName>ppt_y</p:attrName>
                                        </p:attrNameLst>
                                      </p:cBhvr>
                                      <p:tavLst>
                                        <p:tav tm="0">
                                          <p:val>
                                            <p:strVal val="ppt_y"/>
                                          </p:val>
                                        </p:tav>
                                        <p:tav tm="100000">
                                          <p:val>
                                            <p:strVal val="1+ppt_h/2"/>
                                          </p:val>
                                        </p:tav>
                                      </p:tavLst>
                                    </p:anim>
                                    <p:set>
                                      <p:cBhvr>
                                        <p:cTn id="16" dur="1" fill="hold">
                                          <p:stCondLst>
                                            <p:cond delay="499"/>
                                          </p:stCondLst>
                                        </p:cTn>
                                        <p:tgtEl>
                                          <p:spTgt spid="211974"/>
                                        </p:tgtEl>
                                        <p:attrNameLst>
                                          <p:attrName>style.visibility</p:attrName>
                                        </p:attrNameLst>
                                      </p:cBhvr>
                                      <p:to>
                                        <p:strVal val="hidden"/>
                                      </p:to>
                                    </p:set>
                                  </p:childTnLst>
                                </p:cTn>
                              </p:par>
                              <p:par>
                                <p:cTn id="17" presetID="2" presetClass="entr" presetSubtype="4" fill="hold" nodeType="withEffect">
                                  <p:stCondLst>
                                    <p:cond delay="0"/>
                                  </p:stCondLst>
                                  <p:childTnLst>
                                    <p:set>
                                      <p:cBhvr>
                                        <p:cTn id="18" dur="1" fill="hold">
                                          <p:stCondLst>
                                            <p:cond delay="0"/>
                                          </p:stCondLst>
                                        </p:cTn>
                                        <p:tgtEl>
                                          <p:spTgt spid="211971"/>
                                        </p:tgtEl>
                                        <p:attrNameLst>
                                          <p:attrName>style.visibility</p:attrName>
                                        </p:attrNameLst>
                                      </p:cBhvr>
                                      <p:to>
                                        <p:strVal val="visible"/>
                                      </p:to>
                                    </p:set>
                                    <p:anim calcmode="lin" valueType="num">
                                      <p:cBhvr additive="base">
                                        <p:cTn id="19" dur="500" fill="hold"/>
                                        <p:tgtEl>
                                          <p:spTgt spid="211971"/>
                                        </p:tgtEl>
                                        <p:attrNameLst>
                                          <p:attrName>ppt_x</p:attrName>
                                        </p:attrNameLst>
                                      </p:cBhvr>
                                      <p:tavLst>
                                        <p:tav tm="0">
                                          <p:val>
                                            <p:strVal val="#ppt_x"/>
                                          </p:val>
                                        </p:tav>
                                        <p:tav tm="100000">
                                          <p:val>
                                            <p:strVal val="#ppt_x"/>
                                          </p:val>
                                        </p:tav>
                                      </p:tavLst>
                                    </p:anim>
                                    <p:anim calcmode="lin" valueType="num">
                                      <p:cBhvr additive="base">
                                        <p:cTn id="20" dur="500" fill="hold"/>
                                        <p:tgtEl>
                                          <p:spTgt spid="21197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nodeType="clickEffect">
                                  <p:stCondLst>
                                    <p:cond delay="0"/>
                                  </p:stCondLst>
                                  <p:childTnLst>
                                    <p:anim calcmode="lin" valueType="num">
                                      <p:cBhvr additive="base">
                                        <p:cTn id="24" dur="500"/>
                                        <p:tgtEl>
                                          <p:spTgt spid="211971"/>
                                        </p:tgtEl>
                                        <p:attrNameLst>
                                          <p:attrName>ppt_x</p:attrName>
                                        </p:attrNameLst>
                                      </p:cBhvr>
                                      <p:tavLst>
                                        <p:tav tm="0">
                                          <p:val>
                                            <p:strVal val="ppt_x"/>
                                          </p:val>
                                        </p:tav>
                                        <p:tav tm="100000">
                                          <p:val>
                                            <p:strVal val="ppt_x"/>
                                          </p:val>
                                        </p:tav>
                                      </p:tavLst>
                                    </p:anim>
                                    <p:anim calcmode="lin" valueType="num">
                                      <p:cBhvr additive="base">
                                        <p:cTn id="25" dur="500"/>
                                        <p:tgtEl>
                                          <p:spTgt spid="211971"/>
                                        </p:tgtEl>
                                        <p:attrNameLst>
                                          <p:attrName>ppt_y</p:attrName>
                                        </p:attrNameLst>
                                      </p:cBhvr>
                                      <p:tavLst>
                                        <p:tav tm="0">
                                          <p:val>
                                            <p:strVal val="ppt_y"/>
                                          </p:val>
                                        </p:tav>
                                        <p:tav tm="100000">
                                          <p:val>
                                            <p:strVal val="1+ppt_h/2"/>
                                          </p:val>
                                        </p:tav>
                                      </p:tavLst>
                                    </p:anim>
                                    <p:set>
                                      <p:cBhvr>
                                        <p:cTn id="26" dur="1" fill="hold">
                                          <p:stCondLst>
                                            <p:cond delay="499"/>
                                          </p:stCondLst>
                                        </p:cTn>
                                        <p:tgtEl>
                                          <p:spTgt spid="211971"/>
                                        </p:tgtEl>
                                        <p:attrNameLst>
                                          <p:attrName>style.visibility</p:attrName>
                                        </p:attrNameLst>
                                      </p:cBhvr>
                                      <p:to>
                                        <p:strVal val="hidden"/>
                                      </p:to>
                                    </p:set>
                                  </p:childTnLst>
                                </p:cTn>
                              </p:par>
                              <p:par>
                                <p:cTn id="27" presetID="2" presetClass="entr" presetSubtype="4" fill="hold" nodeType="withEffect">
                                  <p:stCondLst>
                                    <p:cond delay="0"/>
                                  </p:stCondLst>
                                  <p:childTnLst>
                                    <p:set>
                                      <p:cBhvr>
                                        <p:cTn id="28" dur="1" fill="hold">
                                          <p:stCondLst>
                                            <p:cond delay="0"/>
                                          </p:stCondLst>
                                        </p:cTn>
                                        <p:tgtEl>
                                          <p:spTgt spid="211972"/>
                                        </p:tgtEl>
                                        <p:attrNameLst>
                                          <p:attrName>style.visibility</p:attrName>
                                        </p:attrNameLst>
                                      </p:cBhvr>
                                      <p:to>
                                        <p:strVal val="visible"/>
                                      </p:to>
                                    </p:set>
                                    <p:anim calcmode="lin" valueType="num">
                                      <p:cBhvr additive="base">
                                        <p:cTn id="29" dur="500" fill="hold"/>
                                        <p:tgtEl>
                                          <p:spTgt spid="211972"/>
                                        </p:tgtEl>
                                        <p:attrNameLst>
                                          <p:attrName>ppt_x</p:attrName>
                                        </p:attrNameLst>
                                      </p:cBhvr>
                                      <p:tavLst>
                                        <p:tav tm="0">
                                          <p:val>
                                            <p:strVal val="#ppt_x"/>
                                          </p:val>
                                        </p:tav>
                                        <p:tav tm="100000">
                                          <p:val>
                                            <p:strVal val="#ppt_x"/>
                                          </p:val>
                                        </p:tav>
                                      </p:tavLst>
                                    </p:anim>
                                    <p:anim calcmode="lin" valueType="num">
                                      <p:cBhvr additive="base">
                                        <p:cTn id="30" dur="500" fill="hold"/>
                                        <p:tgtEl>
                                          <p:spTgt spid="21197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1980"/>
                                        </p:tgtEl>
                                        <p:attrNameLst>
                                          <p:attrName>style.visibility</p:attrName>
                                        </p:attrNameLst>
                                      </p:cBhvr>
                                      <p:to>
                                        <p:strVal val="visible"/>
                                      </p:to>
                                    </p:set>
                                    <p:anim calcmode="lin" valueType="num">
                                      <p:cBhvr additive="base">
                                        <p:cTn id="33" dur="500" fill="hold"/>
                                        <p:tgtEl>
                                          <p:spTgt spid="211980"/>
                                        </p:tgtEl>
                                        <p:attrNameLst>
                                          <p:attrName>ppt_x</p:attrName>
                                        </p:attrNameLst>
                                      </p:cBhvr>
                                      <p:tavLst>
                                        <p:tav tm="0">
                                          <p:val>
                                            <p:strVal val="#ppt_x"/>
                                          </p:val>
                                        </p:tav>
                                        <p:tav tm="100000">
                                          <p:val>
                                            <p:strVal val="#ppt_x"/>
                                          </p:val>
                                        </p:tav>
                                      </p:tavLst>
                                    </p:anim>
                                    <p:anim calcmode="lin" valueType="num">
                                      <p:cBhvr additive="base">
                                        <p:cTn id="34" dur="500" fill="hold"/>
                                        <p:tgtEl>
                                          <p:spTgt spid="211980"/>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xit" presetSubtype="4" fill="hold" nodeType="clickEffect">
                                  <p:stCondLst>
                                    <p:cond delay="0"/>
                                  </p:stCondLst>
                                  <p:childTnLst>
                                    <p:anim calcmode="lin" valueType="num">
                                      <p:cBhvr additive="base">
                                        <p:cTn id="38" dur="500"/>
                                        <p:tgtEl>
                                          <p:spTgt spid="211980"/>
                                        </p:tgtEl>
                                        <p:attrNameLst>
                                          <p:attrName>ppt_x</p:attrName>
                                        </p:attrNameLst>
                                      </p:cBhvr>
                                      <p:tavLst>
                                        <p:tav tm="0">
                                          <p:val>
                                            <p:strVal val="ppt_x"/>
                                          </p:val>
                                        </p:tav>
                                        <p:tav tm="100000">
                                          <p:val>
                                            <p:strVal val="ppt_x"/>
                                          </p:val>
                                        </p:tav>
                                      </p:tavLst>
                                    </p:anim>
                                    <p:anim calcmode="lin" valueType="num">
                                      <p:cBhvr additive="base">
                                        <p:cTn id="39" dur="500"/>
                                        <p:tgtEl>
                                          <p:spTgt spid="211980"/>
                                        </p:tgtEl>
                                        <p:attrNameLst>
                                          <p:attrName>ppt_y</p:attrName>
                                        </p:attrNameLst>
                                      </p:cBhvr>
                                      <p:tavLst>
                                        <p:tav tm="0">
                                          <p:val>
                                            <p:strVal val="ppt_y"/>
                                          </p:val>
                                        </p:tav>
                                        <p:tav tm="100000">
                                          <p:val>
                                            <p:strVal val="1+ppt_h/2"/>
                                          </p:val>
                                        </p:tav>
                                      </p:tavLst>
                                    </p:anim>
                                    <p:set>
                                      <p:cBhvr>
                                        <p:cTn id="40" dur="1" fill="hold">
                                          <p:stCondLst>
                                            <p:cond delay="499"/>
                                          </p:stCondLst>
                                        </p:cTn>
                                        <p:tgtEl>
                                          <p:spTgt spid="211980"/>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500"/>
                                        <p:tgtEl>
                                          <p:spTgt spid="211972"/>
                                        </p:tgtEl>
                                        <p:attrNameLst>
                                          <p:attrName>ppt_x</p:attrName>
                                        </p:attrNameLst>
                                      </p:cBhvr>
                                      <p:tavLst>
                                        <p:tav tm="0">
                                          <p:val>
                                            <p:strVal val="ppt_x"/>
                                          </p:val>
                                        </p:tav>
                                        <p:tav tm="100000">
                                          <p:val>
                                            <p:strVal val="ppt_x"/>
                                          </p:val>
                                        </p:tav>
                                      </p:tavLst>
                                    </p:anim>
                                    <p:anim calcmode="lin" valueType="num">
                                      <p:cBhvr additive="base">
                                        <p:cTn id="43" dur="500"/>
                                        <p:tgtEl>
                                          <p:spTgt spid="211972"/>
                                        </p:tgtEl>
                                        <p:attrNameLst>
                                          <p:attrName>ppt_y</p:attrName>
                                        </p:attrNameLst>
                                      </p:cBhvr>
                                      <p:tavLst>
                                        <p:tav tm="0">
                                          <p:val>
                                            <p:strVal val="ppt_y"/>
                                          </p:val>
                                        </p:tav>
                                        <p:tav tm="100000">
                                          <p:val>
                                            <p:strVal val="1+ppt_h/2"/>
                                          </p:val>
                                        </p:tav>
                                      </p:tavLst>
                                    </p:anim>
                                    <p:set>
                                      <p:cBhvr>
                                        <p:cTn id="44" dur="1" fill="hold">
                                          <p:stCondLst>
                                            <p:cond delay="499"/>
                                          </p:stCondLst>
                                        </p:cTn>
                                        <p:tgtEl>
                                          <p:spTgt spid="211972"/>
                                        </p:tgtEl>
                                        <p:attrNameLst>
                                          <p:attrName>style.visibility</p:attrName>
                                        </p:attrNameLst>
                                      </p:cBhvr>
                                      <p:to>
                                        <p:strVal val="hidden"/>
                                      </p:to>
                                    </p:set>
                                  </p:childTnLst>
                                </p:cTn>
                              </p:par>
                              <p:par>
                                <p:cTn id="45" presetID="2" presetClass="entr" presetSubtype="4" fill="hold" nodeType="withEffect">
                                  <p:stCondLst>
                                    <p:cond delay="0"/>
                                  </p:stCondLst>
                                  <p:childTnLst>
                                    <p:set>
                                      <p:cBhvr>
                                        <p:cTn id="46" dur="1" fill="hold">
                                          <p:stCondLst>
                                            <p:cond delay="0"/>
                                          </p:stCondLst>
                                        </p:cTn>
                                        <p:tgtEl>
                                          <p:spTgt spid="211978"/>
                                        </p:tgtEl>
                                        <p:attrNameLst>
                                          <p:attrName>style.visibility</p:attrName>
                                        </p:attrNameLst>
                                      </p:cBhvr>
                                      <p:to>
                                        <p:strVal val="visible"/>
                                      </p:to>
                                    </p:set>
                                    <p:anim calcmode="lin" valueType="num">
                                      <p:cBhvr additive="base">
                                        <p:cTn id="47" dur="500" fill="hold"/>
                                        <p:tgtEl>
                                          <p:spTgt spid="211978"/>
                                        </p:tgtEl>
                                        <p:attrNameLst>
                                          <p:attrName>ppt_x</p:attrName>
                                        </p:attrNameLst>
                                      </p:cBhvr>
                                      <p:tavLst>
                                        <p:tav tm="0">
                                          <p:val>
                                            <p:strVal val="#ppt_x"/>
                                          </p:val>
                                        </p:tav>
                                        <p:tav tm="100000">
                                          <p:val>
                                            <p:strVal val="#ppt_x"/>
                                          </p:val>
                                        </p:tav>
                                      </p:tavLst>
                                    </p:anim>
                                    <p:anim calcmode="lin" valueType="num">
                                      <p:cBhvr additive="base">
                                        <p:cTn id="48" dur="500" fill="hold"/>
                                        <p:tgtEl>
                                          <p:spTgt spid="21197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1977"/>
                                        </p:tgtEl>
                                        <p:attrNameLst>
                                          <p:attrName>style.visibility</p:attrName>
                                        </p:attrNameLst>
                                      </p:cBhvr>
                                      <p:to>
                                        <p:strVal val="visible"/>
                                      </p:to>
                                    </p:set>
                                    <p:anim calcmode="lin" valueType="num">
                                      <p:cBhvr additive="base">
                                        <p:cTn id="51" dur="500" fill="hold"/>
                                        <p:tgtEl>
                                          <p:spTgt spid="211977"/>
                                        </p:tgtEl>
                                        <p:attrNameLst>
                                          <p:attrName>ppt_x</p:attrName>
                                        </p:attrNameLst>
                                      </p:cBhvr>
                                      <p:tavLst>
                                        <p:tav tm="0">
                                          <p:val>
                                            <p:strVal val="#ppt_x"/>
                                          </p:val>
                                        </p:tav>
                                        <p:tav tm="100000">
                                          <p:val>
                                            <p:strVal val="#ppt_x"/>
                                          </p:val>
                                        </p:tav>
                                      </p:tavLst>
                                    </p:anim>
                                    <p:anim calcmode="lin" valueType="num">
                                      <p:cBhvr additive="base">
                                        <p:cTn id="52" dur="500" fill="hold"/>
                                        <p:tgtEl>
                                          <p:spTgt spid="211977"/>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xit" presetSubtype="4" fill="hold" nodeType="clickEffect">
                                  <p:stCondLst>
                                    <p:cond delay="0"/>
                                  </p:stCondLst>
                                  <p:childTnLst>
                                    <p:anim calcmode="lin" valueType="num">
                                      <p:cBhvr additive="base">
                                        <p:cTn id="56" dur="500"/>
                                        <p:tgtEl>
                                          <p:spTgt spid="211978"/>
                                        </p:tgtEl>
                                        <p:attrNameLst>
                                          <p:attrName>ppt_x</p:attrName>
                                        </p:attrNameLst>
                                      </p:cBhvr>
                                      <p:tavLst>
                                        <p:tav tm="0">
                                          <p:val>
                                            <p:strVal val="ppt_x"/>
                                          </p:val>
                                        </p:tav>
                                        <p:tav tm="100000">
                                          <p:val>
                                            <p:strVal val="ppt_x"/>
                                          </p:val>
                                        </p:tav>
                                      </p:tavLst>
                                    </p:anim>
                                    <p:anim calcmode="lin" valueType="num">
                                      <p:cBhvr additive="base">
                                        <p:cTn id="57" dur="500"/>
                                        <p:tgtEl>
                                          <p:spTgt spid="211978"/>
                                        </p:tgtEl>
                                        <p:attrNameLst>
                                          <p:attrName>ppt_y</p:attrName>
                                        </p:attrNameLst>
                                      </p:cBhvr>
                                      <p:tavLst>
                                        <p:tav tm="0">
                                          <p:val>
                                            <p:strVal val="ppt_y"/>
                                          </p:val>
                                        </p:tav>
                                        <p:tav tm="100000">
                                          <p:val>
                                            <p:strVal val="1+ppt_h/2"/>
                                          </p:val>
                                        </p:tav>
                                      </p:tavLst>
                                    </p:anim>
                                    <p:set>
                                      <p:cBhvr>
                                        <p:cTn id="58" dur="1" fill="hold">
                                          <p:stCondLst>
                                            <p:cond delay="499"/>
                                          </p:stCondLst>
                                        </p:cTn>
                                        <p:tgtEl>
                                          <p:spTgt spid="211978"/>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211977"/>
                                        </p:tgtEl>
                                        <p:attrNameLst>
                                          <p:attrName>ppt_x</p:attrName>
                                        </p:attrNameLst>
                                      </p:cBhvr>
                                      <p:tavLst>
                                        <p:tav tm="0">
                                          <p:val>
                                            <p:strVal val="ppt_x"/>
                                          </p:val>
                                        </p:tav>
                                        <p:tav tm="100000">
                                          <p:val>
                                            <p:strVal val="ppt_x"/>
                                          </p:val>
                                        </p:tav>
                                      </p:tavLst>
                                    </p:anim>
                                    <p:anim calcmode="lin" valueType="num">
                                      <p:cBhvr additive="base">
                                        <p:cTn id="61" dur="500"/>
                                        <p:tgtEl>
                                          <p:spTgt spid="211977"/>
                                        </p:tgtEl>
                                        <p:attrNameLst>
                                          <p:attrName>ppt_y</p:attrName>
                                        </p:attrNameLst>
                                      </p:cBhvr>
                                      <p:tavLst>
                                        <p:tav tm="0">
                                          <p:val>
                                            <p:strVal val="ppt_y"/>
                                          </p:val>
                                        </p:tav>
                                        <p:tav tm="100000">
                                          <p:val>
                                            <p:strVal val="1+ppt_h/2"/>
                                          </p:val>
                                        </p:tav>
                                      </p:tavLst>
                                    </p:anim>
                                    <p:set>
                                      <p:cBhvr>
                                        <p:cTn id="62" dur="1" fill="hold">
                                          <p:stCondLst>
                                            <p:cond delay="499"/>
                                          </p:stCondLst>
                                        </p:cTn>
                                        <p:tgtEl>
                                          <p:spTgt spid="211977"/>
                                        </p:tgtEl>
                                        <p:attrNameLst>
                                          <p:attrName>style.visibility</p:attrName>
                                        </p:attrNameLst>
                                      </p:cBhvr>
                                      <p:to>
                                        <p:strVal val="hidden"/>
                                      </p:to>
                                    </p:set>
                                  </p:childTnLst>
                                </p:cTn>
                              </p:par>
                              <p:par>
                                <p:cTn id="63" presetID="2" presetClass="entr" presetSubtype="4" fill="hold" nodeType="withEffect">
                                  <p:stCondLst>
                                    <p:cond delay="0"/>
                                  </p:stCondLst>
                                  <p:childTnLst>
                                    <p:set>
                                      <p:cBhvr>
                                        <p:cTn id="64" dur="1" fill="hold">
                                          <p:stCondLst>
                                            <p:cond delay="0"/>
                                          </p:stCondLst>
                                        </p:cTn>
                                        <p:tgtEl>
                                          <p:spTgt spid="211979"/>
                                        </p:tgtEl>
                                        <p:attrNameLst>
                                          <p:attrName>style.visibility</p:attrName>
                                        </p:attrNameLst>
                                      </p:cBhvr>
                                      <p:to>
                                        <p:strVal val="visible"/>
                                      </p:to>
                                    </p:set>
                                    <p:anim calcmode="lin" valueType="num">
                                      <p:cBhvr additive="base">
                                        <p:cTn id="65" dur="500" fill="hold"/>
                                        <p:tgtEl>
                                          <p:spTgt spid="211979"/>
                                        </p:tgtEl>
                                        <p:attrNameLst>
                                          <p:attrName>ppt_x</p:attrName>
                                        </p:attrNameLst>
                                      </p:cBhvr>
                                      <p:tavLst>
                                        <p:tav tm="0">
                                          <p:val>
                                            <p:strVal val="#ppt_x"/>
                                          </p:val>
                                        </p:tav>
                                        <p:tav tm="100000">
                                          <p:val>
                                            <p:strVal val="#ppt_x"/>
                                          </p:val>
                                        </p:tav>
                                      </p:tavLst>
                                    </p:anim>
                                    <p:anim calcmode="lin" valueType="num">
                                      <p:cBhvr additive="base">
                                        <p:cTn id="66" dur="500" fill="hold"/>
                                        <p:tgtEl>
                                          <p:spTgt spid="211979"/>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11973"/>
                                        </p:tgtEl>
                                        <p:attrNameLst>
                                          <p:attrName>style.visibility</p:attrName>
                                        </p:attrNameLst>
                                      </p:cBhvr>
                                      <p:to>
                                        <p:strVal val="visible"/>
                                      </p:to>
                                    </p:set>
                                    <p:anim calcmode="lin" valueType="num">
                                      <p:cBhvr additive="base">
                                        <p:cTn id="69" dur="500" fill="hold"/>
                                        <p:tgtEl>
                                          <p:spTgt spid="211973"/>
                                        </p:tgtEl>
                                        <p:attrNameLst>
                                          <p:attrName>ppt_x</p:attrName>
                                        </p:attrNameLst>
                                      </p:cBhvr>
                                      <p:tavLst>
                                        <p:tav tm="0">
                                          <p:val>
                                            <p:strVal val="#ppt_x"/>
                                          </p:val>
                                        </p:tav>
                                        <p:tav tm="100000">
                                          <p:val>
                                            <p:strVal val="#ppt_x"/>
                                          </p:val>
                                        </p:tav>
                                      </p:tavLst>
                                    </p:anim>
                                    <p:anim calcmode="lin" valueType="num">
                                      <p:cBhvr additive="base">
                                        <p:cTn id="70" dur="500" fill="hold"/>
                                        <p:tgtEl>
                                          <p:spTgt spid="2119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7" grpId="0" animBg="1"/>
      <p:bldP spid="211977" grpId="1" animBg="1"/>
      <p:bldP spid="21197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8C5AEAB-6E18-AEBB-E58B-7E436B78BF13}"/>
              </a:ext>
            </a:extLst>
          </p:cNvPr>
          <p:cNvSpPr>
            <a:spLocks noGrp="1" noChangeArrowheads="1"/>
          </p:cNvSpPr>
          <p:nvPr>
            <p:ph type="title"/>
          </p:nvPr>
        </p:nvSpPr>
        <p:spPr>
          <a:xfrm>
            <a:off x="1066800" y="0"/>
            <a:ext cx="8077200" cy="1219200"/>
          </a:xfrm>
        </p:spPr>
        <p:txBody>
          <a:bodyPr/>
          <a:lstStyle/>
          <a:p>
            <a:pPr eaLnBrk="1" hangingPunct="1"/>
            <a:r>
              <a:rPr lang="en-US" altLang="en-US"/>
              <a:t>What is the overall common thread of Chapter 10?</a:t>
            </a:r>
          </a:p>
        </p:txBody>
      </p:sp>
      <p:sp>
        <p:nvSpPr>
          <p:cNvPr id="27651" name="Rectangle 3">
            <a:extLst>
              <a:ext uri="{FF2B5EF4-FFF2-40B4-BE49-F238E27FC236}">
                <a16:creationId xmlns:a16="http://schemas.microsoft.com/office/drawing/2014/main" id="{2893CF1D-83BF-FFA8-4C2E-D31018F0B1B2}"/>
              </a:ext>
            </a:extLst>
          </p:cNvPr>
          <p:cNvSpPr>
            <a:spLocks noGrp="1" noChangeArrowheads="1"/>
          </p:cNvSpPr>
          <p:nvPr>
            <p:ph type="body" idx="1"/>
          </p:nvPr>
        </p:nvSpPr>
        <p:spPr>
          <a:xfrm>
            <a:off x="2743200" y="3792538"/>
            <a:ext cx="6097588" cy="3065462"/>
          </a:xfrm>
        </p:spPr>
        <p:txBody>
          <a:bodyPr/>
          <a:lstStyle/>
          <a:p>
            <a:pPr eaLnBrk="1" hangingPunct="1">
              <a:lnSpc>
                <a:spcPct val="80000"/>
              </a:lnSpc>
            </a:pPr>
            <a:r>
              <a:rPr lang="en-US" altLang="en-US" sz="4900"/>
              <a:t>Exit Access</a:t>
            </a:r>
          </a:p>
          <a:p>
            <a:pPr eaLnBrk="1" hangingPunct="1">
              <a:lnSpc>
                <a:spcPct val="80000"/>
              </a:lnSpc>
            </a:pPr>
            <a:r>
              <a:rPr lang="en-US" altLang="en-US" sz="4900"/>
              <a:t>Exit</a:t>
            </a:r>
          </a:p>
          <a:p>
            <a:pPr eaLnBrk="1" hangingPunct="1">
              <a:lnSpc>
                <a:spcPct val="80000"/>
              </a:lnSpc>
            </a:pPr>
            <a:r>
              <a:rPr lang="en-US" altLang="en-US" sz="4900"/>
              <a:t>Exit Discharge</a:t>
            </a:r>
            <a:endParaRPr lang="en-US" altLang="en-US" sz="2100"/>
          </a:p>
        </p:txBody>
      </p:sp>
      <p:sp>
        <p:nvSpPr>
          <p:cNvPr id="27652" name="Rectangle 4">
            <a:extLst>
              <a:ext uri="{FF2B5EF4-FFF2-40B4-BE49-F238E27FC236}">
                <a16:creationId xmlns:a16="http://schemas.microsoft.com/office/drawing/2014/main" id="{0317E0B9-726A-1236-56A5-AA44709FBC21}"/>
              </a:ext>
            </a:extLst>
          </p:cNvPr>
          <p:cNvSpPr>
            <a:spLocks noChangeArrowheads="1"/>
          </p:cNvSpPr>
          <p:nvPr/>
        </p:nvSpPr>
        <p:spPr bwMode="auto">
          <a:xfrm>
            <a:off x="1371600" y="1295400"/>
            <a:ext cx="7391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lnSpc>
                <a:spcPct val="80000"/>
              </a:lnSpc>
              <a:buFontTx/>
              <a:buNone/>
            </a:pPr>
            <a:r>
              <a:rPr lang="en-US" altLang="en-US" sz="4100"/>
              <a:t>  All paths leading from an occupied area of a building are classified as one of the following:</a:t>
            </a:r>
          </a:p>
          <a:p>
            <a:pPr eaLnBrk="1" hangingPunct="1">
              <a:lnSpc>
                <a:spcPct val="80000"/>
              </a:lnSpc>
              <a:buFontTx/>
              <a:buNone/>
            </a:pPr>
            <a:endParaRPr lang="en-US" altLang="en-US" sz="19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3" descr="EXIT ACCESS ISO">
            <a:extLst>
              <a:ext uri="{FF2B5EF4-FFF2-40B4-BE49-F238E27FC236}">
                <a16:creationId xmlns:a16="http://schemas.microsoft.com/office/drawing/2014/main" id="{43655B97-7E0E-5FF1-0417-8EF8F747E74F}"/>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0" y="2590800"/>
            <a:ext cx="41148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9" name="Picture 18" descr="exitaccess corridor">
            <a:extLst>
              <a:ext uri="{FF2B5EF4-FFF2-40B4-BE49-F238E27FC236}">
                <a16:creationId xmlns:a16="http://schemas.microsoft.com/office/drawing/2014/main" id="{68397B64-CB77-6973-B480-E7E5EAA04695}"/>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505200" y="2628900"/>
            <a:ext cx="5638800" cy="4229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Rectangle 2">
            <a:extLst>
              <a:ext uri="{FF2B5EF4-FFF2-40B4-BE49-F238E27FC236}">
                <a16:creationId xmlns:a16="http://schemas.microsoft.com/office/drawing/2014/main" id="{EC479F11-1B75-05AE-608A-D5738F45780F}"/>
              </a:ext>
            </a:extLst>
          </p:cNvPr>
          <p:cNvSpPr>
            <a:spLocks noGrp="1" noChangeArrowheads="1"/>
          </p:cNvSpPr>
          <p:nvPr>
            <p:ph type="title"/>
          </p:nvPr>
        </p:nvSpPr>
        <p:spPr/>
        <p:txBody>
          <a:bodyPr/>
          <a:lstStyle/>
          <a:p>
            <a:pPr eaLnBrk="1" hangingPunct="1"/>
            <a:r>
              <a:rPr lang="en-US" altLang="en-US"/>
              <a:t>Exit Access</a:t>
            </a:r>
          </a:p>
        </p:txBody>
      </p:sp>
      <p:sp>
        <p:nvSpPr>
          <p:cNvPr id="29701" name="Rectangle 3">
            <a:extLst>
              <a:ext uri="{FF2B5EF4-FFF2-40B4-BE49-F238E27FC236}">
                <a16:creationId xmlns:a16="http://schemas.microsoft.com/office/drawing/2014/main" id="{184A5B7F-2A5F-670C-1B1B-EAA1ED22B229}"/>
              </a:ext>
            </a:extLst>
          </p:cNvPr>
          <p:cNvSpPr>
            <a:spLocks noGrp="1" noChangeArrowheads="1"/>
          </p:cNvSpPr>
          <p:nvPr>
            <p:ph type="body" sz="half" idx="1"/>
          </p:nvPr>
        </p:nvSpPr>
        <p:spPr>
          <a:xfrm>
            <a:off x="1166813" y="1514475"/>
            <a:ext cx="4014787" cy="2143125"/>
          </a:xfrm>
        </p:spPr>
        <p:txBody>
          <a:bodyPr/>
          <a:lstStyle/>
          <a:p>
            <a:pPr eaLnBrk="1" hangingPunct="1">
              <a:buFontTx/>
              <a:buNone/>
            </a:pPr>
            <a:r>
              <a:rPr lang="en-US" altLang="en-US" sz="2100"/>
              <a:t>Defined as – </a:t>
            </a:r>
          </a:p>
          <a:p>
            <a:pPr eaLnBrk="1" hangingPunct="1">
              <a:buFontTx/>
              <a:buNone/>
            </a:pPr>
            <a:r>
              <a:rPr lang="en-US" altLang="en-US" sz="2100"/>
              <a:t>	“</a:t>
            </a:r>
            <a:r>
              <a:rPr lang="en-US" altLang="en-US" sz="2100" i="1"/>
              <a:t>That portion of a means of egress system that leads from any occupied point in a building or structure to an exit.”</a:t>
            </a:r>
          </a:p>
        </p:txBody>
      </p:sp>
      <p:pic>
        <p:nvPicPr>
          <p:cNvPr id="29702" name="Picture 7" descr="long-hallway">
            <a:extLst>
              <a:ext uri="{FF2B5EF4-FFF2-40B4-BE49-F238E27FC236}">
                <a16:creationId xmlns:a16="http://schemas.microsoft.com/office/drawing/2014/main" id="{12BB361F-8CE4-EF20-C999-6D4AA0570E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0"/>
            <a:ext cx="3733800"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094248C-348D-7C28-A1E4-E3478DAA4A5B}"/>
              </a:ext>
            </a:extLst>
          </p:cNvPr>
          <p:cNvSpPr>
            <a:spLocks noGrp="1" noChangeArrowheads="1"/>
          </p:cNvSpPr>
          <p:nvPr>
            <p:ph type="title"/>
          </p:nvPr>
        </p:nvSpPr>
        <p:spPr>
          <a:xfrm>
            <a:off x="960438" y="68263"/>
            <a:ext cx="8032750" cy="606425"/>
          </a:xfrm>
        </p:spPr>
        <p:txBody>
          <a:bodyPr/>
          <a:lstStyle/>
          <a:p>
            <a:pPr eaLnBrk="1" hangingPunct="1"/>
            <a:r>
              <a:rPr lang="en-US" altLang="en-US"/>
              <a:t>Exits</a:t>
            </a:r>
          </a:p>
        </p:txBody>
      </p:sp>
      <p:sp>
        <p:nvSpPr>
          <p:cNvPr id="30723" name="Rectangle 3">
            <a:extLst>
              <a:ext uri="{FF2B5EF4-FFF2-40B4-BE49-F238E27FC236}">
                <a16:creationId xmlns:a16="http://schemas.microsoft.com/office/drawing/2014/main" id="{151C53AC-E7E3-84A7-C277-D846CEB02BF2}"/>
              </a:ext>
            </a:extLst>
          </p:cNvPr>
          <p:cNvSpPr>
            <a:spLocks noGrp="1" noChangeArrowheads="1"/>
          </p:cNvSpPr>
          <p:nvPr>
            <p:ph type="body" idx="1"/>
          </p:nvPr>
        </p:nvSpPr>
        <p:spPr>
          <a:xfrm>
            <a:off x="1219200" y="914400"/>
            <a:ext cx="7443788" cy="2981325"/>
          </a:xfrm>
        </p:spPr>
        <p:txBody>
          <a:bodyPr/>
          <a:lstStyle/>
          <a:p>
            <a:pPr eaLnBrk="1" hangingPunct="1">
              <a:lnSpc>
                <a:spcPct val="90000"/>
              </a:lnSpc>
              <a:buFontTx/>
              <a:buNone/>
            </a:pPr>
            <a:r>
              <a:rPr lang="en-US" altLang="en-US" sz="2100"/>
              <a:t>Defined as – </a:t>
            </a:r>
          </a:p>
          <a:p>
            <a:pPr eaLnBrk="1" hangingPunct="1">
              <a:lnSpc>
                <a:spcPct val="90000"/>
              </a:lnSpc>
              <a:buFontTx/>
              <a:buNone/>
            </a:pPr>
            <a:r>
              <a:rPr lang="en-US" altLang="en-US" sz="2100"/>
              <a:t>	“That portion of a means of egress system which is separated from other interior spaces of a building or structure by fire-resistance rated construction and opening protectives as required to provide a protected path of egress travel between the exit access and the exit discharge. Exits include exterior exit doors at ground level, exit enclosure, exit passageways, exterior exit stairs, exterior exit ramps and horizontal exits.”</a:t>
            </a:r>
          </a:p>
        </p:txBody>
      </p:sp>
      <p:pic>
        <p:nvPicPr>
          <p:cNvPr id="30724" name="Picture 5" descr="818Stair1">
            <a:extLst>
              <a:ext uri="{FF2B5EF4-FFF2-40B4-BE49-F238E27FC236}">
                <a16:creationId xmlns:a16="http://schemas.microsoft.com/office/drawing/2014/main" id="{24D713A8-65EE-6E66-C5FD-8668E7FC1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038600"/>
            <a:ext cx="35052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descr="chanin_building_entrance">
            <a:extLst>
              <a:ext uri="{FF2B5EF4-FFF2-40B4-BE49-F238E27FC236}">
                <a16:creationId xmlns:a16="http://schemas.microsoft.com/office/drawing/2014/main" id="{C2B1AB9D-72AE-EC5F-E37D-43BDB4F98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038600"/>
            <a:ext cx="35052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hexit iso">
            <a:extLst>
              <a:ext uri="{FF2B5EF4-FFF2-40B4-BE49-F238E27FC236}">
                <a16:creationId xmlns:a16="http://schemas.microsoft.com/office/drawing/2014/main" id="{C3275364-F78C-EA1A-3CCD-D70F2A13E716}"/>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28600" y="-685800"/>
            <a:ext cx="5715000" cy="428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11" descr="stairsection">
            <a:extLst>
              <a:ext uri="{FF2B5EF4-FFF2-40B4-BE49-F238E27FC236}">
                <a16:creationId xmlns:a16="http://schemas.microsoft.com/office/drawing/2014/main" id="{822D137A-1764-6861-1F7B-4F3EDE1AD9A4}"/>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746625" y="0"/>
            <a:ext cx="43973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exit1">
            <a:extLst>
              <a:ext uri="{FF2B5EF4-FFF2-40B4-BE49-F238E27FC236}">
                <a16:creationId xmlns:a16="http://schemas.microsoft.com/office/drawing/2014/main" id="{A82DA4D6-475F-4FC0-F20D-58DCCEAD74E5}"/>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0" y="3028950"/>
            <a:ext cx="4800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9" name="Rectangle 2">
            <a:extLst>
              <a:ext uri="{FF2B5EF4-FFF2-40B4-BE49-F238E27FC236}">
                <a16:creationId xmlns:a16="http://schemas.microsoft.com/office/drawing/2014/main" id="{144D31D3-4D69-0AB4-9F09-552CF98F4040}"/>
              </a:ext>
            </a:extLst>
          </p:cNvPr>
          <p:cNvSpPr>
            <a:spLocks noGrp="1" noChangeArrowheads="1"/>
          </p:cNvSpPr>
          <p:nvPr>
            <p:ph type="title"/>
          </p:nvPr>
        </p:nvSpPr>
        <p:spPr>
          <a:xfrm>
            <a:off x="914400" y="2895600"/>
            <a:ext cx="3916363" cy="1144588"/>
          </a:xfrm>
        </p:spPr>
        <p:txBody>
          <a:bodyPr/>
          <a:lstStyle/>
          <a:p>
            <a:pPr eaLnBrk="1" hangingPunct="1"/>
            <a:r>
              <a:rPr lang="en-US" altLang="en-US"/>
              <a:t>EXIT EXAMPLES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6FBBF6D-EC28-EE93-01E6-894C34F8221B}"/>
              </a:ext>
            </a:extLst>
          </p:cNvPr>
          <p:cNvSpPr>
            <a:spLocks noGrp="1" noChangeArrowheads="1"/>
          </p:cNvSpPr>
          <p:nvPr>
            <p:ph type="title"/>
          </p:nvPr>
        </p:nvSpPr>
        <p:spPr/>
        <p:txBody>
          <a:bodyPr/>
          <a:lstStyle/>
          <a:p>
            <a:pPr eaLnBrk="1" hangingPunct="1"/>
            <a:r>
              <a:rPr lang="en-US" altLang="en-US"/>
              <a:t>Exit Discharge</a:t>
            </a:r>
          </a:p>
        </p:txBody>
      </p:sp>
      <p:sp>
        <p:nvSpPr>
          <p:cNvPr id="32771" name="Rectangle 3">
            <a:extLst>
              <a:ext uri="{FF2B5EF4-FFF2-40B4-BE49-F238E27FC236}">
                <a16:creationId xmlns:a16="http://schemas.microsoft.com/office/drawing/2014/main" id="{DD5FA0C6-5016-DB48-96BE-BC1AFFB11350}"/>
              </a:ext>
            </a:extLst>
          </p:cNvPr>
          <p:cNvSpPr>
            <a:spLocks noGrp="1" noChangeArrowheads="1"/>
          </p:cNvSpPr>
          <p:nvPr>
            <p:ph type="body" sz="half" idx="1"/>
          </p:nvPr>
        </p:nvSpPr>
        <p:spPr/>
        <p:txBody>
          <a:bodyPr/>
          <a:lstStyle/>
          <a:p>
            <a:pPr eaLnBrk="1" hangingPunct="1"/>
            <a:r>
              <a:rPr lang="en-US" altLang="en-US" sz="2500"/>
              <a:t>Exterior door/gates</a:t>
            </a:r>
          </a:p>
          <a:p>
            <a:pPr eaLnBrk="1" hangingPunct="1"/>
            <a:r>
              <a:rPr lang="en-US" altLang="en-US" sz="2500"/>
              <a:t>Landing and construction</a:t>
            </a:r>
          </a:p>
          <a:p>
            <a:pPr eaLnBrk="1" hangingPunct="1"/>
            <a:r>
              <a:rPr lang="en-US" altLang="en-US" sz="2500"/>
              <a:t>Outdoor Conditions</a:t>
            </a:r>
          </a:p>
        </p:txBody>
      </p:sp>
      <p:pic>
        <p:nvPicPr>
          <p:cNvPr id="32772" name="Picture 4" descr="Nat'l Gallery Art (W wing) detail on the mall 325">
            <a:extLst>
              <a:ext uri="{FF2B5EF4-FFF2-40B4-BE49-F238E27FC236}">
                <a16:creationId xmlns:a16="http://schemas.microsoft.com/office/drawing/2014/main" id="{1EEBE69C-4E86-53CF-730E-2D495A786EAF}"/>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581400" y="3265488"/>
            <a:ext cx="5562600" cy="3592512"/>
          </a:xfrm>
        </p:spPr>
      </p:pic>
      <p:pic>
        <p:nvPicPr>
          <p:cNvPr id="32773" name="Picture 6" descr="RH%20exterior%20w%20new%20door">
            <a:extLst>
              <a:ext uri="{FF2B5EF4-FFF2-40B4-BE49-F238E27FC236}">
                <a16:creationId xmlns:a16="http://schemas.microsoft.com/office/drawing/2014/main" id="{72904510-4D42-55D2-542E-91875BD79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429000"/>
            <a:ext cx="22875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8" descr="People running from building engulfed in flames">
            <a:extLst>
              <a:ext uri="{FF2B5EF4-FFF2-40B4-BE49-F238E27FC236}">
                <a16:creationId xmlns:a16="http://schemas.microsoft.com/office/drawing/2014/main" id="{5E8CA2B7-A548-A0F2-BA77-12B6D631E982}"/>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791200" y="0"/>
            <a:ext cx="33528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10">
            <a:extLst>
              <a:ext uri="{FF2B5EF4-FFF2-40B4-BE49-F238E27FC236}">
                <a16:creationId xmlns:a16="http://schemas.microsoft.com/office/drawing/2014/main" id="{F8DF0DE1-8CEB-BAE5-84C7-8E3BCA0E4DDB}"/>
              </a:ext>
            </a:extLst>
          </p:cNvPr>
          <p:cNvGraphicFramePr>
            <a:graphicFrameLocks noGrp="1" noChangeAspect="1"/>
          </p:cNvGraphicFramePr>
          <p:nvPr>
            <p:ph sz="half" idx="2"/>
          </p:nvPr>
        </p:nvGraphicFramePr>
        <p:xfrm>
          <a:off x="4572000" y="1562100"/>
          <a:ext cx="4648200" cy="3733800"/>
        </p:xfrm>
        <a:graphic>
          <a:graphicData uri="http://schemas.openxmlformats.org/presentationml/2006/ole">
            <mc:AlternateContent xmlns:mc="http://schemas.openxmlformats.org/markup-compatibility/2006">
              <mc:Choice xmlns:v="urn:schemas-microsoft-com:vml" Requires="v">
                <p:oleObj name="Bitmap Image" r:id="rId2" imgW="4172532" imgH="3352381" progId="Paint.Picture">
                  <p:embed/>
                </p:oleObj>
              </mc:Choice>
              <mc:Fallback>
                <p:oleObj name="Bitmap Image" r:id="rId2" imgW="4172532" imgH="3352381" progId="Paint.Picture">
                  <p:embed/>
                  <p:pic>
                    <p:nvPicPr>
                      <p:cNvPr id="0" name="Object 10"/>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62100"/>
                        <a:ext cx="46482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5" name="Rectangle 2">
            <a:extLst>
              <a:ext uri="{FF2B5EF4-FFF2-40B4-BE49-F238E27FC236}">
                <a16:creationId xmlns:a16="http://schemas.microsoft.com/office/drawing/2014/main" id="{5A377636-CE01-F2DF-62A4-256E65FDEFCD}"/>
              </a:ext>
            </a:extLst>
          </p:cNvPr>
          <p:cNvSpPr>
            <a:spLocks noGrp="1" noChangeArrowheads="1"/>
          </p:cNvSpPr>
          <p:nvPr>
            <p:ph type="title"/>
          </p:nvPr>
        </p:nvSpPr>
        <p:spPr>
          <a:xfrm>
            <a:off x="914400" y="0"/>
            <a:ext cx="8032750" cy="1144588"/>
          </a:xfrm>
        </p:spPr>
        <p:txBody>
          <a:bodyPr/>
          <a:lstStyle/>
          <a:p>
            <a:pPr eaLnBrk="1" hangingPunct="1"/>
            <a:r>
              <a:rPr lang="en-US" altLang="en-US"/>
              <a:t>Fire Partitions</a:t>
            </a:r>
          </a:p>
        </p:txBody>
      </p:sp>
      <p:sp>
        <p:nvSpPr>
          <p:cNvPr id="33796" name="Rectangle 3">
            <a:extLst>
              <a:ext uri="{FF2B5EF4-FFF2-40B4-BE49-F238E27FC236}">
                <a16:creationId xmlns:a16="http://schemas.microsoft.com/office/drawing/2014/main" id="{A21BED6D-C811-2702-3129-5FC992AE12F3}"/>
              </a:ext>
            </a:extLst>
          </p:cNvPr>
          <p:cNvSpPr>
            <a:spLocks noGrp="1" noChangeArrowheads="1"/>
          </p:cNvSpPr>
          <p:nvPr>
            <p:ph type="body" sz="half" idx="1"/>
          </p:nvPr>
        </p:nvSpPr>
        <p:spPr/>
        <p:txBody>
          <a:bodyPr/>
          <a:lstStyle/>
          <a:p>
            <a:pPr eaLnBrk="1" hangingPunct="1">
              <a:lnSpc>
                <a:spcPct val="80000"/>
              </a:lnSpc>
            </a:pPr>
            <a:r>
              <a:rPr lang="en-US" altLang="en-US" sz="2100"/>
              <a:t>NCSBC 708</a:t>
            </a:r>
          </a:p>
          <a:p>
            <a:pPr eaLnBrk="1" hangingPunct="1">
              <a:lnSpc>
                <a:spcPct val="80000"/>
              </a:lnSpc>
            </a:pPr>
            <a:r>
              <a:rPr lang="en-US" altLang="en-US" sz="2100"/>
              <a:t>1-hour rated</a:t>
            </a:r>
          </a:p>
          <a:p>
            <a:pPr eaLnBrk="1" hangingPunct="1">
              <a:lnSpc>
                <a:spcPct val="80000"/>
              </a:lnSpc>
            </a:pPr>
            <a:r>
              <a:rPr lang="en-US" altLang="en-US" sz="2100"/>
              <a:t>Intended for </a:t>
            </a:r>
          </a:p>
          <a:p>
            <a:pPr lvl="1" eaLnBrk="1" hangingPunct="1">
              <a:lnSpc>
                <a:spcPct val="80000"/>
              </a:lnSpc>
            </a:pPr>
            <a:r>
              <a:rPr lang="en-US" altLang="en-US" sz="2000"/>
              <a:t>dwelling unit separations</a:t>
            </a:r>
          </a:p>
          <a:p>
            <a:pPr lvl="1" eaLnBrk="1" hangingPunct="1">
              <a:lnSpc>
                <a:spcPct val="80000"/>
              </a:lnSpc>
            </a:pPr>
            <a:r>
              <a:rPr lang="en-US" altLang="en-US" sz="2000"/>
              <a:t>guestroom separations</a:t>
            </a:r>
          </a:p>
          <a:p>
            <a:pPr lvl="1" eaLnBrk="1" hangingPunct="1">
              <a:lnSpc>
                <a:spcPct val="80000"/>
              </a:lnSpc>
            </a:pPr>
            <a:r>
              <a:rPr lang="en-US" altLang="en-US" sz="2000"/>
              <a:t>tenant separations in covered malls and </a:t>
            </a:r>
          </a:p>
          <a:p>
            <a:pPr lvl="1" eaLnBrk="1" hangingPunct="1">
              <a:lnSpc>
                <a:spcPct val="80000"/>
              </a:lnSpc>
            </a:pPr>
            <a:r>
              <a:rPr lang="en-US" altLang="en-US" sz="2000"/>
              <a:t>corridors</a:t>
            </a:r>
          </a:p>
          <a:p>
            <a:pPr eaLnBrk="1" hangingPunct="1">
              <a:lnSpc>
                <a:spcPct val="80000"/>
              </a:lnSpc>
            </a:pPr>
            <a:r>
              <a:rPr lang="en-US" altLang="en-US" sz="2100"/>
              <a:t>Can terminate at a rated ceiling</a:t>
            </a:r>
          </a:p>
          <a:p>
            <a:pPr eaLnBrk="1" hangingPunct="1">
              <a:lnSpc>
                <a:spcPct val="80000"/>
              </a:lnSpc>
            </a:pPr>
            <a:r>
              <a:rPr lang="en-US" altLang="en-US" sz="2100"/>
              <a:t>Penetrations are not limited</a:t>
            </a:r>
          </a:p>
          <a:p>
            <a:pPr eaLnBrk="1" hangingPunct="1">
              <a:lnSpc>
                <a:spcPct val="80000"/>
              </a:lnSpc>
            </a:pPr>
            <a:r>
              <a:rPr lang="en-US" altLang="en-US" sz="2100"/>
              <a:t>With some exceptions, required to be designed with supporting construction.</a:t>
            </a:r>
          </a:p>
        </p:txBody>
      </p:sp>
      <p:sp>
        <p:nvSpPr>
          <p:cNvPr id="33797" name="Oval 13">
            <a:extLst>
              <a:ext uri="{FF2B5EF4-FFF2-40B4-BE49-F238E27FC236}">
                <a16:creationId xmlns:a16="http://schemas.microsoft.com/office/drawing/2014/main" id="{D6433358-C265-74A4-5FC4-90FD1B6C3DF3}"/>
              </a:ext>
            </a:extLst>
          </p:cNvPr>
          <p:cNvSpPr>
            <a:spLocks noChangeArrowheads="1"/>
          </p:cNvSpPr>
          <p:nvPr/>
        </p:nvSpPr>
        <p:spPr bwMode="auto">
          <a:xfrm>
            <a:off x="6172200" y="1447800"/>
            <a:ext cx="838200" cy="838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en-US" altLang="en-US" sz="1800"/>
          </a:p>
        </p:txBody>
      </p:sp>
      <p:sp>
        <p:nvSpPr>
          <p:cNvPr id="33798" name="Line 14">
            <a:extLst>
              <a:ext uri="{FF2B5EF4-FFF2-40B4-BE49-F238E27FC236}">
                <a16:creationId xmlns:a16="http://schemas.microsoft.com/office/drawing/2014/main" id="{5AAE4C9B-FB93-8572-6D58-79816A31E5CF}"/>
              </a:ext>
            </a:extLst>
          </p:cNvPr>
          <p:cNvSpPr>
            <a:spLocks noChangeShapeType="1"/>
          </p:cNvSpPr>
          <p:nvPr/>
        </p:nvSpPr>
        <p:spPr bwMode="auto">
          <a:xfrm flipH="1">
            <a:off x="6781800" y="685800"/>
            <a:ext cx="533400" cy="762000"/>
          </a:xfrm>
          <a:prstGeom prst="line">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8">
            <a:extLst>
              <a:ext uri="{FF2B5EF4-FFF2-40B4-BE49-F238E27FC236}">
                <a16:creationId xmlns:a16="http://schemas.microsoft.com/office/drawing/2014/main" id="{6FB5E93B-82D5-FA13-37DB-6E3AC4442CC7}"/>
              </a:ext>
            </a:extLst>
          </p:cNvPr>
          <p:cNvGraphicFramePr>
            <a:graphicFrameLocks noGrp="1" noChangeAspect="1"/>
          </p:cNvGraphicFramePr>
          <p:nvPr>
            <p:ph sz="half" idx="2"/>
          </p:nvPr>
        </p:nvGraphicFramePr>
        <p:xfrm>
          <a:off x="4038600" y="0"/>
          <a:ext cx="5105400" cy="3978275"/>
        </p:xfrm>
        <a:graphic>
          <a:graphicData uri="http://schemas.openxmlformats.org/presentationml/2006/ole">
            <mc:AlternateContent xmlns:mc="http://schemas.openxmlformats.org/markup-compatibility/2006">
              <mc:Choice xmlns:v="urn:schemas-microsoft-com:vml" Requires="v">
                <p:oleObj name="Bitmap Image" r:id="rId2" imgW="3362794" imgH="2619048" progId="Paint.Picture">
                  <p:embed/>
                </p:oleObj>
              </mc:Choice>
              <mc:Fallback>
                <p:oleObj name="Bitmap Image" r:id="rId2" imgW="3362794" imgH="2619048" progId="Paint.Picture">
                  <p:embed/>
                  <p:pic>
                    <p:nvPicPr>
                      <p:cNvPr id="0" name="Object 8"/>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5105400" cy="397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19" name="Rectangle 2">
            <a:extLst>
              <a:ext uri="{FF2B5EF4-FFF2-40B4-BE49-F238E27FC236}">
                <a16:creationId xmlns:a16="http://schemas.microsoft.com/office/drawing/2014/main" id="{DB843908-4884-F3C4-9247-BE44A99DA6AE}"/>
              </a:ext>
            </a:extLst>
          </p:cNvPr>
          <p:cNvSpPr>
            <a:spLocks noGrp="1" noChangeArrowheads="1"/>
          </p:cNvSpPr>
          <p:nvPr>
            <p:ph type="title"/>
          </p:nvPr>
        </p:nvSpPr>
        <p:spPr/>
        <p:txBody>
          <a:bodyPr/>
          <a:lstStyle/>
          <a:p>
            <a:pPr eaLnBrk="1" hangingPunct="1"/>
            <a:r>
              <a:rPr lang="en-US" altLang="en-US"/>
              <a:t>Fire Barriers</a:t>
            </a:r>
          </a:p>
        </p:txBody>
      </p:sp>
      <p:sp>
        <p:nvSpPr>
          <p:cNvPr id="34820" name="Rectangle 3">
            <a:extLst>
              <a:ext uri="{FF2B5EF4-FFF2-40B4-BE49-F238E27FC236}">
                <a16:creationId xmlns:a16="http://schemas.microsoft.com/office/drawing/2014/main" id="{83A7FAA3-F12A-5D59-6AAE-4C1454C84CA2}"/>
              </a:ext>
            </a:extLst>
          </p:cNvPr>
          <p:cNvSpPr>
            <a:spLocks noGrp="1" noChangeArrowheads="1"/>
          </p:cNvSpPr>
          <p:nvPr>
            <p:ph type="body" sz="half" idx="1"/>
          </p:nvPr>
        </p:nvSpPr>
        <p:spPr>
          <a:xfrm>
            <a:off x="1166813" y="1514475"/>
            <a:ext cx="5310187" cy="4886325"/>
          </a:xfrm>
        </p:spPr>
        <p:txBody>
          <a:bodyPr/>
          <a:lstStyle/>
          <a:p>
            <a:pPr eaLnBrk="1" hangingPunct="1"/>
            <a:r>
              <a:rPr lang="en-US" altLang="en-US" sz="2100"/>
              <a:t>NCSBC 707</a:t>
            </a:r>
          </a:p>
          <a:p>
            <a:pPr eaLnBrk="1" hangingPunct="1"/>
            <a:r>
              <a:rPr lang="en-US" altLang="en-US" sz="2100"/>
              <a:t>Intended for </a:t>
            </a:r>
          </a:p>
          <a:p>
            <a:pPr lvl="1" eaLnBrk="1" hangingPunct="1"/>
            <a:r>
              <a:rPr lang="en-US" altLang="en-US" sz="2000"/>
              <a:t>shaft enclosures</a:t>
            </a:r>
          </a:p>
          <a:p>
            <a:pPr lvl="1" eaLnBrk="1" hangingPunct="1"/>
            <a:r>
              <a:rPr lang="en-US" altLang="en-US" sz="2000"/>
              <a:t>exit enclosures</a:t>
            </a:r>
          </a:p>
          <a:p>
            <a:pPr lvl="1" eaLnBrk="1" hangingPunct="1"/>
            <a:r>
              <a:rPr lang="en-US" altLang="en-US" sz="2000"/>
              <a:t>exit passageways</a:t>
            </a:r>
          </a:p>
          <a:p>
            <a:pPr lvl="1" eaLnBrk="1" hangingPunct="1"/>
            <a:r>
              <a:rPr lang="en-US" altLang="en-US" sz="2000"/>
              <a:t>horizontal exits</a:t>
            </a:r>
          </a:p>
          <a:p>
            <a:pPr lvl="1" eaLnBrk="1" hangingPunct="1"/>
            <a:r>
              <a:rPr lang="en-US" altLang="en-US" sz="2000"/>
              <a:t>incidental areas and </a:t>
            </a:r>
          </a:p>
          <a:p>
            <a:pPr lvl="1" eaLnBrk="1" hangingPunct="1"/>
            <a:r>
              <a:rPr lang="en-US" altLang="en-US" sz="2000"/>
              <a:t>mixed occupancies</a:t>
            </a:r>
          </a:p>
          <a:p>
            <a:pPr eaLnBrk="1" hangingPunct="1"/>
            <a:r>
              <a:rPr lang="en-US" altLang="en-US" sz="2100"/>
              <a:t>Required to extend from floor to ceiling </a:t>
            </a:r>
          </a:p>
          <a:p>
            <a:pPr eaLnBrk="1" hangingPunct="1"/>
            <a:r>
              <a:rPr lang="en-US" altLang="en-US" sz="2100"/>
              <a:t>Openings limited to 25% of the wall</a:t>
            </a:r>
          </a:p>
          <a:p>
            <a:pPr eaLnBrk="1" hangingPunct="1"/>
            <a:r>
              <a:rPr lang="en-US" altLang="en-US" sz="2100"/>
              <a:t>With some exceptions, required to be designed with supporting construction.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fwall">
            <a:extLst>
              <a:ext uri="{FF2B5EF4-FFF2-40B4-BE49-F238E27FC236}">
                <a16:creationId xmlns:a16="http://schemas.microsoft.com/office/drawing/2014/main" id="{D78270A2-8400-14C1-D29E-9967083ECF0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343400" y="228600"/>
            <a:ext cx="4800600" cy="3598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Rectangle 2">
            <a:extLst>
              <a:ext uri="{FF2B5EF4-FFF2-40B4-BE49-F238E27FC236}">
                <a16:creationId xmlns:a16="http://schemas.microsoft.com/office/drawing/2014/main" id="{6121BBA1-6B2F-BF65-A704-FD07A568D080}"/>
              </a:ext>
            </a:extLst>
          </p:cNvPr>
          <p:cNvSpPr>
            <a:spLocks noGrp="1" noChangeArrowheads="1"/>
          </p:cNvSpPr>
          <p:nvPr>
            <p:ph type="title"/>
          </p:nvPr>
        </p:nvSpPr>
        <p:spPr/>
        <p:txBody>
          <a:bodyPr/>
          <a:lstStyle/>
          <a:p>
            <a:pPr eaLnBrk="1" hangingPunct="1"/>
            <a:r>
              <a:rPr lang="en-US" altLang="en-US"/>
              <a:t>Fire Walls</a:t>
            </a:r>
          </a:p>
        </p:txBody>
      </p:sp>
      <p:sp>
        <p:nvSpPr>
          <p:cNvPr id="35844" name="Rectangle 3">
            <a:extLst>
              <a:ext uri="{FF2B5EF4-FFF2-40B4-BE49-F238E27FC236}">
                <a16:creationId xmlns:a16="http://schemas.microsoft.com/office/drawing/2014/main" id="{B04D0FC2-7F57-36F4-0682-E7AC15C99F76}"/>
              </a:ext>
            </a:extLst>
          </p:cNvPr>
          <p:cNvSpPr>
            <a:spLocks noGrp="1" noChangeArrowheads="1"/>
          </p:cNvSpPr>
          <p:nvPr>
            <p:ph type="body" sz="half" idx="1"/>
          </p:nvPr>
        </p:nvSpPr>
        <p:spPr/>
        <p:txBody>
          <a:bodyPr/>
          <a:lstStyle/>
          <a:p>
            <a:pPr defTabSz="346075" eaLnBrk="1" hangingPunct="1">
              <a:lnSpc>
                <a:spcPct val="90000"/>
              </a:lnSpc>
            </a:pPr>
            <a:r>
              <a:rPr lang="en-US" altLang="en-US" sz="1700"/>
              <a:t>NCSBC 706</a:t>
            </a:r>
          </a:p>
          <a:p>
            <a:pPr defTabSz="346075" eaLnBrk="1" hangingPunct="1">
              <a:lnSpc>
                <a:spcPct val="90000"/>
              </a:lnSpc>
            </a:pPr>
            <a:r>
              <a:rPr lang="en-US" altLang="en-US" sz="1700"/>
              <a:t>Most misunderstood wall by name,</a:t>
            </a:r>
          </a:p>
          <a:p>
            <a:pPr defTabSz="346075" eaLnBrk="1" hangingPunct="1">
              <a:lnSpc>
                <a:spcPct val="90000"/>
              </a:lnSpc>
            </a:pPr>
            <a:r>
              <a:rPr lang="en-US" altLang="en-US" sz="1700"/>
              <a:t>Required to have structural independence</a:t>
            </a:r>
          </a:p>
          <a:p>
            <a:pPr algn="r" defTabSz="346075" eaLnBrk="1" hangingPunct="1">
              <a:lnSpc>
                <a:spcPct val="90000"/>
              </a:lnSpc>
              <a:buFontTx/>
              <a:buNone/>
            </a:pPr>
            <a:r>
              <a:rPr lang="en-US" altLang="en-US" sz="1700"/>
              <a:t> (allowing one side to collapse without effecting the opposite side)</a:t>
            </a:r>
          </a:p>
          <a:p>
            <a:pPr defTabSz="346075" eaLnBrk="1" hangingPunct="1">
              <a:lnSpc>
                <a:spcPct val="90000"/>
              </a:lnSpc>
            </a:pPr>
            <a:r>
              <a:rPr lang="en-US" altLang="en-US" sz="1700"/>
              <a:t>Opening limited to 25% or 120 square feet (simply 25% if sprinklered),</a:t>
            </a:r>
          </a:p>
          <a:p>
            <a:pPr defTabSz="346075" eaLnBrk="1" hangingPunct="1">
              <a:lnSpc>
                <a:spcPct val="90000"/>
              </a:lnSpc>
            </a:pPr>
            <a:r>
              <a:rPr lang="en-US" altLang="en-US" sz="1700"/>
              <a:t>Required to be non-combustible,</a:t>
            </a:r>
          </a:p>
          <a:p>
            <a:pPr defTabSz="346075" eaLnBrk="1" hangingPunct="1">
              <a:lnSpc>
                <a:spcPct val="90000"/>
              </a:lnSpc>
            </a:pPr>
            <a:r>
              <a:rPr lang="en-US" altLang="en-US" sz="1700"/>
              <a:t>No longer required to be rated 4-hours</a:t>
            </a:r>
          </a:p>
          <a:p>
            <a:pPr defTabSz="346075" eaLnBrk="1" hangingPunct="1">
              <a:lnSpc>
                <a:spcPct val="90000"/>
              </a:lnSpc>
            </a:pPr>
            <a:r>
              <a:rPr lang="en-US" altLang="en-US" sz="1700"/>
              <a:t>Allows a single structure to be designed as two adjacent buildings</a:t>
            </a:r>
          </a:p>
        </p:txBody>
      </p:sp>
      <p:sp>
        <p:nvSpPr>
          <p:cNvPr id="35845" name="Line 7">
            <a:extLst>
              <a:ext uri="{FF2B5EF4-FFF2-40B4-BE49-F238E27FC236}">
                <a16:creationId xmlns:a16="http://schemas.microsoft.com/office/drawing/2014/main" id="{3DE55B56-E734-571B-CB2A-5424CDB7E8F3}"/>
              </a:ext>
            </a:extLst>
          </p:cNvPr>
          <p:cNvSpPr>
            <a:spLocks noChangeShapeType="1"/>
          </p:cNvSpPr>
          <p:nvPr/>
        </p:nvSpPr>
        <p:spPr bwMode="auto">
          <a:xfrm flipH="1">
            <a:off x="5486400" y="533400"/>
            <a:ext cx="6096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6" name="Line 8">
            <a:extLst>
              <a:ext uri="{FF2B5EF4-FFF2-40B4-BE49-F238E27FC236}">
                <a16:creationId xmlns:a16="http://schemas.microsoft.com/office/drawing/2014/main" id="{AF4B3682-36BE-EAAA-6678-E2BDE06F7EB0}"/>
              </a:ext>
            </a:extLst>
          </p:cNvPr>
          <p:cNvSpPr>
            <a:spLocks noChangeShapeType="1"/>
          </p:cNvSpPr>
          <p:nvPr/>
        </p:nvSpPr>
        <p:spPr bwMode="auto">
          <a:xfrm>
            <a:off x="6553200" y="533400"/>
            <a:ext cx="5334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5847" name="Picture 9" descr="IMG_0010">
            <a:extLst>
              <a:ext uri="{FF2B5EF4-FFF2-40B4-BE49-F238E27FC236}">
                <a16:creationId xmlns:a16="http://schemas.microsoft.com/office/drawing/2014/main" id="{A07D0A64-9CE5-1940-F167-FF910E750B7A}"/>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172200" y="3733800"/>
            <a:ext cx="2343150"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9" descr="dale">
            <a:extLst>
              <a:ext uri="{FF2B5EF4-FFF2-40B4-BE49-F238E27FC236}">
                <a16:creationId xmlns:a16="http://schemas.microsoft.com/office/drawing/2014/main" id="{E33936A7-B126-10DC-0AB4-4F3D7D986F6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24000" y="1752600"/>
            <a:ext cx="2794000" cy="213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Rectangle 6">
            <a:extLst>
              <a:ext uri="{FF2B5EF4-FFF2-40B4-BE49-F238E27FC236}">
                <a16:creationId xmlns:a16="http://schemas.microsoft.com/office/drawing/2014/main" id="{A36FB603-765E-4E22-360D-9FA3F0BAECA7}"/>
              </a:ext>
            </a:extLst>
          </p:cNvPr>
          <p:cNvSpPr>
            <a:spLocks noGrp="1" noChangeArrowheads="1"/>
          </p:cNvSpPr>
          <p:nvPr>
            <p:ph type="title"/>
          </p:nvPr>
        </p:nvSpPr>
        <p:spPr>
          <a:xfrm>
            <a:off x="914400" y="68263"/>
            <a:ext cx="3276600" cy="1150937"/>
          </a:xfrm>
        </p:spPr>
        <p:txBody>
          <a:bodyPr/>
          <a:lstStyle/>
          <a:p>
            <a:pPr eaLnBrk="1" hangingPunct="1"/>
            <a:r>
              <a:rPr lang="en-US" altLang="en-US" sz="2400"/>
              <a:t>What is the benefit of a Fire Wall?</a:t>
            </a:r>
          </a:p>
        </p:txBody>
      </p:sp>
      <p:pic>
        <p:nvPicPr>
          <p:cNvPr id="36868" name="Picture 5" descr="200043p2">
            <a:extLst>
              <a:ext uri="{FF2B5EF4-FFF2-40B4-BE49-F238E27FC236}">
                <a16:creationId xmlns:a16="http://schemas.microsoft.com/office/drawing/2014/main" id="{B3877A53-228F-459D-6561-AE43CA30370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206875" y="0"/>
            <a:ext cx="5157788"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a:extLst>
              <a:ext uri="{FF2B5EF4-FFF2-40B4-BE49-F238E27FC236}">
                <a16:creationId xmlns:a16="http://schemas.microsoft.com/office/drawing/2014/main" id="{F3C8C51C-1070-47D6-4AC4-ABC167EA6B73}"/>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429000" y="4437063"/>
            <a:ext cx="5562600" cy="2420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a:extLst>
              <a:ext uri="{FF2B5EF4-FFF2-40B4-BE49-F238E27FC236}">
                <a16:creationId xmlns:a16="http://schemas.microsoft.com/office/drawing/2014/main" id="{13FA7AF3-79EA-1BFE-86F8-441884463A67}"/>
              </a:ext>
            </a:extLst>
          </p:cNvPr>
          <p:cNvSpPr>
            <a:spLocks noGrp="1" noChangeArrowheads="1"/>
          </p:cNvSpPr>
          <p:nvPr>
            <p:ph type="title"/>
          </p:nvPr>
        </p:nvSpPr>
        <p:spPr/>
        <p:txBody>
          <a:bodyPr/>
          <a:lstStyle/>
          <a:p>
            <a:pPr eaLnBrk="1" hangingPunct="1"/>
            <a:r>
              <a:rPr lang="en-US" altLang="en-US"/>
              <a:t>Smoke Barriers</a:t>
            </a:r>
          </a:p>
        </p:txBody>
      </p:sp>
      <p:sp>
        <p:nvSpPr>
          <p:cNvPr id="37892" name="Rectangle 3">
            <a:extLst>
              <a:ext uri="{FF2B5EF4-FFF2-40B4-BE49-F238E27FC236}">
                <a16:creationId xmlns:a16="http://schemas.microsoft.com/office/drawing/2014/main" id="{F17AE46A-BFA8-1C0C-3293-85A4DE035AFA}"/>
              </a:ext>
            </a:extLst>
          </p:cNvPr>
          <p:cNvSpPr>
            <a:spLocks noGrp="1" noChangeArrowheads="1"/>
          </p:cNvSpPr>
          <p:nvPr>
            <p:ph type="body" sz="half" idx="1"/>
          </p:nvPr>
        </p:nvSpPr>
        <p:spPr/>
        <p:txBody>
          <a:bodyPr/>
          <a:lstStyle/>
          <a:p>
            <a:pPr eaLnBrk="1" hangingPunct="1">
              <a:lnSpc>
                <a:spcPct val="90000"/>
              </a:lnSpc>
            </a:pPr>
            <a:r>
              <a:rPr lang="en-US" altLang="en-US" sz="2100"/>
              <a:t>NCSBC 709</a:t>
            </a:r>
          </a:p>
          <a:p>
            <a:pPr eaLnBrk="1" hangingPunct="1">
              <a:lnSpc>
                <a:spcPct val="90000"/>
              </a:lnSpc>
            </a:pPr>
            <a:r>
              <a:rPr lang="en-US" altLang="en-US" sz="2100"/>
              <a:t>1-hour rated – allowed to be 0.10” of steel in I-3 occupancies</a:t>
            </a:r>
          </a:p>
          <a:p>
            <a:pPr eaLnBrk="1" hangingPunct="1">
              <a:lnSpc>
                <a:spcPct val="90000"/>
              </a:lnSpc>
            </a:pPr>
            <a:r>
              <a:rPr lang="en-US" altLang="en-US" sz="2100"/>
              <a:t>Extends </a:t>
            </a:r>
          </a:p>
          <a:p>
            <a:pPr lvl="1" eaLnBrk="1" hangingPunct="1">
              <a:lnSpc>
                <a:spcPct val="90000"/>
              </a:lnSpc>
            </a:pPr>
            <a:r>
              <a:rPr lang="en-US" altLang="en-US" sz="2000"/>
              <a:t>exterior wall to exterior wall and </a:t>
            </a:r>
          </a:p>
          <a:p>
            <a:pPr lvl="1" eaLnBrk="1" hangingPunct="1">
              <a:lnSpc>
                <a:spcPct val="90000"/>
              </a:lnSpc>
            </a:pPr>
            <a:r>
              <a:rPr lang="en-US" altLang="en-US" sz="2000"/>
              <a:t>floor to deck</a:t>
            </a:r>
          </a:p>
          <a:p>
            <a:pPr eaLnBrk="1" hangingPunct="1">
              <a:lnSpc>
                <a:spcPct val="90000"/>
              </a:lnSpc>
            </a:pPr>
            <a:r>
              <a:rPr lang="en-US" altLang="en-US" sz="2100"/>
              <a:t>Divides smoke zones</a:t>
            </a:r>
          </a:p>
          <a:p>
            <a:pPr eaLnBrk="1" hangingPunct="1">
              <a:lnSpc>
                <a:spcPct val="90000"/>
              </a:lnSpc>
            </a:pPr>
            <a:r>
              <a:rPr lang="en-US" altLang="en-US" sz="2100"/>
              <a:t>Allows “defend in place” design</a:t>
            </a:r>
          </a:p>
          <a:p>
            <a:pPr eaLnBrk="1" hangingPunct="1">
              <a:lnSpc>
                <a:spcPct val="90000"/>
              </a:lnSpc>
            </a:pPr>
            <a:endParaRPr lang="en-US" altLang="en-US" sz="2100"/>
          </a:p>
        </p:txBody>
      </p:sp>
      <p:sp>
        <p:nvSpPr>
          <p:cNvPr id="37893" name="Text Box 5">
            <a:extLst>
              <a:ext uri="{FF2B5EF4-FFF2-40B4-BE49-F238E27FC236}">
                <a16:creationId xmlns:a16="http://schemas.microsoft.com/office/drawing/2014/main" id="{A63C82FD-0BB5-D510-FD4F-E07CFB5BEF03}"/>
              </a:ext>
            </a:extLst>
          </p:cNvPr>
          <p:cNvSpPr txBox="1">
            <a:spLocks noChangeArrowheads="1"/>
          </p:cNvSpPr>
          <p:nvPr/>
        </p:nvSpPr>
        <p:spPr bwMode="auto">
          <a:xfrm>
            <a:off x="3886200" y="49530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1800"/>
              <a:t>Zone 1</a:t>
            </a:r>
          </a:p>
        </p:txBody>
      </p:sp>
      <p:sp>
        <p:nvSpPr>
          <p:cNvPr id="37894" name="Text Box 6">
            <a:extLst>
              <a:ext uri="{FF2B5EF4-FFF2-40B4-BE49-F238E27FC236}">
                <a16:creationId xmlns:a16="http://schemas.microsoft.com/office/drawing/2014/main" id="{4EB5D36D-1734-4081-376A-0FFB4394FD52}"/>
              </a:ext>
            </a:extLst>
          </p:cNvPr>
          <p:cNvSpPr txBox="1">
            <a:spLocks noChangeArrowheads="1"/>
          </p:cNvSpPr>
          <p:nvPr/>
        </p:nvSpPr>
        <p:spPr bwMode="auto">
          <a:xfrm>
            <a:off x="5486400" y="49530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1800"/>
              <a:t>Zone 2</a:t>
            </a:r>
          </a:p>
        </p:txBody>
      </p:sp>
      <p:sp>
        <p:nvSpPr>
          <p:cNvPr id="37895" name="Text Box 7">
            <a:extLst>
              <a:ext uri="{FF2B5EF4-FFF2-40B4-BE49-F238E27FC236}">
                <a16:creationId xmlns:a16="http://schemas.microsoft.com/office/drawing/2014/main" id="{25F541CF-8CC0-201C-D547-0DDC5214EB81}"/>
              </a:ext>
            </a:extLst>
          </p:cNvPr>
          <p:cNvSpPr txBox="1">
            <a:spLocks noChangeArrowheads="1"/>
          </p:cNvSpPr>
          <p:nvPr/>
        </p:nvSpPr>
        <p:spPr bwMode="auto">
          <a:xfrm>
            <a:off x="7391400" y="49530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1800"/>
              <a:t>Zone 3</a:t>
            </a:r>
          </a:p>
        </p:txBody>
      </p:sp>
      <p:pic>
        <p:nvPicPr>
          <p:cNvPr id="37896" name="Picture 9" descr="confinefire">
            <a:extLst>
              <a:ext uri="{FF2B5EF4-FFF2-40B4-BE49-F238E27FC236}">
                <a16:creationId xmlns:a16="http://schemas.microsoft.com/office/drawing/2014/main" id="{642932A7-392F-CF7E-0D37-7A249D345E9A}"/>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239000" y="0"/>
            <a:ext cx="1905000" cy="1768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7" name="Picture 12" descr="4006-3-tn">
            <a:extLst>
              <a:ext uri="{FF2B5EF4-FFF2-40B4-BE49-F238E27FC236}">
                <a16:creationId xmlns:a16="http://schemas.microsoft.com/office/drawing/2014/main" id="{B7F0A6FF-8EA6-7958-B262-6DB7DE003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600200"/>
            <a:ext cx="3286125"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8D939B7-D574-41B8-C9D2-F4CA0A6C1F16}"/>
              </a:ext>
            </a:extLst>
          </p:cNvPr>
          <p:cNvSpPr>
            <a:spLocks noGrp="1" noChangeArrowheads="1"/>
          </p:cNvSpPr>
          <p:nvPr>
            <p:ph type="title"/>
          </p:nvPr>
        </p:nvSpPr>
        <p:spPr/>
        <p:txBody>
          <a:bodyPr/>
          <a:lstStyle/>
          <a:p>
            <a:pPr eaLnBrk="1" hangingPunct="1"/>
            <a:r>
              <a:rPr lang="en-US" altLang="en-US"/>
              <a:t>How Is a Code Section Written?</a:t>
            </a:r>
          </a:p>
        </p:txBody>
      </p:sp>
      <p:sp>
        <p:nvSpPr>
          <p:cNvPr id="7171" name="Rectangle 3">
            <a:extLst>
              <a:ext uri="{FF2B5EF4-FFF2-40B4-BE49-F238E27FC236}">
                <a16:creationId xmlns:a16="http://schemas.microsoft.com/office/drawing/2014/main" id="{10B66715-EEAD-1A8F-8473-A69B2E029817}"/>
              </a:ext>
            </a:extLst>
          </p:cNvPr>
          <p:cNvSpPr>
            <a:spLocks noGrp="1" noChangeArrowheads="1"/>
          </p:cNvSpPr>
          <p:nvPr>
            <p:ph type="body" idx="1"/>
          </p:nvPr>
        </p:nvSpPr>
        <p:spPr/>
        <p:txBody>
          <a:bodyPr/>
          <a:lstStyle/>
          <a:p>
            <a:pPr eaLnBrk="1" hangingPunct="1"/>
            <a:r>
              <a:rPr lang="en-US" altLang="en-US"/>
              <a:t>Prescriptively</a:t>
            </a:r>
          </a:p>
          <a:p>
            <a:pPr lvl="2" eaLnBrk="1" hangingPunct="1"/>
            <a:r>
              <a:rPr lang="en-US" altLang="en-US"/>
              <a:t>(i.e. Door Width, Activation time, Travel Distance)</a:t>
            </a:r>
          </a:p>
          <a:p>
            <a:pPr eaLnBrk="1" hangingPunct="1"/>
            <a:r>
              <a:rPr lang="en-US" altLang="en-US"/>
              <a:t>Performance-based</a:t>
            </a:r>
          </a:p>
          <a:p>
            <a:pPr lvl="2" eaLnBrk="1" hangingPunct="1"/>
            <a:r>
              <a:rPr lang="en-US" altLang="en-US"/>
              <a:t>(i.e. Locking Arrangements, Alternative Methods)</a:t>
            </a:r>
          </a:p>
        </p:txBody>
      </p:sp>
      <p:sp>
        <p:nvSpPr>
          <p:cNvPr id="7172" name="Text Box 4">
            <a:extLst>
              <a:ext uri="{FF2B5EF4-FFF2-40B4-BE49-F238E27FC236}">
                <a16:creationId xmlns:a16="http://schemas.microsoft.com/office/drawing/2014/main" id="{04EA3F96-2D3D-F299-6CA9-EE87338168DD}"/>
              </a:ext>
            </a:extLst>
          </p:cNvPr>
          <p:cNvSpPr txBox="1">
            <a:spLocks noChangeArrowheads="1"/>
          </p:cNvSpPr>
          <p:nvPr/>
        </p:nvSpPr>
        <p:spPr bwMode="auto">
          <a:xfrm>
            <a:off x="1371600" y="4648200"/>
            <a:ext cx="7467600" cy="1320800"/>
          </a:xfrm>
          <a:prstGeom prst="rect">
            <a:avLst/>
          </a:prstGeom>
          <a:solidFill>
            <a:schemeClr val="accent1"/>
          </a:solidFill>
          <a:ln w="9525">
            <a:solidFill>
              <a:schemeClr val="tx1"/>
            </a:solidFill>
            <a:miter lim="800000"/>
            <a:headEnd/>
            <a:tailEnd/>
          </a:ln>
          <a:effectLst>
            <a:outerShdw dist="107763" dir="13500000" algn="ctr" rotWithShape="0">
              <a:schemeClr val="bg2">
                <a:alpha val="50000"/>
              </a:schemeClr>
            </a:outerShdw>
          </a:effec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2000"/>
              <a:t>This class will concentrate on key elements of Chapter 10 and the reason they are written this way. This is important to understand the overall objective of Chapter 10 and to properly apply it.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7EB0968-9E5B-B6E8-86BE-AD35018A0413}"/>
              </a:ext>
            </a:extLst>
          </p:cNvPr>
          <p:cNvSpPr>
            <a:spLocks noGrp="1" noChangeArrowheads="1"/>
          </p:cNvSpPr>
          <p:nvPr>
            <p:ph type="title"/>
          </p:nvPr>
        </p:nvSpPr>
        <p:spPr/>
        <p:txBody>
          <a:bodyPr/>
          <a:lstStyle/>
          <a:p>
            <a:pPr eaLnBrk="1" hangingPunct="1"/>
            <a:r>
              <a:rPr lang="en-US" altLang="en-US" sz="3200"/>
              <a:t>How Many People are we Going to Accommodate?</a:t>
            </a:r>
          </a:p>
        </p:txBody>
      </p:sp>
      <p:sp>
        <p:nvSpPr>
          <p:cNvPr id="38915" name="Rectangle 3">
            <a:extLst>
              <a:ext uri="{FF2B5EF4-FFF2-40B4-BE49-F238E27FC236}">
                <a16:creationId xmlns:a16="http://schemas.microsoft.com/office/drawing/2014/main" id="{BD54E70C-0F17-B889-3340-5A1372B43550}"/>
              </a:ext>
            </a:extLst>
          </p:cNvPr>
          <p:cNvSpPr>
            <a:spLocks noGrp="1" noChangeArrowheads="1"/>
          </p:cNvSpPr>
          <p:nvPr>
            <p:ph type="body" sz="half" idx="1"/>
          </p:nvPr>
        </p:nvSpPr>
        <p:spPr>
          <a:xfrm>
            <a:off x="1166813" y="1514475"/>
            <a:ext cx="4700587" cy="847725"/>
          </a:xfrm>
        </p:spPr>
        <p:txBody>
          <a:bodyPr/>
          <a:lstStyle/>
          <a:p>
            <a:pPr eaLnBrk="1" hangingPunct="1">
              <a:lnSpc>
                <a:spcPct val="90000"/>
              </a:lnSpc>
            </a:pPr>
            <a:r>
              <a:rPr lang="en-US" altLang="en-US" sz="2500"/>
              <a:t>The code establishes a “Design Occupant Load”.</a:t>
            </a:r>
          </a:p>
          <a:p>
            <a:pPr eaLnBrk="1" hangingPunct="1">
              <a:lnSpc>
                <a:spcPct val="90000"/>
              </a:lnSpc>
              <a:buFontTx/>
              <a:buNone/>
            </a:pPr>
            <a:endParaRPr lang="en-US" altLang="en-US" sz="2500"/>
          </a:p>
          <a:p>
            <a:pPr eaLnBrk="1" hangingPunct="1">
              <a:lnSpc>
                <a:spcPct val="90000"/>
              </a:lnSpc>
            </a:pPr>
            <a:endParaRPr lang="en-US" altLang="en-US" sz="2500"/>
          </a:p>
        </p:txBody>
      </p:sp>
      <p:pic>
        <p:nvPicPr>
          <p:cNvPr id="38916" name="Picture 9" descr="warehouse-2">
            <a:extLst>
              <a:ext uri="{FF2B5EF4-FFF2-40B4-BE49-F238E27FC236}">
                <a16:creationId xmlns:a16="http://schemas.microsoft.com/office/drawing/2014/main" id="{570146D4-8150-3B23-6D50-4C241D5F266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18075" y="2590800"/>
            <a:ext cx="4225925"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7" name="Text Box 12">
            <a:extLst>
              <a:ext uri="{FF2B5EF4-FFF2-40B4-BE49-F238E27FC236}">
                <a16:creationId xmlns:a16="http://schemas.microsoft.com/office/drawing/2014/main" id="{58BF5AB3-6EDC-A8E3-F0A2-5C883B21263F}"/>
              </a:ext>
            </a:extLst>
          </p:cNvPr>
          <p:cNvSpPr txBox="1">
            <a:spLocks noChangeArrowheads="1"/>
          </p:cNvSpPr>
          <p:nvPr/>
        </p:nvSpPr>
        <p:spPr bwMode="auto">
          <a:xfrm>
            <a:off x="1600200" y="2743200"/>
            <a:ext cx="2667000" cy="1749425"/>
          </a:xfrm>
          <a:prstGeom prst="rect">
            <a:avLst/>
          </a:prstGeom>
          <a:solidFill>
            <a:schemeClr val="accent1"/>
          </a:solidFill>
          <a:ln w="9525">
            <a:solidFill>
              <a:schemeClr val="tx1"/>
            </a:solidFill>
            <a:miter lim="800000"/>
            <a:headEnd/>
            <a:tailEnd/>
          </a:ln>
          <a:effectLst>
            <a:outerShdw dist="107763" dir="13500000" algn="ctr" rotWithShape="0">
              <a:schemeClr val="bg2">
                <a:alpha val="50000"/>
              </a:schemeClr>
            </a:outerShdw>
          </a:effec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1800"/>
              <a:t>The building needs to be designed to accommodate potential occupant loads – not the expected occupant load.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69C2C5F-23F4-51E5-AF93-06AD5916F151}"/>
              </a:ext>
            </a:extLst>
          </p:cNvPr>
          <p:cNvSpPr>
            <a:spLocks noGrp="1" noChangeArrowheads="1"/>
          </p:cNvSpPr>
          <p:nvPr>
            <p:ph type="title"/>
          </p:nvPr>
        </p:nvSpPr>
        <p:spPr/>
        <p:txBody>
          <a:bodyPr/>
          <a:lstStyle/>
          <a:p>
            <a:pPr eaLnBrk="1" hangingPunct="1"/>
            <a:r>
              <a:rPr lang="en-US" altLang="en-US"/>
              <a:t>Occupant Load Calculation Methods</a:t>
            </a:r>
          </a:p>
        </p:txBody>
      </p:sp>
      <p:sp>
        <p:nvSpPr>
          <p:cNvPr id="39939" name="Rectangle 3">
            <a:extLst>
              <a:ext uri="{FF2B5EF4-FFF2-40B4-BE49-F238E27FC236}">
                <a16:creationId xmlns:a16="http://schemas.microsoft.com/office/drawing/2014/main" id="{4756E669-35C0-D6A6-2A2C-573CD4D2617A}"/>
              </a:ext>
            </a:extLst>
          </p:cNvPr>
          <p:cNvSpPr>
            <a:spLocks noGrp="1" noChangeArrowheads="1"/>
          </p:cNvSpPr>
          <p:nvPr>
            <p:ph type="body" sz="half" idx="1"/>
          </p:nvPr>
        </p:nvSpPr>
        <p:spPr/>
        <p:txBody>
          <a:bodyPr/>
          <a:lstStyle/>
          <a:p>
            <a:pPr eaLnBrk="1" hangingPunct="1">
              <a:lnSpc>
                <a:spcPct val="90000"/>
              </a:lnSpc>
            </a:pPr>
            <a:r>
              <a:rPr lang="en-US" altLang="en-US" sz="1700"/>
              <a:t>The </a:t>
            </a:r>
            <a:r>
              <a:rPr lang="en-US" altLang="en-US" sz="1700" b="1"/>
              <a:t>Design Occupant Load</a:t>
            </a:r>
            <a:r>
              <a:rPr lang="en-US" altLang="en-US" sz="1700"/>
              <a:t> is based on the </a:t>
            </a:r>
            <a:r>
              <a:rPr lang="en-US" altLang="en-US" sz="1700" i="1"/>
              <a:t>largest number generated</a:t>
            </a:r>
            <a:r>
              <a:rPr lang="en-US" altLang="en-US" sz="1700"/>
              <a:t> by one of the following 4 methods:</a:t>
            </a:r>
          </a:p>
          <a:p>
            <a:pPr eaLnBrk="1" hangingPunct="1">
              <a:lnSpc>
                <a:spcPct val="90000"/>
              </a:lnSpc>
            </a:pPr>
            <a:endParaRPr lang="en-US" altLang="en-US" sz="500"/>
          </a:p>
          <a:p>
            <a:pPr lvl="1" eaLnBrk="1" hangingPunct="1">
              <a:lnSpc>
                <a:spcPct val="90000"/>
              </a:lnSpc>
            </a:pPr>
            <a:r>
              <a:rPr lang="en-US" altLang="en-US" sz="1600" u="sng"/>
              <a:t>Table 1004.1.2</a:t>
            </a:r>
            <a:r>
              <a:rPr lang="en-US" altLang="en-US" sz="1600"/>
              <a:t>:  in most cases, the </a:t>
            </a:r>
            <a:r>
              <a:rPr lang="en-US" altLang="en-US" sz="1600">
                <a:solidFill>
                  <a:srgbClr val="91261D"/>
                </a:solidFill>
              </a:rPr>
              <a:t>minimum occupant load</a:t>
            </a:r>
          </a:p>
          <a:p>
            <a:pPr lvl="1" eaLnBrk="1" hangingPunct="1">
              <a:lnSpc>
                <a:spcPct val="90000"/>
              </a:lnSpc>
            </a:pPr>
            <a:r>
              <a:rPr lang="en-US" altLang="en-US" sz="1600" u="sng"/>
              <a:t>1004.6</a:t>
            </a:r>
            <a:r>
              <a:rPr lang="en-US" altLang="en-US" sz="1600"/>
              <a:t>: </a:t>
            </a:r>
            <a:r>
              <a:rPr lang="en-US" altLang="en-US" sz="1600">
                <a:solidFill>
                  <a:srgbClr val="91261D"/>
                </a:solidFill>
              </a:rPr>
              <a:t>combination </a:t>
            </a:r>
            <a:r>
              <a:rPr lang="en-US" altLang="en-US" sz="1600"/>
              <a:t>of occupants from accessory areas through a primary area</a:t>
            </a:r>
          </a:p>
          <a:p>
            <a:pPr lvl="1" eaLnBrk="1" hangingPunct="1">
              <a:lnSpc>
                <a:spcPct val="90000"/>
              </a:lnSpc>
            </a:pPr>
            <a:r>
              <a:rPr lang="en-US" altLang="en-US" sz="1600" u="sng"/>
              <a:t>1004.3</a:t>
            </a:r>
            <a:r>
              <a:rPr lang="en-US" altLang="en-US" sz="1600"/>
              <a:t>: the </a:t>
            </a:r>
            <a:r>
              <a:rPr lang="en-US" altLang="en-US" sz="1600">
                <a:solidFill>
                  <a:srgbClr val="91261D"/>
                </a:solidFill>
              </a:rPr>
              <a:t>actual number</a:t>
            </a:r>
            <a:r>
              <a:rPr lang="en-US" altLang="en-US" sz="1600"/>
              <a:t> of occupants expected (an actual expected load) </a:t>
            </a:r>
          </a:p>
          <a:p>
            <a:pPr lvl="1" eaLnBrk="1" hangingPunct="1">
              <a:lnSpc>
                <a:spcPct val="90000"/>
              </a:lnSpc>
            </a:pPr>
            <a:r>
              <a:rPr lang="en-US" altLang="en-US" sz="1600" u="sng"/>
              <a:t>1004.2</a:t>
            </a:r>
            <a:r>
              <a:rPr lang="en-US" altLang="en-US" sz="1600"/>
              <a:t>: An </a:t>
            </a:r>
            <a:r>
              <a:rPr lang="en-US" altLang="en-US" sz="1600">
                <a:solidFill>
                  <a:srgbClr val="91261D"/>
                </a:solidFill>
              </a:rPr>
              <a:t>increase</a:t>
            </a:r>
            <a:r>
              <a:rPr lang="en-US" altLang="en-US" sz="1600"/>
              <a:t> to accommodate a special event incorporated in the overall design (</a:t>
            </a:r>
            <a:r>
              <a:rPr lang="en-US" altLang="en-US" sz="1600">
                <a:solidFill>
                  <a:srgbClr val="91261D"/>
                </a:solidFill>
              </a:rPr>
              <a:t>not to exceed 5 sf per occupant</a:t>
            </a:r>
            <a:r>
              <a:rPr lang="en-US" altLang="en-US" sz="1600"/>
              <a:t>)</a:t>
            </a:r>
          </a:p>
        </p:txBody>
      </p:sp>
      <p:pic>
        <p:nvPicPr>
          <p:cNvPr id="39940" name="Picture 9" descr="dance_floor">
            <a:extLst>
              <a:ext uri="{FF2B5EF4-FFF2-40B4-BE49-F238E27FC236}">
                <a16:creationId xmlns:a16="http://schemas.microsoft.com/office/drawing/2014/main" id="{688E4DE4-D20B-8E40-984E-ECDBCCF60671}"/>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53000" y="3994150"/>
            <a:ext cx="3954463" cy="2624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1" name="Picture 12" descr="conference%20center">
            <a:extLst>
              <a:ext uri="{FF2B5EF4-FFF2-40B4-BE49-F238E27FC236}">
                <a16:creationId xmlns:a16="http://schemas.microsoft.com/office/drawing/2014/main" id="{E8B830FE-F962-8571-E045-EB1347CEA5B6}"/>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029200" y="914400"/>
            <a:ext cx="3835400" cy="2876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873D2BB-8CDF-C95C-338F-EF4E2196EB52}"/>
              </a:ext>
            </a:extLst>
          </p:cNvPr>
          <p:cNvSpPr>
            <a:spLocks noGrp="1" noChangeArrowheads="1"/>
          </p:cNvSpPr>
          <p:nvPr>
            <p:ph type="title"/>
          </p:nvPr>
        </p:nvSpPr>
        <p:spPr/>
        <p:txBody>
          <a:bodyPr/>
          <a:lstStyle/>
          <a:p>
            <a:pPr eaLnBrk="1" hangingPunct="1"/>
            <a:r>
              <a:rPr lang="en-US" altLang="en-US"/>
              <a:t>Using the Table</a:t>
            </a:r>
          </a:p>
        </p:txBody>
      </p:sp>
      <p:sp>
        <p:nvSpPr>
          <p:cNvPr id="41987" name="Rectangle 3">
            <a:extLst>
              <a:ext uri="{FF2B5EF4-FFF2-40B4-BE49-F238E27FC236}">
                <a16:creationId xmlns:a16="http://schemas.microsoft.com/office/drawing/2014/main" id="{086F94CE-4959-188A-AF73-2D7C1580A9A8}"/>
              </a:ext>
            </a:extLst>
          </p:cNvPr>
          <p:cNvSpPr>
            <a:spLocks noGrp="1" noChangeArrowheads="1"/>
          </p:cNvSpPr>
          <p:nvPr>
            <p:ph type="body" sz="half" idx="1"/>
          </p:nvPr>
        </p:nvSpPr>
        <p:spPr/>
        <p:txBody>
          <a:bodyPr/>
          <a:lstStyle/>
          <a:p>
            <a:pPr eaLnBrk="1" hangingPunct="1"/>
            <a:r>
              <a:rPr lang="en-US" altLang="en-US" sz="2500" b="1"/>
              <a:t>Table 1004.1.2</a:t>
            </a:r>
            <a:r>
              <a:rPr lang="en-US" altLang="en-US" sz="2500"/>
              <a:t> discerns between “net” and “gross”</a:t>
            </a:r>
          </a:p>
          <a:p>
            <a:pPr eaLnBrk="1" hangingPunct="1"/>
            <a:r>
              <a:rPr lang="en-US" altLang="en-US" sz="2500"/>
              <a:t>Occupant densities are independent from the occupant classification</a:t>
            </a:r>
          </a:p>
          <a:p>
            <a:pPr eaLnBrk="1" hangingPunct="1"/>
            <a:r>
              <a:rPr lang="en-US" altLang="en-US" sz="2500"/>
              <a:t>Areas are based on dedicated use of space</a:t>
            </a:r>
          </a:p>
          <a:p>
            <a:pPr eaLnBrk="1" hangingPunct="1"/>
            <a:r>
              <a:rPr lang="en-US" altLang="en-US" sz="2500"/>
              <a:t>References 1004.4 for fixed seats</a:t>
            </a:r>
          </a:p>
        </p:txBody>
      </p:sp>
      <p:graphicFrame>
        <p:nvGraphicFramePr>
          <p:cNvPr id="41988" name="Object 4">
            <a:extLst>
              <a:ext uri="{FF2B5EF4-FFF2-40B4-BE49-F238E27FC236}">
                <a16:creationId xmlns:a16="http://schemas.microsoft.com/office/drawing/2014/main" id="{4368A841-12D7-6B8A-4E87-B251D3A01959}"/>
              </a:ext>
            </a:extLst>
          </p:cNvPr>
          <p:cNvGraphicFramePr>
            <a:graphicFrameLocks noGrp="1" noChangeAspect="1"/>
          </p:cNvGraphicFramePr>
          <p:nvPr>
            <p:ph sz="half" idx="2"/>
          </p:nvPr>
        </p:nvGraphicFramePr>
        <p:xfrm>
          <a:off x="5156200" y="1976438"/>
          <a:ext cx="3836988" cy="3825875"/>
        </p:xfrm>
        <a:graphic>
          <a:graphicData uri="http://schemas.openxmlformats.org/presentationml/2006/ole">
            <mc:AlternateContent xmlns:mc="http://schemas.openxmlformats.org/markup-compatibility/2006">
              <mc:Choice xmlns:v="urn:schemas-microsoft-com:vml" Requires="v">
                <p:oleObj name="Document" r:id="rId2" imgW="3838675" imgH="3827831" progId="Word.Document.8">
                  <p:embed/>
                </p:oleObj>
              </mc:Choice>
              <mc:Fallback>
                <p:oleObj name="Document" r:id="rId2" imgW="3838675" imgH="3827831" progId="Word.Document.8">
                  <p:embed/>
                  <p:pic>
                    <p:nvPicPr>
                      <p:cNvPr id="0" name="Object 4"/>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200" y="1976438"/>
                        <a:ext cx="3836988" cy="382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2">
            <a:extLst>
              <a:ext uri="{FF2B5EF4-FFF2-40B4-BE49-F238E27FC236}">
                <a16:creationId xmlns:a16="http://schemas.microsoft.com/office/drawing/2014/main" id="{0971B648-4690-394F-6096-BA184852B007}"/>
              </a:ext>
            </a:extLst>
          </p:cNvPr>
          <p:cNvGraphicFramePr>
            <a:graphicFrameLocks noChangeAspect="1"/>
          </p:cNvGraphicFramePr>
          <p:nvPr/>
        </p:nvGraphicFramePr>
        <p:xfrm>
          <a:off x="0" y="11113"/>
          <a:ext cx="3884613" cy="7086600"/>
        </p:xfrm>
        <a:graphic>
          <a:graphicData uri="http://schemas.openxmlformats.org/presentationml/2006/ole">
            <mc:AlternateContent xmlns:mc="http://schemas.openxmlformats.org/markup-compatibility/2006">
              <mc:Choice xmlns:v="urn:schemas-microsoft-com:vml" Requires="v">
                <p:oleObj name="Document" r:id="rId2" imgW="3932575" imgH="7159358" progId="Word.Document.8">
                  <p:embed/>
                </p:oleObj>
              </mc:Choice>
              <mc:Fallback>
                <p:oleObj name="Document" r:id="rId2" imgW="3932575" imgH="7159358"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3884613"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11" name="Object 3">
            <a:extLst>
              <a:ext uri="{FF2B5EF4-FFF2-40B4-BE49-F238E27FC236}">
                <a16:creationId xmlns:a16="http://schemas.microsoft.com/office/drawing/2014/main" id="{EC38B69B-3D17-2B75-E15D-A87FE1FB9F7D}"/>
              </a:ext>
            </a:extLst>
          </p:cNvPr>
          <p:cNvGraphicFramePr>
            <a:graphicFrameLocks noChangeAspect="1"/>
          </p:cNvGraphicFramePr>
          <p:nvPr/>
        </p:nvGraphicFramePr>
        <p:xfrm>
          <a:off x="3505200" y="3429000"/>
          <a:ext cx="3432175" cy="3417888"/>
        </p:xfrm>
        <a:graphic>
          <a:graphicData uri="http://schemas.openxmlformats.org/presentationml/2006/ole">
            <mc:AlternateContent xmlns:mc="http://schemas.openxmlformats.org/markup-compatibility/2006">
              <mc:Choice xmlns:v="urn:schemas-microsoft-com:vml" Requires="v">
                <p:oleObj name="Document" r:id="rId4" imgW="3838675" imgH="3827831" progId="Word.Document.8">
                  <p:embed/>
                </p:oleObj>
              </mc:Choice>
              <mc:Fallback>
                <p:oleObj name="Document" r:id="rId4" imgW="3838675" imgH="3827831"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429000"/>
                        <a:ext cx="3432175" cy="341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2" name="Rectangle 4">
            <a:extLst>
              <a:ext uri="{FF2B5EF4-FFF2-40B4-BE49-F238E27FC236}">
                <a16:creationId xmlns:a16="http://schemas.microsoft.com/office/drawing/2014/main" id="{6D2F137B-2BB6-F6F2-BA01-B2E3032D015E}"/>
              </a:ext>
            </a:extLst>
          </p:cNvPr>
          <p:cNvSpPr>
            <a:spLocks noGrp="1" noChangeArrowheads="1"/>
          </p:cNvSpPr>
          <p:nvPr>
            <p:ph type="title" sz="quarter"/>
          </p:nvPr>
        </p:nvSpPr>
        <p:spPr>
          <a:xfrm>
            <a:off x="3429000" y="319088"/>
            <a:ext cx="5564188" cy="641350"/>
          </a:xfrm>
          <a:effectLst>
            <a:outerShdw dist="28398" dir="1593903" algn="ctr" rotWithShape="0">
              <a:srgbClr val="969696">
                <a:alpha val="50000"/>
              </a:srgbClr>
            </a:outerShdw>
          </a:effectLst>
        </p:spPr>
        <p:txBody>
          <a:bodyPr>
            <a:spAutoFit/>
          </a:bodyPr>
          <a:lstStyle/>
          <a:p>
            <a:pPr eaLnBrk="1" hangingPunct="1"/>
            <a:r>
              <a:rPr lang="en-US" altLang="en-US"/>
              <a:t>Table 1004.1.2</a:t>
            </a:r>
          </a:p>
        </p:txBody>
      </p:sp>
      <p:pic>
        <p:nvPicPr>
          <p:cNvPr id="43013" name="Picture 5" descr="Conference%20room">
            <a:extLst>
              <a:ext uri="{FF2B5EF4-FFF2-40B4-BE49-F238E27FC236}">
                <a16:creationId xmlns:a16="http://schemas.microsoft.com/office/drawing/2014/main" id="{56EB89A6-9A38-3631-2C13-61EC55D8DAF8}"/>
              </a:ext>
            </a:extLst>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3657600" y="1066800"/>
            <a:ext cx="2725738" cy="1841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4" name="Picture 8" descr="Reshefstu">
            <a:extLst>
              <a:ext uri="{FF2B5EF4-FFF2-40B4-BE49-F238E27FC236}">
                <a16:creationId xmlns:a16="http://schemas.microsoft.com/office/drawing/2014/main" id="{82B463B3-4427-4DD0-DEDC-E56023A8A87F}"/>
              </a:ext>
            </a:extLst>
          </p:cNvPr>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6648450" y="381000"/>
            <a:ext cx="2495550" cy="178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5" name="Picture 11" descr="web-photo-disc-015">
            <a:extLst>
              <a:ext uri="{FF2B5EF4-FFF2-40B4-BE49-F238E27FC236}">
                <a16:creationId xmlns:a16="http://schemas.microsoft.com/office/drawing/2014/main" id="{2D1F5FE7-DBBF-08DD-CD39-1BAF04DDEAC5}"/>
              </a:ext>
            </a:extLst>
          </p:cNvPr>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6400800" y="2057400"/>
            <a:ext cx="2466975" cy="1838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6" name="Picture 14" descr="Chicago-Parking-Garage">
            <a:extLst>
              <a:ext uri="{FF2B5EF4-FFF2-40B4-BE49-F238E27FC236}">
                <a16:creationId xmlns:a16="http://schemas.microsoft.com/office/drawing/2014/main" id="{E59710B2-A71F-895E-C5D0-EC4DB0034FF8}"/>
              </a:ext>
            </a:extLst>
          </p:cNvPr>
          <p:cNvPicPr>
            <a:picLocks noGrp="1" noChangeAspect="1" noChangeArrowheads="1"/>
          </p:cNvPicPr>
          <p:nvPr>
            <p:ph sz="quarter" idx="4"/>
          </p:nvPr>
        </p:nvPicPr>
        <p:blipFill>
          <a:blip r:embed="rId9">
            <a:extLst>
              <a:ext uri="{28A0092B-C50C-407E-A947-70E740481C1C}">
                <a14:useLocalDpi xmlns:a14="http://schemas.microsoft.com/office/drawing/2010/main" val="0"/>
              </a:ext>
            </a:extLst>
          </a:blip>
          <a:srcRect/>
          <a:stretch>
            <a:fillRect/>
          </a:stretch>
        </p:blipFill>
        <p:spPr>
          <a:xfrm>
            <a:off x="6988175" y="3886200"/>
            <a:ext cx="2155825" cy="297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3A81D94D-533B-4734-4CCA-5E6C455AD3CD}"/>
              </a:ext>
            </a:extLst>
          </p:cNvPr>
          <p:cNvSpPr txBox="1"/>
          <p:nvPr/>
        </p:nvSpPr>
        <p:spPr>
          <a:xfrm>
            <a:off x="2667000" y="2590800"/>
            <a:ext cx="658813" cy="254000"/>
          </a:xfrm>
          <a:prstGeom prst="rect">
            <a:avLst/>
          </a:prstGeom>
          <a:solidFill>
            <a:schemeClr val="accent3"/>
          </a:solidFill>
          <a:ln>
            <a:solidFill>
              <a:schemeClr val="tx1"/>
            </a:solidFill>
          </a:ln>
        </p:spPr>
        <p:txBody>
          <a:bodyPr>
            <a:spAutoFit/>
          </a:bodyPr>
          <a:lstStyle/>
          <a:p>
            <a:pPr>
              <a:defRPr/>
            </a:pPr>
            <a:r>
              <a:rPr lang="en-US" sz="1050" dirty="0">
                <a:solidFill>
                  <a:schemeClr val="accent2">
                    <a:lumMod val="50000"/>
                  </a:schemeClr>
                </a:solidFill>
                <a:latin typeface="Times New Roman" panose="02020603050405020304" pitchFamily="18" charset="0"/>
                <a:cs typeface="Times New Roman" panose="02020603050405020304" pitchFamily="18" charset="0"/>
              </a:rPr>
              <a:t>1004.4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0E4C3E5-98FC-2C87-8AA2-CC573AC71013}"/>
              </a:ext>
            </a:extLst>
          </p:cNvPr>
          <p:cNvSpPr>
            <a:spLocks noGrp="1" noChangeArrowheads="1"/>
          </p:cNvSpPr>
          <p:nvPr>
            <p:ph type="title"/>
          </p:nvPr>
        </p:nvSpPr>
        <p:spPr/>
        <p:txBody>
          <a:bodyPr/>
          <a:lstStyle/>
          <a:p>
            <a:pPr eaLnBrk="1" hangingPunct="1"/>
            <a:r>
              <a:rPr lang="en-US" altLang="en-US"/>
              <a:t>Occupancy Classification?</a:t>
            </a:r>
          </a:p>
        </p:txBody>
      </p:sp>
      <p:sp>
        <p:nvSpPr>
          <p:cNvPr id="44035" name="Rectangle 3">
            <a:extLst>
              <a:ext uri="{FF2B5EF4-FFF2-40B4-BE49-F238E27FC236}">
                <a16:creationId xmlns:a16="http://schemas.microsoft.com/office/drawing/2014/main" id="{BBF84241-CD10-93DE-4E4F-D2F944C31EAC}"/>
              </a:ext>
            </a:extLst>
          </p:cNvPr>
          <p:cNvSpPr>
            <a:spLocks noGrp="1" noChangeArrowheads="1"/>
          </p:cNvSpPr>
          <p:nvPr>
            <p:ph type="body" sz="half" idx="1"/>
          </p:nvPr>
        </p:nvSpPr>
        <p:spPr>
          <a:xfrm>
            <a:off x="1166813" y="1514475"/>
            <a:ext cx="7672387" cy="1838325"/>
          </a:xfrm>
        </p:spPr>
        <p:txBody>
          <a:bodyPr/>
          <a:lstStyle/>
          <a:p>
            <a:pPr eaLnBrk="1" hangingPunct="1"/>
            <a:r>
              <a:rPr lang="en-US" altLang="en-US" sz="2500"/>
              <a:t>Similar to Section 302.3 of the building code, Section 1004 requires that we identify the use of the space – not the occupancy classification</a:t>
            </a:r>
          </a:p>
        </p:txBody>
      </p:sp>
      <p:sp>
        <p:nvSpPr>
          <p:cNvPr id="44036" name="Text Box 4">
            <a:extLst>
              <a:ext uri="{FF2B5EF4-FFF2-40B4-BE49-F238E27FC236}">
                <a16:creationId xmlns:a16="http://schemas.microsoft.com/office/drawing/2014/main" id="{AE79B06A-85C1-D23F-7F35-61429ABCFD37}"/>
              </a:ext>
            </a:extLst>
          </p:cNvPr>
          <p:cNvSpPr txBox="1">
            <a:spLocks noChangeArrowheads="1"/>
          </p:cNvSpPr>
          <p:nvPr/>
        </p:nvSpPr>
        <p:spPr bwMode="auto">
          <a:xfrm>
            <a:off x="5867400" y="3429000"/>
            <a:ext cx="3276600" cy="9255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1800"/>
              <a:t>For Example; a cafeteria can be a Group A-2, but contain multiple occupant densities.</a:t>
            </a:r>
          </a:p>
        </p:txBody>
      </p:sp>
      <p:pic>
        <p:nvPicPr>
          <p:cNvPr id="44037" name="Picture 12" descr="cafeteria">
            <a:extLst>
              <a:ext uri="{FF2B5EF4-FFF2-40B4-BE49-F238E27FC236}">
                <a16:creationId xmlns:a16="http://schemas.microsoft.com/office/drawing/2014/main" id="{C0405102-8A0A-A110-27F1-75D71674106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90600" y="3249613"/>
            <a:ext cx="4800600" cy="3233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79FC406-31C1-5B0B-E47A-D92891BDDA5D}"/>
              </a:ext>
            </a:extLst>
          </p:cNvPr>
          <p:cNvSpPr>
            <a:spLocks noGrp="1" noChangeArrowheads="1"/>
          </p:cNvSpPr>
          <p:nvPr>
            <p:ph type="title"/>
          </p:nvPr>
        </p:nvSpPr>
        <p:spPr>
          <a:xfrm>
            <a:off x="1066800" y="196850"/>
            <a:ext cx="8077200" cy="1555750"/>
          </a:xfrm>
        </p:spPr>
        <p:txBody>
          <a:bodyPr/>
          <a:lstStyle/>
          <a:p>
            <a:pPr eaLnBrk="1" hangingPunct="1"/>
            <a:r>
              <a:rPr lang="en-US" altLang="en-US"/>
              <a:t>Occupant Load Calculation</a:t>
            </a:r>
          </a:p>
        </p:txBody>
      </p:sp>
      <p:sp>
        <p:nvSpPr>
          <p:cNvPr id="45059" name="Rectangle 3">
            <a:extLst>
              <a:ext uri="{FF2B5EF4-FFF2-40B4-BE49-F238E27FC236}">
                <a16:creationId xmlns:a16="http://schemas.microsoft.com/office/drawing/2014/main" id="{AC78D777-8C63-32B2-A374-E218740EDF3A}"/>
              </a:ext>
            </a:extLst>
          </p:cNvPr>
          <p:cNvSpPr>
            <a:spLocks noGrp="1" noChangeArrowheads="1"/>
          </p:cNvSpPr>
          <p:nvPr>
            <p:ph type="body" sz="half" idx="1"/>
          </p:nvPr>
        </p:nvSpPr>
        <p:spPr>
          <a:xfrm>
            <a:off x="1166813" y="1514475"/>
            <a:ext cx="7435850" cy="2222500"/>
          </a:xfrm>
        </p:spPr>
        <p:txBody>
          <a:bodyPr/>
          <a:lstStyle/>
          <a:p>
            <a:pPr eaLnBrk="1" hangingPunct="1"/>
            <a:r>
              <a:rPr lang="en-US" altLang="en-US" sz="2500"/>
              <a:t>Need to assign means of egress requirements to applicable areas of the building</a:t>
            </a:r>
          </a:p>
          <a:p>
            <a:pPr lvl="1" eaLnBrk="1" hangingPunct="1"/>
            <a:r>
              <a:rPr lang="en-US" altLang="en-US" sz="2200"/>
              <a:t>When an area is shared between two separate occupancies, the most stringent applies (1004.9)</a:t>
            </a:r>
          </a:p>
        </p:txBody>
      </p:sp>
      <p:pic>
        <p:nvPicPr>
          <p:cNvPr id="45060" name="Picture 4" descr="restaurant example2">
            <a:extLst>
              <a:ext uri="{FF2B5EF4-FFF2-40B4-BE49-F238E27FC236}">
                <a16:creationId xmlns:a16="http://schemas.microsoft.com/office/drawing/2014/main" id="{6B8147E8-ABCA-AF76-C320-BA4A928E787E}"/>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752600" y="3429000"/>
            <a:ext cx="45720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Restaurant 3">
            <a:extLst>
              <a:ext uri="{FF2B5EF4-FFF2-40B4-BE49-F238E27FC236}">
                <a16:creationId xmlns:a16="http://schemas.microsoft.com/office/drawing/2014/main" id="{419C5738-B654-2F68-2095-E2201D25E5DA}"/>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3124200"/>
            <a:ext cx="2209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Line 6">
            <a:extLst>
              <a:ext uri="{FF2B5EF4-FFF2-40B4-BE49-F238E27FC236}">
                <a16:creationId xmlns:a16="http://schemas.microsoft.com/office/drawing/2014/main" id="{E62C0F17-DB58-CE4F-DD48-3764C6CA6332}"/>
              </a:ext>
            </a:extLst>
          </p:cNvPr>
          <p:cNvSpPr>
            <a:spLocks noChangeShapeType="1"/>
          </p:cNvSpPr>
          <p:nvPr/>
        </p:nvSpPr>
        <p:spPr bwMode="auto">
          <a:xfrm>
            <a:off x="2286000" y="3733800"/>
            <a:ext cx="381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5063" name="Picture 7">
            <a:extLst>
              <a:ext uri="{FF2B5EF4-FFF2-40B4-BE49-F238E27FC236}">
                <a16:creationId xmlns:a16="http://schemas.microsoft.com/office/drawing/2014/main" id="{BA0EF341-683A-4414-8973-52AACBC78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200400"/>
            <a:ext cx="2514600" cy="167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4" name="Line 8">
            <a:extLst>
              <a:ext uri="{FF2B5EF4-FFF2-40B4-BE49-F238E27FC236}">
                <a16:creationId xmlns:a16="http://schemas.microsoft.com/office/drawing/2014/main" id="{BDB48D56-CE7D-D4A2-C811-14C00EC77D84}"/>
              </a:ext>
            </a:extLst>
          </p:cNvPr>
          <p:cNvSpPr>
            <a:spLocks noChangeShapeType="1"/>
          </p:cNvSpPr>
          <p:nvPr/>
        </p:nvSpPr>
        <p:spPr bwMode="auto">
          <a:xfrm flipH="1">
            <a:off x="5943600" y="4343400"/>
            <a:ext cx="533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5065" name="Picture 9" descr="storeroom">
            <a:extLst>
              <a:ext uri="{FF2B5EF4-FFF2-40B4-BE49-F238E27FC236}">
                <a16:creationId xmlns:a16="http://schemas.microsoft.com/office/drawing/2014/main" id="{CC5C6C1E-8718-B21E-204B-40298E8D5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4953000"/>
            <a:ext cx="2133600" cy="160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6" name="Line 10">
            <a:extLst>
              <a:ext uri="{FF2B5EF4-FFF2-40B4-BE49-F238E27FC236}">
                <a16:creationId xmlns:a16="http://schemas.microsoft.com/office/drawing/2014/main" id="{5507CEC9-42F9-589C-C0B1-9034FE7664AD}"/>
              </a:ext>
            </a:extLst>
          </p:cNvPr>
          <p:cNvSpPr>
            <a:spLocks noChangeShapeType="1"/>
          </p:cNvSpPr>
          <p:nvPr/>
        </p:nvSpPr>
        <p:spPr bwMode="auto">
          <a:xfrm flipH="1" flipV="1">
            <a:off x="5867400" y="6324600"/>
            <a:ext cx="7620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5067" name="Picture 11" descr="rest hoods">
            <a:extLst>
              <a:ext uri="{FF2B5EF4-FFF2-40B4-BE49-F238E27FC236}">
                <a16:creationId xmlns:a16="http://schemas.microsoft.com/office/drawing/2014/main" id="{6FB3DEA0-6EE1-BE84-4577-F3384D6C55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05400"/>
            <a:ext cx="1676400" cy="1316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8" name="Line 12">
            <a:extLst>
              <a:ext uri="{FF2B5EF4-FFF2-40B4-BE49-F238E27FC236}">
                <a16:creationId xmlns:a16="http://schemas.microsoft.com/office/drawing/2014/main" id="{0CEA3438-2D3A-7F40-1789-31430B94158E}"/>
              </a:ext>
            </a:extLst>
          </p:cNvPr>
          <p:cNvSpPr>
            <a:spLocks noChangeShapeType="1"/>
          </p:cNvSpPr>
          <p:nvPr/>
        </p:nvSpPr>
        <p:spPr bwMode="auto">
          <a:xfrm flipV="1">
            <a:off x="1600200" y="6172200"/>
            <a:ext cx="10668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restaurant example2">
            <a:extLst>
              <a:ext uri="{FF2B5EF4-FFF2-40B4-BE49-F238E27FC236}">
                <a16:creationId xmlns:a16="http://schemas.microsoft.com/office/drawing/2014/main" id="{1726E657-E2FB-B359-C831-5E5E3E518EA5}"/>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981200" y="1962150"/>
            <a:ext cx="6705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a:extLst>
              <a:ext uri="{FF2B5EF4-FFF2-40B4-BE49-F238E27FC236}">
                <a16:creationId xmlns:a16="http://schemas.microsoft.com/office/drawing/2014/main" id="{4D1A3989-808D-2F8F-6486-065DE39BC362}"/>
              </a:ext>
            </a:extLst>
          </p:cNvPr>
          <p:cNvSpPr>
            <a:spLocks noGrp="1" noChangeArrowheads="1"/>
          </p:cNvSpPr>
          <p:nvPr>
            <p:ph type="title"/>
          </p:nvPr>
        </p:nvSpPr>
        <p:spPr>
          <a:xfrm>
            <a:off x="1066800" y="196850"/>
            <a:ext cx="8077200" cy="1555750"/>
          </a:xfrm>
        </p:spPr>
        <p:txBody>
          <a:bodyPr/>
          <a:lstStyle/>
          <a:p>
            <a:pPr eaLnBrk="1" hangingPunct="1"/>
            <a:r>
              <a:rPr lang="en-US" altLang="en-US"/>
              <a:t>Occupant Load Application</a:t>
            </a:r>
          </a:p>
        </p:txBody>
      </p:sp>
      <p:sp>
        <p:nvSpPr>
          <p:cNvPr id="46084" name="Rectangle 3">
            <a:extLst>
              <a:ext uri="{FF2B5EF4-FFF2-40B4-BE49-F238E27FC236}">
                <a16:creationId xmlns:a16="http://schemas.microsoft.com/office/drawing/2014/main" id="{ABB46109-6724-8088-2941-F00B8749A470}"/>
              </a:ext>
            </a:extLst>
          </p:cNvPr>
          <p:cNvSpPr>
            <a:spLocks noGrp="1" noChangeArrowheads="1"/>
          </p:cNvSpPr>
          <p:nvPr>
            <p:ph type="body" sz="half" idx="1"/>
          </p:nvPr>
        </p:nvSpPr>
        <p:spPr>
          <a:xfrm>
            <a:off x="1295400" y="1371600"/>
            <a:ext cx="7697788" cy="2211388"/>
          </a:xfrm>
        </p:spPr>
        <p:txBody>
          <a:bodyPr/>
          <a:lstStyle/>
          <a:p>
            <a:pPr marL="0" indent="3175" eaLnBrk="1" hangingPunct="1">
              <a:buFontTx/>
              <a:buNone/>
            </a:pPr>
            <a:r>
              <a:rPr lang="en-US" altLang="en-US" sz="2500"/>
              <a:t>Sometimes re-defines occupancy classification (i.e. Group A).</a:t>
            </a:r>
          </a:p>
          <a:p>
            <a:pPr marL="0" indent="3175" eaLnBrk="1" hangingPunct="1"/>
            <a:endParaRPr lang="en-US" altLang="en-US" sz="25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A75E9FCF-03B4-0FCD-110B-0628E271F583}"/>
              </a:ext>
            </a:extLst>
          </p:cNvPr>
          <p:cNvSpPr>
            <a:spLocks noGrp="1" noChangeArrowheads="1"/>
          </p:cNvSpPr>
          <p:nvPr>
            <p:ph type="title"/>
          </p:nvPr>
        </p:nvSpPr>
        <p:spPr/>
        <p:txBody>
          <a:bodyPr/>
          <a:lstStyle/>
          <a:p>
            <a:pPr eaLnBrk="1" hangingPunct="1"/>
            <a:r>
              <a:rPr lang="en-US" altLang="en-US"/>
              <a:t>How Many Paths are Needed?</a:t>
            </a:r>
          </a:p>
        </p:txBody>
      </p:sp>
      <p:graphicFrame>
        <p:nvGraphicFramePr>
          <p:cNvPr id="161824" name="Group 32">
            <a:extLst>
              <a:ext uri="{FF2B5EF4-FFF2-40B4-BE49-F238E27FC236}">
                <a16:creationId xmlns:a16="http://schemas.microsoft.com/office/drawing/2014/main" id="{FA1D4E37-F06A-0C05-4045-17A914B223BB}"/>
              </a:ext>
            </a:extLst>
          </p:cNvPr>
          <p:cNvGraphicFramePr>
            <a:graphicFrameLocks noGrp="1"/>
          </p:cNvGraphicFramePr>
          <p:nvPr>
            <p:ph sz="half" idx="1"/>
          </p:nvPr>
        </p:nvGraphicFramePr>
        <p:xfrm>
          <a:off x="1371600" y="2438400"/>
          <a:ext cx="3632200" cy="3829050"/>
        </p:xfrm>
        <a:graphic>
          <a:graphicData uri="http://schemas.openxmlformats.org/drawingml/2006/table">
            <a:tbl>
              <a:tblPr/>
              <a:tblGrid>
                <a:gridCol w="1816100">
                  <a:extLst>
                    <a:ext uri="{9D8B030D-6E8A-4147-A177-3AD203B41FA5}">
                      <a16:colId xmlns:a16="http://schemas.microsoft.com/office/drawing/2014/main" val="20000"/>
                    </a:ext>
                  </a:extLst>
                </a:gridCol>
                <a:gridCol w="1816100">
                  <a:extLst>
                    <a:ext uri="{9D8B030D-6E8A-4147-A177-3AD203B41FA5}">
                      <a16:colId xmlns:a16="http://schemas.microsoft.com/office/drawing/2014/main" val="20001"/>
                    </a:ext>
                  </a:extLst>
                </a:gridCol>
              </a:tblGrid>
              <a:tr h="960199">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900" b="0" i="0" u="none" strike="noStrike" cap="none" normalizeH="0" baseline="0">
                          <a:ln>
                            <a:noFill/>
                          </a:ln>
                          <a:solidFill>
                            <a:schemeClr val="tx1"/>
                          </a:solidFill>
                          <a:effectLst/>
                          <a:latin typeface="Arial" panose="020B0604020202020204" pitchFamily="34" charset="0"/>
                        </a:rPr>
                        <a:t>Occupant Load</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900" b="0" i="0" u="none" strike="noStrike" cap="none" normalizeH="0" baseline="0">
                          <a:ln>
                            <a:noFill/>
                          </a:ln>
                          <a:solidFill>
                            <a:schemeClr val="tx1"/>
                          </a:solidFill>
                          <a:effectLst/>
                          <a:latin typeface="Arial" panose="020B0604020202020204" pitchFamily="34" charset="0"/>
                        </a:rPr>
                        <a:t>Minimum Number of Exits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0"/>
                  </a:ext>
                </a:extLst>
              </a:tr>
              <a:tr h="957342">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900" b="0" i="0" u="none" strike="noStrike" cap="none" normalizeH="0" baseline="0">
                          <a:ln>
                            <a:noFill/>
                          </a:ln>
                          <a:solidFill>
                            <a:schemeClr val="tx1"/>
                          </a:solidFill>
                          <a:effectLst/>
                          <a:latin typeface="Arial" panose="020B0604020202020204" pitchFamily="34" charset="0"/>
                        </a:rPr>
                        <a:t>1-500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900" b="0" i="0" u="none" strike="noStrike" cap="none" normalizeH="0" baseline="0">
                          <a:ln>
                            <a:noFill/>
                          </a:ln>
                          <a:solidFill>
                            <a:schemeClr val="tx1"/>
                          </a:solidFill>
                          <a:effectLst/>
                          <a:latin typeface="Arial" panose="020B0604020202020204" pitchFamily="34" charset="0"/>
                        </a:rPr>
                        <a:t>2</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54167">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900" b="0" i="0" u="none" strike="noStrike" cap="none" normalizeH="0" baseline="0">
                          <a:ln>
                            <a:noFill/>
                          </a:ln>
                          <a:solidFill>
                            <a:schemeClr val="tx1"/>
                          </a:solidFill>
                          <a:effectLst/>
                          <a:latin typeface="Arial" panose="020B0604020202020204" pitchFamily="34" charset="0"/>
                        </a:rPr>
                        <a:t>501-1,000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900" b="0" i="0" u="none" strike="noStrike" cap="none" normalizeH="0" baseline="0">
                          <a:ln>
                            <a:noFill/>
                          </a:ln>
                          <a:solidFill>
                            <a:schemeClr val="tx1"/>
                          </a:solidFill>
                          <a:effectLst/>
                          <a:latin typeface="Arial" panose="020B0604020202020204" pitchFamily="34" charset="0"/>
                        </a:rPr>
                        <a:t>3</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57342">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900" b="0" i="0" u="none" strike="noStrike" cap="none" normalizeH="0" baseline="0">
                          <a:ln>
                            <a:noFill/>
                          </a:ln>
                          <a:solidFill>
                            <a:schemeClr val="tx1"/>
                          </a:solidFill>
                          <a:effectLst/>
                          <a:latin typeface="Arial" panose="020B0604020202020204" pitchFamily="34" charset="0"/>
                        </a:rPr>
                        <a:t>More than 1,000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900" b="0" i="0" u="none" strike="noStrike" cap="none" normalizeH="0" baseline="0">
                          <a:ln>
                            <a:noFill/>
                          </a:ln>
                          <a:solidFill>
                            <a:schemeClr val="tx1"/>
                          </a:solidFill>
                          <a:effectLst/>
                          <a:latin typeface="Arial" panose="020B0604020202020204" pitchFamily="34" charset="0"/>
                        </a:rPr>
                        <a:t>4</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7124" name="Text Box 20">
            <a:extLst>
              <a:ext uri="{FF2B5EF4-FFF2-40B4-BE49-F238E27FC236}">
                <a16:creationId xmlns:a16="http://schemas.microsoft.com/office/drawing/2014/main" id="{5F592A66-F33C-5D0C-7EF9-3AE8FB864694}"/>
              </a:ext>
            </a:extLst>
          </p:cNvPr>
          <p:cNvSpPr txBox="1">
            <a:spLocks noChangeArrowheads="1"/>
          </p:cNvSpPr>
          <p:nvPr/>
        </p:nvSpPr>
        <p:spPr bwMode="auto">
          <a:xfrm>
            <a:off x="5334000" y="3886200"/>
            <a:ext cx="3581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50000"/>
              </a:spcBef>
              <a:buFontTx/>
              <a:buNone/>
            </a:pPr>
            <a:r>
              <a:rPr lang="en-US" altLang="en-US" sz="1200">
                <a:latin typeface="Times New Roman" panose="02020603050405020304" pitchFamily="18" charset="0"/>
              </a:rPr>
              <a:t>Table 1006.3.1</a:t>
            </a:r>
          </a:p>
          <a:p>
            <a:pPr algn="ctr">
              <a:spcBef>
                <a:spcPct val="50000"/>
              </a:spcBef>
              <a:buFontTx/>
              <a:buNone/>
            </a:pPr>
            <a:r>
              <a:rPr lang="en-US" altLang="en-US" sz="1200">
                <a:latin typeface="Times New Roman" panose="02020603050405020304" pitchFamily="18" charset="0"/>
              </a:rPr>
              <a:t>Minimum Number of Exits for Occupant Load</a:t>
            </a:r>
          </a:p>
        </p:txBody>
      </p:sp>
      <p:sp>
        <p:nvSpPr>
          <p:cNvPr id="47125" name="Rectangle 21">
            <a:extLst>
              <a:ext uri="{FF2B5EF4-FFF2-40B4-BE49-F238E27FC236}">
                <a16:creationId xmlns:a16="http://schemas.microsoft.com/office/drawing/2014/main" id="{92DA1AB6-BA5F-9B71-75B9-F96CCA81918D}"/>
              </a:ext>
            </a:extLst>
          </p:cNvPr>
          <p:cNvSpPr>
            <a:spLocks noChangeArrowheads="1"/>
          </p:cNvSpPr>
          <p:nvPr/>
        </p:nvSpPr>
        <p:spPr bwMode="auto">
          <a:xfrm>
            <a:off x="5181600" y="4495800"/>
            <a:ext cx="3962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r>
              <a:rPr lang="en-US" altLang="en-US" sz="1500"/>
              <a:t>Except as modified in Sections 1006.3, Table 1006.2.1 and Table 1006.3.2(1) represents the minimum number of Exits </a:t>
            </a:r>
            <a:r>
              <a:rPr lang="en-US" altLang="en-US" sz="1500" u="sng"/>
              <a:t>and paths</a:t>
            </a:r>
          </a:p>
          <a:p>
            <a:pPr eaLnBrk="1" hangingPunct="1"/>
            <a:r>
              <a:rPr lang="en-US" altLang="en-US" sz="1500"/>
              <a:t>Paths for each exit (1006.3)</a:t>
            </a:r>
          </a:p>
        </p:txBody>
      </p:sp>
      <p:pic>
        <p:nvPicPr>
          <p:cNvPr id="47126" name="Picture 30" descr="waiting_in_line">
            <a:extLst>
              <a:ext uri="{FF2B5EF4-FFF2-40B4-BE49-F238E27FC236}">
                <a16:creationId xmlns:a16="http://schemas.microsoft.com/office/drawing/2014/main" id="{0D2D9A64-F470-3678-015F-47A839448C1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07013" y="914400"/>
            <a:ext cx="3836987" cy="2878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27" name="Text Box 33">
            <a:extLst>
              <a:ext uri="{FF2B5EF4-FFF2-40B4-BE49-F238E27FC236}">
                <a16:creationId xmlns:a16="http://schemas.microsoft.com/office/drawing/2014/main" id="{61EC5955-2DAF-7108-25C3-96C65712739E}"/>
              </a:ext>
            </a:extLst>
          </p:cNvPr>
          <p:cNvSpPr txBox="1">
            <a:spLocks noChangeArrowheads="1"/>
          </p:cNvSpPr>
          <p:nvPr/>
        </p:nvSpPr>
        <p:spPr bwMode="auto">
          <a:xfrm>
            <a:off x="2133600" y="19812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1800"/>
              <a:t>Table 1006.3.1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E77564DC-C643-0BFF-2742-4B25C8BBC5E3}"/>
              </a:ext>
            </a:extLst>
          </p:cNvPr>
          <p:cNvSpPr>
            <a:spLocks noGrp="1" noChangeArrowheads="1"/>
          </p:cNvSpPr>
          <p:nvPr>
            <p:ph type="title"/>
          </p:nvPr>
        </p:nvSpPr>
        <p:spPr/>
        <p:txBody>
          <a:bodyPr/>
          <a:lstStyle/>
          <a:p>
            <a:pPr eaLnBrk="1" hangingPunct="1"/>
            <a:r>
              <a:rPr lang="en-US" altLang="en-US"/>
              <a:t>Spaces with One MOE</a:t>
            </a:r>
          </a:p>
        </p:txBody>
      </p:sp>
      <p:sp>
        <p:nvSpPr>
          <p:cNvPr id="48131" name="Rectangle 3">
            <a:extLst>
              <a:ext uri="{FF2B5EF4-FFF2-40B4-BE49-F238E27FC236}">
                <a16:creationId xmlns:a16="http://schemas.microsoft.com/office/drawing/2014/main" id="{DBDD65E4-4978-F3C6-60D5-94E3467C16A2}"/>
              </a:ext>
            </a:extLst>
          </p:cNvPr>
          <p:cNvSpPr>
            <a:spLocks noGrp="1" noChangeArrowheads="1"/>
          </p:cNvSpPr>
          <p:nvPr>
            <p:ph type="body" sz="half" idx="1"/>
          </p:nvPr>
        </p:nvSpPr>
        <p:spPr>
          <a:xfrm>
            <a:off x="1166813" y="1514475"/>
            <a:ext cx="7672387" cy="1762125"/>
          </a:xfrm>
        </p:spPr>
        <p:txBody>
          <a:bodyPr/>
          <a:lstStyle/>
          <a:p>
            <a:pPr marL="60325" indent="3175" eaLnBrk="1" hangingPunct="1">
              <a:lnSpc>
                <a:spcPct val="80000"/>
              </a:lnSpc>
              <a:buFontTx/>
              <a:buNone/>
            </a:pPr>
            <a:r>
              <a:rPr lang="en-US" altLang="en-US" sz="2100" b="1"/>
              <a:t>Two paths of egress</a:t>
            </a:r>
            <a:r>
              <a:rPr lang="en-US" altLang="en-US" sz="2100"/>
              <a:t> </a:t>
            </a:r>
            <a:r>
              <a:rPr lang="en-US" altLang="en-US" sz="2100" b="1"/>
              <a:t>are required</a:t>
            </a:r>
            <a:r>
              <a:rPr lang="en-US" altLang="en-US" sz="2100"/>
              <a:t> unless the space:</a:t>
            </a:r>
          </a:p>
          <a:p>
            <a:pPr marL="746125" lvl="1" eaLnBrk="1" hangingPunct="1">
              <a:lnSpc>
                <a:spcPct val="80000"/>
              </a:lnSpc>
            </a:pPr>
            <a:r>
              <a:rPr lang="en-US" altLang="en-US" sz="2200"/>
              <a:t>Meets the occupant load of Table 1006.2.1 and</a:t>
            </a:r>
          </a:p>
          <a:p>
            <a:pPr marL="746125" lvl="1" eaLnBrk="1" hangingPunct="1">
              <a:lnSpc>
                <a:spcPct val="80000"/>
              </a:lnSpc>
            </a:pPr>
            <a:r>
              <a:rPr lang="en-US" altLang="en-US" sz="2200"/>
              <a:t>Common path of travel does not exceed Table 1006.2.1, Table 1006.2.1(2) or Table 1006.3.2(2)</a:t>
            </a:r>
          </a:p>
          <a:p>
            <a:pPr lvl="2" eaLnBrk="1" hangingPunct="1">
              <a:lnSpc>
                <a:spcPct val="80000"/>
              </a:lnSpc>
            </a:pPr>
            <a:r>
              <a:rPr lang="en-US" altLang="en-US" sz="1600"/>
              <a:t>Except for Group I-2 occupancies that comply with Section 1006.2.1 Exception 2 </a:t>
            </a:r>
          </a:p>
        </p:txBody>
      </p:sp>
      <p:graphicFrame>
        <p:nvGraphicFramePr>
          <p:cNvPr id="48132" name="Object 4" descr="SingleExitOffice">
            <a:extLst>
              <a:ext uri="{FF2B5EF4-FFF2-40B4-BE49-F238E27FC236}">
                <a16:creationId xmlns:a16="http://schemas.microsoft.com/office/drawing/2014/main" id="{FA9E494D-75BA-F4E4-941B-14A26DCF94CE}"/>
              </a:ext>
            </a:extLst>
          </p:cNvPr>
          <p:cNvGraphicFramePr>
            <a:graphicFrameLocks noGrp="1" noChangeAspect="1"/>
          </p:cNvGraphicFramePr>
          <p:nvPr>
            <p:ph sz="quarter" idx="2"/>
          </p:nvPr>
        </p:nvGraphicFramePr>
        <p:xfrm>
          <a:off x="4419600" y="3122613"/>
          <a:ext cx="4724400" cy="3735387"/>
        </p:xfrm>
        <a:graphic>
          <a:graphicData uri="http://schemas.openxmlformats.org/presentationml/2006/ole">
            <mc:AlternateContent xmlns:mc="http://schemas.openxmlformats.org/markup-compatibility/2006">
              <mc:Choice xmlns:v="urn:schemas-microsoft-com:vml" Requires="v">
                <p:oleObj name="Bitmap Image" r:id="rId3" imgW="4266667" imgH="3371429" progId="Paint.Picture">
                  <p:embed/>
                </p:oleObj>
              </mc:Choice>
              <mc:Fallback>
                <p:oleObj name="Bitmap Image" r:id="rId3" imgW="4266667" imgH="3371429" progId="Paint.Picture">
                  <p:embed/>
                  <p:pic>
                    <p:nvPicPr>
                      <p:cNvPr id="0" name="Object 4" descr="SingleExitOffic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122613"/>
                        <a:ext cx="4724400" cy="3735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909" name="Group 69">
            <a:extLst>
              <a:ext uri="{FF2B5EF4-FFF2-40B4-BE49-F238E27FC236}">
                <a16:creationId xmlns:a16="http://schemas.microsoft.com/office/drawing/2014/main" id="{0A7A32C8-96BF-A499-95E2-FAC339D69893}"/>
              </a:ext>
            </a:extLst>
          </p:cNvPr>
          <p:cNvGraphicFramePr>
            <a:graphicFrameLocks noGrp="1"/>
          </p:cNvGraphicFramePr>
          <p:nvPr>
            <p:ph sz="quarter" idx="3"/>
          </p:nvPr>
        </p:nvGraphicFramePr>
        <p:xfrm>
          <a:off x="152400" y="3886200"/>
          <a:ext cx="4419600" cy="2590801"/>
        </p:xfrm>
        <a:graphic>
          <a:graphicData uri="http://schemas.openxmlformats.org/drawingml/2006/table">
            <a:tbl>
              <a:tblPr/>
              <a:tblGrid>
                <a:gridCol w="2041525">
                  <a:extLst>
                    <a:ext uri="{9D8B030D-6E8A-4147-A177-3AD203B41FA5}">
                      <a16:colId xmlns:a16="http://schemas.microsoft.com/office/drawing/2014/main" val="20000"/>
                    </a:ext>
                  </a:extLst>
                </a:gridCol>
                <a:gridCol w="2378075">
                  <a:extLst>
                    <a:ext uri="{9D8B030D-6E8A-4147-A177-3AD203B41FA5}">
                      <a16:colId xmlns:a16="http://schemas.microsoft.com/office/drawing/2014/main" val="20001"/>
                    </a:ext>
                  </a:extLst>
                </a:gridCol>
              </a:tblGrid>
              <a:tr h="519113">
                <a:tc>
                  <a:txBody>
                    <a:bodyPr/>
                    <a:lstStyle>
                      <a:lvl1pPr marL="342900" indent="-342900">
                        <a:spcBef>
                          <a:spcPct val="20000"/>
                        </a:spcBef>
                        <a:defRPr sz="2500">
                          <a:solidFill>
                            <a:schemeClr val="tx1"/>
                          </a:solidFill>
                          <a:latin typeface="Arial" panose="020B0604020202020204" pitchFamily="34" charset="0"/>
                        </a:defRPr>
                      </a:lvl1pPr>
                      <a:lvl2pPr marL="742950" indent="-285750">
                        <a:spcBef>
                          <a:spcPct val="20000"/>
                        </a:spcBef>
                        <a:defRPr sz="21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fontAlgn="base">
                        <a:spcBef>
                          <a:spcPct val="20000"/>
                        </a:spcBef>
                        <a:spcAft>
                          <a:spcPct val="0"/>
                        </a:spcAft>
                        <a:defRPr sz="1600">
                          <a:solidFill>
                            <a:schemeClr val="tx1"/>
                          </a:solidFill>
                          <a:latin typeface="Arial" panose="020B0604020202020204" pitchFamily="34" charset="0"/>
                        </a:defRPr>
                      </a:lvl6pPr>
                      <a:lvl7pPr marL="2971800" indent="-228600" fontAlgn="base">
                        <a:spcBef>
                          <a:spcPct val="20000"/>
                        </a:spcBef>
                        <a:spcAft>
                          <a:spcPct val="0"/>
                        </a:spcAft>
                        <a:defRPr sz="1600">
                          <a:solidFill>
                            <a:schemeClr val="tx1"/>
                          </a:solidFill>
                          <a:latin typeface="Arial" panose="020B0604020202020204" pitchFamily="34" charset="0"/>
                        </a:defRPr>
                      </a:lvl7pPr>
                      <a:lvl8pPr marL="3429000" indent="-228600" fontAlgn="base">
                        <a:spcBef>
                          <a:spcPct val="20000"/>
                        </a:spcBef>
                        <a:spcAft>
                          <a:spcPct val="0"/>
                        </a:spcAft>
                        <a:defRPr sz="1600">
                          <a:solidFill>
                            <a:schemeClr val="tx1"/>
                          </a:solidFill>
                          <a:latin typeface="Arial" panose="020B0604020202020204" pitchFamily="34" charset="0"/>
                        </a:defRPr>
                      </a:lvl8pPr>
                      <a:lvl9pPr marL="3886200" indent="-228600" fontAlgn="base">
                        <a:spcBef>
                          <a:spcPct val="20000"/>
                        </a:spcBef>
                        <a:spcAft>
                          <a:spcPct val="0"/>
                        </a:spcAft>
                        <a:defRPr sz="16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OCCUPANCY</a:t>
                      </a:r>
                      <a:endParaRPr kumimoji="0" lang="en-US"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marL="342900" indent="-342900">
                        <a:spcBef>
                          <a:spcPct val="20000"/>
                        </a:spcBef>
                        <a:defRPr sz="2500">
                          <a:solidFill>
                            <a:schemeClr val="tx1"/>
                          </a:solidFill>
                          <a:latin typeface="Arial" panose="020B0604020202020204" pitchFamily="34" charset="0"/>
                        </a:defRPr>
                      </a:lvl1pPr>
                      <a:lvl2pPr marL="742950" indent="-285750">
                        <a:spcBef>
                          <a:spcPct val="20000"/>
                        </a:spcBef>
                        <a:defRPr sz="21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fontAlgn="base">
                        <a:spcBef>
                          <a:spcPct val="20000"/>
                        </a:spcBef>
                        <a:spcAft>
                          <a:spcPct val="0"/>
                        </a:spcAft>
                        <a:defRPr sz="1600">
                          <a:solidFill>
                            <a:schemeClr val="tx1"/>
                          </a:solidFill>
                          <a:latin typeface="Arial" panose="020B0604020202020204" pitchFamily="34" charset="0"/>
                        </a:defRPr>
                      </a:lvl6pPr>
                      <a:lvl7pPr marL="2971800" indent="-228600" fontAlgn="base">
                        <a:spcBef>
                          <a:spcPct val="20000"/>
                        </a:spcBef>
                        <a:spcAft>
                          <a:spcPct val="0"/>
                        </a:spcAft>
                        <a:defRPr sz="1600">
                          <a:solidFill>
                            <a:schemeClr val="tx1"/>
                          </a:solidFill>
                          <a:latin typeface="Arial" panose="020B0604020202020204" pitchFamily="34" charset="0"/>
                        </a:defRPr>
                      </a:lvl7pPr>
                      <a:lvl8pPr marL="3429000" indent="-228600" fontAlgn="base">
                        <a:spcBef>
                          <a:spcPct val="20000"/>
                        </a:spcBef>
                        <a:spcAft>
                          <a:spcPct val="0"/>
                        </a:spcAft>
                        <a:defRPr sz="1600">
                          <a:solidFill>
                            <a:schemeClr val="tx1"/>
                          </a:solidFill>
                          <a:latin typeface="Arial" panose="020B0604020202020204" pitchFamily="34" charset="0"/>
                        </a:defRPr>
                      </a:lvl8pPr>
                      <a:lvl9pPr marL="3886200" indent="-228600" fontAlgn="base">
                        <a:spcBef>
                          <a:spcPct val="20000"/>
                        </a:spcBef>
                        <a:spcAft>
                          <a:spcPct val="0"/>
                        </a:spcAft>
                        <a:defRPr sz="16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MAXIMUM OCCUPANT LOAD</a:t>
                      </a:r>
                      <a:endParaRPr kumimoji="0" lang="en-US"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7525">
                <a:tc>
                  <a:txBody>
                    <a:bodyPr/>
                    <a:lstStyle>
                      <a:lvl1pPr marL="342900" indent="-342900">
                        <a:spcBef>
                          <a:spcPct val="20000"/>
                        </a:spcBef>
                        <a:defRPr sz="2500">
                          <a:solidFill>
                            <a:schemeClr val="tx1"/>
                          </a:solidFill>
                          <a:latin typeface="Arial" panose="020B0604020202020204" pitchFamily="34" charset="0"/>
                        </a:defRPr>
                      </a:lvl1pPr>
                      <a:lvl2pPr marL="742950" indent="-285750">
                        <a:spcBef>
                          <a:spcPct val="20000"/>
                        </a:spcBef>
                        <a:defRPr sz="21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fontAlgn="base">
                        <a:spcBef>
                          <a:spcPct val="20000"/>
                        </a:spcBef>
                        <a:spcAft>
                          <a:spcPct val="0"/>
                        </a:spcAft>
                        <a:defRPr sz="1600">
                          <a:solidFill>
                            <a:schemeClr val="tx1"/>
                          </a:solidFill>
                          <a:latin typeface="Arial" panose="020B0604020202020204" pitchFamily="34" charset="0"/>
                        </a:defRPr>
                      </a:lvl6pPr>
                      <a:lvl7pPr marL="2971800" indent="-228600" fontAlgn="base">
                        <a:spcBef>
                          <a:spcPct val="20000"/>
                        </a:spcBef>
                        <a:spcAft>
                          <a:spcPct val="0"/>
                        </a:spcAft>
                        <a:defRPr sz="1600">
                          <a:solidFill>
                            <a:schemeClr val="tx1"/>
                          </a:solidFill>
                          <a:latin typeface="Arial" panose="020B0604020202020204" pitchFamily="34" charset="0"/>
                        </a:defRPr>
                      </a:lvl7pPr>
                      <a:lvl8pPr marL="3429000" indent="-228600" fontAlgn="base">
                        <a:spcBef>
                          <a:spcPct val="20000"/>
                        </a:spcBef>
                        <a:spcAft>
                          <a:spcPct val="0"/>
                        </a:spcAft>
                        <a:defRPr sz="1600">
                          <a:solidFill>
                            <a:schemeClr val="tx1"/>
                          </a:solidFill>
                          <a:latin typeface="Arial" panose="020B0604020202020204" pitchFamily="34" charset="0"/>
                        </a:defRPr>
                      </a:lvl8pPr>
                      <a:lvl9pPr marL="3886200" indent="-228600" fontAlgn="base">
                        <a:spcBef>
                          <a:spcPct val="20000"/>
                        </a:spcBef>
                        <a:spcAft>
                          <a:spcPct val="0"/>
                        </a:spcAft>
                        <a:defRPr sz="16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 B, E, F, M, U</a:t>
                      </a:r>
                      <a:endParaRPr kumimoji="0" lang="en-US"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500">
                          <a:solidFill>
                            <a:schemeClr val="tx1"/>
                          </a:solidFill>
                          <a:latin typeface="Arial" panose="020B0604020202020204" pitchFamily="34" charset="0"/>
                        </a:defRPr>
                      </a:lvl1pPr>
                      <a:lvl2pPr marL="742950" indent="-285750">
                        <a:spcBef>
                          <a:spcPct val="20000"/>
                        </a:spcBef>
                        <a:defRPr sz="21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fontAlgn="base">
                        <a:spcBef>
                          <a:spcPct val="20000"/>
                        </a:spcBef>
                        <a:spcAft>
                          <a:spcPct val="0"/>
                        </a:spcAft>
                        <a:defRPr sz="1600">
                          <a:solidFill>
                            <a:schemeClr val="tx1"/>
                          </a:solidFill>
                          <a:latin typeface="Arial" panose="020B0604020202020204" pitchFamily="34" charset="0"/>
                        </a:defRPr>
                      </a:lvl6pPr>
                      <a:lvl7pPr marL="2971800" indent="-228600" fontAlgn="base">
                        <a:spcBef>
                          <a:spcPct val="20000"/>
                        </a:spcBef>
                        <a:spcAft>
                          <a:spcPct val="0"/>
                        </a:spcAft>
                        <a:defRPr sz="1600">
                          <a:solidFill>
                            <a:schemeClr val="tx1"/>
                          </a:solidFill>
                          <a:latin typeface="Arial" panose="020B0604020202020204" pitchFamily="34" charset="0"/>
                        </a:defRPr>
                      </a:lvl7pPr>
                      <a:lvl8pPr marL="3429000" indent="-228600" fontAlgn="base">
                        <a:spcBef>
                          <a:spcPct val="20000"/>
                        </a:spcBef>
                        <a:spcAft>
                          <a:spcPct val="0"/>
                        </a:spcAft>
                        <a:defRPr sz="1600">
                          <a:solidFill>
                            <a:schemeClr val="tx1"/>
                          </a:solidFill>
                          <a:latin typeface="Arial" panose="020B0604020202020204" pitchFamily="34" charset="0"/>
                        </a:defRPr>
                      </a:lvl8pPr>
                      <a:lvl9pPr marL="3886200" indent="-228600" fontAlgn="base">
                        <a:spcBef>
                          <a:spcPct val="20000"/>
                        </a:spcBef>
                        <a:spcAft>
                          <a:spcPct val="0"/>
                        </a:spcAft>
                        <a:defRPr sz="16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50</a:t>
                      </a:r>
                      <a:endParaRPr kumimoji="0" lang="en-US"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517525">
                <a:tc>
                  <a:txBody>
                    <a:bodyPr/>
                    <a:lstStyle>
                      <a:lvl1pPr marL="342900" indent="-342900">
                        <a:spcBef>
                          <a:spcPct val="20000"/>
                        </a:spcBef>
                        <a:defRPr sz="2500">
                          <a:solidFill>
                            <a:schemeClr val="tx1"/>
                          </a:solidFill>
                          <a:latin typeface="Arial" panose="020B0604020202020204" pitchFamily="34" charset="0"/>
                        </a:defRPr>
                      </a:lvl1pPr>
                      <a:lvl2pPr marL="742950" indent="-285750">
                        <a:spcBef>
                          <a:spcPct val="20000"/>
                        </a:spcBef>
                        <a:defRPr sz="21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fontAlgn="base">
                        <a:spcBef>
                          <a:spcPct val="20000"/>
                        </a:spcBef>
                        <a:spcAft>
                          <a:spcPct val="0"/>
                        </a:spcAft>
                        <a:defRPr sz="1600">
                          <a:solidFill>
                            <a:schemeClr val="tx1"/>
                          </a:solidFill>
                          <a:latin typeface="Arial" panose="020B0604020202020204" pitchFamily="34" charset="0"/>
                        </a:defRPr>
                      </a:lvl6pPr>
                      <a:lvl7pPr marL="2971800" indent="-228600" fontAlgn="base">
                        <a:spcBef>
                          <a:spcPct val="20000"/>
                        </a:spcBef>
                        <a:spcAft>
                          <a:spcPct val="0"/>
                        </a:spcAft>
                        <a:defRPr sz="1600">
                          <a:solidFill>
                            <a:schemeClr val="tx1"/>
                          </a:solidFill>
                          <a:latin typeface="Arial" panose="020B0604020202020204" pitchFamily="34" charset="0"/>
                        </a:defRPr>
                      </a:lvl7pPr>
                      <a:lvl8pPr marL="3429000" indent="-228600" fontAlgn="base">
                        <a:spcBef>
                          <a:spcPct val="20000"/>
                        </a:spcBef>
                        <a:spcAft>
                          <a:spcPct val="0"/>
                        </a:spcAft>
                        <a:defRPr sz="1600">
                          <a:solidFill>
                            <a:schemeClr val="tx1"/>
                          </a:solidFill>
                          <a:latin typeface="Arial" panose="020B0604020202020204" pitchFamily="34" charset="0"/>
                        </a:defRPr>
                      </a:lvl8pPr>
                      <a:lvl9pPr marL="3886200" indent="-228600" fontAlgn="base">
                        <a:spcBef>
                          <a:spcPct val="20000"/>
                        </a:spcBef>
                        <a:spcAft>
                          <a:spcPct val="0"/>
                        </a:spcAft>
                        <a:defRPr sz="16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H-1, H-2, H-3</a:t>
                      </a:r>
                      <a:endParaRPr kumimoji="0" lang="en-US"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500">
                          <a:solidFill>
                            <a:schemeClr val="tx1"/>
                          </a:solidFill>
                          <a:latin typeface="Arial" panose="020B0604020202020204" pitchFamily="34" charset="0"/>
                        </a:defRPr>
                      </a:lvl1pPr>
                      <a:lvl2pPr marL="742950" indent="-285750">
                        <a:spcBef>
                          <a:spcPct val="20000"/>
                        </a:spcBef>
                        <a:defRPr sz="21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fontAlgn="base">
                        <a:spcBef>
                          <a:spcPct val="20000"/>
                        </a:spcBef>
                        <a:spcAft>
                          <a:spcPct val="0"/>
                        </a:spcAft>
                        <a:defRPr sz="1600">
                          <a:solidFill>
                            <a:schemeClr val="tx1"/>
                          </a:solidFill>
                          <a:latin typeface="Arial" panose="020B0604020202020204" pitchFamily="34" charset="0"/>
                        </a:defRPr>
                      </a:lvl6pPr>
                      <a:lvl7pPr marL="2971800" indent="-228600" fontAlgn="base">
                        <a:spcBef>
                          <a:spcPct val="20000"/>
                        </a:spcBef>
                        <a:spcAft>
                          <a:spcPct val="0"/>
                        </a:spcAft>
                        <a:defRPr sz="1600">
                          <a:solidFill>
                            <a:schemeClr val="tx1"/>
                          </a:solidFill>
                          <a:latin typeface="Arial" panose="020B0604020202020204" pitchFamily="34" charset="0"/>
                        </a:defRPr>
                      </a:lvl7pPr>
                      <a:lvl8pPr marL="3429000" indent="-228600" fontAlgn="base">
                        <a:spcBef>
                          <a:spcPct val="20000"/>
                        </a:spcBef>
                        <a:spcAft>
                          <a:spcPct val="0"/>
                        </a:spcAft>
                        <a:defRPr sz="1600">
                          <a:solidFill>
                            <a:schemeClr val="tx1"/>
                          </a:solidFill>
                          <a:latin typeface="Arial" panose="020B0604020202020204" pitchFamily="34" charset="0"/>
                        </a:defRPr>
                      </a:lvl8pPr>
                      <a:lvl9pPr marL="3886200" indent="-228600" fontAlgn="base">
                        <a:spcBef>
                          <a:spcPct val="20000"/>
                        </a:spcBef>
                        <a:spcAft>
                          <a:spcPct val="0"/>
                        </a:spcAft>
                        <a:defRPr sz="16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kumimoji="0" lang="en-US"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517525">
                <a:tc>
                  <a:txBody>
                    <a:bodyPr/>
                    <a:lstStyle>
                      <a:lvl1pPr marL="342900" indent="-342900">
                        <a:spcBef>
                          <a:spcPct val="20000"/>
                        </a:spcBef>
                        <a:defRPr sz="2500">
                          <a:solidFill>
                            <a:schemeClr val="tx1"/>
                          </a:solidFill>
                          <a:latin typeface="Arial" panose="020B0604020202020204" pitchFamily="34" charset="0"/>
                        </a:defRPr>
                      </a:lvl1pPr>
                      <a:lvl2pPr marL="742950" indent="-285750">
                        <a:spcBef>
                          <a:spcPct val="20000"/>
                        </a:spcBef>
                        <a:defRPr sz="21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fontAlgn="base">
                        <a:spcBef>
                          <a:spcPct val="20000"/>
                        </a:spcBef>
                        <a:spcAft>
                          <a:spcPct val="0"/>
                        </a:spcAft>
                        <a:defRPr sz="1600">
                          <a:solidFill>
                            <a:schemeClr val="tx1"/>
                          </a:solidFill>
                          <a:latin typeface="Arial" panose="020B0604020202020204" pitchFamily="34" charset="0"/>
                        </a:defRPr>
                      </a:lvl6pPr>
                      <a:lvl7pPr marL="2971800" indent="-228600" fontAlgn="base">
                        <a:spcBef>
                          <a:spcPct val="20000"/>
                        </a:spcBef>
                        <a:spcAft>
                          <a:spcPct val="0"/>
                        </a:spcAft>
                        <a:defRPr sz="1600">
                          <a:solidFill>
                            <a:schemeClr val="tx1"/>
                          </a:solidFill>
                          <a:latin typeface="Arial" panose="020B0604020202020204" pitchFamily="34" charset="0"/>
                        </a:defRPr>
                      </a:lvl7pPr>
                      <a:lvl8pPr marL="3429000" indent="-228600" fontAlgn="base">
                        <a:spcBef>
                          <a:spcPct val="20000"/>
                        </a:spcBef>
                        <a:spcAft>
                          <a:spcPct val="0"/>
                        </a:spcAft>
                        <a:defRPr sz="1600">
                          <a:solidFill>
                            <a:schemeClr val="tx1"/>
                          </a:solidFill>
                          <a:latin typeface="Arial" panose="020B0604020202020204" pitchFamily="34" charset="0"/>
                        </a:defRPr>
                      </a:lvl8pPr>
                      <a:lvl9pPr marL="3886200" indent="-228600" fontAlgn="base">
                        <a:spcBef>
                          <a:spcPct val="20000"/>
                        </a:spcBef>
                        <a:spcAft>
                          <a:spcPct val="0"/>
                        </a:spcAft>
                        <a:defRPr sz="16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H-4, H-5, I-1, I-3, I-4, R</a:t>
                      </a:r>
                      <a:endParaRPr kumimoji="0" lang="en-US"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500">
                          <a:solidFill>
                            <a:schemeClr val="tx1"/>
                          </a:solidFill>
                          <a:latin typeface="Arial" panose="020B0604020202020204" pitchFamily="34" charset="0"/>
                        </a:defRPr>
                      </a:lvl1pPr>
                      <a:lvl2pPr marL="742950" indent="-285750">
                        <a:spcBef>
                          <a:spcPct val="20000"/>
                        </a:spcBef>
                        <a:defRPr sz="21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fontAlgn="base">
                        <a:spcBef>
                          <a:spcPct val="20000"/>
                        </a:spcBef>
                        <a:spcAft>
                          <a:spcPct val="0"/>
                        </a:spcAft>
                        <a:defRPr sz="1600">
                          <a:solidFill>
                            <a:schemeClr val="tx1"/>
                          </a:solidFill>
                          <a:latin typeface="Arial" panose="020B0604020202020204" pitchFamily="34" charset="0"/>
                        </a:defRPr>
                      </a:lvl6pPr>
                      <a:lvl7pPr marL="2971800" indent="-228600" fontAlgn="base">
                        <a:spcBef>
                          <a:spcPct val="20000"/>
                        </a:spcBef>
                        <a:spcAft>
                          <a:spcPct val="0"/>
                        </a:spcAft>
                        <a:defRPr sz="1600">
                          <a:solidFill>
                            <a:schemeClr val="tx1"/>
                          </a:solidFill>
                          <a:latin typeface="Arial" panose="020B0604020202020204" pitchFamily="34" charset="0"/>
                        </a:defRPr>
                      </a:lvl7pPr>
                      <a:lvl8pPr marL="3429000" indent="-228600" fontAlgn="base">
                        <a:spcBef>
                          <a:spcPct val="20000"/>
                        </a:spcBef>
                        <a:spcAft>
                          <a:spcPct val="0"/>
                        </a:spcAft>
                        <a:defRPr sz="1600">
                          <a:solidFill>
                            <a:schemeClr val="tx1"/>
                          </a:solidFill>
                          <a:latin typeface="Arial" panose="020B0604020202020204" pitchFamily="34" charset="0"/>
                        </a:defRPr>
                      </a:lvl8pPr>
                      <a:lvl9pPr marL="3886200" indent="-228600" fontAlgn="base">
                        <a:spcBef>
                          <a:spcPct val="20000"/>
                        </a:spcBef>
                        <a:spcAft>
                          <a:spcPct val="0"/>
                        </a:spcAft>
                        <a:defRPr sz="16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kumimoji="0" lang="en-US"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519113">
                <a:tc>
                  <a:txBody>
                    <a:bodyPr/>
                    <a:lstStyle>
                      <a:lvl1pPr marL="342900" indent="-342900">
                        <a:spcBef>
                          <a:spcPct val="20000"/>
                        </a:spcBef>
                        <a:defRPr sz="2500">
                          <a:solidFill>
                            <a:schemeClr val="tx1"/>
                          </a:solidFill>
                          <a:latin typeface="Arial" panose="020B0604020202020204" pitchFamily="34" charset="0"/>
                        </a:defRPr>
                      </a:lvl1pPr>
                      <a:lvl2pPr marL="742950" indent="-285750">
                        <a:spcBef>
                          <a:spcPct val="20000"/>
                        </a:spcBef>
                        <a:defRPr sz="21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fontAlgn="base">
                        <a:spcBef>
                          <a:spcPct val="20000"/>
                        </a:spcBef>
                        <a:spcAft>
                          <a:spcPct val="0"/>
                        </a:spcAft>
                        <a:defRPr sz="1600">
                          <a:solidFill>
                            <a:schemeClr val="tx1"/>
                          </a:solidFill>
                          <a:latin typeface="Arial" panose="020B0604020202020204" pitchFamily="34" charset="0"/>
                        </a:defRPr>
                      </a:lvl6pPr>
                      <a:lvl7pPr marL="2971800" indent="-228600" fontAlgn="base">
                        <a:spcBef>
                          <a:spcPct val="20000"/>
                        </a:spcBef>
                        <a:spcAft>
                          <a:spcPct val="0"/>
                        </a:spcAft>
                        <a:defRPr sz="1600">
                          <a:solidFill>
                            <a:schemeClr val="tx1"/>
                          </a:solidFill>
                          <a:latin typeface="Arial" panose="020B0604020202020204" pitchFamily="34" charset="0"/>
                        </a:defRPr>
                      </a:lvl7pPr>
                      <a:lvl8pPr marL="3429000" indent="-228600" fontAlgn="base">
                        <a:spcBef>
                          <a:spcPct val="20000"/>
                        </a:spcBef>
                        <a:spcAft>
                          <a:spcPct val="0"/>
                        </a:spcAft>
                        <a:defRPr sz="1600">
                          <a:solidFill>
                            <a:schemeClr val="tx1"/>
                          </a:solidFill>
                          <a:latin typeface="Arial" panose="020B0604020202020204" pitchFamily="34" charset="0"/>
                        </a:defRPr>
                      </a:lvl8pPr>
                      <a:lvl9pPr marL="3886200" indent="-228600" fontAlgn="base">
                        <a:spcBef>
                          <a:spcPct val="20000"/>
                        </a:spcBef>
                        <a:spcAft>
                          <a:spcPct val="0"/>
                        </a:spcAft>
                        <a:defRPr sz="16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endParaRPr kumimoji="0" lang="en-US"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500">
                          <a:solidFill>
                            <a:schemeClr val="tx1"/>
                          </a:solidFill>
                          <a:latin typeface="Arial" panose="020B0604020202020204" pitchFamily="34" charset="0"/>
                        </a:defRPr>
                      </a:lvl1pPr>
                      <a:lvl2pPr marL="742950" indent="-285750">
                        <a:spcBef>
                          <a:spcPct val="20000"/>
                        </a:spcBef>
                        <a:defRPr sz="21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fontAlgn="base">
                        <a:spcBef>
                          <a:spcPct val="20000"/>
                        </a:spcBef>
                        <a:spcAft>
                          <a:spcPct val="0"/>
                        </a:spcAft>
                        <a:defRPr sz="1600">
                          <a:solidFill>
                            <a:schemeClr val="tx1"/>
                          </a:solidFill>
                          <a:latin typeface="Arial" panose="020B0604020202020204" pitchFamily="34" charset="0"/>
                        </a:defRPr>
                      </a:lvl6pPr>
                      <a:lvl7pPr marL="2971800" indent="-228600" fontAlgn="base">
                        <a:spcBef>
                          <a:spcPct val="20000"/>
                        </a:spcBef>
                        <a:spcAft>
                          <a:spcPct val="0"/>
                        </a:spcAft>
                        <a:defRPr sz="1600">
                          <a:solidFill>
                            <a:schemeClr val="tx1"/>
                          </a:solidFill>
                          <a:latin typeface="Arial" panose="020B0604020202020204" pitchFamily="34" charset="0"/>
                        </a:defRPr>
                      </a:lvl7pPr>
                      <a:lvl8pPr marL="3429000" indent="-228600" fontAlgn="base">
                        <a:spcBef>
                          <a:spcPct val="20000"/>
                        </a:spcBef>
                        <a:spcAft>
                          <a:spcPct val="0"/>
                        </a:spcAft>
                        <a:defRPr sz="1600">
                          <a:solidFill>
                            <a:schemeClr val="tx1"/>
                          </a:solidFill>
                          <a:latin typeface="Arial" panose="020B0604020202020204" pitchFamily="34" charset="0"/>
                        </a:defRPr>
                      </a:lvl8pPr>
                      <a:lvl9pPr marL="3886200" indent="-228600" fontAlgn="base">
                        <a:spcBef>
                          <a:spcPct val="20000"/>
                        </a:spcBef>
                        <a:spcAft>
                          <a:spcPct val="0"/>
                        </a:spcAft>
                        <a:defRPr sz="16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30</a:t>
                      </a:r>
                      <a:endParaRPr kumimoji="0" lang="en-US"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
        <p:nvSpPr>
          <p:cNvPr id="48153" name="Text Box 70">
            <a:extLst>
              <a:ext uri="{FF2B5EF4-FFF2-40B4-BE49-F238E27FC236}">
                <a16:creationId xmlns:a16="http://schemas.microsoft.com/office/drawing/2014/main" id="{A5FA6F78-9D99-A08F-3A64-86A0A08F4DE6}"/>
              </a:ext>
            </a:extLst>
          </p:cNvPr>
          <p:cNvSpPr txBox="1">
            <a:spLocks noChangeArrowheads="1"/>
          </p:cNvSpPr>
          <p:nvPr/>
        </p:nvSpPr>
        <p:spPr bwMode="auto">
          <a:xfrm>
            <a:off x="1447800" y="35052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1800"/>
              <a:t>Table 1006.2.1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794CAE4-62BC-0F5F-D796-0A69A4A84366}"/>
              </a:ext>
            </a:extLst>
          </p:cNvPr>
          <p:cNvSpPr>
            <a:spLocks noGrp="1" noChangeArrowheads="1"/>
          </p:cNvSpPr>
          <p:nvPr>
            <p:ph type="title"/>
          </p:nvPr>
        </p:nvSpPr>
        <p:spPr>
          <a:xfrm>
            <a:off x="1066800" y="196850"/>
            <a:ext cx="8077200" cy="1555750"/>
          </a:xfrm>
        </p:spPr>
        <p:txBody>
          <a:bodyPr/>
          <a:lstStyle/>
          <a:p>
            <a:pPr eaLnBrk="1" hangingPunct="1"/>
            <a:r>
              <a:rPr lang="en-US" altLang="en-US"/>
              <a:t>Door Placement When 2 MOEs Required</a:t>
            </a:r>
          </a:p>
        </p:txBody>
      </p:sp>
      <p:sp>
        <p:nvSpPr>
          <p:cNvPr id="50179" name="Rectangle 3">
            <a:extLst>
              <a:ext uri="{FF2B5EF4-FFF2-40B4-BE49-F238E27FC236}">
                <a16:creationId xmlns:a16="http://schemas.microsoft.com/office/drawing/2014/main" id="{588E69D9-C8BE-D220-6D98-CE5BEC040B4E}"/>
              </a:ext>
            </a:extLst>
          </p:cNvPr>
          <p:cNvSpPr>
            <a:spLocks noGrp="1" noChangeArrowheads="1"/>
          </p:cNvSpPr>
          <p:nvPr>
            <p:ph type="body" sz="half" idx="1"/>
          </p:nvPr>
        </p:nvSpPr>
        <p:spPr>
          <a:xfrm>
            <a:off x="1219200" y="1600200"/>
            <a:ext cx="4038600" cy="4495800"/>
          </a:xfrm>
          <a:solidFill>
            <a:schemeClr val="accent1"/>
          </a:solidFill>
          <a:ln>
            <a:solidFill>
              <a:schemeClr val="tx1"/>
            </a:solidFill>
            <a:miter lim="800000"/>
            <a:headEnd/>
            <a:tailEnd/>
          </a:ln>
          <a:effectLst>
            <a:outerShdw dist="107763" dir="13500000" algn="ctr" rotWithShape="0">
              <a:schemeClr val="bg2">
                <a:alpha val="50000"/>
              </a:schemeClr>
            </a:outerShdw>
          </a:effectLst>
        </p:spPr>
        <p:txBody>
          <a:bodyPr/>
          <a:lstStyle/>
          <a:p>
            <a:pPr eaLnBrk="1" hangingPunct="1">
              <a:lnSpc>
                <a:spcPct val="80000"/>
              </a:lnSpc>
            </a:pPr>
            <a:r>
              <a:rPr lang="en-US" altLang="en-US" sz="2100"/>
              <a:t>At least two of the doors are required to be placed one-half of the diagonal distance</a:t>
            </a:r>
          </a:p>
          <a:p>
            <a:pPr lvl="1" eaLnBrk="1" hangingPunct="1">
              <a:lnSpc>
                <a:spcPct val="80000"/>
              </a:lnSpc>
            </a:pPr>
            <a:r>
              <a:rPr lang="en-US" altLang="en-US" sz="2000"/>
              <a:t>As the crow flies</a:t>
            </a:r>
          </a:p>
          <a:p>
            <a:pPr lvl="1" eaLnBrk="1" hangingPunct="1">
              <a:lnSpc>
                <a:spcPct val="80000"/>
              </a:lnSpc>
            </a:pPr>
            <a:r>
              <a:rPr lang="en-US" altLang="en-US" sz="2000"/>
              <a:t>One-third when building is sprinklered per NFPA 13 or NFPA 13R</a:t>
            </a:r>
          </a:p>
          <a:p>
            <a:pPr eaLnBrk="1" hangingPunct="1">
              <a:lnSpc>
                <a:spcPct val="80000"/>
              </a:lnSpc>
            </a:pPr>
            <a:r>
              <a:rPr lang="en-US" altLang="en-US" sz="2100"/>
              <a:t>Other doors required to be arranged a reasonable distance apart</a:t>
            </a:r>
          </a:p>
          <a:p>
            <a:pPr eaLnBrk="1" hangingPunct="1">
              <a:lnSpc>
                <a:spcPct val="80000"/>
              </a:lnSpc>
            </a:pPr>
            <a:r>
              <a:rPr lang="en-US" altLang="en-US" sz="2100"/>
              <a:t>Sized so does not reduce clear width to less than 50% if one path is obstructed</a:t>
            </a:r>
          </a:p>
        </p:txBody>
      </p:sp>
      <p:pic>
        <p:nvPicPr>
          <p:cNvPr id="50180" name="Picture 4">
            <a:extLst>
              <a:ext uri="{FF2B5EF4-FFF2-40B4-BE49-F238E27FC236}">
                <a16:creationId xmlns:a16="http://schemas.microsoft.com/office/drawing/2014/main" id="{BE26891D-6504-D6B9-3922-2A0E460A173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0" y="4102100"/>
            <a:ext cx="3657600" cy="275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Line 5">
            <a:extLst>
              <a:ext uri="{FF2B5EF4-FFF2-40B4-BE49-F238E27FC236}">
                <a16:creationId xmlns:a16="http://schemas.microsoft.com/office/drawing/2014/main" id="{862EF0B5-3673-3AD2-44B0-5239AE485F9A}"/>
              </a:ext>
            </a:extLst>
          </p:cNvPr>
          <p:cNvSpPr>
            <a:spLocks noChangeShapeType="1"/>
          </p:cNvSpPr>
          <p:nvPr/>
        </p:nvSpPr>
        <p:spPr bwMode="auto">
          <a:xfrm flipH="1" flipV="1">
            <a:off x="7315200" y="4343400"/>
            <a:ext cx="1447800" cy="1828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2" name="Line 6">
            <a:extLst>
              <a:ext uri="{FF2B5EF4-FFF2-40B4-BE49-F238E27FC236}">
                <a16:creationId xmlns:a16="http://schemas.microsoft.com/office/drawing/2014/main" id="{A7DB5BA4-F10F-2CD4-4146-6E67AD1A5532}"/>
              </a:ext>
            </a:extLst>
          </p:cNvPr>
          <p:cNvSpPr>
            <a:spLocks noChangeShapeType="1"/>
          </p:cNvSpPr>
          <p:nvPr/>
        </p:nvSpPr>
        <p:spPr bwMode="auto">
          <a:xfrm flipH="1" flipV="1">
            <a:off x="8305800" y="43434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3" name="Text Box 7">
            <a:extLst>
              <a:ext uri="{FF2B5EF4-FFF2-40B4-BE49-F238E27FC236}">
                <a16:creationId xmlns:a16="http://schemas.microsoft.com/office/drawing/2014/main" id="{B32C70F0-6929-3356-9D00-FC770696483F}"/>
              </a:ext>
            </a:extLst>
          </p:cNvPr>
          <p:cNvSpPr txBox="1">
            <a:spLocks noChangeArrowheads="1"/>
          </p:cNvSpPr>
          <p:nvPr/>
        </p:nvSpPr>
        <p:spPr bwMode="auto">
          <a:xfrm rot="3178176">
            <a:off x="7848600" y="4953000"/>
            <a:ext cx="38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900">
                <a:latin typeface="Times New Roman" panose="02020603050405020304" pitchFamily="18" charset="0"/>
              </a:rPr>
              <a:t>80’</a:t>
            </a:r>
          </a:p>
        </p:txBody>
      </p:sp>
      <p:sp>
        <p:nvSpPr>
          <p:cNvPr id="50184" name="Text Box 8">
            <a:extLst>
              <a:ext uri="{FF2B5EF4-FFF2-40B4-BE49-F238E27FC236}">
                <a16:creationId xmlns:a16="http://schemas.microsoft.com/office/drawing/2014/main" id="{4DEDC437-9500-5236-0D1B-43CDCDAE56A6}"/>
              </a:ext>
            </a:extLst>
          </p:cNvPr>
          <p:cNvSpPr txBox="1">
            <a:spLocks noChangeArrowheads="1"/>
          </p:cNvSpPr>
          <p:nvPr/>
        </p:nvSpPr>
        <p:spPr bwMode="auto">
          <a:xfrm rot="2668462">
            <a:off x="8382000" y="4419600"/>
            <a:ext cx="533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1000">
                <a:latin typeface="Times New Roman" panose="02020603050405020304" pitchFamily="18" charset="0"/>
              </a:rPr>
              <a:t>17’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2DFBDB8-A8C8-F805-98F5-1370630457D4}"/>
              </a:ext>
            </a:extLst>
          </p:cNvPr>
          <p:cNvSpPr>
            <a:spLocks noGrp="1" noChangeArrowheads="1"/>
          </p:cNvSpPr>
          <p:nvPr>
            <p:ph type="title"/>
          </p:nvPr>
        </p:nvSpPr>
        <p:spPr/>
        <p:txBody>
          <a:bodyPr/>
          <a:lstStyle/>
          <a:p>
            <a:pPr eaLnBrk="1" hangingPunct="1"/>
            <a:r>
              <a:rPr lang="en-US" altLang="en-US"/>
              <a:t>How is the code modified?</a:t>
            </a:r>
          </a:p>
        </p:txBody>
      </p:sp>
      <p:sp>
        <p:nvSpPr>
          <p:cNvPr id="8195" name="Rectangle 3">
            <a:extLst>
              <a:ext uri="{FF2B5EF4-FFF2-40B4-BE49-F238E27FC236}">
                <a16:creationId xmlns:a16="http://schemas.microsoft.com/office/drawing/2014/main" id="{DC191F1F-F4F2-EF8A-C3B2-D51959571A84}"/>
              </a:ext>
            </a:extLst>
          </p:cNvPr>
          <p:cNvSpPr>
            <a:spLocks noGrp="1" noChangeArrowheads="1"/>
          </p:cNvSpPr>
          <p:nvPr>
            <p:ph type="body" idx="1"/>
          </p:nvPr>
        </p:nvSpPr>
        <p:spPr/>
        <p:txBody>
          <a:bodyPr/>
          <a:lstStyle/>
          <a:p>
            <a:pPr eaLnBrk="1" hangingPunct="1"/>
            <a:r>
              <a:rPr lang="en-US" altLang="en-US"/>
              <a:t>Changes based on experiences</a:t>
            </a:r>
          </a:p>
          <a:p>
            <a:pPr eaLnBrk="1" hangingPunct="1"/>
            <a:r>
              <a:rPr lang="en-US" altLang="en-US"/>
              <a:t>Accident investigations</a:t>
            </a:r>
          </a:p>
          <a:p>
            <a:pPr eaLnBrk="1" hangingPunct="1"/>
            <a:r>
              <a:rPr lang="en-US" altLang="en-US"/>
              <a:t>Developing technologies</a:t>
            </a:r>
          </a:p>
          <a:p>
            <a:pPr eaLnBrk="1" hangingPunct="1"/>
            <a:r>
              <a:rPr lang="en-US" altLang="en-US"/>
              <a:t>Consistency with referenced standards</a:t>
            </a:r>
          </a:p>
          <a:p>
            <a:pPr eaLnBrk="1" hangingPunct="1">
              <a:buFontTx/>
              <a:buNone/>
            </a:pPr>
            <a:endParaRPr lang="en-US" altLang="en-US"/>
          </a:p>
          <a:p>
            <a:pPr eaLnBrk="1" hangingPunct="1">
              <a:buFontTx/>
              <a:buNone/>
            </a:pPr>
            <a:r>
              <a:rPr lang="en-US" altLang="en-US"/>
              <a:t>Historically catastrophic accidents that helped formed the code include the following….</a:t>
            </a:r>
          </a:p>
          <a:p>
            <a:pPr eaLnBrk="1" hangingPunct="1"/>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floor_plan1">
            <a:extLst>
              <a:ext uri="{FF2B5EF4-FFF2-40B4-BE49-F238E27FC236}">
                <a16:creationId xmlns:a16="http://schemas.microsoft.com/office/drawing/2014/main" id="{524AF849-193B-A051-4DF6-2A732DB71C5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743200" y="2760663"/>
            <a:ext cx="6400800" cy="4097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3" name="Rectangle 2">
            <a:extLst>
              <a:ext uri="{FF2B5EF4-FFF2-40B4-BE49-F238E27FC236}">
                <a16:creationId xmlns:a16="http://schemas.microsoft.com/office/drawing/2014/main" id="{24ED46F9-218A-7572-8F4F-7A9F1A4804A0}"/>
              </a:ext>
            </a:extLst>
          </p:cNvPr>
          <p:cNvSpPr>
            <a:spLocks noGrp="1" noChangeArrowheads="1"/>
          </p:cNvSpPr>
          <p:nvPr>
            <p:ph type="title"/>
          </p:nvPr>
        </p:nvSpPr>
        <p:spPr/>
        <p:txBody>
          <a:bodyPr/>
          <a:lstStyle/>
          <a:p>
            <a:pPr eaLnBrk="1" hangingPunct="1"/>
            <a:r>
              <a:rPr lang="en-US" altLang="en-US"/>
              <a:t>Three or More MOE</a:t>
            </a:r>
          </a:p>
        </p:txBody>
      </p:sp>
      <p:sp>
        <p:nvSpPr>
          <p:cNvPr id="51204" name="Rectangle 3">
            <a:extLst>
              <a:ext uri="{FF2B5EF4-FFF2-40B4-BE49-F238E27FC236}">
                <a16:creationId xmlns:a16="http://schemas.microsoft.com/office/drawing/2014/main" id="{271F090B-6BD0-CCF8-296D-4B7A7335246D}"/>
              </a:ext>
            </a:extLst>
          </p:cNvPr>
          <p:cNvSpPr>
            <a:spLocks noGrp="1" noChangeArrowheads="1"/>
          </p:cNvSpPr>
          <p:nvPr>
            <p:ph type="body" sz="half" idx="1"/>
          </p:nvPr>
        </p:nvSpPr>
        <p:spPr>
          <a:xfrm>
            <a:off x="1166813" y="1514475"/>
            <a:ext cx="7748587" cy="1609725"/>
          </a:xfrm>
          <a:solidFill>
            <a:schemeClr val="bg1"/>
          </a:solidFill>
        </p:spPr>
        <p:txBody>
          <a:bodyPr/>
          <a:lstStyle/>
          <a:p>
            <a:pPr eaLnBrk="1" hangingPunct="1">
              <a:lnSpc>
                <a:spcPct val="90000"/>
              </a:lnSpc>
            </a:pPr>
            <a:r>
              <a:rPr lang="en-US" altLang="en-US" sz="2500"/>
              <a:t>At least two exits shall meet the separation requirement</a:t>
            </a:r>
          </a:p>
          <a:p>
            <a:pPr eaLnBrk="1" hangingPunct="1">
              <a:lnSpc>
                <a:spcPct val="90000"/>
              </a:lnSpc>
            </a:pPr>
            <a:r>
              <a:rPr lang="en-US" altLang="en-US" sz="2500"/>
              <a:t>The remaining exits are required to be arranged at a reasonable distance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A1F8DE9-7B93-30F1-FB68-70EBDF944218}"/>
              </a:ext>
            </a:extLst>
          </p:cNvPr>
          <p:cNvSpPr>
            <a:spLocks noGrp="1" noChangeArrowheads="1"/>
          </p:cNvSpPr>
          <p:nvPr>
            <p:ph type="title"/>
          </p:nvPr>
        </p:nvSpPr>
        <p:spPr>
          <a:xfrm>
            <a:off x="1022350" y="244475"/>
            <a:ext cx="7969250" cy="1016000"/>
          </a:xfrm>
        </p:spPr>
        <p:txBody>
          <a:bodyPr/>
          <a:lstStyle/>
          <a:p>
            <a:pPr eaLnBrk="1" hangingPunct="1"/>
            <a:r>
              <a:rPr lang="en-US" altLang="en-US">
                <a:cs typeface="Times New Roman" panose="02020603050405020304" pitchFamily="18" charset="0"/>
              </a:rPr>
              <a:t>Remote Exit Determination</a:t>
            </a:r>
          </a:p>
        </p:txBody>
      </p:sp>
      <p:sp>
        <p:nvSpPr>
          <p:cNvPr id="67587" name="Rectangle 3">
            <a:extLst>
              <a:ext uri="{FF2B5EF4-FFF2-40B4-BE49-F238E27FC236}">
                <a16:creationId xmlns:a16="http://schemas.microsoft.com/office/drawing/2014/main" id="{2B8C896D-B301-0A6B-EBD2-4DF85E9E3AB2}"/>
              </a:ext>
            </a:extLst>
          </p:cNvPr>
          <p:cNvSpPr>
            <a:spLocks noGrp="1" noChangeArrowheads="1"/>
          </p:cNvSpPr>
          <p:nvPr>
            <p:ph type="body" idx="1"/>
          </p:nvPr>
        </p:nvSpPr>
        <p:spPr>
          <a:xfrm>
            <a:off x="908050" y="4933950"/>
            <a:ext cx="8159750" cy="1606550"/>
          </a:xfrm>
        </p:spPr>
        <p:txBody>
          <a:bodyPr/>
          <a:lstStyle/>
          <a:p>
            <a:pPr eaLnBrk="1" hangingPunct="1">
              <a:defRPr/>
            </a:pPr>
            <a:r>
              <a:rPr lang="en-US" altLang="en-US" sz="2133" i="1" dirty="0"/>
              <a:t>…the exit doors shall be placed a distance apart equal to not less than one-half the length of the maximum overall diagonal dimension of the building or area to be served </a:t>
            </a:r>
            <a:r>
              <a:rPr lang="en-US" altLang="en-US" sz="2133" b="1" i="1" dirty="0">
                <a:solidFill>
                  <a:srgbClr val="FF0000"/>
                </a:solidFill>
              </a:rPr>
              <a:t>measured in a straight line</a:t>
            </a:r>
            <a:r>
              <a:rPr lang="en-US" altLang="en-US" sz="2133" i="1" dirty="0"/>
              <a:t> between exit doors or exit access doorways.</a:t>
            </a:r>
            <a:r>
              <a:rPr lang="en-US" altLang="en-US" sz="2133" dirty="0"/>
              <a:t> </a:t>
            </a:r>
            <a:endParaRPr lang="en-US" altLang="en-US" sz="2489" dirty="0"/>
          </a:p>
        </p:txBody>
      </p:sp>
      <p:pic>
        <p:nvPicPr>
          <p:cNvPr id="52228" name="Picture 5" descr="prosp3fp.jpg                                                   0001F357&#10;LWW's Disk                     7C25C52A:">
            <a:extLst>
              <a:ext uri="{FF2B5EF4-FFF2-40B4-BE49-F238E27FC236}">
                <a16:creationId xmlns:a16="http://schemas.microsoft.com/office/drawing/2014/main" id="{359E5E1C-F7B9-2729-63D3-A2931007CC1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r="19553"/>
          <a:stretch>
            <a:fillRect/>
          </a:stretch>
        </p:blipFill>
        <p:spPr bwMode="auto">
          <a:xfrm>
            <a:off x="284163" y="1965325"/>
            <a:ext cx="4905375"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6">
            <a:extLst>
              <a:ext uri="{FF2B5EF4-FFF2-40B4-BE49-F238E27FC236}">
                <a16:creationId xmlns:a16="http://schemas.microsoft.com/office/drawing/2014/main" id="{CA69CE23-41F4-AC49-CB34-F7D7D31DC128}"/>
              </a:ext>
            </a:extLst>
          </p:cNvPr>
          <p:cNvSpPr txBox="1">
            <a:spLocks noChangeArrowheads="1"/>
          </p:cNvSpPr>
          <p:nvPr/>
        </p:nvSpPr>
        <p:spPr bwMode="auto">
          <a:xfrm>
            <a:off x="4845050" y="1998663"/>
            <a:ext cx="2540000" cy="747712"/>
          </a:xfrm>
          <a:prstGeom prst="rect">
            <a:avLst/>
          </a:prstGeom>
          <a:solidFill>
            <a:schemeClr val="bg1"/>
          </a:solidFill>
          <a:ln>
            <a:noFill/>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spcBef>
                <a:spcPct val="50000"/>
              </a:spcBef>
              <a:buClrTx/>
              <a:buSzTx/>
              <a:buFontTx/>
              <a:buNone/>
              <a:defRPr/>
            </a:pPr>
            <a:r>
              <a:rPr lang="en-US" altLang="en-US" sz="2133">
                <a:latin typeface="Times" panose="02020603050405020304" pitchFamily="18" charset="0"/>
              </a:rPr>
              <a:t>Maximum Overall Diagonal Dimension</a:t>
            </a:r>
          </a:p>
        </p:txBody>
      </p:sp>
      <p:sp>
        <p:nvSpPr>
          <p:cNvPr id="52230" name="Line 7">
            <a:extLst>
              <a:ext uri="{FF2B5EF4-FFF2-40B4-BE49-F238E27FC236}">
                <a16:creationId xmlns:a16="http://schemas.microsoft.com/office/drawing/2014/main" id="{D7D36FD3-7B99-812B-CD03-5468A95E8060}"/>
              </a:ext>
            </a:extLst>
          </p:cNvPr>
          <p:cNvSpPr>
            <a:spLocks noChangeShapeType="1"/>
          </p:cNvSpPr>
          <p:nvPr/>
        </p:nvSpPr>
        <p:spPr bwMode="auto">
          <a:xfrm flipV="1">
            <a:off x="908050" y="2109788"/>
            <a:ext cx="3700463" cy="2814637"/>
          </a:xfrm>
          <a:prstGeom prst="line">
            <a:avLst/>
          </a:prstGeom>
          <a:noFill/>
          <a:ln w="28575">
            <a:solidFill>
              <a:schemeClr val="tx1"/>
            </a:solidFill>
            <a:prstDash val="lgDash"/>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1" name="Line 8">
            <a:extLst>
              <a:ext uri="{FF2B5EF4-FFF2-40B4-BE49-F238E27FC236}">
                <a16:creationId xmlns:a16="http://schemas.microsoft.com/office/drawing/2014/main" id="{CAB0D26A-4FF2-AD1E-F31A-0A75F6C6376C}"/>
              </a:ext>
            </a:extLst>
          </p:cNvPr>
          <p:cNvSpPr>
            <a:spLocks noChangeShapeType="1"/>
          </p:cNvSpPr>
          <p:nvPr/>
        </p:nvSpPr>
        <p:spPr bwMode="auto">
          <a:xfrm rot="2396984" flipV="1">
            <a:off x="1335088" y="2528888"/>
            <a:ext cx="2316162" cy="1985962"/>
          </a:xfrm>
          <a:prstGeom prst="line">
            <a:avLst/>
          </a:prstGeom>
          <a:noFill/>
          <a:ln w="2857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2" name="Text Box 9">
            <a:extLst>
              <a:ext uri="{FF2B5EF4-FFF2-40B4-BE49-F238E27FC236}">
                <a16:creationId xmlns:a16="http://schemas.microsoft.com/office/drawing/2014/main" id="{8E28D86B-6900-509E-3D2E-F8F836B553C9}"/>
              </a:ext>
            </a:extLst>
          </p:cNvPr>
          <p:cNvSpPr txBox="1">
            <a:spLocks noChangeArrowheads="1"/>
          </p:cNvSpPr>
          <p:nvPr/>
        </p:nvSpPr>
        <p:spPr bwMode="auto">
          <a:xfrm>
            <a:off x="5549900" y="3616325"/>
            <a:ext cx="3214688" cy="1077913"/>
          </a:xfrm>
          <a:prstGeom prst="rect">
            <a:avLst/>
          </a:prstGeom>
          <a:solidFill>
            <a:schemeClr val="accent1"/>
          </a:solidFill>
          <a:ln w="9525">
            <a:solidFill>
              <a:schemeClr val="hlink"/>
            </a:solidFill>
            <a:miter lim="800000"/>
            <a:headEnd/>
            <a:tailEnd/>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eaLnBrk="1" hangingPunct="1">
              <a:spcBef>
                <a:spcPct val="50000"/>
              </a:spcBef>
              <a:buClrTx/>
              <a:buSzTx/>
              <a:buFontTx/>
              <a:buNone/>
              <a:defRPr/>
            </a:pPr>
            <a:r>
              <a:rPr lang="en-US" altLang="en-US" sz="1778">
                <a:latin typeface="Times" panose="02020603050405020304" pitchFamily="18" charset="0"/>
              </a:rPr>
              <a:t>EXAMPLE</a:t>
            </a:r>
            <a:r>
              <a:rPr lang="en-US" altLang="en-US" sz="2133">
                <a:latin typeface="Times" panose="02020603050405020304" pitchFamily="18" charset="0"/>
              </a:rPr>
              <a:t>: If maximum diagonal = 74; then 1/2 max diagonal = </a:t>
            </a:r>
            <a:r>
              <a:rPr lang="en-US" altLang="en-US" sz="2133">
                <a:solidFill>
                  <a:srgbClr val="FF0000"/>
                </a:solidFill>
                <a:latin typeface="Times" panose="02020603050405020304" pitchFamily="18" charset="0"/>
              </a:rPr>
              <a:t>37’-0”</a:t>
            </a:r>
            <a:endParaRPr lang="en-US" altLang="en-US" sz="2133">
              <a:latin typeface="Times" panose="02020603050405020304" pitchFamily="18" charset="0"/>
            </a:endParaRPr>
          </a:p>
        </p:txBody>
      </p:sp>
      <p:sp>
        <p:nvSpPr>
          <p:cNvPr id="67593" name="Text Box 10">
            <a:extLst>
              <a:ext uri="{FF2B5EF4-FFF2-40B4-BE49-F238E27FC236}">
                <a16:creationId xmlns:a16="http://schemas.microsoft.com/office/drawing/2014/main" id="{18A92BDC-0FF3-BD3D-52C4-3999631556D7}"/>
              </a:ext>
            </a:extLst>
          </p:cNvPr>
          <p:cNvSpPr txBox="1">
            <a:spLocks noChangeArrowheads="1"/>
          </p:cNvSpPr>
          <p:nvPr/>
        </p:nvSpPr>
        <p:spPr bwMode="auto">
          <a:xfrm rot="-2425830">
            <a:off x="1863725" y="2798763"/>
            <a:ext cx="2790825" cy="365125"/>
          </a:xfrm>
          <a:prstGeom prst="rect">
            <a:avLst/>
          </a:prstGeom>
          <a:noFill/>
          <a:ln>
            <a:noFill/>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spcBef>
                <a:spcPct val="50000"/>
              </a:spcBef>
              <a:buClrTx/>
              <a:buSzTx/>
              <a:buFontTx/>
              <a:buNone/>
              <a:defRPr/>
            </a:pPr>
            <a:r>
              <a:rPr lang="en-US" altLang="en-US" sz="1778">
                <a:latin typeface="Times" panose="02020603050405020304" pitchFamily="18" charset="0"/>
              </a:rPr>
              <a:t>74’-0”</a:t>
            </a:r>
            <a:endParaRPr lang="en-US" altLang="en-US" sz="2133">
              <a:latin typeface="Times" panose="02020603050405020304" pitchFamily="18" charset="0"/>
            </a:endParaRPr>
          </a:p>
        </p:txBody>
      </p:sp>
      <p:sp>
        <p:nvSpPr>
          <p:cNvPr id="67594" name="Text Box 11">
            <a:extLst>
              <a:ext uri="{FF2B5EF4-FFF2-40B4-BE49-F238E27FC236}">
                <a16:creationId xmlns:a16="http://schemas.microsoft.com/office/drawing/2014/main" id="{0B28668D-D307-D89D-AB62-90B71E802BD9}"/>
              </a:ext>
            </a:extLst>
          </p:cNvPr>
          <p:cNvSpPr txBox="1">
            <a:spLocks noChangeArrowheads="1"/>
          </p:cNvSpPr>
          <p:nvPr/>
        </p:nvSpPr>
        <p:spPr bwMode="auto">
          <a:xfrm rot="-204371">
            <a:off x="207963" y="3260725"/>
            <a:ext cx="2790825" cy="365125"/>
          </a:xfrm>
          <a:prstGeom prst="rect">
            <a:avLst/>
          </a:prstGeom>
          <a:noFill/>
          <a:ln>
            <a:noFill/>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spcBef>
                <a:spcPct val="50000"/>
              </a:spcBef>
              <a:buClrTx/>
              <a:buSzTx/>
              <a:buFontTx/>
              <a:buNone/>
              <a:defRPr/>
            </a:pPr>
            <a:r>
              <a:rPr lang="en-US" altLang="en-US" sz="1778">
                <a:latin typeface="Times" panose="02020603050405020304" pitchFamily="18" charset="0"/>
              </a:rPr>
              <a:t>37’-0”max</a:t>
            </a:r>
            <a:endParaRPr lang="en-US" altLang="en-US" sz="2133">
              <a:latin typeface="Times" panose="02020603050405020304" pitchFamily="18" charset="0"/>
            </a:endParaRPr>
          </a:p>
        </p:txBody>
      </p:sp>
      <p:sp>
        <p:nvSpPr>
          <p:cNvPr id="52235" name="Arc 12">
            <a:extLst>
              <a:ext uri="{FF2B5EF4-FFF2-40B4-BE49-F238E27FC236}">
                <a16:creationId xmlns:a16="http://schemas.microsoft.com/office/drawing/2014/main" id="{1E279E31-861E-EA6F-28FC-93620991BF1C}"/>
              </a:ext>
            </a:extLst>
          </p:cNvPr>
          <p:cNvSpPr>
            <a:spLocks/>
          </p:cNvSpPr>
          <p:nvPr/>
        </p:nvSpPr>
        <p:spPr bwMode="auto">
          <a:xfrm flipV="1">
            <a:off x="4013200" y="2346325"/>
            <a:ext cx="1035050" cy="2921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6" name="Slide Number Placeholder 1">
            <a:extLst>
              <a:ext uri="{FF2B5EF4-FFF2-40B4-BE49-F238E27FC236}">
                <a16:creationId xmlns:a16="http://schemas.microsoft.com/office/drawing/2014/main" id="{B504DDEB-269D-4A24-EE15-B1CED9EF6F0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900">
                <a:solidFill>
                  <a:schemeClr val="tx1"/>
                </a:solidFill>
                <a:latin typeface="Arial" panose="020B0604020202020204" pitchFamily="34" charset="0"/>
              </a:defRPr>
            </a:lvl1pPr>
            <a:lvl2pPr marL="660400" indent="-254000">
              <a:spcBef>
                <a:spcPct val="20000"/>
              </a:spcBef>
              <a:buChar char="–"/>
              <a:defRPr sz="2500">
                <a:solidFill>
                  <a:schemeClr val="tx1"/>
                </a:solidFill>
                <a:latin typeface="Arial" panose="020B0604020202020204" pitchFamily="34" charset="0"/>
              </a:defRPr>
            </a:lvl2pPr>
            <a:lvl3pPr marL="1016000" indent="-203200">
              <a:spcBef>
                <a:spcPct val="20000"/>
              </a:spcBef>
              <a:buChar char="•"/>
              <a:defRPr sz="2200">
                <a:solidFill>
                  <a:schemeClr val="tx1"/>
                </a:solidFill>
                <a:latin typeface="Arial" panose="020B0604020202020204" pitchFamily="34" charset="0"/>
              </a:defRPr>
            </a:lvl3pPr>
            <a:lvl4pPr marL="1422400" indent="-203200">
              <a:spcBef>
                <a:spcPct val="20000"/>
              </a:spcBef>
              <a:buChar char="–"/>
              <a:defRPr>
                <a:solidFill>
                  <a:schemeClr val="tx1"/>
                </a:solidFill>
                <a:latin typeface="Arial" panose="020B0604020202020204" pitchFamily="34" charset="0"/>
              </a:defRPr>
            </a:lvl4pPr>
            <a:lvl5pPr marL="2057400" indent="-203200">
              <a:spcBef>
                <a:spcPct val="20000"/>
              </a:spcBef>
              <a:buChar char="»"/>
              <a:defRPr>
                <a:solidFill>
                  <a:schemeClr val="tx1"/>
                </a:solidFill>
                <a:latin typeface="Arial" panose="020B0604020202020204" pitchFamily="34" charset="0"/>
              </a:defRPr>
            </a:lvl5pPr>
            <a:lvl6pPr marL="2514600" indent="-203200" eaLnBrk="0" fontAlgn="base" hangingPunct="0">
              <a:spcBef>
                <a:spcPct val="20000"/>
              </a:spcBef>
              <a:spcAft>
                <a:spcPct val="0"/>
              </a:spcAft>
              <a:buChar char="»"/>
              <a:defRPr>
                <a:solidFill>
                  <a:schemeClr val="tx1"/>
                </a:solidFill>
                <a:latin typeface="Arial" panose="020B0604020202020204" pitchFamily="34" charset="0"/>
              </a:defRPr>
            </a:lvl6pPr>
            <a:lvl7pPr marL="2971800" indent="-203200" eaLnBrk="0" fontAlgn="base" hangingPunct="0">
              <a:spcBef>
                <a:spcPct val="20000"/>
              </a:spcBef>
              <a:spcAft>
                <a:spcPct val="0"/>
              </a:spcAft>
              <a:buChar char="»"/>
              <a:defRPr>
                <a:solidFill>
                  <a:schemeClr val="tx1"/>
                </a:solidFill>
                <a:latin typeface="Arial" panose="020B0604020202020204" pitchFamily="34" charset="0"/>
              </a:defRPr>
            </a:lvl7pPr>
            <a:lvl8pPr marL="3429000" indent="-203200" eaLnBrk="0" fontAlgn="base" hangingPunct="0">
              <a:spcBef>
                <a:spcPct val="20000"/>
              </a:spcBef>
              <a:spcAft>
                <a:spcPct val="0"/>
              </a:spcAft>
              <a:buChar char="»"/>
              <a:defRPr>
                <a:solidFill>
                  <a:schemeClr val="tx1"/>
                </a:solidFill>
                <a:latin typeface="Arial" panose="020B0604020202020204" pitchFamily="34" charset="0"/>
              </a:defRPr>
            </a:lvl8pPr>
            <a:lvl9pPr marL="3886200" indent="-2032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B91FD52B-75C2-4925-BC47-5185B375A9AE}" type="slidenum">
              <a:rPr lang="en-US" altLang="en-US" sz="1200" smtClean="0"/>
              <a:pPr>
                <a:spcBef>
                  <a:spcPct val="0"/>
                </a:spcBef>
                <a:buFontTx/>
                <a:buNone/>
              </a:pPr>
              <a:t>41</a:t>
            </a:fld>
            <a:endParaRPr lang="en-US" altLang="en-US" sz="1200"/>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7E63C963-4A87-BF2D-D97B-1CEFD86CAD00}"/>
              </a:ext>
            </a:extLst>
          </p:cNvPr>
          <p:cNvSpPr>
            <a:spLocks noGrp="1" noChangeArrowheads="1"/>
          </p:cNvSpPr>
          <p:nvPr>
            <p:ph type="title"/>
          </p:nvPr>
        </p:nvSpPr>
        <p:spPr/>
        <p:txBody>
          <a:bodyPr/>
          <a:lstStyle/>
          <a:p>
            <a:pPr algn="ctr" eaLnBrk="1" hangingPunct="1"/>
            <a:r>
              <a:rPr lang="en-US" altLang="en-US"/>
              <a:t>Egress Width </a:t>
            </a:r>
          </a:p>
        </p:txBody>
      </p:sp>
      <p:pic>
        <p:nvPicPr>
          <p:cNvPr id="53251" name="Picture 3" descr="aldwych_holborn_1-039">
            <a:extLst>
              <a:ext uri="{FF2B5EF4-FFF2-40B4-BE49-F238E27FC236}">
                <a16:creationId xmlns:a16="http://schemas.microsoft.com/office/drawing/2014/main" id="{378913F2-8B14-E36A-2EF7-119CD23FBA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447800"/>
            <a:ext cx="414655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5">
            <a:extLst>
              <a:ext uri="{FF2B5EF4-FFF2-40B4-BE49-F238E27FC236}">
                <a16:creationId xmlns:a16="http://schemas.microsoft.com/office/drawing/2014/main" id="{91A71ABE-8BE8-CE13-8A71-959DE87F97E8}"/>
              </a:ext>
            </a:extLst>
          </p:cNvPr>
          <p:cNvSpPr>
            <a:spLocks noChangeArrowheads="1"/>
          </p:cNvSpPr>
          <p:nvPr/>
        </p:nvSpPr>
        <p:spPr bwMode="auto">
          <a:xfrm>
            <a:off x="2219325" y="6019800"/>
            <a:ext cx="470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1800" b="1">
                <a:solidFill>
                  <a:schemeClr val="tx2"/>
                </a:solidFill>
              </a:rPr>
              <a:t>How Many People can Squeeze Through?</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C5E6A747-B33C-B1EA-5C08-6C29A4B99F1D}"/>
              </a:ext>
            </a:extLst>
          </p:cNvPr>
          <p:cNvSpPr>
            <a:spLocks noGrp="1" noChangeArrowheads="1"/>
          </p:cNvSpPr>
          <p:nvPr>
            <p:ph type="title"/>
          </p:nvPr>
        </p:nvSpPr>
        <p:spPr/>
        <p:txBody>
          <a:bodyPr/>
          <a:lstStyle/>
          <a:p>
            <a:pPr eaLnBrk="1" hangingPunct="1"/>
            <a:r>
              <a:rPr lang="en-US" altLang="en-US"/>
              <a:t>Minimum Egress Width</a:t>
            </a:r>
          </a:p>
        </p:txBody>
      </p:sp>
      <p:sp>
        <p:nvSpPr>
          <p:cNvPr id="54275" name="Rectangle 3">
            <a:extLst>
              <a:ext uri="{FF2B5EF4-FFF2-40B4-BE49-F238E27FC236}">
                <a16:creationId xmlns:a16="http://schemas.microsoft.com/office/drawing/2014/main" id="{462D14D2-89D5-91C2-A0F3-5F7F721484F6}"/>
              </a:ext>
            </a:extLst>
          </p:cNvPr>
          <p:cNvSpPr>
            <a:spLocks noGrp="1" noChangeArrowheads="1"/>
          </p:cNvSpPr>
          <p:nvPr>
            <p:ph type="body" sz="half" idx="1"/>
          </p:nvPr>
        </p:nvSpPr>
        <p:spPr>
          <a:xfrm>
            <a:off x="1166813" y="1514475"/>
            <a:ext cx="3862387" cy="4962525"/>
          </a:xfrm>
          <a:solidFill>
            <a:schemeClr val="bg1"/>
          </a:solidFill>
        </p:spPr>
        <p:txBody>
          <a:bodyPr/>
          <a:lstStyle/>
          <a:p>
            <a:pPr eaLnBrk="1" hangingPunct="1"/>
            <a:r>
              <a:rPr lang="en-US" altLang="en-US" sz="2500"/>
              <a:t>Corridors </a:t>
            </a:r>
            <a:r>
              <a:rPr lang="en-US" altLang="en-US" sz="1900"/>
              <a:t>(Section 1020)</a:t>
            </a:r>
          </a:p>
          <a:p>
            <a:pPr lvl="1" eaLnBrk="1" hangingPunct="1"/>
            <a:r>
              <a:rPr lang="en-US" altLang="en-US" sz="2200"/>
              <a:t>Exit Passageways </a:t>
            </a:r>
            <a:r>
              <a:rPr lang="en-US" altLang="en-US" sz="2000"/>
              <a:t>Cannot be less than 44-inches when serving 50 persons or more or less than 36-inches when serving less than 50 (Section 1024.2)</a:t>
            </a:r>
            <a:endParaRPr lang="en-US" altLang="en-US" sz="2200"/>
          </a:p>
          <a:p>
            <a:pPr eaLnBrk="1" hangingPunct="1"/>
            <a:r>
              <a:rPr lang="en-US" altLang="en-US" sz="2500"/>
              <a:t>Aisles 1018 &amp; 1029 Tables1029.12.2.1 and Table 1029.6.2</a:t>
            </a:r>
          </a:p>
          <a:p>
            <a:pPr eaLnBrk="1" hangingPunct="1"/>
            <a:endParaRPr lang="en-US" altLang="en-US" sz="2500"/>
          </a:p>
        </p:txBody>
      </p:sp>
      <p:pic>
        <p:nvPicPr>
          <p:cNvPr id="54276" name="Picture 5" descr="conference_rm_corridor_143">
            <a:extLst>
              <a:ext uri="{FF2B5EF4-FFF2-40B4-BE49-F238E27FC236}">
                <a16:creationId xmlns:a16="http://schemas.microsoft.com/office/drawing/2014/main" id="{9416E86C-BE98-B0E5-A6ED-641370A560A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10200" y="3810000"/>
            <a:ext cx="3429000" cy="2574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EEF28C75-7069-3C0C-F9D8-3443B544D40E}"/>
              </a:ext>
            </a:extLst>
          </p:cNvPr>
          <p:cNvSpPr>
            <a:spLocks noGrp="1" noChangeArrowheads="1"/>
          </p:cNvSpPr>
          <p:nvPr>
            <p:ph type="title"/>
          </p:nvPr>
        </p:nvSpPr>
        <p:spPr/>
        <p:txBody>
          <a:bodyPr/>
          <a:lstStyle/>
          <a:p>
            <a:pPr eaLnBrk="1" hangingPunct="1"/>
            <a:r>
              <a:rPr lang="en-US" altLang="en-US"/>
              <a:t>Tables and Chairs</a:t>
            </a:r>
          </a:p>
        </p:txBody>
      </p:sp>
      <p:sp>
        <p:nvSpPr>
          <p:cNvPr id="55299" name="Rectangle 3">
            <a:extLst>
              <a:ext uri="{FF2B5EF4-FFF2-40B4-BE49-F238E27FC236}">
                <a16:creationId xmlns:a16="http://schemas.microsoft.com/office/drawing/2014/main" id="{957285DA-E96E-A7A4-6D0A-719FCFE24E67}"/>
              </a:ext>
            </a:extLst>
          </p:cNvPr>
          <p:cNvSpPr>
            <a:spLocks noGrp="1" noChangeArrowheads="1"/>
          </p:cNvSpPr>
          <p:nvPr>
            <p:ph type="body" sz="half" idx="1"/>
          </p:nvPr>
        </p:nvSpPr>
        <p:spPr/>
        <p:txBody>
          <a:bodyPr/>
          <a:lstStyle/>
          <a:p>
            <a:pPr eaLnBrk="1" hangingPunct="1"/>
            <a:r>
              <a:rPr lang="en-US" altLang="en-US" sz="2500"/>
              <a:t>Public Group B and M areas are required to have a clear path when fixtures are located on one side and 44-inches when located on both sides</a:t>
            </a:r>
          </a:p>
        </p:txBody>
      </p:sp>
      <p:pic>
        <p:nvPicPr>
          <p:cNvPr id="55300" name="Picture 5" descr="Bar Mitzvahs &amp; Bat Mitzvahs">
            <a:extLst>
              <a:ext uri="{FF2B5EF4-FFF2-40B4-BE49-F238E27FC236}">
                <a16:creationId xmlns:a16="http://schemas.microsoft.com/office/drawing/2014/main" id="{60EFE482-026B-5D5B-66FE-9B9D828BC423}"/>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645150" y="1668463"/>
            <a:ext cx="2857500" cy="199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1" name="Picture 8" descr="new_patio">
            <a:extLst>
              <a:ext uri="{FF2B5EF4-FFF2-40B4-BE49-F238E27FC236}">
                <a16:creationId xmlns:a16="http://schemas.microsoft.com/office/drawing/2014/main" id="{EBF0DA2F-8317-1737-8CC3-FE58B26BCE12}"/>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649913" y="3965575"/>
            <a:ext cx="2849562" cy="2300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2" name="Picture 11" descr="cafeteria">
            <a:extLst>
              <a:ext uri="{FF2B5EF4-FFF2-40B4-BE49-F238E27FC236}">
                <a16:creationId xmlns:a16="http://schemas.microsoft.com/office/drawing/2014/main" id="{A6885BE5-1F9E-35E3-B939-C4B7213D7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19600"/>
            <a:ext cx="38100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CE27FA8-A3DC-69D8-234A-9C207FE99D6D}"/>
              </a:ext>
            </a:extLst>
          </p:cNvPr>
          <p:cNvSpPr>
            <a:spLocks noChangeArrowheads="1"/>
          </p:cNvSpPr>
          <p:nvPr/>
        </p:nvSpPr>
        <p:spPr bwMode="auto">
          <a:xfrm>
            <a:off x="685800" y="2286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tx2"/>
                </a:solidFill>
              </a:rPr>
              <a:t>  </a:t>
            </a:r>
            <a:r>
              <a:rPr lang="en-US" altLang="en-US" sz="2800" b="1">
                <a:solidFill>
                  <a:schemeClr val="tx2"/>
                </a:solidFill>
              </a:rPr>
              <a:t>Seating at Tables</a:t>
            </a:r>
          </a:p>
        </p:txBody>
      </p:sp>
      <p:pic>
        <p:nvPicPr>
          <p:cNvPr id="56323" name="Picture 3">
            <a:extLst>
              <a:ext uri="{FF2B5EF4-FFF2-40B4-BE49-F238E27FC236}">
                <a16:creationId xmlns:a16="http://schemas.microsoft.com/office/drawing/2014/main" id="{EC66678D-6616-03F3-09BF-D1DD47D7B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77724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6AD5B079-1621-8050-6AFE-8F4A0F71494A}"/>
              </a:ext>
            </a:extLst>
          </p:cNvPr>
          <p:cNvSpPr>
            <a:spLocks noGrp="1" noChangeArrowheads="1"/>
          </p:cNvSpPr>
          <p:nvPr>
            <p:ph type="title"/>
          </p:nvPr>
        </p:nvSpPr>
        <p:spPr>
          <a:xfrm>
            <a:off x="609600" y="3124200"/>
            <a:ext cx="8077200" cy="823913"/>
          </a:xfrm>
        </p:spPr>
        <p:txBody>
          <a:bodyPr/>
          <a:lstStyle/>
          <a:p>
            <a:pPr algn="ctr" eaLnBrk="1" hangingPunct="1"/>
            <a:r>
              <a:rPr lang="en-US" altLang="en-US"/>
              <a:t>Travel Distance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91B43447-F942-3CC9-5777-92D1534F962C}"/>
              </a:ext>
            </a:extLst>
          </p:cNvPr>
          <p:cNvSpPr>
            <a:spLocks noGrp="1" noChangeArrowheads="1"/>
          </p:cNvSpPr>
          <p:nvPr>
            <p:ph type="title"/>
          </p:nvPr>
        </p:nvSpPr>
        <p:spPr/>
        <p:txBody>
          <a:bodyPr/>
          <a:lstStyle/>
          <a:p>
            <a:pPr eaLnBrk="1" hangingPunct="1"/>
            <a:r>
              <a:rPr lang="en-US" altLang="en-US"/>
              <a:t>Travel Distance Measured</a:t>
            </a:r>
          </a:p>
        </p:txBody>
      </p:sp>
      <p:graphicFrame>
        <p:nvGraphicFramePr>
          <p:cNvPr id="58371" name="Object 3">
            <a:extLst>
              <a:ext uri="{FF2B5EF4-FFF2-40B4-BE49-F238E27FC236}">
                <a16:creationId xmlns:a16="http://schemas.microsoft.com/office/drawing/2014/main" id="{7A2BA7F7-3E2A-6376-AD43-412420CB1108}"/>
              </a:ext>
            </a:extLst>
          </p:cNvPr>
          <p:cNvGraphicFramePr>
            <a:graphicFrameLocks noGrp="1" noChangeAspect="1"/>
          </p:cNvGraphicFramePr>
          <p:nvPr>
            <p:ph idx="1"/>
          </p:nvPr>
        </p:nvGraphicFramePr>
        <p:xfrm>
          <a:off x="2895600" y="2819400"/>
          <a:ext cx="5476875" cy="3822700"/>
        </p:xfrm>
        <a:graphic>
          <a:graphicData uri="http://schemas.openxmlformats.org/presentationml/2006/ole">
            <mc:AlternateContent xmlns:mc="http://schemas.openxmlformats.org/markup-compatibility/2006">
              <mc:Choice xmlns:v="urn:schemas-microsoft-com:vml" Requires="v">
                <p:oleObj name="Bitmap Image" r:id="rId2" imgW="4638095" imgH="3238952" progId="Paint.Picture">
                  <p:embed/>
                </p:oleObj>
              </mc:Choice>
              <mc:Fallback>
                <p:oleObj name="Bitmap Image" r:id="rId2" imgW="4638095" imgH="3238952" progId="Paint.Picture">
                  <p:embed/>
                  <p:pic>
                    <p:nvPicPr>
                      <p:cNvPr id="0"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19400"/>
                        <a:ext cx="5476875"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2" name="Rectangle 4">
            <a:extLst>
              <a:ext uri="{FF2B5EF4-FFF2-40B4-BE49-F238E27FC236}">
                <a16:creationId xmlns:a16="http://schemas.microsoft.com/office/drawing/2014/main" id="{31B172CD-E195-968A-B7F9-4429BCE9C4B2}"/>
              </a:ext>
            </a:extLst>
          </p:cNvPr>
          <p:cNvSpPr>
            <a:spLocks noChangeArrowheads="1"/>
          </p:cNvSpPr>
          <p:nvPr/>
        </p:nvSpPr>
        <p:spPr bwMode="auto">
          <a:xfrm>
            <a:off x="1371600" y="1295400"/>
            <a:ext cx="7391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lvl="1" eaLnBrk="1" hangingPunct="1"/>
            <a:r>
              <a:rPr lang="en-US" altLang="en-US" sz="2400"/>
              <a:t>Only the Exit Access is subject to a distance limitation</a:t>
            </a:r>
          </a:p>
          <a:p>
            <a:pPr lvl="1" eaLnBrk="1" hangingPunct="1"/>
            <a:endParaRPr lang="en-US" altLang="en-US" sz="2400"/>
          </a:p>
          <a:p>
            <a:pPr lvl="1" eaLnBrk="1" hangingPunct="1"/>
            <a:r>
              <a:rPr lang="en-US" altLang="en-US" sz="2400"/>
              <a:t>Travel Distance in the exit is not limited</a:t>
            </a:r>
          </a:p>
          <a:p>
            <a:pPr lvl="1" eaLnBrk="1" hangingPunct="1"/>
            <a:endParaRPr lang="en-US" altLang="en-US" sz="2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D12789C-8331-13AA-6832-56C61F8C0E3E}"/>
              </a:ext>
            </a:extLst>
          </p:cNvPr>
          <p:cNvSpPr>
            <a:spLocks noGrp="1" noChangeArrowheads="1"/>
          </p:cNvSpPr>
          <p:nvPr>
            <p:ph type="title"/>
          </p:nvPr>
        </p:nvSpPr>
        <p:spPr/>
        <p:txBody>
          <a:bodyPr/>
          <a:lstStyle/>
          <a:p>
            <a:pPr eaLnBrk="1" hangingPunct="1"/>
            <a:r>
              <a:rPr lang="en-US" altLang="en-US"/>
              <a:t>Table 1017.2 </a:t>
            </a:r>
            <a:br>
              <a:rPr lang="en-US" altLang="en-US"/>
            </a:br>
            <a:r>
              <a:rPr lang="en-US" altLang="en-US"/>
              <a:t>Exit Access Travel Distance</a:t>
            </a:r>
          </a:p>
        </p:txBody>
      </p:sp>
      <p:graphicFrame>
        <p:nvGraphicFramePr>
          <p:cNvPr id="178226" name="Group 50">
            <a:extLst>
              <a:ext uri="{FF2B5EF4-FFF2-40B4-BE49-F238E27FC236}">
                <a16:creationId xmlns:a16="http://schemas.microsoft.com/office/drawing/2014/main" id="{B091D29C-631F-B780-A95A-394486802155}"/>
              </a:ext>
            </a:extLst>
          </p:cNvPr>
          <p:cNvGraphicFramePr>
            <a:graphicFrameLocks noGrp="1"/>
          </p:cNvGraphicFramePr>
          <p:nvPr>
            <p:ph sz="half" idx="1"/>
          </p:nvPr>
        </p:nvGraphicFramePr>
        <p:xfrm>
          <a:off x="1166813" y="1514475"/>
          <a:ext cx="4548187" cy="4200525"/>
        </p:xfrm>
        <a:graphic>
          <a:graphicData uri="http://schemas.openxmlformats.org/drawingml/2006/table">
            <a:tbl>
              <a:tblPr/>
              <a:tblGrid>
                <a:gridCol w="1562100">
                  <a:extLst>
                    <a:ext uri="{9D8B030D-6E8A-4147-A177-3AD203B41FA5}">
                      <a16:colId xmlns:a16="http://schemas.microsoft.com/office/drawing/2014/main" val="20000"/>
                    </a:ext>
                  </a:extLst>
                </a:gridCol>
                <a:gridCol w="1282700">
                  <a:extLst>
                    <a:ext uri="{9D8B030D-6E8A-4147-A177-3AD203B41FA5}">
                      <a16:colId xmlns:a16="http://schemas.microsoft.com/office/drawing/2014/main" val="20001"/>
                    </a:ext>
                  </a:extLst>
                </a:gridCol>
                <a:gridCol w="1703387">
                  <a:extLst>
                    <a:ext uri="{9D8B030D-6E8A-4147-A177-3AD203B41FA5}">
                      <a16:colId xmlns:a16="http://schemas.microsoft.com/office/drawing/2014/main" val="20002"/>
                    </a:ext>
                  </a:extLst>
                </a:gridCol>
              </a:tblGrid>
              <a:tr h="479425">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a:ln>
                            <a:noFill/>
                          </a:ln>
                          <a:solidFill>
                            <a:schemeClr val="tx1"/>
                          </a:solidFill>
                          <a:effectLst/>
                          <a:latin typeface="Arial" panose="020B0604020202020204" pitchFamily="34" charset="0"/>
                        </a:rPr>
                        <a:t>OCCUPANCY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a:ln>
                            <a:noFill/>
                          </a:ln>
                          <a:solidFill>
                            <a:schemeClr val="tx1"/>
                          </a:solidFill>
                          <a:effectLst/>
                          <a:latin typeface="Arial" panose="020B0604020202020204" pitchFamily="34" charset="0"/>
                        </a:rPr>
                        <a:t>W/O SPRINKLERS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a:ln>
                            <a:noFill/>
                          </a:ln>
                          <a:solidFill>
                            <a:schemeClr val="tx1"/>
                          </a:solidFill>
                          <a:effectLst/>
                          <a:latin typeface="Arial" panose="020B0604020202020204" pitchFamily="34" charset="0"/>
                        </a:rPr>
                        <a:t>WITH SPRINKLERS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12775">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A, E, F-1, I-1, M,R, S-1,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200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250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2425">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200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300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2425">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F-2, S-2, 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300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400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600">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H-1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a:ln>
                            <a:noFill/>
                          </a:ln>
                          <a:solidFill>
                            <a:schemeClr val="tx1"/>
                          </a:solidFill>
                          <a:effectLst/>
                          <a:latin typeface="Arial" panose="020B0604020202020204" pitchFamily="34" charset="0"/>
                        </a:rPr>
                        <a:t>NOT PERMITTED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75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9425">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H-2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a:ln>
                            <a:noFill/>
                          </a:ln>
                          <a:solidFill>
                            <a:schemeClr val="tx1"/>
                          </a:solidFill>
                          <a:effectLst/>
                          <a:latin typeface="Arial" panose="020B0604020202020204" pitchFamily="34" charset="0"/>
                        </a:rPr>
                        <a:t>NOT PERMITTED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100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9425">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H-3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a:ln>
                            <a:noFill/>
                          </a:ln>
                          <a:solidFill>
                            <a:schemeClr val="tx1"/>
                          </a:solidFill>
                          <a:effectLst/>
                          <a:latin typeface="Arial" panose="020B0604020202020204" pitchFamily="34" charset="0"/>
                        </a:rPr>
                        <a:t>NOT PERMITTED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150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2600">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H-4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a:ln>
                            <a:noFill/>
                          </a:ln>
                          <a:solidFill>
                            <a:schemeClr val="tx1"/>
                          </a:solidFill>
                          <a:effectLst/>
                          <a:latin typeface="Arial" panose="020B0604020202020204" pitchFamily="34" charset="0"/>
                        </a:rPr>
                        <a:t>NOT PERMITTED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175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9425">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rPr>
                        <a:t>H-5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100" b="1" i="0" u="none" strike="noStrike" cap="none" normalizeH="0" baseline="0">
                          <a:ln>
                            <a:noFill/>
                          </a:ln>
                          <a:solidFill>
                            <a:schemeClr val="tx1"/>
                          </a:solidFill>
                          <a:effectLst/>
                          <a:latin typeface="Arial" panose="020B0604020202020204" pitchFamily="34" charset="0"/>
                        </a:rPr>
                        <a:t>NOT PERMITTED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500">
                          <a:solidFill>
                            <a:schemeClr val="tx1"/>
                          </a:solidFill>
                          <a:latin typeface="Arial" panose="020B0604020202020204" pitchFamily="34" charset="0"/>
                        </a:defRPr>
                      </a:lvl1pPr>
                      <a:lvl2pPr>
                        <a:spcBef>
                          <a:spcPct val="20000"/>
                        </a:spcBef>
                        <a:defRPr sz="21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600">
                          <a:solidFill>
                            <a:schemeClr val="tx1"/>
                          </a:solidFill>
                          <a:latin typeface="Arial" panose="020B0604020202020204" pitchFamily="34" charset="0"/>
                        </a:defRPr>
                      </a:lvl5pPr>
                      <a:lvl6pPr fontAlgn="base">
                        <a:spcBef>
                          <a:spcPct val="20000"/>
                        </a:spcBef>
                        <a:spcAft>
                          <a:spcPct val="0"/>
                        </a:spcAft>
                        <a:defRPr sz="1600">
                          <a:solidFill>
                            <a:schemeClr val="tx1"/>
                          </a:solidFill>
                          <a:latin typeface="Arial" panose="020B0604020202020204" pitchFamily="34" charset="0"/>
                        </a:defRPr>
                      </a:lvl6pPr>
                      <a:lvl7pPr fontAlgn="base">
                        <a:spcBef>
                          <a:spcPct val="20000"/>
                        </a:spcBef>
                        <a:spcAft>
                          <a:spcPct val="0"/>
                        </a:spcAft>
                        <a:defRPr sz="1600">
                          <a:solidFill>
                            <a:schemeClr val="tx1"/>
                          </a:solidFill>
                          <a:latin typeface="Arial" panose="020B0604020202020204" pitchFamily="34" charset="0"/>
                        </a:defRPr>
                      </a:lvl7pPr>
                      <a:lvl8pPr fontAlgn="base">
                        <a:spcBef>
                          <a:spcPct val="20000"/>
                        </a:spcBef>
                        <a:spcAft>
                          <a:spcPct val="0"/>
                        </a:spcAft>
                        <a:defRPr sz="1600">
                          <a:solidFill>
                            <a:schemeClr val="tx1"/>
                          </a:solidFill>
                          <a:latin typeface="Arial" panose="020B0604020202020204" pitchFamily="34" charset="0"/>
                        </a:defRPr>
                      </a:lvl8pPr>
                      <a:lvl9pPr fontAlgn="base">
                        <a:spcBef>
                          <a:spcPct val="2000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rPr>
                        <a:t>200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9437" name="Text Box 45">
            <a:extLst>
              <a:ext uri="{FF2B5EF4-FFF2-40B4-BE49-F238E27FC236}">
                <a16:creationId xmlns:a16="http://schemas.microsoft.com/office/drawing/2014/main" id="{15C0FCD0-1804-E23F-5CB9-21F6BB8FDC21}"/>
              </a:ext>
            </a:extLst>
          </p:cNvPr>
          <p:cNvSpPr txBox="1">
            <a:spLocks noChangeArrowheads="1"/>
          </p:cNvSpPr>
          <p:nvPr/>
        </p:nvSpPr>
        <p:spPr bwMode="auto">
          <a:xfrm>
            <a:off x="6022975" y="5105400"/>
            <a:ext cx="2895600" cy="1625600"/>
          </a:xfrm>
          <a:prstGeom prst="rect">
            <a:avLst/>
          </a:prstGeom>
          <a:solidFill>
            <a:schemeClr val="accent1"/>
          </a:solidFill>
          <a:ln w="9525">
            <a:solidFill>
              <a:schemeClr val="tx1"/>
            </a:solidFill>
            <a:miter lim="800000"/>
            <a:headEnd/>
            <a:tailEnd/>
          </a:ln>
          <a:effectLst>
            <a:outerShdw dist="107763" dir="13500000" algn="ctr" rotWithShape="0">
              <a:schemeClr val="bg2">
                <a:alpha val="50000"/>
              </a:schemeClr>
            </a:outerShdw>
          </a:effec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50000"/>
              </a:spcBef>
              <a:buFontTx/>
              <a:buNone/>
            </a:pPr>
            <a:r>
              <a:rPr lang="en-US" altLang="en-US" sz="2000"/>
              <a:t>The distances are an empirical representation of the hazard associated with the occupancy.</a:t>
            </a:r>
          </a:p>
        </p:txBody>
      </p:sp>
      <p:pic>
        <p:nvPicPr>
          <p:cNvPr id="59438" name="Picture 47" descr="shipton3">
            <a:extLst>
              <a:ext uri="{FF2B5EF4-FFF2-40B4-BE49-F238E27FC236}">
                <a16:creationId xmlns:a16="http://schemas.microsoft.com/office/drawing/2014/main" id="{2D995295-9C0B-6083-19EE-B3D5EDB4295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81675" y="1281113"/>
            <a:ext cx="3378200"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17CBD16-A9E8-6E22-A261-887CC47B8A8B}"/>
              </a:ext>
            </a:extLst>
          </p:cNvPr>
          <p:cNvSpPr>
            <a:spLocks noGrp="1" noChangeArrowheads="1"/>
          </p:cNvSpPr>
          <p:nvPr>
            <p:ph type="title"/>
          </p:nvPr>
        </p:nvSpPr>
        <p:spPr/>
        <p:txBody>
          <a:bodyPr/>
          <a:lstStyle/>
          <a:p>
            <a:pPr eaLnBrk="1" hangingPunct="1"/>
            <a:r>
              <a:rPr lang="en-US" altLang="en-US"/>
              <a:t>Door Swing </a:t>
            </a:r>
            <a:r>
              <a:rPr lang="en-US" altLang="en-US" sz="2000"/>
              <a:t>(1010.1.2)</a:t>
            </a:r>
          </a:p>
        </p:txBody>
      </p:sp>
      <p:sp>
        <p:nvSpPr>
          <p:cNvPr id="60419" name="Rectangle 3">
            <a:extLst>
              <a:ext uri="{FF2B5EF4-FFF2-40B4-BE49-F238E27FC236}">
                <a16:creationId xmlns:a16="http://schemas.microsoft.com/office/drawing/2014/main" id="{C6E2D5E7-F623-9AFF-3B2A-AA03B5BBE64C}"/>
              </a:ext>
            </a:extLst>
          </p:cNvPr>
          <p:cNvSpPr>
            <a:spLocks noGrp="1" noChangeArrowheads="1"/>
          </p:cNvSpPr>
          <p:nvPr>
            <p:ph type="body" sz="half" idx="1"/>
          </p:nvPr>
        </p:nvSpPr>
        <p:spPr/>
        <p:txBody>
          <a:bodyPr/>
          <a:lstStyle/>
          <a:p>
            <a:pPr eaLnBrk="1" hangingPunct="1">
              <a:lnSpc>
                <a:spcPct val="90000"/>
              </a:lnSpc>
            </a:pPr>
            <a:r>
              <a:rPr lang="en-US" altLang="en-US" sz="2100"/>
              <a:t>Egress doors are required to be side-swinging, except</a:t>
            </a:r>
          </a:p>
          <a:p>
            <a:pPr lvl="1" eaLnBrk="1" hangingPunct="1">
              <a:lnSpc>
                <a:spcPct val="90000"/>
              </a:lnSpc>
            </a:pPr>
            <a:r>
              <a:rPr lang="en-US" altLang="en-US" sz="2000"/>
              <a:t>Private garages, office areas, factory and storage areas with an occupant load less than 10 persons</a:t>
            </a:r>
          </a:p>
          <a:p>
            <a:pPr lvl="1" eaLnBrk="1" hangingPunct="1">
              <a:lnSpc>
                <a:spcPct val="90000"/>
              </a:lnSpc>
            </a:pPr>
            <a:r>
              <a:rPr lang="en-US" altLang="en-US" sz="2000"/>
              <a:t>Detention areas of Group I-3 occupancies</a:t>
            </a:r>
          </a:p>
          <a:p>
            <a:pPr lvl="1" eaLnBrk="1" hangingPunct="1">
              <a:lnSpc>
                <a:spcPct val="90000"/>
              </a:lnSpc>
            </a:pPr>
            <a:r>
              <a:rPr lang="en-US" altLang="en-US" sz="2000"/>
              <a:t>Within single dwellings of Group R-2, R-3 and R-4</a:t>
            </a:r>
          </a:p>
          <a:p>
            <a:pPr lvl="1" eaLnBrk="1" hangingPunct="1">
              <a:lnSpc>
                <a:spcPct val="90000"/>
              </a:lnSpc>
            </a:pPr>
            <a:r>
              <a:rPr lang="en-US" altLang="en-US" sz="2000"/>
              <a:t>Revolving door (other than Group H)</a:t>
            </a:r>
          </a:p>
          <a:p>
            <a:pPr lvl="1" eaLnBrk="1" hangingPunct="1">
              <a:lnSpc>
                <a:spcPct val="90000"/>
              </a:lnSpc>
            </a:pPr>
            <a:r>
              <a:rPr lang="en-US" altLang="en-US" sz="2000"/>
              <a:t>Horizontal doors allowed by 1010.1.4.3</a:t>
            </a:r>
          </a:p>
          <a:p>
            <a:pPr lvl="1" eaLnBrk="1" hangingPunct="1">
              <a:lnSpc>
                <a:spcPct val="90000"/>
              </a:lnSpc>
            </a:pPr>
            <a:r>
              <a:rPr lang="en-US" altLang="en-US" sz="2000"/>
              <a:t>Power operated doors allowed by 1010.1.4.2</a:t>
            </a:r>
          </a:p>
          <a:p>
            <a:pPr eaLnBrk="1" hangingPunct="1">
              <a:lnSpc>
                <a:spcPct val="90000"/>
              </a:lnSpc>
            </a:pPr>
            <a:endParaRPr lang="en-US" altLang="en-US" sz="2100"/>
          </a:p>
          <a:p>
            <a:pPr eaLnBrk="1" hangingPunct="1">
              <a:lnSpc>
                <a:spcPct val="90000"/>
              </a:lnSpc>
            </a:pPr>
            <a:endParaRPr lang="en-US" altLang="en-US" sz="2100"/>
          </a:p>
        </p:txBody>
      </p:sp>
      <p:pic>
        <p:nvPicPr>
          <p:cNvPr id="60420" name="Picture 5" descr="New-Overhead-Door">
            <a:hlinkClick r:id="rId2"/>
            <a:extLst>
              <a:ext uri="{FF2B5EF4-FFF2-40B4-BE49-F238E27FC236}">
                <a16:creationId xmlns:a16="http://schemas.microsoft.com/office/drawing/2014/main" id="{35782450-AE3E-3B60-40C6-C89F14AA3605}"/>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172200" y="228600"/>
            <a:ext cx="2603500" cy="19573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1" name="Picture 8" descr="Boeing1">
            <a:extLst>
              <a:ext uri="{FF2B5EF4-FFF2-40B4-BE49-F238E27FC236}">
                <a16:creationId xmlns:a16="http://schemas.microsoft.com/office/drawing/2014/main" id="{0B180434-C293-CA7E-BF98-96773CC2CC03}"/>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246813" y="2278063"/>
            <a:ext cx="2540000" cy="3970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A95BFD66-BBDA-B6FF-AA95-F9CB21D32D35}"/>
              </a:ext>
            </a:extLst>
          </p:cNvPr>
          <p:cNvSpPr>
            <a:spLocks noGrp="1" noChangeArrowheads="1"/>
          </p:cNvSpPr>
          <p:nvPr>
            <p:ph type="title" sz="quarter"/>
          </p:nvPr>
        </p:nvSpPr>
        <p:spPr>
          <a:xfrm>
            <a:off x="609600" y="0"/>
            <a:ext cx="7497763" cy="693738"/>
          </a:xfrm>
        </p:spPr>
        <p:txBody>
          <a:bodyPr/>
          <a:lstStyle/>
          <a:p>
            <a:pPr algn="ctr" eaLnBrk="1" hangingPunct="1"/>
            <a:r>
              <a:rPr lang="en-US" altLang="en-US"/>
              <a:t>What happen On October 8, 1871</a:t>
            </a:r>
          </a:p>
        </p:txBody>
      </p:sp>
      <p:pic>
        <p:nvPicPr>
          <p:cNvPr id="9219" name="Picture 7" descr="00023017">
            <a:extLst>
              <a:ext uri="{FF2B5EF4-FFF2-40B4-BE49-F238E27FC236}">
                <a16:creationId xmlns:a16="http://schemas.microsoft.com/office/drawing/2014/main" id="{1D1A00D2-14D5-4732-5886-C5E43CCD4A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743200"/>
            <a:ext cx="6172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descr="expo">
            <a:extLst>
              <a:ext uri="{FF2B5EF4-FFF2-40B4-BE49-F238E27FC236}">
                <a16:creationId xmlns:a16="http://schemas.microsoft.com/office/drawing/2014/main" id="{DD880AC3-A95D-E6C5-877B-054BA5BC00D0}"/>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581400" y="803275"/>
            <a:ext cx="5562600" cy="2741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 descr="cm_12196">
            <a:extLst>
              <a:ext uri="{FF2B5EF4-FFF2-40B4-BE49-F238E27FC236}">
                <a16:creationId xmlns:a16="http://schemas.microsoft.com/office/drawing/2014/main" id="{E699884C-E1FC-C91E-DEDF-2350646A45B0}"/>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0" y="1752600"/>
            <a:ext cx="4052888"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12">
            <a:extLst>
              <a:ext uri="{FF2B5EF4-FFF2-40B4-BE49-F238E27FC236}">
                <a16:creationId xmlns:a16="http://schemas.microsoft.com/office/drawing/2014/main" id="{4F322119-79A0-07AF-657D-D1AD51970E98}"/>
              </a:ext>
            </a:extLst>
          </p:cNvPr>
          <p:cNvSpPr txBox="1">
            <a:spLocks noChangeArrowheads="1"/>
          </p:cNvSpPr>
          <p:nvPr/>
        </p:nvSpPr>
        <p:spPr bwMode="auto">
          <a:xfrm>
            <a:off x="228600" y="838200"/>
            <a:ext cx="3505200" cy="2246313"/>
          </a:xfrm>
          <a:prstGeom prst="rect">
            <a:avLst/>
          </a:prstGeom>
          <a:solidFill>
            <a:schemeClr val="accent1"/>
          </a:solidFill>
          <a:ln w="9525">
            <a:miter lim="800000"/>
            <a:headEnd/>
            <a:tailEnd/>
          </a:ln>
          <a:effectLst/>
          <a:scene3d>
            <a:camera prst="legacyObliqueBottomLeft"/>
            <a:lightRig rig="legacyFlat3" dir="t"/>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2000" b="1"/>
              <a:t>The Great Chicago Fire, The Peshtigo Wisconsin Fire and The Great Michigan Fire in Holland, Michigan Know As “</a:t>
            </a:r>
            <a:r>
              <a:rPr lang="en-US" altLang="en-US" sz="2000" b="1" i="1"/>
              <a:t>Port Huron Fire</a:t>
            </a:r>
            <a:r>
              <a:rPr lang="en-US" altLang="en-US" sz="2000" b="1"/>
              <a:t>” All Happen on This Date.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BF97620-F544-0010-311A-90417B97E021}"/>
              </a:ext>
            </a:extLst>
          </p:cNvPr>
          <p:cNvSpPr>
            <a:spLocks noGrp="1" noChangeArrowheads="1"/>
          </p:cNvSpPr>
          <p:nvPr>
            <p:ph type="title"/>
          </p:nvPr>
        </p:nvSpPr>
        <p:spPr/>
        <p:txBody>
          <a:bodyPr/>
          <a:lstStyle/>
          <a:p>
            <a:pPr eaLnBrk="1" hangingPunct="1"/>
            <a:endParaRPr lang="en-US" altLang="en-US"/>
          </a:p>
        </p:txBody>
      </p:sp>
      <p:sp>
        <p:nvSpPr>
          <p:cNvPr id="61443" name="Rectangle 3">
            <a:extLst>
              <a:ext uri="{FF2B5EF4-FFF2-40B4-BE49-F238E27FC236}">
                <a16:creationId xmlns:a16="http://schemas.microsoft.com/office/drawing/2014/main" id="{C4D9F225-50A7-19BD-C79B-EC2B19F2316A}"/>
              </a:ext>
            </a:extLst>
          </p:cNvPr>
          <p:cNvSpPr>
            <a:spLocks noGrp="1" noChangeArrowheads="1"/>
          </p:cNvSpPr>
          <p:nvPr>
            <p:ph type="body" idx="1"/>
          </p:nvPr>
        </p:nvSpPr>
        <p:spPr>
          <a:xfrm>
            <a:off x="3505200" y="3200400"/>
            <a:ext cx="2590800" cy="914400"/>
          </a:xfrm>
        </p:spPr>
        <p:txBody>
          <a:bodyPr/>
          <a:lstStyle/>
          <a:p>
            <a:pPr algn="ctr" eaLnBrk="1" hangingPunct="1">
              <a:lnSpc>
                <a:spcPct val="80000"/>
              </a:lnSpc>
              <a:buFontTx/>
              <a:buNone/>
            </a:pPr>
            <a:r>
              <a:rPr lang="en-US" altLang="en-US" sz="3300"/>
              <a:t>DOORS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83B7E714-5372-6E4A-CC09-C06679D977BF}"/>
              </a:ext>
            </a:extLst>
          </p:cNvPr>
          <p:cNvSpPr>
            <a:spLocks noGrp="1" noChangeArrowheads="1"/>
          </p:cNvSpPr>
          <p:nvPr>
            <p:ph type="title"/>
          </p:nvPr>
        </p:nvSpPr>
        <p:spPr/>
        <p:txBody>
          <a:bodyPr/>
          <a:lstStyle/>
          <a:p>
            <a:pPr eaLnBrk="1" hangingPunct="1"/>
            <a:r>
              <a:rPr lang="en-US" altLang="en-US"/>
              <a:t>Readily Distinguishable </a:t>
            </a:r>
            <a:r>
              <a:rPr lang="en-US" altLang="en-US" sz="2400"/>
              <a:t>(1003.3.1)</a:t>
            </a:r>
          </a:p>
        </p:txBody>
      </p:sp>
      <p:sp>
        <p:nvSpPr>
          <p:cNvPr id="62467" name="Rectangle 3">
            <a:extLst>
              <a:ext uri="{FF2B5EF4-FFF2-40B4-BE49-F238E27FC236}">
                <a16:creationId xmlns:a16="http://schemas.microsoft.com/office/drawing/2014/main" id="{0B3FDB48-91BD-0CC0-9A3F-0AA2CAD5783C}"/>
              </a:ext>
            </a:extLst>
          </p:cNvPr>
          <p:cNvSpPr>
            <a:spLocks noGrp="1" noChangeArrowheads="1"/>
          </p:cNvSpPr>
          <p:nvPr>
            <p:ph type="body" sz="half" idx="1"/>
          </p:nvPr>
        </p:nvSpPr>
        <p:spPr/>
        <p:txBody>
          <a:bodyPr/>
          <a:lstStyle/>
          <a:p>
            <a:pPr eaLnBrk="1" hangingPunct="1"/>
            <a:r>
              <a:rPr lang="en-US" altLang="en-US" sz="2500"/>
              <a:t>Are the doors easily recognizable?</a:t>
            </a:r>
          </a:p>
        </p:txBody>
      </p:sp>
      <p:pic>
        <p:nvPicPr>
          <p:cNvPr id="62468" name="Picture 5" descr="white%20linen">
            <a:extLst>
              <a:ext uri="{FF2B5EF4-FFF2-40B4-BE49-F238E27FC236}">
                <a16:creationId xmlns:a16="http://schemas.microsoft.com/office/drawing/2014/main" id="{63BA7CC2-A4DA-E3FC-E03F-3D81BFE7870C}"/>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324600" y="2438400"/>
            <a:ext cx="2132013"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9" name="Picture 8" descr="pivot%20door3%20fix">
            <a:extLst>
              <a:ext uri="{FF2B5EF4-FFF2-40B4-BE49-F238E27FC236}">
                <a16:creationId xmlns:a16="http://schemas.microsoft.com/office/drawing/2014/main" id="{20133DF7-D966-BFA4-8C21-7F72BEAFB770}"/>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371600" y="2514600"/>
            <a:ext cx="24003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811A9437-FF8B-F83F-05C3-75C631CBC7A1}"/>
              </a:ext>
            </a:extLst>
          </p:cNvPr>
          <p:cNvSpPr>
            <a:spLocks noGrp="1" noChangeArrowheads="1"/>
          </p:cNvSpPr>
          <p:nvPr>
            <p:ph type="title"/>
          </p:nvPr>
        </p:nvSpPr>
        <p:spPr/>
        <p:txBody>
          <a:bodyPr/>
          <a:lstStyle/>
          <a:p>
            <a:pPr eaLnBrk="1" hangingPunct="1"/>
            <a:r>
              <a:rPr lang="en-US" altLang="en-US"/>
              <a:t>Door Encroachment</a:t>
            </a:r>
          </a:p>
        </p:txBody>
      </p:sp>
      <p:sp>
        <p:nvSpPr>
          <p:cNvPr id="63491" name="Rectangle 3">
            <a:extLst>
              <a:ext uri="{FF2B5EF4-FFF2-40B4-BE49-F238E27FC236}">
                <a16:creationId xmlns:a16="http://schemas.microsoft.com/office/drawing/2014/main" id="{E4161109-EDCA-A4EA-AE4C-62315A7676E4}"/>
              </a:ext>
            </a:extLst>
          </p:cNvPr>
          <p:cNvSpPr>
            <a:spLocks noGrp="1" noChangeArrowheads="1"/>
          </p:cNvSpPr>
          <p:nvPr>
            <p:ph type="body" sz="half" idx="1"/>
          </p:nvPr>
        </p:nvSpPr>
        <p:spPr>
          <a:xfrm>
            <a:off x="1166813" y="1514475"/>
            <a:ext cx="7826375" cy="1916113"/>
          </a:xfrm>
        </p:spPr>
        <p:txBody>
          <a:bodyPr/>
          <a:lstStyle/>
          <a:p>
            <a:pPr eaLnBrk="1" hangingPunct="1"/>
            <a:r>
              <a:rPr lang="en-US" altLang="en-US" sz="2500"/>
              <a:t>Doors that open onto a corridor cannot reduce the perpendicular egress width to less than ½ or 7-inches when fully open (1005.7.1)</a:t>
            </a:r>
          </a:p>
          <a:p>
            <a:pPr eaLnBrk="1" hangingPunct="1">
              <a:buFontTx/>
              <a:buNone/>
            </a:pPr>
            <a:endParaRPr lang="en-US" altLang="en-US" sz="2500"/>
          </a:p>
        </p:txBody>
      </p:sp>
      <p:pic>
        <p:nvPicPr>
          <p:cNvPr id="63492" name="Picture 4">
            <a:extLst>
              <a:ext uri="{FF2B5EF4-FFF2-40B4-BE49-F238E27FC236}">
                <a16:creationId xmlns:a16="http://schemas.microsoft.com/office/drawing/2014/main" id="{64005428-4918-D07B-753C-41645216F63C}"/>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3200400" y="3048000"/>
            <a:ext cx="5334000" cy="3846513"/>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4C277BA-BB93-C44F-834A-7631017C54A3}"/>
              </a:ext>
            </a:extLst>
          </p:cNvPr>
          <p:cNvSpPr>
            <a:spLocks noGrp="1" noChangeArrowheads="1"/>
          </p:cNvSpPr>
          <p:nvPr>
            <p:ph type="title"/>
          </p:nvPr>
        </p:nvSpPr>
        <p:spPr>
          <a:xfrm>
            <a:off x="960438" y="68263"/>
            <a:ext cx="8032750" cy="606425"/>
          </a:xfrm>
        </p:spPr>
        <p:txBody>
          <a:bodyPr/>
          <a:lstStyle/>
          <a:p>
            <a:pPr eaLnBrk="1" hangingPunct="1"/>
            <a:r>
              <a:rPr lang="en-US" altLang="en-US"/>
              <a:t>Minimum Door Width </a:t>
            </a:r>
            <a:r>
              <a:rPr lang="en-US" altLang="en-US" sz="2400"/>
              <a:t>(1010.1.1)</a:t>
            </a:r>
          </a:p>
        </p:txBody>
      </p:sp>
      <p:sp>
        <p:nvSpPr>
          <p:cNvPr id="64515" name="Rectangle 3">
            <a:extLst>
              <a:ext uri="{FF2B5EF4-FFF2-40B4-BE49-F238E27FC236}">
                <a16:creationId xmlns:a16="http://schemas.microsoft.com/office/drawing/2014/main" id="{223FAC88-D737-9ECF-C9E3-EC2E4410A2C7}"/>
              </a:ext>
            </a:extLst>
          </p:cNvPr>
          <p:cNvSpPr>
            <a:spLocks noGrp="1" noChangeArrowheads="1"/>
          </p:cNvSpPr>
          <p:nvPr>
            <p:ph type="body" idx="1"/>
          </p:nvPr>
        </p:nvSpPr>
        <p:spPr>
          <a:xfrm>
            <a:off x="1166813" y="1219200"/>
            <a:ext cx="7748587" cy="2514600"/>
          </a:xfrm>
        </p:spPr>
        <p:txBody>
          <a:bodyPr/>
          <a:lstStyle/>
          <a:p>
            <a:pPr eaLnBrk="1" hangingPunct="1">
              <a:lnSpc>
                <a:spcPct val="90000"/>
              </a:lnSpc>
            </a:pPr>
            <a:r>
              <a:rPr lang="en-US" altLang="en-US" sz="2500"/>
              <a:t>The minimum clear width of a doorway cannot be less than 32-inches</a:t>
            </a:r>
          </a:p>
          <a:p>
            <a:pPr lvl="1" eaLnBrk="1" hangingPunct="1">
              <a:lnSpc>
                <a:spcPct val="90000"/>
              </a:lnSpc>
            </a:pPr>
            <a:r>
              <a:rPr lang="en-US" altLang="en-US" sz="2100"/>
              <a:t>When 2 adjacent doors are provided, one leaf is required to be at least 32-inches</a:t>
            </a:r>
          </a:p>
          <a:p>
            <a:pPr lvl="1" eaLnBrk="1" hangingPunct="1">
              <a:lnSpc>
                <a:spcPct val="90000"/>
              </a:lnSpc>
            </a:pPr>
            <a:r>
              <a:rPr lang="en-US" altLang="en-US" sz="2100"/>
              <a:t>Group I-2 occupancies used for the movement of beds is required to be at least 41.5 inches</a:t>
            </a:r>
          </a:p>
          <a:p>
            <a:pPr lvl="1" eaLnBrk="1" hangingPunct="1">
              <a:lnSpc>
                <a:spcPct val="90000"/>
              </a:lnSpc>
            </a:pPr>
            <a:r>
              <a:rPr lang="en-US" altLang="en-US" sz="2100"/>
              <a:t>The maximum width is 48-inches</a:t>
            </a:r>
          </a:p>
        </p:txBody>
      </p:sp>
      <p:pic>
        <p:nvPicPr>
          <p:cNvPr id="64516" name="Picture 4">
            <a:extLst>
              <a:ext uri="{FF2B5EF4-FFF2-40B4-BE49-F238E27FC236}">
                <a16:creationId xmlns:a16="http://schemas.microsoft.com/office/drawing/2014/main" id="{72BB0689-5F7A-8CFB-C5FA-DC4F41471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30613"/>
            <a:ext cx="6096000" cy="322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5A732458-2563-EC87-9108-19952DE22B57}"/>
              </a:ext>
            </a:extLst>
          </p:cNvPr>
          <p:cNvSpPr>
            <a:spLocks noGrp="1" noChangeArrowheads="1"/>
          </p:cNvSpPr>
          <p:nvPr>
            <p:ph type="title"/>
          </p:nvPr>
        </p:nvSpPr>
        <p:spPr/>
        <p:txBody>
          <a:bodyPr/>
          <a:lstStyle/>
          <a:p>
            <a:pPr eaLnBrk="1" hangingPunct="1"/>
            <a:r>
              <a:rPr lang="en-US" altLang="en-US"/>
              <a:t>Exceptions to the Minimum Door Width</a:t>
            </a:r>
          </a:p>
        </p:txBody>
      </p:sp>
      <p:sp>
        <p:nvSpPr>
          <p:cNvPr id="65539" name="Rectangle 3">
            <a:extLst>
              <a:ext uri="{FF2B5EF4-FFF2-40B4-BE49-F238E27FC236}">
                <a16:creationId xmlns:a16="http://schemas.microsoft.com/office/drawing/2014/main" id="{B130265E-20FA-FB03-B569-F11F5765464B}"/>
              </a:ext>
            </a:extLst>
          </p:cNvPr>
          <p:cNvSpPr>
            <a:spLocks noGrp="1" noChangeArrowheads="1"/>
          </p:cNvSpPr>
          <p:nvPr>
            <p:ph type="body" idx="1"/>
          </p:nvPr>
        </p:nvSpPr>
        <p:spPr>
          <a:xfrm>
            <a:off x="1166813" y="1897063"/>
            <a:ext cx="7826375" cy="4368800"/>
          </a:xfrm>
        </p:spPr>
        <p:txBody>
          <a:bodyPr/>
          <a:lstStyle/>
          <a:p>
            <a:pPr eaLnBrk="1" hangingPunct="1"/>
            <a:r>
              <a:rPr lang="en-US" altLang="en-US"/>
              <a:t>The minimum doorway clear width is not applicable to non-egress doors in Group R-2, R-3 or R-4 occupancies and closets not greater than 10 sf</a:t>
            </a:r>
          </a:p>
          <a:p>
            <a:pPr eaLnBrk="1" hangingPunct="1"/>
            <a:r>
              <a:rPr lang="en-US" altLang="en-US"/>
              <a:t>Doorways for Group I-4 sleeping rooms can be 28-inches</a:t>
            </a:r>
          </a:p>
          <a:p>
            <a:pPr eaLnBrk="1" hangingPunct="1"/>
            <a:endParaRPr lang="en-US"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9F66222-ADB6-115A-4C00-9C381FA86ABE}"/>
              </a:ext>
            </a:extLst>
          </p:cNvPr>
          <p:cNvSpPr>
            <a:spLocks noGrp="1" noChangeArrowheads="1"/>
          </p:cNvSpPr>
          <p:nvPr>
            <p:ph type="title"/>
          </p:nvPr>
        </p:nvSpPr>
        <p:spPr/>
        <p:txBody>
          <a:bodyPr/>
          <a:lstStyle/>
          <a:p>
            <a:pPr eaLnBrk="1" hangingPunct="1"/>
            <a:r>
              <a:rPr lang="en-US" altLang="en-US" sz="3200"/>
              <a:t>Projections into the Doorway </a:t>
            </a:r>
            <a:r>
              <a:rPr lang="en-US" altLang="en-US" sz="1800"/>
              <a:t>(1010.1.1.1)</a:t>
            </a:r>
            <a:r>
              <a:rPr lang="en-US" altLang="en-US" sz="3200"/>
              <a:t> </a:t>
            </a:r>
          </a:p>
        </p:txBody>
      </p:sp>
      <p:sp>
        <p:nvSpPr>
          <p:cNvPr id="66563" name="Rectangle 3">
            <a:extLst>
              <a:ext uri="{FF2B5EF4-FFF2-40B4-BE49-F238E27FC236}">
                <a16:creationId xmlns:a16="http://schemas.microsoft.com/office/drawing/2014/main" id="{E58D40C8-813A-1433-4A89-1F39A744C809}"/>
              </a:ext>
            </a:extLst>
          </p:cNvPr>
          <p:cNvSpPr>
            <a:spLocks noGrp="1" noChangeArrowheads="1"/>
          </p:cNvSpPr>
          <p:nvPr>
            <p:ph type="body" idx="1"/>
          </p:nvPr>
        </p:nvSpPr>
        <p:spPr>
          <a:xfrm>
            <a:off x="1166813" y="1897063"/>
            <a:ext cx="7826375" cy="4368800"/>
          </a:xfrm>
        </p:spPr>
        <p:txBody>
          <a:bodyPr/>
          <a:lstStyle/>
          <a:p>
            <a:pPr eaLnBrk="1" hangingPunct="1"/>
            <a:r>
              <a:rPr lang="en-US" altLang="en-US"/>
              <a:t>Projections are not allowed lower than 34” above the floor</a:t>
            </a:r>
          </a:p>
          <a:p>
            <a:pPr eaLnBrk="1" hangingPunct="1"/>
            <a:r>
              <a:rPr lang="en-US" altLang="en-US"/>
              <a:t>4” projections are allowed between the heights of 34 and 80 inches</a:t>
            </a:r>
          </a:p>
        </p:txBody>
      </p:sp>
      <p:pic>
        <p:nvPicPr>
          <p:cNvPr id="66564" name="Picture 6" descr="Hospital Doors with Panic Hardware">
            <a:extLst>
              <a:ext uri="{FF2B5EF4-FFF2-40B4-BE49-F238E27FC236}">
                <a16:creationId xmlns:a16="http://schemas.microsoft.com/office/drawing/2014/main" id="{2BF1330F-CDF2-0490-C5C0-B0E98E5AC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933825"/>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ED366AC7-A8FF-50A0-6245-778100EAC562}"/>
              </a:ext>
            </a:extLst>
          </p:cNvPr>
          <p:cNvSpPr>
            <a:spLocks noGrp="1" noChangeArrowheads="1"/>
          </p:cNvSpPr>
          <p:nvPr>
            <p:ph type="title"/>
          </p:nvPr>
        </p:nvSpPr>
        <p:spPr/>
        <p:txBody>
          <a:bodyPr/>
          <a:lstStyle/>
          <a:p>
            <a:pPr eaLnBrk="1" hangingPunct="1"/>
            <a:r>
              <a:rPr lang="en-US" altLang="en-US"/>
              <a:t>Door Force </a:t>
            </a:r>
            <a:r>
              <a:rPr lang="en-US" altLang="en-US" sz="2400"/>
              <a:t>(1010.1.3)</a:t>
            </a:r>
          </a:p>
        </p:txBody>
      </p:sp>
      <p:sp>
        <p:nvSpPr>
          <p:cNvPr id="67587" name="Rectangle 3">
            <a:extLst>
              <a:ext uri="{FF2B5EF4-FFF2-40B4-BE49-F238E27FC236}">
                <a16:creationId xmlns:a16="http://schemas.microsoft.com/office/drawing/2014/main" id="{EEDE4BF2-00D6-9CA8-38F5-B7E5CA183F04}"/>
              </a:ext>
            </a:extLst>
          </p:cNvPr>
          <p:cNvSpPr>
            <a:spLocks noGrp="1" noChangeArrowheads="1"/>
          </p:cNvSpPr>
          <p:nvPr>
            <p:ph type="body" sz="half" idx="1"/>
          </p:nvPr>
        </p:nvSpPr>
        <p:spPr>
          <a:xfrm>
            <a:off x="1166813" y="1514475"/>
            <a:ext cx="7631112" cy="2298700"/>
          </a:xfrm>
        </p:spPr>
        <p:txBody>
          <a:bodyPr/>
          <a:lstStyle/>
          <a:p>
            <a:pPr eaLnBrk="1" hangingPunct="1"/>
            <a:r>
              <a:rPr lang="en-US" altLang="en-US" sz="2500"/>
              <a:t>A door is required to unlatch with a pressure 15 lbs or less</a:t>
            </a:r>
          </a:p>
          <a:p>
            <a:pPr eaLnBrk="1" hangingPunct="1"/>
            <a:r>
              <a:rPr lang="en-US" altLang="en-US" sz="2500"/>
              <a:t>A door is required to be placed in motion with a pressure 30 lbs or less</a:t>
            </a:r>
          </a:p>
          <a:p>
            <a:pPr eaLnBrk="1" hangingPunct="1"/>
            <a:r>
              <a:rPr lang="en-US" altLang="en-US" sz="2500"/>
              <a:t>A door is required to be placed in a full-open position with a pressure of 15 lbs or less</a:t>
            </a:r>
          </a:p>
        </p:txBody>
      </p:sp>
      <p:pic>
        <p:nvPicPr>
          <p:cNvPr id="67588" name="Picture 4" descr="DYNAMIC1_lowres">
            <a:extLst>
              <a:ext uri="{FF2B5EF4-FFF2-40B4-BE49-F238E27FC236}">
                <a16:creationId xmlns:a16="http://schemas.microsoft.com/office/drawing/2014/main" id="{3B6734BA-6DBA-1AA3-BB6C-2970E1A432C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67200" y="4219575"/>
            <a:ext cx="4229100" cy="2495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2C4B314B-9079-EF03-9C70-0BCC90675AD4}"/>
              </a:ext>
            </a:extLst>
          </p:cNvPr>
          <p:cNvSpPr>
            <a:spLocks noGrp="1" noChangeArrowheads="1"/>
          </p:cNvSpPr>
          <p:nvPr>
            <p:ph type="title"/>
          </p:nvPr>
        </p:nvSpPr>
        <p:spPr/>
        <p:txBody>
          <a:bodyPr/>
          <a:lstStyle/>
          <a:p>
            <a:pPr eaLnBrk="1" hangingPunct="1"/>
            <a:r>
              <a:rPr lang="en-US" altLang="en-US"/>
              <a:t>Guards </a:t>
            </a:r>
            <a:r>
              <a:rPr lang="en-US" altLang="en-US" sz="2400"/>
              <a:t>(1015)</a:t>
            </a:r>
          </a:p>
        </p:txBody>
      </p:sp>
      <p:sp>
        <p:nvSpPr>
          <p:cNvPr id="68611" name="Rectangle 3">
            <a:extLst>
              <a:ext uri="{FF2B5EF4-FFF2-40B4-BE49-F238E27FC236}">
                <a16:creationId xmlns:a16="http://schemas.microsoft.com/office/drawing/2014/main" id="{2D0F50E8-4B29-C26F-CBE3-A560F0480B0C}"/>
              </a:ext>
            </a:extLst>
          </p:cNvPr>
          <p:cNvSpPr>
            <a:spLocks noGrp="1" noChangeArrowheads="1"/>
          </p:cNvSpPr>
          <p:nvPr>
            <p:ph type="body" idx="1"/>
          </p:nvPr>
        </p:nvSpPr>
        <p:spPr/>
        <p:txBody>
          <a:bodyPr/>
          <a:lstStyle/>
          <a:p>
            <a:pPr eaLnBrk="1" hangingPunct="1"/>
            <a:r>
              <a:rPr lang="en-US" altLang="en-US"/>
              <a:t>Height 1015.3</a:t>
            </a:r>
          </a:p>
          <a:p>
            <a:pPr eaLnBrk="1" hangingPunct="1"/>
            <a:r>
              <a:rPr lang="en-US" altLang="en-US"/>
              <a:t>Openings 1015.4</a:t>
            </a:r>
          </a:p>
        </p:txBody>
      </p:sp>
      <p:pic>
        <p:nvPicPr>
          <p:cNvPr id="68612" name="Picture 4">
            <a:extLst>
              <a:ext uri="{FF2B5EF4-FFF2-40B4-BE49-F238E27FC236}">
                <a16:creationId xmlns:a16="http://schemas.microsoft.com/office/drawing/2014/main" id="{17F4A8B9-545F-51A0-8FCB-59BBF9E7E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06738"/>
            <a:ext cx="7086600" cy="375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B2A2E29-398C-7DE1-FC6C-3ABFE1C50D16}"/>
              </a:ext>
            </a:extLst>
          </p:cNvPr>
          <p:cNvSpPr>
            <a:spLocks noGrp="1" noChangeArrowheads="1"/>
          </p:cNvSpPr>
          <p:nvPr>
            <p:ph type="title"/>
          </p:nvPr>
        </p:nvSpPr>
        <p:spPr>
          <a:xfrm>
            <a:off x="1447800" y="2971800"/>
            <a:ext cx="7391400" cy="1144588"/>
          </a:xfrm>
        </p:spPr>
        <p:txBody>
          <a:bodyPr/>
          <a:lstStyle/>
          <a:p>
            <a:pPr algn="ctr" eaLnBrk="1" hangingPunct="1"/>
            <a:r>
              <a:rPr lang="en-US" altLang="en-US"/>
              <a:t>General Egress Provisions</a:t>
            </a:r>
            <a:br>
              <a:rPr lang="en-US" altLang="en-US"/>
            </a:br>
            <a:r>
              <a:rPr lang="en-US" altLang="en-US" sz="2800"/>
              <a:t>[Method of Egress (MOE)]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D3DC551-D9B5-71D1-C997-8E211EA283C7}"/>
              </a:ext>
            </a:extLst>
          </p:cNvPr>
          <p:cNvSpPr>
            <a:spLocks noGrp="1" noChangeArrowheads="1"/>
          </p:cNvSpPr>
          <p:nvPr>
            <p:ph type="title"/>
          </p:nvPr>
        </p:nvSpPr>
        <p:spPr/>
        <p:txBody>
          <a:bodyPr/>
          <a:lstStyle/>
          <a:p>
            <a:pPr eaLnBrk="1" hangingPunct="1"/>
            <a:r>
              <a:rPr lang="en-US" altLang="en-US"/>
              <a:t>Corridor Ventilation </a:t>
            </a:r>
          </a:p>
        </p:txBody>
      </p:sp>
      <p:pic>
        <p:nvPicPr>
          <p:cNvPr id="70659" name="Picture 3" descr="conference_rm_corridor_143">
            <a:extLst>
              <a:ext uri="{FF2B5EF4-FFF2-40B4-BE49-F238E27FC236}">
                <a16:creationId xmlns:a16="http://schemas.microsoft.com/office/drawing/2014/main" id="{04741E6E-7AAD-CE45-923A-53E0B151C8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66813" y="1587500"/>
            <a:ext cx="7826375" cy="4603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9C85CDC-1C0E-5253-CD7C-2EA301C3053F}"/>
              </a:ext>
            </a:extLst>
          </p:cNvPr>
          <p:cNvSpPr>
            <a:spLocks noGrp="1" noChangeArrowheads="1"/>
          </p:cNvSpPr>
          <p:nvPr>
            <p:ph type="title"/>
          </p:nvPr>
        </p:nvSpPr>
        <p:spPr/>
        <p:txBody>
          <a:bodyPr/>
          <a:lstStyle/>
          <a:p>
            <a:pPr eaLnBrk="1" hangingPunct="1"/>
            <a:endParaRPr lang="en-US" altLang="en-US"/>
          </a:p>
        </p:txBody>
      </p:sp>
      <p:pic>
        <p:nvPicPr>
          <p:cNvPr id="10243" name="Picture 4" descr="00012009">
            <a:extLst>
              <a:ext uri="{FF2B5EF4-FFF2-40B4-BE49-F238E27FC236}">
                <a16:creationId xmlns:a16="http://schemas.microsoft.com/office/drawing/2014/main" id="{F7107176-6AB0-F535-6466-3A3ED1B80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5" descr="00012011">
            <a:extLst>
              <a:ext uri="{FF2B5EF4-FFF2-40B4-BE49-F238E27FC236}">
                <a16:creationId xmlns:a16="http://schemas.microsoft.com/office/drawing/2014/main" id="{F400DB39-53D9-470A-161D-5FD90AE077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984816-84CB-218E-F4ED-F5BAA8D4AB6A}"/>
              </a:ext>
            </a:extLst>
          </p:cNvPr>
          <p:cNvSpPr txBox="1"/>
          <p:nvPr/>
        </p:nvSpPr>
        <p:spPr>
          <a:xfrm>
            <a:off x="2514600" y="381000"/>
            <a:ext cx="6553200" cy="1200150"/>
          </a:xfrm>
          <a:prstGeom prst="rect">
            <a:avLst/>
          </a:prstGeom>
          <a:solidFill>
            <a:schemeClr val="accent3">
              <a:lumMod val="95000"/>
            </a:schemeClr>
          </a:solidFill>
        </p:spPr>
        <p:txBody>
          <a:bodyPr>
            <a:spAutoFit/>
          </a:bodyPr>
          <a:lstStyle/>
          <a:p>
            <a:pPr>
              <a:defRPr/>
            </a:pPr>
            <a:r>
              <a:rPr lang="en-US" dirty="0"/>
              <a:t>In </a:t>
            </a:r>
            <a:r>
              <a:rPr lang="en-US" b="1" dirty="0"/>
              <a:t>The Port Huron Fire </a:t>
            </a:r>
            <a:r>
              <a:rPr lang="en-US" dirty="0"/>
              <a:t>= </a:t>
            </a:r>
            <a:r>
              <a:rPr lang="en-US" b="1" dirty="0">
                <a:solidFill>
                  <a:srgbClr val="FF0000"/>
                </a:solidFill>
              </a:rPr>
              <a:t>50 People </a:t>
            </a:r>
            <a:r>
              <a:rPr lang="en-US" b="1" dirty="0"/>
              <a:t>Died</a:t>
            </a:r>
            <a:r>
              <a:rPr lang="en-US" dirty="0"/>
              <a:t>; In The </a:t>
            </a:r>
            <a:r>
              <a:rPr lang="en-US" altLang="en-US" b="1" dirty="0"/>
              <a:t>Great Chicago Fire</a:t>
            </a:r>
            <a:r>
              <a:rPr lang="en-US" dirty="0"/>
              <a:t> = </a:t>
            </a:r>
            <a:r>
              <a:rPr lang="en-US" b="1" dirty="0">
                <a:solidFill>
                  <a:srgbClr val="FF0000"/>
                </a:solidFill>
              </a:rPr>
              <a:t>300 People </a:t>
            </a:r>
            <a:r>
              <a:rPr lang="en-US" b="1" dirty="0"/>
              <a:t>Died</a:t>
            </a:r>
            <a:r>
              <a:rPr lang="en-US" dirty="0"/>
              <a:t> with </a:t>
            </a:r>
            <a:r>
              <a:rPr lang="en-US" b="1" dirty="0">
                <a:solidFill>
                  <a:srgbClr val="FF0000"/>
                </a:solidFill>
              </a:rPr>
              <a:t>100,000 homeless </a:t>
            </a:r>
            <a:r>
              <a:rPr lang="en-US" dirty="0"/>
              <a:t>and In </a:t>
            </a:r>
            <a:r>
              <a:rPr lang="en-US" altLang="en-US" b="1" dirty="0"/>
              <a:t>The </a:t>
            </a:r>
            <a:r>
              <a:rPr lang="en-US" b="1" dirty="0"/>
              <a:t>Peshtigo Wisconsin Fire = </a:t>
            </a:r>
            <a:r>
              <a:rPr lang="en-US" dirty="0"/>
              <a:t>more than </a:t>
            </a:r>
            <a:r>
              <a:rPr lang="en-US" b="1" dirty="0">
                <a:solidFill>
                  <a:srgbClr val="FF0000"/>
                </a:solidFill>
              </a:rPr>
              <a:t>1,200 people </a:t>
            </a:r>
            <a:r>
              <a:rPr lang="en-US" b="1" dirty="0"/>
              <a:t>Perished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Tall%20Stairs">
            <a:extLst>
              <a:ext uri="{FF2B5EF4-FFF2-40B4-BE49-F238E27FC236}">
                <a16:creationId xmlns:a16="http://schemas.microsoft.com/office/drawing/2014/main" id="{70FBD855-0171-DBFA-E441-EA59559FCC4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895600" y="2667000"/>
            <a:ext cx="2633663"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2">
            <a:extLst>
              <a:ext uri="{FF2B5EF4-FFF2-40B4-BE49-F238E27FC236}">
                <a16:creationId xmlns:a16="http://schemas.microsoft.com/office/drawing/2014/main" id="{C1B69281-36C4-BDFE-46CF-B6AF9C6D89E5}"/>
              </a:ext>
            </a:extLst>
          </p:cNvPr>
          <p:cNvSpPr>
            <a:spLocks noGrp="1" noChangeArrowheads="1"/>
          </p:cNvSpPr>
          <p:nvPr>
            <p:ph type="title" sz="quarter"/>
          </p:nvPr>
        </p:nvSpPr>
        <p:spPr/>
        <p:txBody>
          <a:bodyPr/>
          <a:lstStyle/>
          <a:p>
            <a:pPr eaLnBrk="1" hangingPunct="1"/>
            <a:r>
              <a:rPr lang="en-US" altLang="en-US"/>
              <a:t>Exits Used for Another Purpose</a:t>
            </a:r>
          </a:p>
        </p:txBody>
      </p:sp>
      <p:pic>
        <p:nvPicPr>
          <p:cNvPr id="71684" name="Picture 6" descr="Anastasia%20hotel%20blocked%20fire%20exits4">
            <a:extLst>
              <a:ext uri="{FF2B5EF4-FFF2-40B4-BE49-F238E27FC236}">
                <a16:creationId xmlns:a16="http://schemas.microsoft.com/office/drawing/2014/main" id="{1125B053-20B6-16A4-6C03-C3A675066AEC}"/>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590800" y="1447800"/>
            <a:ext cx="3124200" cy="261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5" name="Picture 4" descr="firedoor">
            <a:extLst>
              <a:ext uri="{FF2B5EF4-FFF2-40B4-BE49-F238E27FC236}">
                <a16:creationId xmlns:a16="http://schemas.microsoft.com/office/drawing/2014/main" id="{79391130-E780-D2EA-BE4F-F7DBB5322626}"/>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0" y="2895600"/>
            <a:ext cx="29718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9" descr="bags_of_laundry_blocking_fire_exit3">
            <a:extLst>
              <a:ext uri="{FF2B5EF4-FFF2-40B4-BE49-F238E27FC236}">
                <a16:creationId xmlns:a16="http://schemas.microsoft.com/office/drawing/2014/main" id="{B8A0A657-449B-8913-8F74-98882765F3A8}"/>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629275" y="1981200"/>
            <a:ext cx="3514725"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6E7F4B2-B082-62BB-6CEB-2B0509B6879B}"/>
              </a:ext>
            </a:extLst>
          </p:cNvPr>
          <p:cNvSpPr>
            <a:spLocks noGrp="1" noChangeArrowheads="1"/>
          </p:cNvSpPr>
          <p:nvPr>
            <p:ph type="title"/>
          </p:nvPr>
        </p:nvSpPr>
        <p:spPr/>
        <p:txBody>
          <a:bodyPr/>
          <a:lstStyle/>
          <a:p>
            <a:pPr eaLnBrk="1" hangingPunct="1"/>
            <a:r>
              <a:rPr lang="en-US" altLang="en-US"/>
              <a:t>Continuity </a:t>
            </a:r>
          </a:p>
        </p:txBody>
      </p:sp>
      <p:sp>
        <p:nvSpPr>
          <p:cNvPr id="72707" name="Rectangle 3">
            <a:extLst>
              <a:ext uri="{FF2B5EF4-FFF2-40B4-BE49-F238E27FC236}">
                <a16:creationId xmlns:a16="http://schemas.microsoft.com/office/drawing/2014/main" id="{FF87FBDC-7755-7311-F763-FCC077F80D83}"/>
              </a:ext>
            </a:extLst>
          </p:cNvPr>
          <p:cNvSpPr>
            <a:spLocks noGrp="1" noChangeArrowheads="1"/>
          </p:cNvSpPr>
          <p:nvPr>
            <p:ph type="body" sz="half" idx="1"/>
          </p:nvPr>
        </p:nvSpPr>
        <p:spPr>
          <a:xfrm>
            <a:off x="1166813" y="1514475"/>
            <a:ext cx="3814762" cy="4751388"/>
          </a:xfrm>
        </p:spPr>
        <p:txBody>
          <a:bodyPr/>
          <a:lstStyle/>
          <a:p>
            <a:pPr eaLnBrk="1" hangingPunct="1">
              <a:lnSpc>
                <a:spcPct val="90000"/>
              </a:lnSpc>
            </a:pPr>
            <a:r>
              <a:rPr lang="en-US" altLang="en-US" sz="2100"/>
              <a:t>The MOE cannot be interrupted</a:t>
            </a:r>
          </a:p>
          <a:p>
            <a:pPr lvl="1" eaLnBrk="1" hangingPunct="1">
              <a:lnSpc>
                <a:spcPct val="90000"/>
              </a:lnSpc>
            </a:pPr>
            <a:r>
              <a:rPr lang="en-US" altLang="en-US" sz="2000"/>
              <a:t>Locked doors?</a:t>
            </a:r>
          </a:p>
          <a:p>
            <a:pPr lvl="1" eaLnBrk="1" hangingPunct="1">
              <a:lnSpc>
                <a:spcPct val="90000"/>
              </a:lnSpc>
            </a:pPr>
            <a:endParaRPr lang="en-US" altLang="en-US" sz="2000"/>
          </a:p>
          <a:p>
            <a:pPr eaLnBrk="1" hangingPunct="1">
              <a:lnSpc>
                <a:spcPct val="90000"/>
              </a:lnSpc>
            </a:pPr>
            <a:r>
              <a:rPr lang="en-US" altLang="en-US" sz="2100"/>
              <a:t>Obstructions cannot be placed within the MOE</a:t>
            </a:r>
          </a:p>
          <a:p>
            <a:pPr lvl="1" eaLnBrk="1" hangingPunct="1">
              <a:lnSpc>
                <a:spcPct val="90000"/>
              </a:lnSpc>
            </a:pPr>
            <a:r>
              <a:rPr lang="en-US" altLang="en-US" sz="2000"/>
              <a:t>Storage in the MOE</a:t>
            </a:r>
          </a:p>
          <a:p>
            <a:pPr lvl="1" eaLnBrk="1" hangingPunct="1">
              <a:lnSpc>
                <a:spcPct val="90000"/>
              </a:lnSpc>
              <a:buFontTx/>
              <a:buNone/>
            </a:pPr>
            <a:endParaRPr lang="en-US" altLang="en-US" sz="2000"/>
          </a:p>
          <a:p>
            <a:pPr eaLnBrk="1" hangingPunct="1">
              <a:lnSpc>
                <a:spcPct val="90000"/>
              </a:lnSpc>
            </a:pPr>
            <a:r>
              <a:rPr lang="en-US" altLang="en-US" sz="2100"/>
              <a:t>A MOE path cannot be diminished</a:t>
            </a:r>
          </a:p>
          <a:p>
            <a:pPr lvl="1" eaLnBrk="1" hangingPunct="1">
              <a:lnSpc>
                <a:spcPct val="90000"/>
              </a:lnSpc>
            </a:pPr>
            <a:r>
              <a:rPr lang="en-US" altLang="en-US" sz="2000"/>
              <a:t>Narrowing corridor</a:t>
            </a:r>
          </a:p>
          <a:p>
            <a:pPr lvl="1" eaLnBrk="1" hangingPunct="1">
              <a:lnSpc>
                <a:spcPct val="90000"/>
              </a:lnSpc>
            </a:pPr>
            <a:r>
              <a:rPr lang="en-US" altLang="en-US" sz="2000"/>
              <a:t>Stair landings?</a:t>
            </a:r>
          </a:p>
        </p:txBody>
      </p:sp>
      <p:pic>
        <p:nvPicPr>
          <p:cNvPr id="72708" name="Picture 4" descr="crap1-23">
            <a:extLst>
              <a:ext uri="{FF2B5EF4-FFF2-40B4-BE49-F238E27FC236}">
                <a16:creationId xmlns:a16="http://schemas.microsoft.com/office/drawing/2014/main" id="{CD234EB8-33B2-3D34-645E-77015A1BCD5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78425" y="1897063"/>
            <a:ext cx="3814763" cy="3986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A8519564-1DA0-9362-5DEA-A769075D1364}"/>
              </a:ext>
            </a:extLst>
          </p:cNvPr>
          <p:cNvSpPr>
            <a:spLocks noGrp="1" noChangeArrowheads="1"/>
          </p:cNvSpPr>
          <p:nvPr>
            <p:ph type="title"/>
          </p:nvPr>
        </p:nvSpPr>
        <p:spPr>
          <a:xfrm>
            <a:off x="1143000" y="0"/>
            <a:ext cx="8001000" cy="1555750"/>
          </a:xfrm>
        </p:spPr>
        <p:txBody>
          <a:bodyPr/>
          <a:lstStyle/>
          <a:p>
            <a:pPr eaLnBrk="1" hangingPunct="1"/>
            <a:r>
              <a:rPr lang="en-US" altLang="en-US"/>
              <a:t>Egress Through Intervening Spaces</a:t>
            </a:r>
          </a:p>
        </p:txBody>
      </p:sp>
      <p:sp>
        <p:nvSpPr>
          <p:cNvPr id="73731" name="Rectangle 3">
            <a:extLst>
              <a:ext uri="{FF2B5EF4-FFF2-40B4-BE49-F238E27FC236}">
                <a16:creationId xmlns:a16="http://schemas.microsoft.com/office/drawing/2014/main" id="{0B84FB96-DDD9-CA58-ED3B-DB6B25637496}"/>
              </a:ext>
            </a:extLst>
          </p:cNvPr>
          <p:cNvSpPr>
            <a:spLocks noGrp="1" noChangeArrowheads="1"/>
          </p:cNvSpPr>
          <p:nvPr>
            <p:ph type="body" idx="1"/>
          </p:nvPr>
        </p:nvSpPr>
        <p:spPr>
          <a:xfrm>
            <a:off x="2286000" y="2971800"/>
            <a:ext cx="6858000" cy="3810000"/>
          </a:xfrm>
        </p:spPr>
        <p:txBody>
          <a:bodyPr/>
          <a:lstStyle/>
          <a:p>
            <a:pPr eaLnBrk="1" hangingPunct="1">
              <a:lnSpc>
                <a:spcPct val="90000"/>
              </a:lnSpc>
            </a:pPr>
            <a:r>
              <a:rPr lang="en-US" altLang="en-US" sz="2500"/>
              <a:t>Cannot pass through: </a:t>
            </a:r>
          </a:p>
          <a:p>
            <a:pPr lvl="1" eaLnBrk="1" hangingPunct="1">
              <a:lnSpc>
                <a:spcPct val="90000"/>
              </a:lnSpc>
            </a:pPr>
            <a:r>
              <a:rPr lang="en-US" altLang="en-US" sz="2100"/>
              <a:t>High-hazard spaces (unless the origin is also high-hazard), kitchens, storerooms, closets, or spaces with similar purposes</a:t>
            </a:r>
          </a:p>
          <a:p>
            <a:pPr lvl="1" eaLnBrk="1" hangingPunct="1">
              <a:lnSpc>
                <a:spcPct val="90000"/>
              </a:lnSpc>
            </a:pPr>
            <a:r>
              <a:rPr lang="en-US" altLang="en-US" sz="2100"/>
              <a:t>A space subject to locking</a:t>
            </a:r>
          </a:p>
          <a:p>
            <a:pPr eaLnBrk="1" hangingPunct="1">
              <a:lnSpc>
                <a:spcPct val="90000"/>
              </a:lnSpc>
            </a:pPr>
            <a:r>
              <a:rPr lang="en-US" altLang="en-US" sz="2500"/>
              <a:t>Egress from one dwelling space (or sleeping areas) </a:t>
            </a:r>
          </a:p>
          <a:p>
            <a:pPr lvl="1" eaLnBrk="1" hangingPunct="1">
              <a:lnSpc>
                <a:spcPct val="90000"/>
              </a:lnSpc>
            </a:pPr>
            <a:r>
              <a:rPr lang="en-US" altLang="en-US" sz="2100"/>
              <a:t>Cannot lead through other sleeping areas, toilet rooms or bathrooms </a:t>
            </a:r>
          </a:p>
          <a:p>
            <a:pPr lvl="1" eaLnBrk="1" hangingPunct="1">
              <a:lnSpc>
                <a:spcPct val="90000"/>
              </a:lnSpc>
            </a:pPr>
            <a:r>
              <a:rPr lang="en-US" altLang="en-US" sz="2100"/>
              <a:t>But can lead through a kitchen in the same dwelling unit</a:t>
            </a:r>
          </a:p>
        </p:txBody>
      </p:sp>
      <p:sp>
        <p:nvSpPr>
          <p:cNvPr id="73732" name="Rectangle 4">
            <a:extLst>
              <a:ext uri="{FF2B5EF4-FFF2-40B4-BE49-F238E27FC236}">
                <a16:creationId xmlns:a16="http://schemas.microsoft.com/office/drawing/2014/main" id="{C495B75F-5FC0-6430-A75B-A8EDB07D5589}"/>
              </a:ext>
            </a:extLst>
          </p:cNvPr>
          <p:cNvSpPr>
            <a:spLocks noChangeArrowheads="1"/>
          </p:cNvSpPr>
          <p:nvPr/>
        </p:nvSpPr>
        <p:spPr bwMode="auto">
          <a:xfrm>
            <a:off x="1676400" y="1752600"/>
            <a:ext cx="7315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buFontTx/>
              <a:buNone/>
            </a:pPr>
            <a:r>
              <a:rPr lang="en-US" altLang="en-US" sz="2500"/>
              <a:t>Egress through accessory spaces with a discernable path is allowed (1016.2), except as follows: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F406124-E540-33CA-B0E5-C31DEC830F36}"/>
              </a:ext>
            </a:extLst>
          </p:cNvPr>
          <p:cNvSpPr>
            <a:spLocks noGrp="1" noChangeArrowheads="1"/>
          </p:cNvSpPr>
          <p:nvPr>
            <p:ph type="title"/>
          </p:nvPr>
        </p:nvSpPr>
        <p:spPr/>
        <p:txBody>
          <a:bodyPr/>
          <a:lstStyle/>
          <a:p>
            <a:pPr eaLnBrk="1" hangingPunct="1"/>
            <a:r>
              <a:rPr lang="en-US" altLang="en-US"/>
              <a:t>Allowable Obstructions</a:t>
            </a:r>
          </a:p>
        </p:txBody>
      </p:sp>
      <p:sp>
        <p:nvSpPr>
          <p:cNvPr id="74755" name="Rectangle 3">
            <a:extLst>
              <a:ext uri="{FF2B5EF4-FFF2-40B4-BE49-F238E27FC236}">
                <a16:creationId xmlns:a16="http://schemas.microsoft.com/office/drawing/2014/main" id="{5774BFD1-DB61-4DB3-ED07-CE0BB6A27EEC}"/>
              </a:ext>
            </a:extLst>
          </p:cNvPr>
          <p:cNvSpPr>
            <a:spLocks noGrp="1" noChangeArrowheads="1"/>
          </p:cNvSpPr>
          <p:nvPr>
            <p:ph type="body" sz="half" idx="1"/>
          </p:nvPr>
        </p:nvSpPr>
        <p:spPr>
          <a:xfrm>
            <a:off x="1143000" y="1295400"/>
            <a:ext cx="4014788" cy="3362325"/>
          </a:xfrm>
        </p:spPr>
        <p:txBody>
          <a:bodyPr/>
          <a:lstStyle/>
          <a:p>
            <a:pPr eaLnBrk="1" hangingPunct="1"/>
            <a:r>
              <a:rPr lang="en-US" altLang="en-US" sz="2100"/>
              <a:t>4-inches into a walking surface between 27-80 inches, except handrails (1003.3.2)</a:t>
            </a:r>
          </a:p>
          <a:p>
            <a:pPr eaLnBrk="1" hangingPunct="1"/>
            <a:endParaRPr lang="en-US" altLang="en-US" sz="2100"/>
          </a:p>
          <a:p>
            <a:pPr eaLnBrk="1" hangingPunct="1"/>
            <a:r>
              <a:rPr lang="en-US" altLang="en-US" sz="2100"/>
              <a:t>Obstructions reducing clear width is not allowed (1003.3).</a:t>
            </a:r>
          </a:p>
        </p:txBody>
      </p:sp>
      <p:pic>
        <p:nvPicPr>
          <p:cNvPr id="74756" name="Picture 5" descr="Hospital%20corridor">
            <a:extLst>
              <a:ext uri="{FF2B5EF4-FFF2-40B4-BE49-F238E27FC236}">
                <a16:creationId xmlns:a16="http://schemas.microsoft.com/office/drawing/2014/main" id="{B9D8B8FC-50F0-65C8-60B3-900F56CA1C95}"/>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580063" y="1514475"/>
            <a:ext cx="2987675" cy="229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757" name="Picture 8" descr="FAC-15">
            <a:extLst>
              <a:ext uri="{FF2B5EF4-FFF2-40B4-BE49-F238E27FC236}">
                <a16:creationId xmlns:a16="http://schemas.microsoft.com/office/drawing/2014/main" id="{3C0B07A4-E0E0-2CF9-496A-5192A43A16B7}"/>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066800" y="4724400"/>
            <a:ext cx="1857375"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758" name="Picture 11" descr="DSCN0496">
            <a:extLst>
              <a:ext uri="{FF2B5EF4-FFF2-40B4-BE49-F238E27FC236}">
                <a16:creationId xmlns:a16="http://schemas.microsoft.com/office/drawing/2014/main" id="{164644A9-EB52-7489-0479-D132C02C71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85775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13" descr="FEB25">
            <a:extLst>
              <a:ext uri="{FF2B5EF4-FFF2-40B4-BE49-F238E27FC236}">
                <a16:creationId xmlns:a16="http://schemas.microsoft.com/office/drawing/2014/main" id="{D1BE5CE6-72B3-EC04-E287-939F527199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4419600"/>
            <a:ext cx="13366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B9410C40-CD1D-7C4E-9860-5DE4031F6EFD}"/>
              </a:ext>
            </a:extLst>
          </p:cNvPr>
          <p:cNvSpPr>
            <a:spLocks noGrp="1" noChangeArrowheads="1"/>
          </p:cNvSpPr>
          <p:nvPr>
            <p:ph type="title"/>
          </p:nvPr>
        </p:nvSpPr>
        <p:spPr/>
        <p:txBody>
          <a:bodyPr/>
          <a:lstStyle/>
          <a:p>
            <a:pPr eaLnBrk="1" hangingPunct="1"/>
            <a:r>
              <a:rPr lang="en-US" altLang="en-US"/>
              <a:t>Floor Surfaces</a:t>
            </a:r>
          </a:p>
        </p:txBody>
      </p:sp>
      <p:sp>
        <p:nvSpPr>
          <p:cNvPr id="76803" name="Rectangle 3">
            <a:extLst>
              <a:ext uri="{FF2B5EF4-FFF2-40B4-BE49-F238E27FC236}">
                <a16:creationId xmlns:a16="http://schemas.microsoft.com/office/drawing/2014/main" id="{CDD24207-5DB8-FAE3-FD7A-F2B01214F288}"/>
              </a:ext>
            </a:extLst>
          </p:cNvPr>
          <p:cNvSpPr>
            <a:spLocks noGrp="1" noChangeArrowheads="1"/>
          </p:cNvSpPr>
          <p:nvPr>
            <p:ph type="body" sz="half" idx="1"/>
          </p:nvPr>
        </p:nvSpPr>
        <p:spPr>
          <a:xfrm>
            <a:off x="1166813" y="2286000"/>
            <a:ext cx="7519987" cy="4038600"/>
          </a:xfrm>
        </p:spPr>
        <p:txBody>
          <a:bodyPr/>
          <a:lstStyle/>
          <a:p>
            <a:pPr eaLnBrk="1" hangingPunct="1">
              <a:lnSpc>
                <a:spcPct val="80000"/>
              </a:lnSpc>
            </a:pPr>
            <a:r>
              <a:rPr lang="en-US" altLang="en-US" sz="2100"/>
              <a:t>Slip Resistant:</a:t>
            </a:r>
          </a:p>
          <a:p>
            <a:pPr lvl="1" eaLnBrk="1" hangingPunct="1">
              <a:lnSpc>
                <a:spcPct val="80000"/>
              </a:lnSpc>
            </a:pPr>
            <a:r>
              <a:rPr lang="en-US" altLang="en-US" sz="2100"/>
              <a:t> Floor Surface(1003.4) &amp; Ramps Surface (1012.7.1)</a:t>
            </a:r>
          </a:p>
          <a:p>
            <a:pPr eaLnBrk="1" hangingPunct="1">
              <a:lnSpc>
                <a:spcPct val="80000"/>
              </a:lnSpc>
            </a:pPr>
            <a:endParaRPr lang="en-US" altLang="en-US" sz="2100"/>
          </a:p>
          <a:p>
            <a:pPr eaLnBrk="1" hangingPunct="1">
              <a:lnSpc>
                <a:spcPct val="80000"/>
              </a:lnSpc>
            </a:pPr>
            <a:r>
              <a:rPr lang="en-US" altLang="en-US" sz="2100"/>
              <a:t>When changes of elevation less than 12-inches, required to be a ramp, except (1003.5);</a:t>
            </a:r>
          </a:p>
          <a:p>
            <a:pPr lvl="1" eaLnBrk="1" hangingPunct="1">
              <a:lnSpc>
                <a:spcPct val="80000"/>
              </a:lnSpc>
            </a:pPr>
            <a:r>
              <a:rPr lang="en-US" altLang="en-US" sz="2000"/>
              <a:t>Group I-2 occupancies serving non-ambulatory persons requires a ramp for all changes in elevation</a:t>
            </a:r>
          </a:p>
          <a:p>
            <a:pPr lvl="1" eaLnBrk="1" hangingPunct="1">
              <a:lnSpc>
                <a:spcPct val="80000"/>
              </a:lnSpc>
            </a:pPr>
            <a:r>
              <a:rPr lang="en-US" altLang="en-US" sz="2000"/>
              <a:t>Groups F, H, R-2 and R-3 can have a single 7-inch step</a:t>
            </a:r>
          </a:p>
          <a:p>
            <a:pPr lvl="1" eaLnBrk="1" hangingPunct="1">
              <a:lnSpc>
                <a:spcPct val="80000"/>
              </a:lnSpc>
            </a:pPr>
            <a:r>
              <a:rPr lang="en-US" altLang="en-US" sz="2000"/>
              <a:t>Exterior doors for Groups S and U not required to be accessible</a:t>
            </a:r>
          </a:p>
          <a:p>
            <a:pPr lvl="1" eaLnBrk="1" hangingPunct="1">
              <a:lnSpc>
                <a:spcPct val="80000"/>
              </a:lnSpc>
            </a:pPr>
            <a:r>
              <a:rPr lang="en-US" altLang="en-US" sz="2000"/>
              <a:t>Up to two risers are allowed on non-accessible routes with a 13-inch thread and a handrail w/i 30-inches egress of the centerline of the stair</a:t>
            </a:r>
          </a:p>
          <a:p>
            <a:pPr lvl="1" eaLnBrk="1" hangingPunct="1">
              <a:lnSpc>
                <a:spcPct val="80000"/>
              </a:lnSpc>
            </a:pPr>
            <a:endParaRPr lang="en-US" altLang="en-US" sz="2000"/>
          </a:p>
        </p:txBody>
      </p:sp>
      <p:pic>
        <p:nvPicPr>
          <p:cNvPr id="76804" name="Picture 5" descr="slip">
            <a:extLst>
              <a:ext uri="{FF2B5EF4-FFF2-40B4-BE49-F238E27FC236}">
                <a16:creationId xmlns:a16="http://schemas.microsoft.com/office/drawing/2014/main" id="{A89DB9FB-14F8-06C9-A202-A8A74DF3305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181850" y="0"/>
            <a:ext cx="1962150" cy="220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49A8623-252C-7175-F6A2-4BFEF62C94A4}"/>
              </a:ext>
            </a:extLst>
          </p:cNvPr>
          <p:cNvSpPr>
            <a:spLocks noGrp="1" noChangeArrowheads="1"/>
          </p:cNvSpPr>
          <p:nvPr>
            <p:ph type="title"/>
          </p:nvPr>
        </p:nvSpPr>
        <p:spPr/>
        <p:txBody>
          <a:bodyPr/>
          <a:lstStyle/>
          <a:p>
            <a:pPr eaLnBrk="1" hangingPunct="1"/>
            <a:r>
              <a:rPr lang="en-US" altLang="en-US"/>
              <a:t>Locks and Latches</a:t>
            </a:r>
          </a:p>
        </p:txBody>
      </p:sp>
      <p:sp>
        <p:nvSpPr>
          <p:cNvPr id="77827" name="Rectangle 3">
            <a:extLst>
              <a:ext uri="{FF2B5EF4-FFF2-40B4-BE49-F238E27FC236}">
                <a16:creationId xmlns:a16="http://schemas.microsoft.com/office/drawing/2014/main" id="{2A7EB1B0-8B74-97C3-7A51-5F96932AA4A4}"/>
              </a:ext>
            </a:extLst>
          </p:cNvPr>
          <p:cNvSpPr>
            <a:spLocks noGrp="1" noChangeArrowheads="1"/>
          </p:cNvSpPr>
          <p:nvPr>
            <p:ph type="body" sz="half" idx="1"/>
          </p:nvPr>
        </p:nvSpPr>
        <p:spPr>
          <a:xfrm>
            <a:off x="1535113" y="1905000"/>
            <a:ext cx="6072187" cy="4429125"/>
          </a:xfrm>
        </p:spPr>
        <p:txBody>
          <a:bodyPr/>
          <a:lstStyle/>
          <a:p>
            <a:pPr eaLnBrk="1" hangingPunct="1">
              <a:lnSpc>
                <a:spcPct val="90000"/>
              </a:lnSpc>
            </a:pPr>
            <a:r>
              <a:rPr lang="en-US" altLang="en-US" sz="2100"/>
              <a:t>Egress doors are required to be readily openable from the egress side without the use of a </a:t>
            </a:r>
            <a:r>
              <a:rPr lang="en-US" altLang="en-US" sz="2100" b="1">
                <a:solidFill>
                  <a:srgbClr val="FE3434"/>
                </a:solidFill>
              </a:rPr>
              <a:t>key, special knowledge or special effort</a:t>
            </a:r>
            <a:r>
              <a:rPr lang="en-US" altLang="en-US" sz="2100"/>
              <a:t>, except;</a:t>
            </a:r>
          </a:p>
          <a:p>
            <a:pPr lvl="1" eaLnBrk="1" hangingPunct="1">
              <a:lnSpc>
                <a:spcPct val="90000"/>
              </a:lnSpc>
            </a:pPr>
            <a:r>
              <a:rPr lang="en-US" altLang="en-US" sz="2000"/>
              <a:t>Places of restraint or detention (including special needs Group I-2)</a:t>
            </a:r>
          </a:p>
          <a:p>
            <a:pPr lvl="1" eaLnBrk="1" hangingPunct="1">
              <a:lnSpc>
                <a:spcPct val="90000"/>
              </a:lnSpc>
            </a:pPr>
            <a:r>
              <a:rPr lang="en-US" altLang="en-US" sz="2000"/>
              <a:t>For pairs of doors, automatic flush bolts are allowed on the inactive leaf if the door is not equipped with hardware and does not require more than one operation</a:t>
            </a:r>
          </a:p>
          <a:p>
            <a:pPr lvl="1" eaLnBrk="1" hangingPunct="1">
              <a:lnSpc>
                <a:spcPct val="90000"/>
              </a:lnSpc>
            </a:pPr>
            <a:r>
              <a:rPr lang="en-US" altLang="en-US" sz="2000"/>
              <a:t>Doors from Group R guestrooms or dwellings can be equipped with a night latch, dead bolt or security chain</a:t>
            </a:r>
          </a:p>
          <a:p>
            <a:pPr lvl="1" eaLnBrk="1" hangingPunct="1">
              <a:lnSpc>
                <a:spcPct val="90000"/>
              </a:lnSpc>
            </a:pPr>
            <a:r>
              <a:rPr lang="en-US" altLang="en-US" sz="2000"/>
              <a:t>Double-cylinder dead bolts……</a:t>
            </a:r>
          </a:p>
          <a:p>
            <a:pPr lvl="1" eaLnBrk="1" hangingPunct="1">
              <a:lnSpc>
                <a:spcPct val="90000"/>
              </a:lnSpc>
            </a:pPr>
            <a:endParaRPr lang="en-US" altLang="en-US" sz="2000"/>
          </a:p>
        </p:txBody>
      </p:sp>
      <p:pic>
        <p:nvPicPr>
          <p:cNvPr id="77828" name="Picture 4" descr="j0250556">
            <a:extLst>
              <a:ext uri="{FF2B5EF4-FFF2-40B4-BE49-F238E27FC236}">
                <a16:creationId xmlns:a16="http://schemas.microsoft.com/office/drawing/2014/main" id="{A01AB33B-1383-A577-82BA-A738B788844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446963" y="0"/>
            <a:ext cx="1697037"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a:extLst>
              <a:ext uri="{FF2B5EF4-FFF2-40B4-BE49-F238E27FC236}">
                <a16:creationId xmlns:a16="http://schemas.microsoft.com/office/drawing/2014/main" id="{4F9E872C-2CFA-87E5-DC64-D88544AD01D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900">
                <a:solidFill>
                  <a:schemeClr val="tx1"/>
                </a:solidFill>
                <a:latin typeface="Arial" panose="020B0604020202020204" pitchFamily="34" charset="0"/>
              </a:defRPr>
            </a:lvl1pPr>
            <a:lvl2pPr marL="660400" indent="-254000">
              <a:spcBef>
                <a:spcPct val="20000"/>
              </a:spcBef>
              <a:buChar char="–"/>
              <a:defRPr sz="2500">
                <a:solidFill>
                  <a:schemeClr val="tx1"/>
                </a:solidFill>
                <a:latin typeface="Arial" panose="020B0604020202020204" pitchFamily="34" charset="0"/>
              </a:defRPr>
            </a:lvl2pPr>
            <a:lvl3pPr marL="1016000" indent="-203200">
              <a:spcBef>
                <a:spcPct val="20000"/>
              </a:spcBef>
              <a:buChar char="•"/>
              <a:defRPr sz="2200">
                <a:solidFill>
                  <a:schemeClr val="tx1"/>
                </a:solidFill>
                <a:latin typeface="Arial" panose="020B0604020202020204" pitchFamily="34" charset="0"/>
              </a:defRPr>
            </a:lvl3pPr>
            <a:lvl4pPr marL="1422400" indent="-203200">
              <a:spcBef>
                <a:spcPct val="20000"/>
              </a:spcBef>
              <a:buChar char="–"/>
              <a:defRPr>
                <a:solidFill>
                  <a:schemeClr val="tx1"/>
                </a:solidFill>
                <a:latin typeface="Arial" panose="020B0604020202020204" pitchFamily="34" charset="0"/>
              </a:defRPr>
            </a:lvl4pPr>
            <a:lvl5pPr marL="2057400" indent="-203200">
              <a:spcBef>
                <a:spcPct val="20000"/>
              </a:spcBef>
              <a:buChar char="»"/>
              <a:defRPr>
                <a:solidFill>
                  <a:schemeClr val="tx1"/>
                </a:solidFill>
                <a:latin typeface="Arial" panose="020B0604020202020204" pitchFamily="34" charset="0"/>
              </a:defRPr>
            </a:lvl5pPr>
            <a:lvl6pPr marL="2514600" indent="-203200" eaLnBrk="0" fontAlgn="base" hangingPunct="0">
              <a:spcBef>
                <a:spcPct val="20000"/>
              </a:spcBef>
              <a:spcAft>
                <a:spcPct val="0"/>
              </a:spcAft>
              <a:buChar char="»"/>
              <a:defRPr>
                <a:solidFill>
                  <a:schemeClr val="tx1"/>
                </a:solidFill>
                <a:latin typeface="Arial" panose="020B0604020202020204" pitchFamily="34" charset="0"/>
              </a:defRPr>
            </a:lvl6pPr>
            <a:lvl7pPr marL="2971800" indent="-203200" eaLnBrk="0" fontAlgn="base" hangingPunct="0">
              <a:spcBef>
                <a:spcPct val="20000"/>
              </a:spcBef>
              <a:spcAft>
                <a:spcPct val="0"/>
              </a:spcAft>
              <a:buChar char="»"/>
              <a:defRPr>
                <a:solidFill>
                  <a:schemeClr val="tx1"/>
                </a:solidFill>
                <a:latin typeface="Arial" panose="020B0604020202020204" pitchFamily="34" charset="0"/>
              </a:defRPr>
            </a:lvl7pPr>
            <a:lvl8pPr marL="3429000" indent="-203200" eaLnBrk="0" fontAlgn="base" hangingPunct="0">
              <a:spcBef>
                <a:spcPct val="20000"/>
              </a:spcBef>
              <a:spcAft>
                <a:spcPct val="0"/>
              </a:spcAft>
              <a:buChar char="»"/>
              <a:defRPr>
                <a:solidFill>
                  <a:schemeClr val="tx1"/>
                </a:solidFill>
                <a:latin typeface="Arial" panose="020B0604020202020204" pitchFamily="34" charset="0"/>
              </a:defRPr>
            </a:lvl8pPr>
            <a:lvl9pPr marL="3886200" indent="-2032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9DB77E09-558F-4FBE-8707-9057086A6206}" type="slidenum">
              <a:rPr lang="en-US" altLang="en-US" sz="1200" smtClean="0"/>
              <a:pPr>
                <a:spcBef>
                  <a:spcPct val="0"/>
                </a:spcBef>
                <a:buFontTx/>
                <a:buNone/>
              </a:pPr>
              <a:t>66</a:t>
            </a:fld>
            <a:endParaRPr lang="en-US" altLang="en-US" sz="1200"/>
          </a:p>
        </p:txBody>
      </p:sp>
      <p:sp>
        <p:nvSpPr>
          <p:cNvPr id="78851" name="Rectangle 4">
            <a:extLst>
              <a:ext uri="{FF2B5EF4-FFF2-40B4-BE49-F238E27FC236}">
                <a16:creationId xmlns:a16="http://schemas.microsoft.com/office/drawing/2014/main" id="{54054946-1A25-C6AE-08A4-3C3A801FD7A9}"/>
              </a:ext>
            </a:extLst>
          </p:cNvPr>
          <p:cNvSpPr>
            <a:spLocks noGrp="1" noRot="1" noChangeArrowheads="1"/>
          </p:cNvSpPr>
          <p:nvPr>
            <p:ph type="title"/>
          </p:nvPr>
        </p:nvSpPr>
        <p:spPr>
          <a:xfrm>
            <a:off x="995363" y="152400"/>
            <a:ext cx="8032750" cy="1144588"/>
          </a:xfrm>
        </p:spPr>
        <p:txBody>
          <a:bodyPr/>
          <a:lstStyle/>
          <a:p>
            <a:pPr eaLnBrk="1" hangingPunct="1"/>
            <a:r>
              <a:rPr lang="en-US" altLang="en-US"/>
              <a:t>Related Definitions</a:t>
            </a:r>
          </a:p>
        </p:txBody>
      </p:sp>
      <p:sp>
        <p:nvSpPr>
          <p:cNvPr id="78852" name="Rectangle 5">
            <a:extLst>
              <a:ext uri="{FF2B5EF4-FFF2-40B4-BE49-F238E27FC236}">
                <a16:creationId xmlns:a16="http://schemas.microsoft.com/office/drawing/2014/main" id="{998DBC3C-BE5A-2C29-632A-D6D49253C11F}"/>
              </a:ext>
            </a:extLst>
          </p:cNvPr>
          <p:cNvSpPr>
            <a:spLocks noGrp="1" noRot="1" noChangeArrowheads="1"/>
          </p:cNvSpPr>
          <p:nvPr>
            <p:ph type="body" idx="1"/>
          </p:nvPr>
        </p:nvSpPr>
        <p:spPr>
          <a:xfrm>
            <a:off x="1143000" y="1803400"/>
            <a:ext cx="7739063" cy="4451350"/>
          </a:xfrm>
        </p:spPr>
        <p:txBody>
          <a:bodyPr/>
          <a:lstStyle/>
          <a:p>
            <a:pPr eaLnBrk="1" hangingPunct="1"/>
            <a:r>
              <a:rPr lang="en-US" altLang="en-US" b="1" u="sng"/>
              <a:t>Means of Egress</a:t>
            </a:r>
            <a:r>
              <a:rPr lang="en-US" altLang="en-US" b="1"/>
              <a:t>:</a:t>
            </a:r>
          </a:p>
          <a:p>
            <a:pPr lvl="1" eaLnBrk="1" hangingPunct="1"/>
            <a:r>
              <a:rPr lang="en-US" altLang="en-US"/>
              <a:t>A continuous and unobstructed path of vertical and horizontal egress travel from any point in a building or structure to a public way. A </a:t>
            </a:r>
            <a:r>
              <a:rPr lang="en-US" altLang="en-US">
                <a:solidFill>
                  <a:srgbClr val="FFCC00"/>
                </a:solidFill>
              </a:rPr>
              <a:t>means of egress</a:t>
            </a:r>
            <a:r>
              <a:rPr lang="en-US" altLang="en-US"/>
              <a:t> consist of three (3) separate and distinct parts: the </a:t>
            </a:r>
            <a:r>
              <a:rPr lang="en-US" altLang="en-US">
                <a:solidFill>
                  <a:srgbClr val="FFCC00"/>
                </a:solidFill>
              </a:rPr>
              <a:t>exit access</a:t>
            </a:r>
            <a:r>
              <a:rPr lang="en-US" altLang="en-US"/>
              <a:t>, the </a:t>
            </a:r>
            <a:r>
              <a:rPr lang="en-US" altLang="en-US">
                <a:solidFill>
                  <a:srgbClr val="FFCC00"/>
                </a:solidFill>
              </a:rPr>
              <a:t>exit</a:t>
            </a:r>
            <a:r>
              <a:rPr lang="en-US" altLang="en-US"/>
              <a:t> and the </a:t>
            </a:r>
            <a:r>
              <a:rPr lang="en-US" altLang="en-US">
                <a:solidFill>
                  <a:srgbClr val="FFCC00"/>
                </a:solidFill>
              </a:rPr>
              <a:t>exit discharge</a:t>
            </a:r>
            <a:r>
              <a:rPr lang="en-US" altLang="en-US"/>
              <a:t>.</a:t>
            </a:r>
          </a:p>
          <a:p>
            <a:pPr eaLnBrk="1" hangingPunct="1"/>
            <a:r>
              <a:rPr lang="en-US" altLang="en-US" b="1" u="sng"/>
              <a:t>Occupant Load</a:t>
            </a:r>
            <a:r>
              <a:rPr lang="en-US" altLang="en-US" b="1"/>
              <a:t>:</a:t>
            </a:r>
          </a:p>
          <a:p>
            <a:pPr lvl="1" eaLnBrk="1" hangingPunct="1"/>
            <a:r>
              <a:rPr lang="en-US" altLang="en-US"/>
              <a:t>The number of persons for which the means of egress of a building or portion thereof is designed.</a:t>
            </a:r>
          </a:p>
        </p:txBody>
      </p:sp>
      <p:pic>
        <p:nvPicPr>
          <p:cNvPr id="78853" name="Picture 10" descr="fire safety">
            <a:extLst>
              <a:ext uri="{FF2B5EF4-FFF2-40B4-BE49-F238E27FC236}">
                <a16:creationId xmlns:a16="http://schemas.microsoft.com/office/drawing/2014/main" id="{6D29647E-6B1A-1AAB-3473-AA4716726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25" y="1177925"/>
            <a:ext cx="163988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6">
            <a:extLst>
              <a:ext uri="{FF2B5EF4-FFF2-40B4-BE49-F238E27FC236}">
                <a16:creationId xmlns:a16="http://schemas.microsoft.com/office/drawing/2014/main" id="{CFBBD277-143F-DEBA-1929-63DB827C728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900">
                <a:solidFill>
                  <a:schemeClr val="tx1"/>
                </a:solidFill>
                <a:latin typeface="Arial" panose="020B0604020202020204" pitchFamily="34" charset="0"/>
              </a:defRPr>
            </a:lvl1pPr>
            <a:lvl2pPr marL="660400" indent="-254000">
              <a:spcBef>
                <a:spcPct val="20000"/>
              </a:spcBef>
              <a:buChar char="–"/>
              <a:defRPr sz="2500">
                <a:solidFill>
                  <a:schemeClr val="tx1"/>
                </a:solidFill>
                <a:latin typeface="Arial" panose="020B0604020202020204" pitchFamily="34" charset="0"/>
              </a:defRPr>
            </a:lvl2pPr>
            <a:lvl3pPr marL="1016000" indent="-203200">
              <a:spcBef>
                <a:spcPct val="20000"/>
              </a:spcBef>
              <a:buChar char="•"/>
              <a:defRPr sz="2200">
                <a:solidFill>
                  <a:schemeClr val="tx1"/>
                </a:solidFill>
                <a:latin typeface="Arial" panose="020B0604020202020204" pitchFamily="34" charset="0"/>
              </a:defRPr>
            </a:lvl3pPr>
            <a:lvl4pPr marL="1422400" indent="-203200">
              <a:spcBef>
                <a:spcPct val="20000"/>
              </a:spcBef>
              <a:buChar char="–"/>
              <a:defRPr>
                <a:solidFill>
                  <a:schemeClr val="tx1"/>
                </a:solidFill>
                <a:latin typeface="Arial" panose="020B0604020202020204" pitchFamily="34" charset="0"/>
              </a:defRPr>
            </a:lvl4pPr>
            <a:lvl5pPr marL="2057400" indent="-203200">
              <a:spcBef>
                <a:spcPct val="20000"/>
              </a:spcBef>
              <a:buChar char="»"/>
              <a:defRPr>
                <a:solidFill>
                  <a:schemeClr val="tx1"/>
                </a:solidFill>
                <a:latin typeface="Arial" panose="020B0604020202020204" pitchFamily="34" charset="0"/>
              </a:defRPr>
            </a:lvl5pPr>
            <a:lvl6pPr marL="2514600" indent="-203200" eaLnBrk="0" fontAlgn="base" hangingPunct="0">
              <a:spcBef>
                <a:spcPct val="20000"/>
              </a:spcBef>
              <a:spcAft>
                <a:spcPct val="0"/>
              </a:spcAft>
              <a:buChar char="»"/>
              <a:defRPr>
                <a:solidFill>
                  <a:schemeClr val="tx1"/>
                </a:solidFill>
                <a:latin typeface="Arial" panose="020B0604020202020204" pitchFamily="34" charset="0"/>
              </a:defRPr>
            </a:lvl6pPr>
            <a:lvl7pPr marL="2971800" indent="-203200" eaLnBrk="0" fontAlgn="base" hangingPunct="0">
              <a:spcBef>
                <a:spcPct val="20000"/>
              </a:spcBef>
              <a:spcAft>
                <a:spcPct val="0"/>
              </a:spcAft>
              <a:buChar char="»"/>
              <a:defRPr>
                <a:solidFill>
                  <a:schemeClr val="tx1"/>
                </a:solidFill>
                <a:latin typeface="Arial" panose="020B0604020202020204" pitchFamily="34" charset="0"/>
              </a:defRPr>
            </a:lvl7pPr>
            <a:lvl8pPr marL="3429000" indent="-203200" eaLnBrk="0" fontAlgn="base" hangingPunct="0">
              <a:spcBef>
                <a:spcPct val="20000"/>
              </a:spcBef>
              <a:spcAft>
                <a:spcPct val="0"/>
              </a:spcAft>
              <a:buChar char="»"/>
              <a:defRPr>
                <a:solidFill>
                  <a:schemeClr val="tx1"/>
                </a:solidFill>
                <a:latin typeface="Arial" panose="020B0604020202020204" pitchFamily="34" charset="0"/>
              </a:defRPr>
            </a:lvl8pPr>
            <a:lvl9pPr marL="3886200" indent="-2032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604EB52D-4E54-4620-BF75-82EF1BF04246}" type="slidenum">
              <a:rPr lang="en-US" altLang="en-US" sz="1200" smtClean="0"/>
              <a:pPr>
                <a:spcBef>
                  <a:spcPct val="0"/>
                </a:spcBef>
                <a:buFontTx/>
                <a:buNone/>
              </a:pPr>
              <a:t>67</a:t>
            </a:fld>
            <a:endParaRPr lang="en-US" altLang="en-US" sz="1200"/>
          </a:p>
        </p:txBody>
      </p:sp>
      <p:sp>
        <p:nvSpPr>
          <p:cNvPr id="79875" name="Rectangle 4">
            <a:extLst>
              <a:ext uri="{FF2B5EF4-FFF2-40B4-BE49-F238E27FC236}">
                <a16:creationId xmlns:a16="http://schemas.microsoft.com/office/drawing/2014/main" id="{8D2CC506-11AC-0F74-7D81-E611A243A10D}"/>
              </a:ext>
            </a:extLst>
          </p:cNvPr>
          <p:cNvSpPr>
            <a:spLocks noGrp="1" noRot="1" noChangeArrowheads="1"/>
          </p:cNvSpPr>
          <p:nvPr>
            <p:ph type="title"/>
          </p:nvPr>
        </p:nvSpPr>
        <p:spPr>
          <a:xfrm>
            <a:off x="985838" y="152400"/>
            <a:ext cx="8032750" cy="1144588"/>
          </a:xfrm>
        </p:spPr>
        <p:txBody>
          <a:bodyPr/>
          <a:lstStyle/>
          <a:p>
            <a:pPr eaLnBrk="1" hangingPunct="1"/>
            <a:r>
              <a:rPr lang="en-US" altLang="en-US"/>
              <a:t>Related Definitions</a:t>
            </a:r>
          </a:p>
        </p:txBody>
      </p:sp>
      <p:sp>
        <p:nvSpPr>
          <p:cNvPr id="58372" name="Rectangle 5">
            <a:extLst>
              <a:ext uri="{FF2B5EF4-FFF2-40B4-BE49-F238E27FC236}">
                <a16:creationId xmlns:a16="http://schemas.microsoft.com/office/drawing/2014/main" id="{FDD24162-A4B2-82FE-4103-2686F91937B6}"/>
              </a:ext>
            </a:extLst>
          </p:cNvPr>
          <p:cNvSpPr>
            <a:spLocks noGrp="1" noRot="1" noChangeArrowheads="1"/>
          </p:cNvSpPr>
          <p:nvPr>
            <p:ph type="body" sz="half" idx="1"/>
          </p:nvPr>
        </p:nvSpPr>
        <p:spPr>
          <a:xfrm>
            <a:off x="1295400" y="1803400"/>
            <a:ext cx="7413625" cy="3998913"/>
          </a:xfrm>
        </p:spPr>
        <p:txBody>
          <a:bodyPr/>
          <a:lstStyle/>
          <a:p>
            <a:pPr eaLnBrk="1" hangingPunct="1">
              <a:defRPr/>
            </a:pPr>
            <a:r>
              <a:rPr lang="en-US" altLang="en-US" sz="2844" b="1" u="sng" dirty="0"/>
              <a:t>Public Way:</a:t>
            </a:r>
          </a:p>
          <a:p>
            <a:pPr lvl="1" eaLnBrk="1" hangingPunct="1">
              <a:defRPr/>
            </a:pPr>
            <a:r>
              <a:rPr lang="en-US" altLang="en-US" sz="2489" dirty="0"/>
              <a:t>A street, alley or other parcel of land open to the outside air leading to street, that has been deeded, dedicated or otherwise permanently appropriated to the public for public use and which has a clear width and height of not less than 10 feet.</a:t>
            </a:r>
          </a:p>
          <a:p>
            <a:pPr eaLnBrk="1" hangingPunct="1">
              <a:defRPr/>
            </a:pPr>
            <a:r>
              <a:rPr lang="en-US" altLang="en-US" sz="2844" b="1" u="sng" dirty="0"/>
              <a:t>Corridor:</a:t>
            </a:r>
          </a:p>
          <a:p>
            <a:pPr lvl="1" eaLnBrk="1" hangingPunct="1">
              <a:defRPr/>
            </a:pPr>
            <a:r>
              <a:rPr lang="en-US" altLang="en-US" sz="2489" dirty="0"/>
              <a:t>An enclosed exit access component that defines and provides a path of egress travel to an exit.</a:t>
            </a:r>
          </a:p>
        </p:txBody>
      </p:sp>
      <p:pic>
        <p:nvPicPr>
          <p:cNvPr id="79877" name="Picture 6" descr="Restreet05">
            <a:extLst>
              <a:ext uri="{FF2B5EF4-FFF2-40B4-BE49-F238E27FC236}">
                <a16:creationId xmlns:a16="http://schemas.microsoft.com/office/drawing/2014/main" id="{861BBFF3-389F-DD60-22EF-6EE701516ED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373938" y="881063"/>
            <a:ext cx="1238250" cy="1158875"/>
          </a:xfrm>
          <a:ln>
            <a:solidFill>
              <a:srgbClr val="000000"/>
            </a:solidFill>
            <a:miter lim="800000"/>
            <a:headEnd/>
            <a:tailEnd/>
          </a:ln>
          <a:effectLst>
            <a:outerShdw dist="107763" dir="2700000" algn="ctr" rotWithShape="0">
              <a:srgbClr val="3D3E49">
                <a:alpha val="50000"/>
              </a:srgbClr>
            </a:outerShdw>
          </a:effectLst>
        </p:spPr>
      </p:pic>
    </p:spTree>
    <p:custDataLst>
      <p:tags r:id="rId1"/>
    </p:custData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DisabilityKids.gif                                             0002E42D&#10;LWW's Disk                     7C25C52A:">
            <a:extLst>
              <a:ext uri="{FF2B5EF4-FFF2-40B4-BE49-F238E27FC236}">
                <a16:creationId xmlns:a16="http://schemas.microsoft.com/office/drawing/2014/main" id="{23DF2BED-723C-7832-A826-A45F7E87E3E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519488" y="5257800"/>
            <a:ext cx="270033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2">
            <a:extLst>
              <a:ext uri="{FF2B5EF4-FFF2-40B4-BE49-F238E27FC236}">
                <a16:creationId xmlns:a16="http://schemas.microsoft.com/office/drawing/2014/main" id="{31ABFB17-17E7-94B2-0747-A5864A698E82}"/>
              </a:ext>
            </a:extLst>
          </p:cNvPr>
          <p:cNvSpPr>
            <a:spLocks noGrp="1" noChangeArrowheads="1"/>
          </p:cNvSpPr>
          <p:nvPr>
            <p:ph type="title"/>
          </p:nvPr>
        </p:nvSpPr>
        <p:spPr>
          <a:xfrm>
            <a:off x="76200" y="279400"/>
            <a:ext cx="9144000" cy="1016000"/>
          </a:xfrm>
        </p:spPr>
        <p:txBody>
          <a:bodyPr/>
          <a:lstStyle/>
          <a:p>
            <a:pPr algn="ctr" eaLnBrk="1" hangingPunct="1"/>
            <a:r>
              <a:rPr lang="en-US" altLang="en-US">
                <a:solidFill>
                  <a:schemeClr val="tx1"/>
                </a:solidFill>
                <a:cs typeface="Times New Roman" panose="02020603050405020304" pitchFamily="18" charset="0"/>
              </a:rPr>
              <a:t>Bldg Codes for Child Care</a:t>
            </a:r>
          </a:p>
        </p:txBody>
      </p:sp>
      <p:sp>
        <p:nvSpPr>
          <p:cNvPr id="80900" name="Rectangle 3">
            <a:extLst>
              <a:ext uri="{FF2B5EF4-FFF2-40B4-BE49-F238E27FC236}">
                <a16:creationId xmlns:a16="http://schemas.microsoft.com/office/drawing/2014/main" id="{4CAC7BBC-2465-64CC-2565-E2D5925B95CD}"/>
              </a:ext>
            </a:extLst>
          </p:cNvPr>
          <p:cNvSpPr>
            <a:spLocks noGrp="1" noChangeArrowheads="1"/>
          </p:cNvSpPr>
          <p:nvPr>
            <p:ph type="body" sz="half" idx="1"/>
          </p:nvPr>
        </p:nvSpPr>
        <p:spPr>
          <a:xfrm>
            <a:off x="1219200" y="2616200"/>
            <a:ext cx="3243263" cy="3251200"/>
          </a:xfrm>
        </p:spPr>
        <p:txBody>
          <a:bodyPr/>
          <a:lstStyle/>
          <a:p>
            <a:pPr eaLnBrk="1" hangingPunct="1"/>
            <a:r>
              <a:rPr lang="en-US" altLang="en-US"/>
              <a:t>Accessible entrance requirements</a:t>
            </a:r>
          </a:p>
          <a:p>
            <a:pPr eaLnBrk="1" hangingPunct="1"/>
            <a:r>
              <a:rPr lang="en-US" altLang="en-US"/>
              <a:t>Door width measurement</a:t>
            </a:r>
          </a:p>
          <a:p>
            <a:pPr eaLnBrk="1" hangingPunct="1"/>
            <a:r>
              <a:rPr lang="en-US" altLang="en-US"/>
              <a:t>Accessible door hardware</a:t>
            </a:r>
          </a:p>
        </p:txBody>
      </p:sp>
      <p:sp>
        <p:nvSpPr>
          <p:cNvPr id="59397" name="Rectangle 6">
            <a:extLst>
              <a:ext uri="{FF2B5EF4-FFF2-40B4-BE49-F238E27FC236}">
                <a16:creationId xmlns:a16="http://schemas.microsoft.com/office/drawing/2014/main" id="{2F58F8C2-91E2-13AA-E089-BB5BC59E52A1}"/>
              </a:ext>
            </a:extLst>
          </p:cNvPr>
          <p:cNvSpPr>
            <a:spLocks noChangeArrowheads="1"/>
          </p:cNvSpPr>
          <p:nvPr/>
        </p:nvSpPr>
        <p:spPr bwMode="auto">
          <a:xfrm>
            <a:off x="1219200" y="1871663"/>
            <a:ext cx="3581400" cy="676275"/>
          </a:xfrm>
          <a:prstGeom prst="rect">
            <a:avLst/>
          </a:prstGeom>
          <a:noFill/>
          <a:ln>
            <a:noFill/>
          </a:ln>
        </p:spPr>
        <p:txBody>
          <a:bodyPr/>
          <a:lstStyle>
            <a:lvl1pPr marL="342900" indent="-342900"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buClr>
                <a:srgbClr val="FF0000"/>
              </a:buClr>
              <a:buSzTx/>
              <a:buFont typeface="Times" panose="02020603050405020304" pitchFamily="18" charset="0"/>
              <a:buNone/>
              <a:defRPr/>
            </a:pPr>
            <a:r>
              <a:rPr lang="en-US" altLang="en-US" sz="2133" b="1" dirty="0">
                <a:solidFill>
                  <a:schemeClr val="accent6">
                    <a:lumMod val="25000"/>
                  </a:schemeClr>
                </a:solidFill>
                <a:latin typeface="Times" panose="02020603050405020304" pitchFamily="18" charset="0"/>
              </a:rPr>
              <a:t>ACCESS REQUIREMENTS</a:t>
            </a:r>
          </a:p>
        </p:txBody>
      </p:sp>
      <p:sp>
        <p:nvSpPr>
          <p:cNvPr id="59398" name="Rectangle 7">
            <a:extLst>
              <a:ext uri="{FF2B5EF4-FFF2-40B4-BE49-F238E27FC236}">
                <a16:creationId xmlns:a16="http://schemas.microsoft.com/office/drawing/2014/main" id="{AE02A8A9-2F06-572C-8DEE-AE1A189B5029}"/>
              </a:ext>
            </a:extLst>
          </p:cNvPr>
          <p:cNvSpPr>
            <a:spLocks noChangeArrowheads="1"/>
          </p:cNvSpPr>
          <p:nvPr/>
        </p:nvSpPr>
        <p:spPr bwMode="auto">
          <a:xfrm>
            <a:off x="4876800" y="1871663"/>
            <a:ext cx="3700463" cy="676275"/>
          </a:xfrm>
          <a:prstGeom prst="rect">
            <a:avLst/>
          </a:prstGeom>
          <a:noFill/>
          <a:ln>
            <a:noFill/>
          </a:ln>
        </p:spPr>
        <p:txBody>
          <a:bodyPr/>
          <a:lstStyle>
            <a:lvl1pPr marL="342900" indent="-342900"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buClr>
                <a:srgbClr val="FF0000"/>
              </a:buClr>
              <a:buSzTx/>
              <a:buFont typeface="Times" panose="02020603050405020304" pitchFamily="18" charset="0"/>
              <a:buNone/>
              <a:defRPr/>
            </a:pPr>
            <a:r>
              <a:rPr lang="en-US" altLang="en-US" sz="2133" b="1" dirty="0">
                <a:solidFill>
                  <a:schemeClr val="accent6">
                    <a:lumMod val="25000"/>
                  </a:schemeClr>
                </a:solidFill>
                <a:latin typeface="Times" panose="02020603050405020304" pitchFamily="18" charset="0"/>
              </a:rPr>
              <a:t>EGRESS REQUIREMENTS</a:t>
            </a:r>
          </a:p>
        </p:txBody>
      </p:sp>
      <p:sp>
        <p:nvSpPr>
          <p:cNvPr id="80903" name="Rectangle 4">
            <a:extLst>
              <a:ext uri="{FF2B5EF4-FFF2-40B4-BE49-F238E27FC236}">
                <a16:creationId xmlns:a16="http://schemas.microsoft.com/office/drawing/2014/main" id="{116F670D-A56F-F3D4-F548-6B35031C258D}"/>
              </a:ext>
            </a:extLst>
          </p:cNvPr>
          <p:cNvSpPr>
            <a:spLocks noGrp="1" noChangeArrowheads="1"/>
          </p:cNvSpPr>
          <p:nvPr>
            <p:ph type="body" sz="half" idx="2"/>
          </p:nvPr>
        </p:nvSpPr>
        <p:spPr>
          <a:xfrm>
            <a:off x="4648200" y="2616200"/>
            <a:ext cx="4495800" cy="1997075"/>
          </a:xfrm>
        </p:spPr>
        <p:txBody>
          <a:bodyPr/>
          <a:lstStyle/>
          <a:p>
            <a:pPr eaLnBrk="1" hangingPunct="1"/>
            <a:r>
              <a:rPr lang="en-US" altLang="en-US"/>
              <a:t>Level of exit discharge</a:t>
            </a:r>
          </a:p>
          <a:p>
            <a:pPr eaLnBrk="1" hangingPunct="1"/>
            <a:r>
              <a:rPr lang="en-US" altLang="en-US"/>
              <a:t>Remote exits</a:t>
            </a:r>
          </a:p>
          <a:p>
            <a:pPr eaLnBrk="1" hangingPunct="1"/>
            <a:r>
              <a:rPr lang="en-US" altLang="en-US"/>
              <a:t>Acceptable room locations for children &lt; 3 years old</a:t>
            </a:r>
          </a:p>
        </p:txBody>
      </p:sp>
      <p:sp>
        <p:nvSpPr>
          <p:cNvPr id="59400" name="Rectangle 8">
            <a:extLst>
              <a:ext uri="{FF2B5EF4-FFF2-40B4-BE49-F238E27FC236}">
                <a16:creationId xmlns:a16="http://schemas.microsoft.com/office/drawing/2014/main" id="{BD3FDEA2-37E5-C7BD-12B6-86C1F89DA7D6}"/>
              </a:ext>
            </a:extLst>
          </p:cNvPr>
          <p:cNvSpPr>
            <a:spLocks noChangeArrowheads="1"/>
          </p:cNvSpPr>
          <p:nvPr/>
        </p:nvSpPr>
        <p:spPr bwMode="auto">
          <a:xfrm>
            <a:off x="6219825" y="5719763"/>
            <a:ext cx="2700338" cy="560387"/>
          </a:xfrm>
          <a:prstGeom prst="rect">
            <a:avLst/>
          </a:prstGeom>
          <a:noFill/>
          <a:ln>
            <a:noFill/>
          </a:ln>
        </p:spPr>
        <p:txBody>
          <a:bodyPr/>
          <a:lstStyle>
            <a:lvl1pPr marL="342900" indent="-342900"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eaLnBrk="1" hangingPunct="1">
              <a:buClr>
                <a:srgbClr val="FF0000"/>
              </a:buClr>
              <a:buSzTx/>
              <a:buFont typeface="Times" panose="02020603050405020304" pitchFamily="18" charset="0"/>
              <a:buChar char="•"/>
              <a:defRPr/>
            </a:pPr>
            <a:r>
              <a:rPr lang="en-US" altLang="en-US" sz="2489" dirty="0">
                <a:solidFill>
                  <a:schemeClr val="accent6">
                    <a:lumMod val="25000"/>
                  </a:schemeClr>
                </a:solidFill>
                <a:latin typeface="Times" panose="02020603050405020304" pitchFamily="18" charset="0"/>
              </a:rPr>
              <a:t>Toilet fixtures</a:t>
            </a:r>
          </a:p>
        </p:txBody>
      </p:sp>
      <p:sp>
        <p:nvSpPr>
          <p:cNvPr id="80905" name="Slide Number Placeholder 1">
            <a:extLst>
              <a:ext uri="{FF2B5EF4-FFF2-40B4-BE49-F238E27FC236}">
                <a16:creationId xmlns:a16="http://schemas.microsoft.com/office/drawing/2014/main" id="{8C68AB4B-352D-4ABA-EC8A-0C52AAC0658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900">
                <a:solidFill>
                  <a:schemeClr val="tx1"/>
                </a:solidFill>
                <a:latin typeface="Arial" panose="020B0604020202020204" pitchFamily="34" charset="0"/>
              </a:defRPr>
            </a:lvl1pPr>
            <a:lvl2pPr marL="660400" indent="-254000">
              <a:spcBef>
                <a:spcPct val="20000"/>
              </a:spcBef>
              <a:buChar char="–"/>
              <a:defRPr sz="2500">
                <a:solidFill>
                  <a:schemeClr val="tx1"/>
                </a:solidFill>
                <a:latin typeface="Arial" panose="020B0604020202020204" pitchFamily="34" charset="0"/>
              </a:defRPr>
            </a:lvl2pPr>
            <a:lvl3pPr marL="1016000" indent="-203200">
              <a:spcBef>
                <a:spcPct val="20000"/>
              </a:spcBef>
              <a:buChar char="•"/>
              <a:defRPr sz="2200">
                <a:solidFill>
                  <a:schemeClr val="tx1"/>
                </a:solidFill>
                <a:latin typeface="Arial" panose="020B0604020202020204" pitchFamily="34" charset="0"/>
              </a:defRPr>
            </a:lvl3pPr>
            <a:lvl4pPr marL="1422400" indent="-203200">
              <a:spcBef>
                <a:spcPct val="20000"/>
              </a:spcBef>
              <a:buChar char="–"/>
              <a:defRPr>
                <a:solidFill>
                  <a:schemeClr val="tx1"/>
                </a:solidFill>
                <a:latin typeface="Arial" panose="020B0604020202020204" pitchFamily="34" charset="0"/>
              </a:defRPr>
            </a:lvl4pPr>
            <a:lvl5pPr marL="2057400" indent="-203200">
              <a:spcBef>
                <a:spcPct val="20000"/>
              </a:spcBef>
              <a:buChar char="»"/>
              <a:defRPr>
                <a:solidFill>
                  <a:schemeClr val="tx1"/>
                </a:solidFill>
                <a:latin typeface="Arial" panose="020B0604020202020204" pitchFamily="34" charset="0"/>
              </a:defRPr>
            </a:lvl5pPr>
            <a:lvl6pPr marL="2514600" indent="-203200" eaLnBrk="0" fontAlgn="base" hangingPunct="0">
              <a:spcBef>
                <a:spcPct val="20000"/>
              </a:spcBef>
              <a:spcAft>
                <a:spcPct val="0"/>
              </a:spcAft>
              <a:buChar char="»"/>
              <a:defRPr>
                <a:solidFill>
                  <a:schemeClr val="tx1"/>
                </a:solidFill>
                <a:latin typeface="Arial" panose="020B0604020202020204" pitchFamily="34" charset="0"/>
              </a:defRPr>
            </a:lvl6pPr>
            <a:lvl7pPr marL="2971800" indent="-203200" eaLnBrk="0" fontAlgn="base" hangingPunct="0">
              <a:spcBef>
                <a:spcPct val="20000"/>
              </a:spcBef>
              <a:spcAft>
                <a:spcPct val="0"/>
              </a:spcAft>
              <a:buChar char="»"/>
              <a:defRPr>
                <a:solidFill>
                  <a:schemeClr val="tx1"/>
                </a:solidFill>
                <a:latin typeface="Arial" panose="020B0604020202020204" pitchFamily="34" charset="0"/>
              </a:defRPr>
            </a:lvl7pPr>
            <a:lvl8pPr marL="3429000" indent="-203200" eaLnBrk="0" fontAlgn="base" hangingPunct="0">
              <a:spcBef>
                <a:spcPct val="20000"/>
              </a:spcBef>
              <a:spcAft>
                <a:spcPct val="0"/>
              </a:spcAft>
              <a:buChar char="»"/>
              <a:defRPr>
                <a:solidFill>
                  <a:schemeClr val="tx1"/>
                </a:solidFill>
                <a:latin typeface="Arial" panose="020B0604020202020204" pitchFamily="34" charset="0"/>
              </a:defRPr>
            </a:lvl8pPr>
            <a:lvl9pPr marL="3886200" indent="-2032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A6A0160A-8AFA-4DCF-B453-99D24EBBE985}" type="slidenum">
              <a:rPr lang="en-US" altLang="en-US" sz="1200" smtClean="0"/>
              <a:pPr>
                <a:spcBef>
                  <a:spcPct val="0"/>
                </a:spcBef>
                <a:buFontTx/>
                <a:buNone/>
              </a:pPr>
              <a:t>68</a:t>
            </a:fld>
            <a:endParaRPr lang="en-US" altLang="en-US" sz="1200"/>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541333AC-3BE4-56F5-028B-9FA5B4955A92}"/>
              </a:ext>
            </a:extLst>
          </p:cNvPr>
          <p:cNvSpPr>
            <a:spLocks noGrp="1" noChangeArrowheads="1"/>
          </p:cNvSpPr>
          <p:nvPr>
            <p:ph type="title"/>
          </p:nvPr>
        </p:nvSpPr>
        <p:spPr>
          <a:xfrm>
            <a:off x="955675" y="260350"/>
            <a:ext cx="7959725" cy="1016000"/>
          </a:xfrm>
        </p:spPr>
        <p:txBody>
          <a:bodyPr/>
          <a:lstStyle/>
          <a:p>
            <a:pPr algn="ctr" eaLnBrk="1" hangingPunct="1"/>
            <a:r>
              <a:rPr lang="en-US" altLang="en-US">
                <a:cs typeface="Times New Roman" panose="02020603050405020304" pitchFamily="18" charset="0"/>
              </a:rPr>
              <a:t>Accessible Entrance Requirements</a:t>
            </a:r>
          </a:p>
        </p:txBody>
      </p:sp>
      <p:sp>
        <p:nvSpPr>
          <p:cNvPr id="81923" name="Rectangle 3">
            <a:extLst>
              <a:ext uri="{FF2B5EF4-FFF2-40B4-BE49-F238E27FC236}">
                <a16:creationId xmlns:a16="http://schemas.microsoft.com/office/drawing/2014/main" id="{1ABC228F-5220-6F93-A458-0A6B7A238223}"/>
              </a:ext>
            </a:extLst>
          </p:cNvPr>
          <p:cNvSpPr>
            <a:spLocks noGrp="1" noChangeArrowheads="1"/>
          </p:cNvSpPr>
          <p:nvPr>
            <p:ph type="body" idx="1"/>
          </p:nvPr>
        </p:nvSpPr>
        <p:spPr>
          <a:xfrm>
            <a:off x="611188" y="4999038"/>
            <a:ext cx="8532812" cy="881062"/>
          </a:xfrm>
        </p:spPr>
        <p:txBody>
          <a:bodyPr/>
          <a:lstStyle/>
          <a:p>
            <a:pPr lvl="1" eaLnBrk="1" hangingPunct="1">
              <a:lnSpc>
                <a:spcPct val="90000"/>
              </a:lnSpc>
            </a:pPr>
            <a:r>
              <a:rPr lang="en-US" altLang="en-US"/>
              <a:t>Fixed, firm, non-slip</a:t>
            </a:r>
          </a:p>
          <a:p>
            <a:pPr lvl="1" eaLnBrk="1" hangingPunct="1">
              <a:lnSpc>
                <a:spcPct val="90000"/>
              </a:lnSpc>
            </a:pPr>
            <a:r>
              <a:rPr lang="en-US" altLang="en-US"/>
              <a:t>4’- 0” wide path of travel with maximum 1:12 slopes</a:t>
            </a:r>
          </a:p>
        </p:txBody>
      </p:sp>
      <p:pic>
        <p:nvPicPr>
          <p:cNvPr id="81924" name="Picture 6" descr="daycareSynovus Front Entry.jpg                                 0022EA3C&#10;LWW's Disk                     7C25C52A:">
            <a:extLst>
              <a:ext uri="{FF2B5EF4-FFF2-40B4-BE49-F238E27FC236}">
                <a16:creationId xmlns:a16="http://schemas.microsoft.com/office/drawing/2014/main" id="{E6EBCE88-40B8-E5D1-0681-9096DA3E757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773238" y="2482850"/>
            <a:ext cx="3884612" cy="25161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0421" name="Rectangle 7">
            <a:extLst>
              <a:ext uri="{FF2B5EF4-FFF2-40B4-BE49-F238E27FC236}">
                <a16:creationId xmlns:a16="http://schemas.microsoft.com/office/drawing/2014/main" id="{F347BEF4-2547-C46C-D12A-27BCD7C0D629}"/>
              </a:ext>
            </a:extLst>
          </p:cNvPr>
          <p:cNvSpPr>
            <a:spLocks noChangeArrowheads="1"/>
          </p:cNvSpPr>
          <p:nvPr/>
        </p:nvSpPr>
        <p:spPr bwMode="auto">
          <a:xfrm>
            <a:off x="1219200" y="1919288"/>
            <a:ext cx="7696200" cy="533400"/>
          </a:xfrm>
          <a:prstGeom prst="rect">
            <a:avLst/>
          </a:prstGeom>
          <a:noFill/>
          <a:ln>
            <a:noFill/>
          </a:ln>
        </p:spPr>
        <p:txBody>
          <a:bodyPr/>
          <a:lstStyle>
            <a:lvl1pPr marL="342900" indent="-342900"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eaLnBrk="1" hangingPunct="1">
              <a:buClr>
                <a:srgbClr val="FF0000"/>
              </a:buClr>
              <a:buSzTx/>
              <a:buFont typeface="Times" panose="02020603050405020304" pitchFamily="18" charset="0"/>
              <a:buChar char="•"/>
              <a:defRPr/>
            </a:pPr>
            <a:r>
              <a:rPr lang="en-US" altLang="en-US" sz="2844" dirty="0"/>
              <a:t>An accessible entrance requires:</a:t>
            </a:r>
          </a:p>
        </p:txBody>
      </p:sp>
      <p:sp>
        <p:nvSpPr>
          <p:cNvPr id="60422" name="Text Box 8">
            <a:extLst>
              <a:ext uri="{FF2B5EF4-FFF2-40B4-BE49-F238E27FC236}">
                <a16:creationId xmlns:a16="http://schemas.microsoft.com/office/drawing/2014/main" id="{D8617DDE-459B-DB68-8ABA-A724022AC9F8}"/>
              </a:ext>
            </a:extLst>
          </p:cNvPr>
          <p:cNvSpPr txBox="1">
            <a:spLocks noChangeArrowheads="1"/>
          </p:cNvSpPr>
          <p:nvPr/>
        </p:nvSpPr>
        <p:spPr bwMode="auto">
          <a:xfrm>
            <a:off x="6708775" y="3155950"/>
            <a:ext cx="1785938" cy="1076325"/>
          </a:xfrm>
          <a:prstGeom prst="rect">
            <a:avLst/>
          </a:prstGeom>
          <a:solidFill>
            <a:schemeClr val="accent1"/>
          </a:solidFill>
          <a:ln w="9525">
            <a:solidFill>
              <a:schemeClr val="hlink"/>
            </a:solidFill>
            <a:miter lim="800000"/>
            <a:headEnd/>
            <a:tailEnd/>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spcBef>
                <a:spcPct val="50000"/>
              </a:spcBef>
              <a:buClrTx/>
              <a:buSzTx/>
              <a:buFontTx/>
              <a:buNone/>
              <a:defRPr/>
            </a:pPr>
            <a:r>
              <a:rPr lang="en-US" altLang="en-US" sz="2133">
                <a:latin typeface="Times" panose="02020603050405020304" pitchFamily="18" charset="0"/>
              </a:rPr>
              <a:t>This means no stairs - no gravel paths</a:t>
            </a:r>
          </a:p>
        </p:txBody>
      </p:sp>
      <p:sp>
        <p:nvSpPr>
          <p:cNvPr id="81927" name="Slide Number Placeholder 1">
            <a:extLst>
              <a:ext uri="{FF2B5EF4-FFF2-40B4-BE49-F238E27FC236}">
                <a16:creationId xmlns:a16="http://schemas.microsoft.com/office/drawing/2014/main" id="{373A1CF1-FCCB-904B-B6B3-4AF9163B46D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900">
                <a:solidFill>
                  <a:schemeClr val="tx1"/>
                </a:solidFill>
                <a:latin typeface="Arial" panose="020B0604020202020204" pitchFamily="34" charset="0"/>
              </a:defRPr>
            </a:lvl1pPr>
            <a:lvl2pPr marL="660400" indent="-254000">
              <a:spcBef>
                <a:spcPct val="20000"/>
              </a:spcBef>
              <a:buChar char="–"/>
              <a:defRPr sz="2500">
                <a:solidFill>
                  <a:schemeClr val="tx1"/>
                </a:solidFill>
                <a:latin typeface="Arial" panose="020B0604020202020204" pitchFamily="34" charset="0"/>
              </a:defRPr>
            </a:lvl2pPr>
            <a:lvl3pPr marL="1016000" indent="-203200">
              <a:spcBef>
                <a:spcPct val="20000"/>
              </a:spcBef>
              <a:buChar char="•"/>
              <a:defRPr sz="2200">
                <a:solidFill>
                  <a:schemeClr val="tx1"/>
                </a:solidFill>
                <a:latin typeface="Arial" panose="020B0604020202020204" pitchFamily="34" charset="0"/>
              </a:defRPr>
            </a:lvl3pPr>
            <a:lvl4pPr marL="1422400" indent="-203200">
              <a:spcBef>
                <a:spcPct val="20000"/>
              </a:spcBef>
              <a:buChar char="–"/>
              <a:defRPr>
                <a:solidFill>
                  <a:schemeClr val="tx1"/>
                </a:solidFill>
                <a:latin typeface="Arial" panose="020B0604020202020204" pitchFamily="34" charset="0"/>
              </a:defRPr>
            </a:lvl4pPr>
            <a:lvl5pPr marL="2057400" indent="-203200">
              <a:spcBef>
                <a:spcPct val="20000"/>
              </a:spcBef>
              <a:buChar char="»"/>
              <a:defRPr>
                <a:solidFill>
                  <a:schemeClr val="tx1"/>
                </a:solidFill>
                <a:latin typeface="Arial" panose="020B0604020202020204" pitchFamily="34" charset="0"/>
              </a:defRPr>
            </a:lvl5pPr>
            <a:lvl6pPr marL="2514600" indent="-203200" eaLnBrk="0" fontAlgn="base" hangingPunct="0">
              <a:spcBef>
                <a:spcPct val="20000"/>
              </a:spcBef>
              <a:spcAft>
                <a:spcPct val="0"/>
              </a:spcAft>
              <a:buChar char="»"/>
              <a:defRPr>
                <a:solidFill>
                  <a:schemeClr val="tx1"/>
                </a:solidFill>
                <a:latin typeface="Arial" panose="020B0604020202020204" pitchFamily="34" charset="0"/>
              </a:defRPr>
            </a:lvl6pPr>
            <a:lvl7pPr marL="2971800" indent="-203200" eaLnBrk="0" fontAlgn="base" hangingPunct="0">
              <a:spcBef>
                <a:spcPct val="20000"/>
              </a:spcBef>
              <a:spcAft>
                <a:spcPct val="0"/>
              </a:spcAft>
              <a:buChar char="»"/>
              <a:defRPr>
                <a:solidFill>
                  <a:schemeClr val="tx1"/>
                </a:solidFill>
                <a:latin typeface="Arial" panose="020B0604020202020204" pitchFamily="34" charset="0"/>
              </a:defRPr>
            </a:lvl7pPr>
            <a:lvl8pPr marL="3429000" indent="-203200" eaLnBrk="0" fontAlgn="base" hangingPunct="0">
              <a:spcBef>
                <a:spcPct val="20000"/>
              </a:spcBef>
              <a:spcAft>
                <a:spcPct val="0"/>
              </a:spcAft>
              <a:buChar char="»"/>
              <a:defRPr>
                <a:solidFill>
                  <a:schemeClr val="tx1"/>
                </a:solidFill>
                <a:latin typeface="Arial" panose="020B0604020202020204" pitchFamily="34" charset="0"/>
              </a:defRPr>
            </a:lvl8pPr>
            <a:lvl9pPr marL="3886200" indent="-2032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47A86F3A-0F9B-4027-A2AA-0A90046C5C5F}" type="slidenum">
              <a:rPr lang="en-US" altLang="en-US" sz="1200" smtClean="0"/>
              <a:pPr>
                <a:spcBef>
                  <a:spcPct val="0"/>
                </a:spcBef>
                <a:buFontTx/>
                <a:buNone/>
              </a:pPr>
              <a:t>69</a:t>
            </a:fld>
            <a:endParaRPr lang="en-US" altLang="en-US" sz="1200"/>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79BA662-C993-A4F4-A327-C1272E6FACCD}"/>
              </a:ext>
            </a:extLst>
          </p:cNvPr>
          <p:cNvSpPr>
            <a:spLocks noGrp="1" noChangeArrowheads="1"/>
          </p:cNvSpPr>
          <p:nvPr>
            <p:ph type="title"/>
          </p:nvPr>
        </p:nvSpPr>
        <p:spPr/>
        <p:txBody>
          <a:bodyPr/>
          <a:lstStyle/>
          <a:p>
            <a:pPr eaLnBrk="1" hangingPunct="1"/>
            <a:r>
              <a:rPr lang="en-US" altLang="en-US"/>
              <a:t>Iroquois Theater Fire 1903</a:t>
            </a:r>
          </a:p>
        </p:txBody>
      </p:sp>
      <p:pic>
        <p:nvPicPr>
          <p:cNvPr id="12291" name="Picture 4" descr="after iroquois fire">
            <a:extLst>
              <a:ext uri="{FF2B5EF4-FFF2-40B4-BE49-F238E27FC236}">
                <a16:creationId xmlns:a16="http://schemas.microsoft.com/office/drawing/2014/main" id="{EE599752-66A1-1F9A-E391-0A3DE0E76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52959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lobby iroquois fire">
            <a:extLst>
              <a:ext uri="{FF2B5EF4-FFF2-40B4-BE49-F238E27FC236}">
                <a16:creationId xmlns:a16="http://schemas.microsoft.com/office/drawing/2014/main" id="{0E3E93CD-2411-F417-09D1-D1169D1D3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211638"/>
            <a:ext cx="4038600" cy="2646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 Box 6">
            <a:extLst>
              <a:ext uri="{FF2B5EF4-FFF2-40B4-BE49-F238E27FC236}">
                <a16:creationId xmlns:a16="http://schemas.microsoft.com/office/drawing/2014/main" id="{4DB2197C-8BBD-B0B8-8B6A-075446821E07}"/>
              </a:ext>
            </a:extLst>
          </p:cNvPr>
          <p:cNvSpPr txBox="1">
            <a:spLocks noChangeArrowheads="1"/>
          </p:cNvSpPr>
          <p:nvPr/>
        </p:nvSpPr>
        <p:spPr bwMode="auto">
          <a:xfrm>
            <a:off x="5181600" y="1143000"/>
            <a:ext cx="3810000" cy="3402013"/>
          </a:xfrm>
          <a:prstGeom prst="rect">
            <a:avLst/>
          </a:prstGeom>
          <a:solidFill>
            <a:srgbClr val="FF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99"/>
            </a:extrusionClr>
            <a:contourClr>
              <a:srgbClr val="FFFF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marL="282575" indent="-225425">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pPr>
            <a:r>
              <a:rPr lang="en-US" altLang="en-US" sz="1800" b="1">
                <a:latin typeface="Times New Roman" panose="02020603050405020304" pitchFamily="18" charset="0"/>
              </a:rPr>
              <a:t>635 casualties</a:t>
            </a:r>
          </a:p>
          <a:p>
            <a:pPr>
              <a:spcBef>
                <a:spcPct val="50000"/>
              </a:spcBef>
            </a:pPr>
            <a:r>
              <a:rPr lang="en-US" altLang="en-US" sz="1800" b="1">
                <a:latin typeface="Times New Roman" panose="02020603050405020304" pitchFamily="18" charset="0"/>
              </a:rPr>
              <a:t>Building Structure Slightly Damaged</a:t>
            </a:r>
          </a:p>
          <a:p>
            <a:pPr>
              <a:spcBef>
                <a:spcPct val="50000"/>
              </a:spcBef>
            </a:pPr>
            <a:r>
              <a:rPr lang="en-US" altLang="en-US" sz="1800" b="1">
                <a:latin typeface="Times New Roman" panose="02020603050405020304" pitchFamily="18" charset="0"/>
              </a:rPr>
              <a:t>Arcing light sprayed sparks against a velvet curtain</a:t>
            </a:r>
          </a:p>
          <a:p>
            <a:pPr>
              <a:spcBef>
                <a:spcPct val="50000"/>
              </a:spcBef>
            </a:pPr>
            <a:r>
              <a:rPr lang="en-US" altLang="en-US" sz="1800" b="1">
                <a:latin typeface="Times New Roman" panose="02020603050405020304" pitchFamily="18" charset="0"/>
              </a:rPr>
              <a:t>Doors opened in or were locked</a:t>
            </a:r>
          </a:p>
          <a:p>
            <a:pPr>
              <a:spcBef>
                <a:spcPct val="50000"/>
              </a:spcBef>
            </a:pPr>
            <a:r>
              <a:rPr lang="en-US" altLang="en-US" sz="1800" b="1">
                <a:latin typeface="Times New Roman" panose="02020603050405020304" pitchFamily="18" charset="0"/>
              </a:rPr>
              <a:t>Unfamiliar Door Latches</a:t>
            </a:r>
          </a:p>
          <a:p>
            <a:pPr>
              <a:spcBef>
                <a:spcPct val="50000"/>
              </a:spcBef>
            </a:pPr>
            <a:r>
              <a:rPr lang="en-US" altLang="en-US" sz="1800" b="1">
                <a:latin typeface="Times New Roman" panose="02020603050405020304" pitchFamily="18" charset="0"/>
              </a:rPr>
              <a:t>Exits were not marked</a:t>
            </a:r>
          </a:p>
          <a:p>
            <a:pPr>
              <a:spcBef>
                <a:spcPct val="50000"/>
              </a:spcBef>
            </a:pPr>
            <a:r>
              <a:rPr lang="en-US" altLang="en-US" sz="1800" b="1">
                <a:latin typeface="Times New Roman" panose="02020603050405020304" pitchFamily="18" charset="0"/>
              </a:rPr>
              <a:t>No Fire Drills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D397079-8793-E8C4-B194-B9855CEC8437}"/>
              </a:ext>
            </a:extLst>
          </p:cNvPr>
          <p:cNvSpPr>
            <a:spLocks noGrp="1" noChangeArrowheads="1"/>
          </p:cNvSpPr>
          <p:nvPr>
            <p:ph type="title"/>
          </p:nvPr>
        </p:nvSpPr>
        <p:spPr>
          <a:xfrm>
            <a:off x="1063625" y="250825"/>
            <a:ext cx="8077200" cy="1016000"/>
          </a:xfrm>
        </p:spPr>
        <p:txBody>
          <a:bodyPr/>
          <a:lstStyle/>
          <a:p>
            <a:pPr eaLnBrk="1" hangingPunct="1">
              <a:defRPr/>
            </a:pPr>
            <a:r>
              <a:rPr lang="en-US" altLang="en-US" sz="4267" dirty="0">
                <a:cs typeface="Times New Roman" pitchFamily="18" charset="0"/>
              </a:rPr>
              <a:t> </a:t>
            </a:r>
            <a:r>
              <a:rPr lang="en-US" altLang="en-US" dirty="0">
                <a:cs typeface="Times New Roman" pitchFamily="18" charset="0"/>
              </a:rPr>
              <a:t>Accessible Entrance Requirements</a:t>
            </a:r>
          </a:p>
        </p:txBody>
      </p:sp>
      <p:sp>
        <p:nvSpPr>
          <p:cNvPr id="82947" name="Rectangle 3">
            <a:extLst>
              <a:ext uri="{FF2B5EF4-FFF2-40B4-BE49-F238E27FC236}">
                <a16:creationId xmlns:a16="http://schemas.microsoft.com/office/drawing/2014/main" id="{0AD0F557-BDCC-0A7F-DD4B-4A046C050FDF}"/>
              </a:ext>
            </a:extLst>
          </p:cNvPr>
          <p:cNvSpPr>
            <a:spLocks noGrp="1" noChangeArrowheads="1"/>
          </p:cNvSpPr>
          <p:nvPr>
            <p:ph type="body" idx="1"/>
          </p:nvPr>
        </p:nvSpPr>
        <p:spPr>
          <a:xfrm>
            <a:off x="446088" y="4978400"/>
            <a:ext cx="8531225" cy="1187450"/>
          </a:xfrm>
        </p:spPr>
        <p:txBody>
          <a:bodyPr/>
          <a:lstStyle/>
          <a:p>
            <a:pPr lvl="1" eaLnBrk="1" hangingPunct="1">
              <a:lnSpc>
                <a:spcPct val="90000"/>
              </a:lnSpc>
            </a:pPr>
            <a:r>
              <a:rPr lang="en-US" altLang="en-US"/>
              <a:t>Handrail extensions top and bottom of ramp within 27” of floor or ground surface</a:t>
            </a:r>
          </a:p>
          <a:p>
            <a:pPr lvl="1" eaLnBrk="1" hangingPunct="1">
              <a:lnSpc>
                <a:spcPct val="90000"/>
              </a:lnSpc>
            </a:pPr>
            <a:r>
              <a:rPr lang="en-US" altLang="en-US"/>
              <a:t>2” edge protection where drop-offs &gt; 1/2”</a:t>
            </a:r>
          </a:p>
        </p:txBody>
      </p:sp>
      <p:sp>
        <p:nvSpPr>
          <p:cNvPr id="61444" name="Rectangle 5">
            <a:extLst>
              <a:ext uri="{FF2B5EF4-FFF2-40B4-BE49-F238E27FC236}">
                <a16:creationId xmlns:a16="http://schemas.microsoft.com/office/drawing/2014/main" id="{B1791C65-8B40-ABBE-F909-ECFD417D2693}"/>
              </a:ext>
            </a:extLst>
          </p:cNvPr>
          <p:cNvSpPr>
            <a:spLocks noChangeArrowheads="1"/>
          </p:cNvSpPr>
          <p:nvPr/>
        </p:nvSpPr>
        <p:spPr bwMode="auto">
          <a:xfrm>
            <a:off x="1241425" y="1919288"/>
            <a:ext cx="7673975" cy="533400"/>
          </a:xfrm>
          <a:prstGeom prst="rect">
            <a:avLst/>
          </a:prstGeom>
          <a:noFill/>
          <a:ln>
            <a:noFill/>
          </a:ln>
        </p:spPr>
        <p:txBody>
          <a:bodyPr/>
          <a:lstStyle>
            <a:lvl1pPr marL="342900" indent="-342900"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2"/>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eaLnBrk="1" hangingPunct="1">
              <a:buClr>
                <a:srgbClr val="FF0000"/>
              </a:buClr>
              <a:buSzTx/>
              <a:buFont typeface="Times" panose="02020603050405020304" pitchFamily="18" charset="0"/>
              <a:buChar char="•"/>
              <a:defRPr/>
            </a:pPr>
            <a:r>
              <a:rPr lang="en-US" altLang="en-US" sz="2844" dirty="0"/>
              <a:t>An accessible ramp requires:</a:t>
            </a:r>
          </a:p>
        </p:txBody>
      </p:sp>
      <p:pic>
        <p:nvPicPr>
          <p:cNvPr id="82949" name="Picture 8" descr="rampwheelchair.ramp.jpg                                        0022EA3C&#10;LWW's Disk                     7C25C52A:">
            <a:extLst>
              <a:ext uri="{FF2B5EF4-FFF2-40B4-BE49-F238E27FC236}">
                <a16:creationId xmlns:a16="http://schemas.microsoft.com/office/drawing/2014/main" id="{633908E7-FA85-86A0-EF1D-8A2978D2C33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r="2269"/>
          <a:stretch>
            <a:fillRect/>
          </a:stretch>
        </p:blipFill>
        <p:spPr bwMode="auto">
          <a:xfrm>
            <a:off x="4302125" y="2513013"/>
            <a:ext cx="3629025"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9">
            <a:extLst>
              <a:ext uri="{FF2B5EF4-FFF2-40B4-BE49-F238E27FC236}">
                <a16:creationId xmlns:a16="http://schemas.microsoft.com/office/drawing/2014/main" id="{7871236F-CE0E-4A2B-8B38-65F37A379E21}"/>
              </a:ext>
            </a:extLst>
          </p:cNvPr>
          <p:cNvSpPr txBox="1">
            <a:spLocks noChangeArrowheads="1"/>
          </p:cNvSpPr>
          <p:nvPr/>
        </p:nvSpPr>
        <p:spPr bwMode="auto">
          <a:xfrm>
            <a:off x="1241425" y="2740025"/>
            <a:ext cx="2257425" cy="2062163"/>
          </a:xfrm>
          <a:prstGeom prst="rect">
            <a:avLst/>
          </a:prstGeom>
          <a:solidFill>
            <a:schemeClr val="accent1"/>
          </a:solidFill>
          <a:ln w="9525">
            <a:solidFill>
              <a:schemeClr val="hlink"/>
            </a:solidFill>
            <a:miter lim="800000"/>
            <a:headEnd/>
            <a:tailEnd/>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2"/>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spcBef>
                <a:spcPct val="50000"/>
              </a:spcBef>
              <a:buClrTx/>
              <a:buSzTx/>
              <a:buFontTx/>
              <a:buNone/>
              <a:defRPr/>
            </a:pPr>
            <a:r>
              <a:rPr lang="en-US" altLang="en-US" sz="2133" dirty="0">
                <a:latin typeface="Times" panose="02020603050405020304" pitchFamily="18" charset="0"/>
              </a:rPr>
              <a:t>Maximum 1:12 slopes with</a:t>
            </a:r>
            <a:r>
              <a:rPr lang="en-US" altLang="en-US" sz="1778" dirty="0">
                <a:latin typeface="Times" panose="02020603050405020304" pitchFamily="18" charset="0"/>
              </a:rPr>
              <a:t>  </a:t>
            </a:r>
            <a:r>
              <a:rPr lang="en-US" altLang="en-US" sz="2133" dirty="0">
                <a:latin typeface="Times" panose="02020603050405020304" pitchFamily="18" charset="0"/>
              </a:rPr>
              <a:t>minimum 4’-0” width between</a:t>
            </a:r>
            <a:r>
              <a:rPr lang="en-US" altLang="en-US" sz="1778" dirty="0">
                <a:latin typeface="Times" panose="02020603050405020304" pitchFamily="18" charset="0"/>
              </a:rPr>
              <a:t> </a:t>
            </a:r>
            <a:r>
              <a:rPr lang="en-US" altLang="en-US" sz="2133" dirty="0">
                <a:latin typeface="Times" panose="02020603050405020304" pitchFamily="18" charset="0"/>
              </a:rPr>
              <a:t>handrails on both sides</a:t>
            </a:r>
          </a:p>
        </p:txBody>
      </p:sp>
      <p:sp>
        <p:nvSpPr>
          <p:cNvPr id="82951" name="Slide Number Placeholder 1">
            <a:extLst>
              <a:ext uri="{FF2B5EF4-FFF2-40B4-BE49-F238E27FC236}">
                <a16:creationId xmlns:a16="http://schemas.microsoft.com/office/drawing/2014/main" id="{CCEAE825-FE4B-3C54-760A-64DA272006C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900">
                <a:solidFill>
                  <a:schemeClr val="tx1"/>
                </a:solidFill>
                <a:latin typeface="Arial" panose="020B0604020202020204" pitchFamily="34" charset="0"/>
              </a:defRPr>
            </a:lvl1pPr>
            <a:lvl2pPr marL="660400" indent="-254000">
              <a:spcBef>
                <a:spcPct val="20000"/>
              </a:spcBef>
              <a:buChar char="–"/>
              <a:defRPr sz="2500">
                <a:solidFill>
                  <a:schemeClr val="tx1"/>
                </a:solidFill>
                <a:latin typeface="Arial" panose="020B0604020202020204" pitchFamily="34" charset="0"/>
              </a:defRPr>
            </a:lvl2pPr>
            <a:lvl3pPr marL="1016000" indent="-203200">
              <a:spcBef>
                <a:spcPct val="20000"/>
              </a:spcBef>
              <a:buChar char="•"/>
              <a:defRPr sz="2200">
                <a:solidFill>
                  <a:schemeClr val="tx1"/>
                </a:solidFill>
                <a:latin typeface="Arial" panose="020B0604020202020204" pitchFamily="34" charset="0"/>
              </a:defRPr>
            </a:lvl3pPr>
            <a:lvl4pPr marL="1422400" indent="-203200">
              <a:spcBef>
                <a:spcPct val="20000"/>
              </a:spcBef>
              <a:buChar char="–"/>
              <a:defRPr>
                <a:solidFill>
                  <a:schemeClr val="tx1"/>
                </a:solidFill>
                <a:latin typeface="Arial" panose="020B0604020202020204" pitchFamily="34" charset="0"/>
              </a:defRPr>
            </a:lvl4pPr>
            <a:lvl5pPr marL="2057400" indent="-203200">
              <a:spcBef>
                <a:spcPct val="20000"/>
              </a:spcBef>
              <a:buChar char="»"/>
              <a:defRPr>
                <a:solidFill>
                  <a:schemeClr val="tx1"/>
                </a:solidFill>
                <a:latin typeface="Arial" panose="020B0604020202020204" pitchFamily="34" charset="0"/>
              </a:defRPr>
            </a:lvl5pPr>
            <a:lvl6pPr marL="2514600" indent="-203200" eaLnBrk="0" fontAlgn="base" hangingPunct="0">
              <a:spcBef>
                <a:spcPct val="20000"/>
              </a:spcBef>
              <a:spcAft>
                <a:spcPct val="0"/>
              </a:spcAft>
              <a:buChar char="»"/>
              <a:defRPr>
                <a:solidFill>
                  <a:schemeClr val="tx1"/>
                </a:solidFill>
                <a:latin typeface="Arial" panose="020B0604020202020204" pitchFamily="34" charset="0"/>
              </a:defRPr>
            </a:lvl6pPr>
            <a:lvl7pPr marL="2971800" indent="-203200" eaLnBrk="0" fontAlgn="base" hangingPunct="0">
              <a:spcBef>
                <a:spcPct val="20000"/>
              </a:spcBef>
              <a:spcAft>
                <a:spcPct val="0"/>
              </a:spcAft>
              <a:buChar char="»"/>
              <a:defRPr>
                <a:solidFill>
                  <a:schemeClr val="tx1"/>
                </a:solidFill>
                <a:latin typeface="Arial" panose="020B0604020202020204" pitchFamily="34" charset="0"/>
              </a:defRPr>
            </a:lvl7pPr>
            <a:lvl8pPr marL="3429000" indent="-203200" eaLnBrk="0" fontAlgn="base" hangingPunct="0">
              <a:spcBef>
                <a:spcPct val="20000"/>
              </a:spcBef>
              <a:spcAft>
                <a:spcPct val="0"/>
              </a:spcAft>
              <a:buChar char="»"/>
              <a:defRPr>
                <a:solidFill>
                  <a:schemeClr val="tx1"/>
                </a:solidFill>
                <a:latin typeface="Arial" panose="020B0604020202020204" pitchFamily="34" charset="0"/>
              </a:defRPr>
            </a:lvl8pPr>
            <a:lvl9pPr marL="3886200" indent="-2032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F5C05888-8867-4C31-87CC-B0A338456BB5}" type="slidenum">
              <a:rPr lang="en-US" altLang="en-US" sz="1200" smtClean="0"/>
              <a:pPr>
                <a:spcBef>
                  <a:spcPct val="0"/>
                </a:spcBef>
                <a:buFontTx/>
                <a:buNone/>
              </a:pPr>
              <a:t>70</a:t>
            </a:fld>
            <a:endParaRPr lang="en-US" altLang="en-US" sz="1200"/>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90FF1323-3F21-BF83-2352-E08C437C526D}"/>
              </a:ext>
            </a:extLst>
          </p:cNvPr>
          <p:cNvSpPr>
            <a:spLocks noGrp="1" noChangeArrowheads="1"/>
          </p:cNvSpPr>
          <p:nvPr>
            <p:ph type="title"/>
          </p:nvPr>
        </p:nvSpPr>
        <p:spPr>
          <a:xfrm>
            <a:off x="914400" y="244475"/>
            <a:ext cx="8226425" cy="1016000"/>
          </a:xfrm>
        </p:spPr>
        <p:txBody>
          <a:bodyPr/>
          <a:lstStyle/>
          <a:p>
            <a:pPr eaLnBrk="1" hangingPunct="1"/>
            <a:r>
              <a:rPr lang="en-US" altLang="en-US">
                <a:cs typeface="Times New Roman" panose="02020603050405020304" pitchFamily="18" charset="0"/>
              </a:rPr>
              <a:t>Door Width Measurement</a:t>
            </a:r>
          </a:p>
        </p:txBody>
      </p:sp>
      <p:pic>
        <p:nvPicPr>
          <p:cNvPr id="83971" name="Picture 9" descr="door.gif                                                       0003BD42&#10;LWW's Disk                     7C25C52A:">
            <a:extLst>
              <a:ext uri="{FF2B5EF4-FFF2-40B4-BE49-F238E27FC236}">
                <a16:creationId xmlns:a16="http://schemas.microsoft.com/office/drawing/2014/main" id="{888118D4-ACA2-8618-0F3F-FBDF65CD0DF3}"/>
              </a:ext>
            </a:extLst>
          </p:cNvPr>
          <p:cNvPicPr>
            <a:picLocks noGrp="1" noChangeAspect="1" noChangeArrowheads="1"/>
          </p:cNvPicPr>
          <p:nvPr>
            <p:ph sz="half" idx="1"/>
          </p:nvPr>
        </p:nvPicPr>
        <p:blipFill>
          <a:blip r:embed="rId2" r:link="rId3">
            <a:extLst>
              <a:ext uri="{28A0092B-C50C-407E-A947-70E740481C1C}">
                <a14:useLocalDpi xmlns:a14="http://schemas.microsoft.com/office/drawing/2010/main" val="0"/>
              </a:ext>
            </a:extLst>
          </a:blip>
          <a:srcRect r="34723"/>
          <a:stretch>
            <a:fillRect/>
          </a:stretch>
        </p:blipFill>
        <p:spPr>
          <a:xfrm>
            <a:off x="4805363" y="2020888"/>
            <a:ext cx="3581400" cy="3657600"/>
          </a:xfrm>
        </p:spPr>
      </p:pic>
      <p:sp>
        <p:nvSpPr>
          <p:cNvPr id="62468" name="Text Box 20">
            <a:extLst>
              <a:ext uri="{FF2B5EF4-FFF2-40B4-BE49-F238E27FC236}">
                <a16:creationId xmlns:a16="http://schemas.microsoft.com/office/drawing/2014/main" id="{D22D59F0-FBDB-3C2F-6B0F-1E61050A837E}"/>
              </a:ext>
            </a:extLst>
          </p:cNvPr>
          <p:cNvSpPr txBox="1">
            <a:spLocks noChangeArrowheads="1"/>
          </p:cNvSpPr>
          <p:nvPr/>
        </p:nvSpPr>
        <p:spPr bwMode="auto">
          <a:xfrm>
            <a:off x="7559675" y="2171700"/>
            <a:ext cx="906463" cy="311150"/>
          </a:xfrm>
          <a:prstGeom prst="rect">
            <a:avLst/>
          </a:prstGeom>
          <a:solidFill>
            <a:schemeClr val="accent1"/>
          </a:solidFill>
          <a:ln w="9525">
            <a:solidFill>
              <a:schemeClr val="hlink"/>
            </a:solidFill>
            <a:miter lim="800000"/>
            <a:headEnd/>
            <a:tailEnd/>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eaLnBrk="1" hangingPunct="1">
              <a:spcBef>
                <a:spcPct val="50000"/>
              </a:spcBef>
              <a:buClrTx/>
              <a:buSzTx/>
              <a:buFontTx/>
              <a:buNone/>
              <a:defRPr/>
            </a:pPr>
            <a:r>
              <a:rPr lang="en-US" altLang="en-US" sz="1422" dirty="0">
                <a:latin typeface="Arial" panose="020B0604020202020204" pitchFamily="34" charset="0"/>
              </a:rPr>
              <a:t>INSIDE</a:t>
            </a:r>
            <a:endParaRPr lang="en-US" altLang="en-US" sz="2133" dirty="0">
              <a:latin typeface="Times" panose="02020603050405020304" pitchFamily="18" charset="0"/>
            </a:endParaRPr>
          </a:p>
        </p:txBody>
      </p:sp>
      <p:sp>
        <p:nvSpPr>
          <p:cNvPr id="62469" name="Text Box 21">
            <a:extLst>
              <a:ext uri="{FF2B5EF4-FFF2-40B4-BE49-F238E27FC236}">
                <a16:creationId xmlns:a16="http://schemas.microsoft.com/office/drawing/2014/main" id="{A6C682E1-FB67-A74E-98FC-B0B183573714}"/>
              </a:ext>
            </a:extLst>
          </p:cNvPr>
          <p:cNvSpPr txBox="1">
            <a:spLocks noChangeArrowheads="1"/>
          </p:cNvSpPr>
          <p:nvPr/>
        </p:nvSpPr>
        <p:spPr bwMode="auto">
          <a:xfrm>
            <a:off x="7472363" y="5842000"/>
            <a:ext cx="1081087" cy="284163"/>
          </a:xfrm>
          <a:prstGeom prst="rect">
            <a:avLst/>
          </a:prstGeom>
          <a:solidFill>
            <a:schemeClr val="accent1"/>
          </a:solidFill>
          <a:ln w="9525">
            <a:solidFill>
              <a:schemeClr val="hlink"/>
            </a:solidFill>
            <a:miter lim="800000"/>
            <a:headEnd/>
            <a:tailEnd/>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spcBef>
                <a:spcPct val="50000"/>
              </a:spcBef>
              <a:buClrTx/>
              <a:buSzTx/>
              <a:buFontTx/>
              <a:buNone/>
              <a:defRPr/>
            </a:pPr>
            <a:r>
              <a:rPr lang="en-US" altLang="en-US" sz="1244">
                <a:latin typeface="Arial" panose="020B0604020202020204" pitchFamily="34" charset="0"/>
              </a:rPr>
              <a:t>OUTSIDE</a:t>
            </a:r>
            <a:endParaRPr lang="en-US" altLang="en-US" sz="2133">
              <a:latin typeface="Times" panose="02020603050405020304" pitchFamily="18" charset="0"/>
            </a:endParaRPr>
          </a:p>
        </p:txBody>
      </p:sp>
      <p:sp>
        <p:nvSpPr>
          <p:cNvPr id="62470" name="Rectangle 23">
            <a:extLst>
              <a:ext uri="{FF2B5EF4-FFF2-40B4-BE49-F238E27FC236}">
                <a16:creationId xmlns:a16="http://schemas.microsoft.com/office/drawing/2014/main" id="{A4280485-628C-99A3-4D1B-472548A77C2C}"/>
              </a:ext>
            </a:extLst>
          </p:cNvPr>
          <p:cNvSpPr>
            <a:spLocks noGrp="1" noChangeArrowheads="1"/>
          </p:cNvSpPr>
          <p:nvPr>
            <p:ph type="body" sz="half" idx="2"/>
          </p:nvPr>
        </p:nvSpPr>
        <p:spPr>
          <a:xfrm>
            <a:off x="1189038" y="1919288"/>
            <a:ext cx="3778250" cy="3640137"/>
          </a:xfrm>
        </p:spPr>
        <p:txBody>
          <a:bodyPr/>
          <a:lstStyle/>
          <a:p>
            <a:pPr eaLnBrk="1" hangingPunct="1">
              <a:lnSpc>
                <a:spcPct val="90000"/>
              </a:lnSpc>
              <a:defRPr/>
            </a:pPr>
            <a:r>
              <a:rPr lang="en-US" altLang="en-US" sz="2489" dirty="0"/>
              <a:t>The required 32” clear dimension is measured: </a:t>
            </a:r>
          </a:p>
          <a:p>
            <a:pPr lvl="1" eaLnBrk="1" hangingPunct="1">
              <a:lnSpc>
                <a:spcPct val="90000"/>
              </a:lnSpc>
              <a:defRPr/>
            </a:pPr>
            <a:r>
              <a:rPr lang="en-US" altLang="en-US" dirty="0"/>
              <a:t>with the door in the fully open position</a:t>
            </a:r>
          </a:p>
          <a:p>
            <a:pPr lvl="1" eaLnBrk="1" hangingPunct="1">
              <a:lnSpc>
                <a:spcPct val="90000"/>
              </a:lnSpc>
              <a:defRPr/>
            </a:pPr>
            <a:r>
              <a:rPr lang="en-US" altLang="en-US" dirty="0"/>
              <a:t>from the face of the strike jamb stop to the finished face of the door in the</a:t>
            </a:r>
            <a:r>
              <a:rPr lang="en-US" altLang="en-US" dirty="0">
                <a:sym typeface="Symbol" panose="05050102010706020507" pitchFamily="18" charset="2"/>
              </a:rPr>
              <a:t> </a:t>
            </a:r>
            <a:r>
              <a:rPr lang="en-US" altLang="en-US" dirty="0"/>
              <a:t>90</a:t>
            </a:r>
            <a:r>
              <a:rPr lang="en-US" altLang="en-US" dirty="0">
                <a:sym typeface="Symbol" panose="05050102010706020507" pitchFamily="18" charset="2"/>
              </a:rPr>
              <a:t> open position</a:t>
            </a:r>
            <a:endParaRPr lang="en-US" altLang="en-US" sz="2133" dirty="0">
              <a:sym typeface="Symbol" panose="05050102010706020507" pitchFamily="18" charset="2"/>
            </a:endParaRPr>
          </a:p>
        </p:txBody>
      </p:sp>
      <p:sp>
        <p:nvSpPr>
          <p:cNvPr id="83975" name="AutoShape 24">
            <a:extLst>
              <a:ext uri="{FF2B5EF4-FFF2-40B4-BE49-F238E27FC236}">
                <a16:creationId xmlns:a16="http://schemas.microsoft.com/office/drawing/2014/main" id="{45C3A128-8A1F-AB9F-D635-77030D8947EC}"/>
              </a:ext>
            </a:extLst>
          </p:cNvPr>
          <p:cNvSpPr>
            <a:spLocks noChangeArrowheads="1"/>
          </p:cNvSpPr>
          <p:nvPr/>
        </p:nvSpPr>
        <p:spPr bwMode="auto">
          <a:xfrm>
            <a:off x="5969000" y="4789488"/>
            <a:ext cx="1824038" cy="873125"/>
          </a:xfrm>
          <a:prstGeom prst="upArrowCallout">
            <a:avLst>
              <a:gd name="adj1" fmla="val 49268"/>
              <a:gd name="adj2" fmla="val 49268"/>
              <a:gd name="adj3" fmla="val 16667"/>
              <a:gd name="adj4" fmla="val 66667"/>
            </a:avLst>
          </a:prstGeom>
          <a:solidFill>
            <a:schemeClr val="accent1"/>
          </a:solidFill>
          <a:ln w="9525">
            <a:solidFill>
              <a:schemeClr val="hlink"/>
            </a:solidFill>
            <a:miter lim="800000"/>
            <a:headEnd/>
            <a:tailEnd/>
          </a:ln>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0"/>
              </a:spcBef>
              <a:buFontTx/>
              <a:buNone/>
            </a:pPr>
            <a:r>
              <a:rPr lang="en-US" altLang="en-US" sz="1600">
                <a:latin typeface="Times" panose="02020603050405020304" pitchFamily="18" charset="0"/>
              </a:rPr>
              <a:t>DIRECTION OF TRAVEL</a:t>
            </a:r>
          </a:p>
        </p:txBody>
      </p:sp>
      <p:sp>
        <p:nvSpPr>
          <p:cNvPr id="62472" name="Text Box 25">
            <a:extLst>
              <a:ext uri="{FF2B5EF4-FFF2-40B4-BE49-F238E27FC236}">
                <a16:creationId xmlns:a16="http://schemas.microsoft.com/office/drawing/2014/main" id="{71F37BCC-5B37-EB8A-DD40-609CFBF23C92}"/>
              </a:ext>
            </a:extLst>
          </p:cNvPr>
          <p:cNvSpPr txBox="1">
            <a:spLocks noChangeArrowheads="1"/>
          </p:cNvSpPr>
          <p:nvPr/>
        </p:nvSpPr>
        <p:spPr bwMode="auto">
          <a:xfrm>
            <a:off x="3376613" y="5734050"/>
            <a:ext cx="4530725" cy="419100"/>
          </a:xfrm>
          <a:prstGeom prst="rect">
            <a:avLst/>
          </a:prstGeom>
          <a:noFill/>
          <a:ln>
            <a:noFill/>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spcBef>
                <a:spcPct val="50000"/>
              </a:spcBef>
              <a:buClrTx/>
              <a:buSzTx/>
              <a:buFontTx/>
              <a:buNone/>
              <a:defRPr/>
            </a:pPr>
            <a:r>
              <a:rPr lang="en-US" altLang="en-US" sz="2133" b="1" dirty="0">
                <a:solidFill>
                  <a:schemeClr val="tx2"/>
                </a:solidFill>
                <a:latin typeface="Times" panose="02020603050405020304" pitchFamily="18" charset="0"/>
              </a:rPr>
              <a:t>OUT SWINGING DOOR</a:t>
            </a:r>
          </a:p>
        </p:txBody>
      </p:sp>
      <p:sp>
        <p:nvSpPr>
          <p:cNvPr id="83977" name="Line 26">
            <a:extLst>
              <a:ext uri="{FF2B5EF4-FFF2-40B4-BE49-F238E27FC236}">
                <a16:creationId xmlns:a16="http://schemas.microsoft.com/office/drawing/2014/main" id="{4D144CC2-66B8-05AF-C236-78F68EF03460}"/>
              </a:ext>
            </a:extLst>
          </p:cNvPr>
          <p:cNvSpPr>
            <a:spLocks noChangeShapeType="1"/>
          </p:cNvSpPr>
          <p:nvPr/>
        </p:nvSpPr>
        <p:spPr bwMode="auto">
          <a:xfrm>
            <a:off x="5194300" y="3151188"/>
            <a:ext cx="0" cy="2132012"/>
          </a:xfrm>
          <a:prstGeom prst="line">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74" name="Text Box 27">
            <a:extLst>
              <a:ext uri="{FF2B5EF4-FFF2-40B4-BE49-F238E27FC236}">
                <a16:creationId xmlns:a16="http://schemas.microsoft.com/office/drawing/2014/main" id="{CB1796C1-9467-3582-39E7-3E2C091D4567}"/>
              </a:ext>
            </a:extLst>
          </p:cNvPr>
          <p:cNvSpPr txBox="1">
            <a:spLocks noChangeArrowheads="1"/>
          </p:cNvSpPr>
          <p:nvPr/>
        </p:nvSpPr>
        <p:spPr bwMode="auto">
          <a:xfrm rot="-5400000">
            <a:off x="4544219" y="4067969"/>
            <a:ext cx="1071562" cy="311150"/>
          </a:xfrm>
          <a:prstGeom prst="rect">
            <a:avLst/>
          </a:prstGeom>
          <a:noFill/>
          <a:ln>
            <a:noFill/>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spcBef>
                <a:spcPct val="50000"/>
              </a:spcBef>
              <a:buClrTx/>
              <a:buSzTx/>
              <a:buFontTx/>
              <a:buNone/>
              <a:defRPr/>
            </a:pPr>
            <a:r>
              <a:rPr lang="en-US" altLang="en-US" sz="1422">
                <a:latin typeface="Arial" panose="020B0604020202020204" pitchFamily="34" charset="0"/>
              </a:rPr>
              <a:t>60” min</a:t>
            </a:r>
            <a:endParaRPr lang="en-US" altLang="en-US" sz="2133">
              <a:latin typeface="Times" panose="02020603050405020304" pitchFamily="18" charset="0"/>
            </a:endParaRPr>
          </a:p>
        </p:txBody>
      </p:sp>
      <p:sp>
        <p:nvSpPr>
          <p:cNvPr id="83979" name="Line 28">
            <a:extLst>
              <a:ext uri="{FF2B5EF4-FFF2-40B4-BE49-F238E27FC236}">
                <a16:creationId xmlns:a16="http://schemas.microsoft.com/office/drawing/2014/main" id="{98C01065-5AE1-3A1F-51AF-8EFBBA6132E5}"/>
              </a:ext>
            </a:extLst>
          </p:cNvPr>
          <p:cNvSpPr>
            <a:spLocks noChangeShapeType="1"/>
          </p:cNvSpPr>
          <p:nvPr/>
        </p:nvSpPr>
        <p:spPr bwMode="auto">
          <a:xfrm flipH="1">
            <a:off x="4997450" y="5267325"/>
            <a:ext cx="423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3" name="Oval 29">
            <a:extLst>
              <a:ext uri="{FF2B5EF4-FFF2-40B4-BE49-F238E27FC236}">
                <a16:creationId xmlns:a16="http://schemas.microsoft.com/office/drawing/2014/main" id="{099B2F36-D034-0EF4-F66A-D0E644404D49}"/>
              </a:ext>
            </a:extLst>
          </p:cNvPr>
          <p:cNvSpPr>
            <a:spLocks noChangeArrowheads="1"/>
          </p:cNvSpPr>
          <p:nvPr/>
        </p:nvSpPr>
        <p:spPr bwMode="auto">
          <a:xfrm>
            <a:off x="6880225" y="3713163"/>
            <a:ext cx="1112838" cy="654050"/>
          </a:xfrm>
          <a:prstGeom prst="ellipse">
            <a:avLst/>
          </a:prstGeom>
          <a:noFill/>
          <a:ln w="28575">
            <a:solidFill>
              <a:srgbClr val="FF0000"/>
            </a:solidFill>
            <a:round/>
            <a:headEnd/>
            <a:tailEnd/>
          </a:ln>
        </p:spPr>
        <p:txBody>
          <a:bodyPr wrap="none" anchor="ct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eaLnBrk="1" hangingPunct="1">
              <a:spcBef>
                <a:spcPct val="0"/>
              </a:spcBef>
              <a:buClrTx/>
              <a:buSzTx/>
              <a:buFontTx/>
              <a:buNone/>
              <a:defRPr/>
            </a:pPr>
            <a:endParaRPr lang="en-US" altLang="en-US" sz="2133">
              <a:latin typeface="Times" panose="02020603050405020304" pitchFamily="18" charset="0"/>
            </a:endParaRPr>
          </a:p>
        </p:txBody>
      </p:sp>
      <p:sp>
        <p:nvSpPr>
          <p:cNvPr id="83981" name="Slide Number Placeholder 1">
            <a:extLst>
              <a:ext uri="{FF2B5EF4-FFF2-40B4-BE49-F238E27FC236}">
                <a16:creationId xmlns:a16="http://schemas.microsoft.com/office/drawing/2014/main" id="{4892A977-243A-4AF4-9541-714CC967936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900">
                <a:solidFill>
                  <a:schemeClr val="tx1"/>
                </a:solidFill>
                <a:latin typeface="Arial" panose="020B0604020202020204" pitchFamily="34" charset="0"/>
              </a:defRPr>
            </a:lvl1pPr>
            <a:lvl2pPr marL="660400" indent="-254000">
              <a:spcBef>
                <a:spcPct val="20000"/>
              </a:spcBef>
              <a:buChar char="–"/>
              <a:defRPr sz="2500">
                <a:solidFill>
                  <a:schemeClr val="tx1"/>
                </a:solidFill>
                <a:latin typeface="Arial" panose="020B0604020202020204" pitchFamily="34" charset="0"/>
              </a:defRPr>
            </a:lvl2pPr>
            <a:lvl3pPr marL="1016000" indent="-203200">
              <a:spcBef>
                <a:spcPct val="20000"/>
              </a:spcBef>
              <a:buChar char="•"/>
              <a:defRPr sz="2200">
                <a:solidFill>
                  <a:schemeClr val="tx1"/>
                </a:solidFill>
                <a:latin typeface="Arial" panose="020B0604020202020204" pitchFamily="34" charset="0"/>
              </a:defRPr>
            </a:lvl3pPr>
            <a:lvl4pPr marL="1422400" indent="-203200">
              <a:spcBef>
                <a:spcPct val="20000"/>
              </a:spcBef>
              <a:buChar char="–"/>
              <a:defRPr>
                <a:solidFill>
                  <a:schemeClr val="tx1"/>
                </a:solidFill>
                <a:latin typeface="Arial" panose="020B0604020202020204" pitchFamily="34" charset="0"/>
              </a:defRPr>
            </a:lvl4pPr>
            <a:lvl5pPr marL="2057400" indent="-203200">
              <a:spcBef>
                <a:spcPct val="20000"/>
              </a:spcBef>
              <a:buChar char="»"/>
              <a:defRPr>
                <a:solidFill>
                  <a:schemeClr val="tx1"/>
                </a:solidFill>
                <a:latin typeface="Arial" panose="020B0604020202020204" pitchFamily="34" charset="0"/>
              </a:defRPr>
            </a:lvl5pPr>
            <a:lvl6pPr marL="2514600" indent="-203200" eaLnBrk="0" fontAlgn="base" hangingPunct="0">
              <a:spcBef>
                <a:spcPct val="20000"/>
              </a:spcBef>
              <a:spcAft>
                <a:spcPct val="0"/>
              </a:spcAft>
              <a:buChar char="»"/>
              <a:defRPr>
                <a:solidFill>
                  <a:schemeClr val="tx1"/>
                </a:solidFill>
                <a:latin typeface="Arial" panose="020B0604020202020204" pitchFamily="34" charset="0"/>
              </a:defRPr>
            </a:lvl6pPr>
            <a:lvl7pPr marL="2971800" indent="-203200" eaLnBrk="0" fontAlgn="base" hangingPunct="0">
              <a:spcBef>
                <a:spcPct val="20000"/>
              </a:spcBef>
              <a:spcAft>
                <a:spcPct val="0"/>
              </a:spcAft>
              <a:buChar char="»"/>
              <a:defRPr>
                <a:solidFill>
                  <a:schemeClr val="tx1"/>
                </a:solidFill>
                <a:latin typeface="Arial" panose="020B0604020202020204" pitchFamily="34" charset="0"/>
              </a:defRPr>
            </a:lvl7pPr>
            <a:lvl8pPr marL="3429000" indent="-203200" eaLnBrk="0" fontAlgn="base" hangingPunct="0">
              <a:spcBef>
                <a:spcPct val="20000"/>
              </a:spcBef>
              <a:spcAft>
                <a:spcPct val="0"/>
              </a:spcAft>
              <a:buChar char="»"/>
              <a:defRPr>
                <a:solidFill>
                  <a:schemeClr val="tx1"/>
                </a:solidFill>
                <a:latin typeface="Arial" panose="020B0604020202020204" pitchFamily="34" charset="0"/>
              </a:defRPr>
            </a:lvl8pPr>
            <a:lvl9pPr marL="3886200" indent="-2032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FE5C72F1-3E0E-46BE-B222-A56249A81F10}" type="slidenum">
              <a:rPr lang="en-US" altLang="en-US" sz="1200" smtClean="0"/>
              <a:pPr>
                <a:spcBef>
                  <a:spcPct val="0"/>
                </a:spcBef>
                <a:buFontTx/>
                <a:buNone/>
              </a:pPr>
              <a:t>71</a:t>
            </a:fld>
            <a:endParaRPr lang="en-US" altLang="en-US" sz="12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FBA47EBF-B2BD-C23E-0EE9-C05034317C98}"/>
              </a:ext>
            </a:extLst>
          </p:cNvPr>
          <p:cNvSpPr>
            <a:spLocks noGrp="1" noChangeArrowheads="1"/>
          </p:cNvSpPr>
          <p:nvPr>
            <p:ph type="title"/>
          </p:nvPr>
        </p:nvSpPr>
        <p:spPr>
          <a:xfrm>
            <a:off x="990600" y="257175"/>
            <a:ext cx="8140700" cy="1016000"/>
          </a:xfrm>
        </p:spPr>
        <p:txBody>
          <a:bodyPr/>
          <a:lstStyle/>
          <a:p>
            <a:pPr eaLnBrk="1" hangingPunct="1"/>
            <a:r>
              <a:rPr lang="en-US" altLang="en-US">
                <a:cs typeface="Times New Roman" panose="02020603050405020304" pitchFamily="18" charset="0"/>
              </a:rPr>
              <a:t>Door Width Measurement</a:t>
            </a:r>
          </a:p>
        </p:txBody>
      </p:sp>
      <p:sp>
        <p:nvSpPr>
          <p:cNvPr id="63491" name="Rectangle 4">
            <a:extLst>
              <a:ext uri="{FF2B5EF4-FFF2-40B4-BE49-F238E27FC236}">
                <a16:creationId xmlns:a16="http://schemas.microsoft.com/office/drawing/2014/main" id="{87734FFE-076A-57A5-41B7-C779BAFED33F}"/>
              </a:ext>
            </a:extLst>
          </p:cNvPr>
          <p:cNvSpPr>
            <a:spLocks noGrp="1" noChangeArrowheads="1"/>
          </p:cNvSpPr>
          <p:nvPr>
            <p:ph type="body" sz="half" idx="2"/>
          </p:nvPr>
        </p:nvSpPr>
        <p:spPr>
          <a:xfrm>
            <a:off x="1143000" y="1997075"/>
            <a:ext cx="3729038" cy="3638550"/>
          </a:xfrm>
        </p:spPr>
        <p:txBody>
          <a:bodyPr/>
          <a:lstStyle/>
          <a:p>
            <a:pPr eaLnBrk="1" hangingPunct="1">
              <a:lnSpc>
                <a:spcPct val="90000"/>
              </a:lnSpc>
              <a:defRPr/>
            </a:pPr>
            <a:r>
              <a:rPr lang="en-US" altLang="en-US" sz="2489" dirty="0"/>
              <a:t>The required 32” clear dimension is measured: </a:t>
            </a:r>
          </a:p>
          <a:p>
            <a:pPr lvl="1" eaLnBrk="1" hangingPunct="1">
              <a:lnSpc>
                <a:spcPct val="90000"/>
              </a:lnSpc>
              <a:defRPr/>
            </a:pPr>
            <a:r>
              <a:rPr lang="en-US" altLang="en-US" dirty="0"/>
              <a:t>with the door in the fully open position</a:t>
            </a:r>
          </a:p>
          <a:p>
            <a:pPr lvl="1" eaLnBrk="1" hangingPunct="1">
              <a:lnSpc>
                <a:spcPct val="90000"/>
              </a:lnSpc>
              <a:defRPr/>
            </a:pPr>
            <a:r>
              <a:rPr lang="en-US" altLang="en-US" dirty="0"/>
              <a:t>from the face of the strike jamb stop to the finished face of the door in the</a:t>
            </a:r>
            <a:r>
              <a:rPr lang="en-US" altLang="en-US" dirty="0">
                <a:sym typeface="Symbol" panose="05050102010706020507" pitchFamily="18" charset="2"/>
              </a:rPr>
              <a:t> </a:t>
            </a:r>
            <a:r>
              <a:rPr lang="en-US" altLang="en-US" dirty="0"/>
              <a:t>90</a:t>
            </a:r>
            <a:r>
              <a:rPr lang="en-US" altLang="en-US" dirty="0">
                <a:sym typeface="Symbol" panose="05050102010706020507" pitchFamily="18" charset="2"/>
              </a:rPr>
              <a:t> open position</a:t>
            </a:r>
            <a:endParaRPr lang="en-US" altLang="en-US" sz="2133" dirty="0">
              <a:sym typeface="Symbol" panose="05050102010706020507" pitchFamily="18" charset="2"/>
            </a:endParaRPr>
          </a:p>
        </p:txBody>
      </p:sp>
      <p:grpSp>
        <p:nvGrpSpPr>
          <p:cNvPr id="84996" name="Group 15">
            <a:extLst>
              <a:ext uri="{FF2B5EF4-FFF2-40B4-BE49-F238E27FC236}">
                <a16:creationId xmlns:a16="http://schemas.microsoft.com/office/drawing/2014/main" id="{A7066F1E-CC9F-6377-6217-75E4E7BF27DA}"/>
              </a:ext>
            </a:extLst>
          </p:cNvPr>
          <p:cNvGrpSpPr>
            <a:grpSpLocks/>
          </p:cNvGrpSpPr>
          <p:nvPr/>
        </p:nvGrpSpPr>
        <p:grpSpPr bwMode="auto">
          <a:xfrm>
            <a:off x="4794250" y="2051050"/>
            <a:ext cx="3486150" cy="1392238"/>
            <a:chOff x="3020" y="1184"/>
            <a:chExt cx="2196" cy="986"/>
          </a:xfrm>
        </p:grpSpPr>
        <p:pic>
          <p:nvPicPr>
            <p:cNvPr id="85009" name="Picture 3" descr="door.gif                                                       0003BD42&#10;LWW's Disk                     7C25C52A:">
              <a:extLst>
                <a:ext uri="{FF2B5EF4-FFF2-40B4-BE49-F238E27FC236}">
                  <a16:creationId xmlns:a16="http://schemas.microsoft.com/office/drawing/2014/main" id="{4067635B-2B52-D523-A577-7FFF8109EE3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l="13571" t="58871" r="81482" b="31792"/>
            <a:stretch>
              <a:fillRect/>
            </a:stretch>
          </p:blipFill>
          <p:spPr bwMode="auto">
            <a:xfrm flipV="1">
              <a:off x="3494" y="1184"/>
              <a:ext cx="17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010" name="Group 5">
              <a:extLst>
                <a:ext uri="{FF2B5EF4-FFF2-40B4-BE49-F238E27FC236}">
                  <a16:creationId xmlns:a16="http://schemas.microsoft.com/office/drawing/2014/main" id="{9557D754-5E8C-27FE-68BD-EF02730BD742}"/>
                </a:ext>
              </a:extLst>
            </p:cNvPr>
            <p:cNvGrpSpPr>
              <a:grpSpLocks/>
            </p:cNvGrpSpPr>
            <p:nvPr/>
          </p:nvGrpSpPr>
          <p:grpSpPr bwMode="auto">
            <a:xfrm flipV="1">
              <a:off x="3020" y="1190"/>
              <a:ext cx="2196" cy="980"/>
              <a:chOff x="3048" y="1936"/>
              <a:chExt cx="2196" cy="980"/>
            </a:xfrm>
          </p:grpSpPr>
          <p:sp>
            <p:nvSpPr>
              <p:cNvPr id="85011" name="Arc 6">
                <a:extLst>
                  <a:ext uri="{FF2B5EF4-FFF2-40B4-BE49-F238E27FC236}">
                    <a16:creationId xmlns:a16="http://schemas.microsoft.com/office/drawing/2014/main" id="{AD28EE22-C9BA-366E-4328-03636B9F9734}"/>
                  </a:ext>
                </a:extLst>
              </p:cNvPr>
              <p:cNvSpPr>
                <a:spLocks/>
              </p:cNvSpPr>
              <p:nvPr/>
            </p:nvSpPr>
            <p:spPr bwMode="auto">
              <a:xfrm rot="10800000" flipH="1">
                <a:off x="3685" y="2052"/>
                <a:ext cx="924" cy="864"/>
              </a:xfrm>
              <a:custGeom>
                <a:avLst/>
                <a:gdLst>
                  <a:gd name="T0" fmla="*/ 0 w 21877"/>
                  <a:gd name="T1" fmla="*/ 0 h 21600"/>
                  <a:gd name="T2" fmla="*/ 0 w 21877"/>
                  <a:gd name="T3" fmla="*/ 0 h 21600"/>
                  <a:gd name="T4" fmla="*/ 0 w 21877"/>
                  <a:gd name="T5" fmla="*/ 0 h 21600"/>
                  <a:gd name="T6" fmla="*/ 0 60000 65536"/>
                  <a:gd name="T7" fmla="*/ 0 60000 65536"/>
                  <a:gd name="T8" fmla="*/ 0 60000 65536"/>
                  <a:gd name="T9" fmla="*/ 0 w 21877"/>
                  <a:gd name="T10" fmla="*/ 0 h 21600"/>
                  <a:gd name="T11" fmla="*/ 21877 w 21877"/>
                  <a:gd name="T12" fmla="*/ 21600 h 21600"/>
                </a:gdLst>
                <a:ahLst/>
                <a:cxnLst>
                  <a:cxn ang="T6">
                    <a:pos x="T0" y="T1"/>
                  </a:cxn>
                  <a:cxn ang="T7">
                    <a:pos x="T2" y="T3"/>
                  </a:cxn>
                  <a:cxn ang="T8">
                    <a:pos x="T4" y="T5"/>
                  </a:cxn>
                </a:cxnLst>
                <a:rect l="T9" t="T10" r="T11" b="T12"/>
                <a:pathLst>
                  <a:path w="21877" h="21600" fill="none" extrusionOk="0">
                    <a:moveTo>
                      <a:pt x="-1" y="1"/>
                    </a:moveTo>
                    <a:cubicBezTo>
                      <a:pt x="92" y="0"/>
                      <a:pt x="184" y="-1"/>
                      <a:pt x="277" y="0"/>
                    </a:cubicBezTo>
                    <a:cubicBezTo>
                      <a:pt x="12206" y="0"/>
                      <a:pt x="21877" y="9670"/>
                      <a:pt x="21877" y="21600"/>
                    </a:cubicBezTo>
                  </a:path>
                  <a:path w="21877" h="21600" stroke="0" extrusionOk="0">
                    <a:moveTo>
                      <a:pt x="-1" y="1"/>
                    </a:moveTo>
                    <a:cubicBezTo>
                      <a:pt x="92" y="0"/>
                      <a:pt x="184" y="-1"/>
                      <a:pt x="277" y="0"/>
                    </a:cubicBezTo>
                    <a:cubicBezTo>
                      <a:pt x="12206" y="0"/>
                      <a:pt x="21877" y="9670"/>
                      <a:pt x="21877" y="21600"/>
                    </a:cubicBezTo>
                    <a:lnTo>
                      <a:pt x="277" y="21600"/>
                    </a:lnTo>
                    <a:lnTo>
                      <a:pt x="-1" y="1"/>
                    </a:lnTo>
                    <a:close/>
                  </a:path>
                </a:pathLst>
              </a:custGeom>
              <a:noFill/>
              <a:ln w="285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012" name="Line 7">
                <a:extLst>
                  <a:ext uri="{FF2B5EF4-FFF2-40B4-BE49-F238E27FC236}">
                    <a16:creationId xmlns:a16="http://schemas.microsoft.com/office/drawing/2014/main" id="{1A0E0BC6-8A1B-FBA5-2CC6-C745B9A24D9F}"/>
                  </a:ext>
                </a:extLst>
              </p:cNvPr>
              <p:cNvSpPr>
                <a:spLocks noChangeShapeType="1"/>
              </p:cNvSpPr>
              <p:nvPr/>
            </p:nvSpPr>
            <p:spPr bwMode="auto">
              <a:xfrm flipV="1">
                <a:off x="3684" y="2025"/>
                <a:ext cx="0" cy="889"/>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3" name="Line 8">
                <a:extLst>
                  <a:ext uri="{FF2B5EF4-FFF2-40B4-BE49-F238E27FC236}">
                    <a16:creationId xmlns:a16="http://schemas.microsoft.com/office/drawing/2014/main" id="{1ED5A7BC-0E28-0499-8DEB-7BD3E41699D5}"/>
                  </a:ext>
                </a:extLst>
              </p:cNvPr>
              <p:cNvSpPr>
                <a:spLocks noChangeShapeType="1"/>
              </p:cNvSpPr>
              <p:nvPr/>
            </p:nvSpPr>
            <p:spPr bwMode="auto">
              <a:xfrm>
                <a:off x="4642" y="1946"/>
                <a:ext cx="60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4" name="Line 9">
                <a:extLst>
                  <a:ext uri="{FF2B5EF4-FFF2-40B4-BE49-F238E27FC236}">
                    <a16:creationId xmlns:a16="http://schemas.microsoft.com/office/drawing/2014/main" id="{D3C6F66D-26E1-718D-5A6F-3047ED4B97A6}"/>
                  </a:ext>
                </a:extLst>
              </p:cNvPr>
              <p:cNvSpPr>
                <a:spLocks noChangeShapeType="1"/>
              </p:cNvSpPr>
              <p:nvPr/>
            </p:nvSpPr>
            <p:spPr bwMode="auto">
              <a:xfrm>
                <a:off x="4638" y="1993"/>
                <a:ext cx="60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5" name="Line 10">
                <a:extLst>
                  <a:ext uri="{FF2B5EF4-FFF2-40B4-BE49-F238E27FC236}">
                    <a16:creationId xmlns:a16="http://schemas.microsoft.com/office/drawing/2014/main" id="{02AF9BCF-5341-469C-3C8F-D0357DC7241A}"/>
                  </a:ext>
                </a:extLst>
              </p:cNvPr>
              <p:cNvSpPr>
                <a:spLocks noChangeShapeType="1"/>
              </p:cNvSpPr>
              <p:nvPr/>
            </p:nvSpPr>
            <p:spPr bwMode="auto">
              <a:xfrm>
                <a:off x="3052" y="1936"/>
                <a:ext cx="60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6" name="Line 11">
                <a:extLst>
                  <a:ext uri="{FF2B5EF4-FFF2-40B4-BE49-F238E27FC236}">
                    <a16:creationId xmlns:a16="http://schemas.microsoft.com/office/drawing/2014/main" id="{2538E5EC-8441-E5FD-2D9F-9CA366E01FE9}"/>
                  </a:ext>
                </a:extLst>
              </p:cNvPr>
              <p:cNvSpPr>
                <a:spLocks noChangeShapeType="1"/>
              </p:cNvSpPr>
              <p:nvPr/>
            </p:nvSpPr>
            <p:spPr bwMode="auto">
              <a:xfrm>
                <a:off x="3048" y="1983"/>
                <a:ext cx="60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7" name="Line 12">
                <a:extLst>
                  <a:ext uri="{FF2B5EF4-FFF2-40B4-BE49-F238E27FC236}">
                    <a16:creationId xmlns:a16="http://schemas.microsoft.com/office/drawing/2014/main" id="{AE97A209-9D9F-6B55-46AF-82FE7F541800}"/>
                  </a:ext>
                </a:extLst>
              </p:cNvPr>
              <p:cNvSpPr>
                <a:spLocks noChangeShapeType="1"/>
              </p:cNvSpPr>
              <p:nvPr/>
            </p:nvSpPr>
            <p:spPr bwMode="auto">
              <a:xfrm>
                <a:off x="4624" y="1969"/>
                <a:ext cx="60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8" name="Line 13">
                <a:extLst>
                  <a:ext uri="{FF2B5EF4-FFF2-40B4-BE49-F238E27FC236}">
                    <a16:creationId xmlns:a16="http://schemas.microsoft.com/office/drawing/2014/main" id="{D8073441-331C-AD35-0375-DAF6BB7EF140}"/>
                  </a:ext>
                </a:extLst>
              </p:cNvPr>
              <p:cNvSpPr>
                <a:spLocks noChangeShapeType="1"/>
              </p:cNvSpPr>
              <p:nvPr/>
            </p:nvSpPr>
            <p:spPr bwMode="auto">
              <a:xfrm>
                <a:off x="3080" y="1965"/>
                <a:ext cx="60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63493" name="Rectangle 14">
            <a:extLst>
              <a:ext uri="{FF2B5EF4-FFF2-40B4-BE49-F238E27FC236}">
                <a16:creationId xmlns:a16="http://schemas.microsoft.com/office/drawing/2014/main" id="{571BCD54-0DB6-4587-D17F-3CB17D17EDCF}"/>
              </a:ext>
            </a:extLst>
          </p:cNvPr>
          <p:cNvSpPr>
            <a:spLocks noChangeArrowheads="1"/>
          </p:cNvSpPr>
          <p:nvPr/>
        </p:nvSpPr>
        <p:spPr bwMode="auto">
          <a:xfrm>
            <a:off x="5722938" y="3502025"/>
            <a:ext cx="2335212" cy="2217738"/>
          </a:xfrm>
          <a:prstGeom prst="rect">
            <a:avLst/>
          </a:prstGeom>
          <a:noFill/>
          <a:ln w="28575">
            <a:solidFill>
              <a:schemeClr val="tx1"/>
            </a:solidFill>
            <a:prstDash val="dash"/>
            <a:miter lim="800000"/>
            <a:headEnd/>
            <a:tailEnd/>
          </a:ln>
        </p:spPr>
        <p:txBody>
          <a:bodyPr wrap="none" anchor="ct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eaLnBrk="1" hangingPunct="1">
              <a:spcBef>
                <a:spcPct val="0"/>
              </a:spcBef>
              <a:buClrTx/>
              <a:buSzTx/>
              <a:buFontTx/>
              <a:buNone/>
              <a:defRPr/>
            </a:pPr>
            <a:endParaRPr lang="en-US" altLang="en-US" sz="2133">
              <a:latin typeface="Times" panose="02020603050405020304" pitchFamily="18" charset="0"/>
            </a:endParaRPr>
          </a:p>
        </p:txBody>
      </p:sp>
      <p:sp>
        <p:nvSpPr>
          <p:cNvPr id="63494" name="Text Box 16">
            <a:extLst>
              <a:ext uri="{FF2B5EF4-FFF2-40B4-BE49-F238E27FC236}">
                <a16:creationId xmlns:a16="http://schemas.microsoft.com/office/drawing/2014/main" id="{26709CAA-538A-B273-2B16-33B82A32DD77}"/>
              </a:ext>
            </a:extLst>
          </p:cNvPr>
          <p:cNvSpPr txBox="1">
            <a:spLocks noChangeArrowheads="1"/>
          </p:cNvSpPr>
          <p:nvPr/>
        </p:nvSpPr>
        <p:spPr bwMode="auto">
          <a:xfrm>
            <a:off x="7478713" y="2165350"/>
            <a:ext cx="908050" cy="311150"/>
          </a:xfrm>
          <a:prstGeom prst="rect">
            <a:avLst/>
          </a:prstGeom>
          <a:solidFill>
            <a:schemeClr val="accent1"/>
          </a:solidFill>
          <a:ln w="9525">
            <a:solidFill>
              <a:schemeClr val="hlink"/>
            </a:solidFill>
            <a:miter lim="800000"/>
            <a:headEnd/>
            <a:tailEnd/>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eaLnBrk="1" hangingPunct="1">
              <a:spcBef>
                <a:spcPct val="50000"/>
              </a:spcBef>
              <a:buClrTx/>
              <a:buSzTx/>
              <a:buFontTx/>
              <a:buNone/>
              <a:defRPr/>
            </a:pPr>
            <a:r>
              <a:rPr lang="en-US" altLang="en-US" sz="1422">
                <a:latin typeface="Arial" panose="020B0604020202020204" pitchFamily="34" charset="0"/>
              </a:rPr>
              <a:t>INSIDE</a:t>
            </a:r>
            <a:endParaRPr lang="en-US" altLang="en-US" sz="2133">
              <a:latin typeface="Times" panose="02020603050405020304" pitchFamily="18" charset="0"/>
            </a:endParaRPr>
          </a:p>
        </p:txBody>
      </p:sp>
      <p:sp>
        <p:nvSpPr>
          <p:cNvPr id="63495" name="Text Box 17">
            <a:extLst>
              <a:ext uri="{FF2B5EF4-FFF2-40B4-BE49-F238E27FC236}">
                <a16:creationId xmlns:a16="http://schemas.microsoft.com/office/drawing/2014/main" id="{F2F8E8C1-5A84-6B65-97BC-A8A69977D266}"/>
              </a:ext>
            </a:extLst>
          </p:cNvPr>
          <p:cNvSpPr txBox="1">
            <a:spLocks noChangeArrowheads="1"/>
          </p:cNvSpPr>
          <p:nvPr/>
        </p:nvSpPr>
        <p:spPr bwMode="auto">
          <a:xfrm>
            <a:off x="7472363" y="5842000"/>
            <a:ext cx="1081087" cy="284163"/>
          </a:xfrm>
          <a:prstGeom prst="rect">
            <a:avLst/>
          </a:prstGeom>
          <a:solidFill>
            <a:schemeClr val="accent1"/>
          </a:solidFill>
          <a:ln w="9525">
            <a:solidFill>
              <a:schemeClr val="hlink"/>
            </a:solidFill>
            <a:miter lim="800000"/>
            <a:headEnd/>
            <a:tailEnd/>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spcBef>
                <a:spcPct val="50000"/>
              </a:spcBef>
              <a:buClrTx/>
              <a:buSzTx/>
              <a:buFontTx/>
              <a:buNone/>
              <a:defRPr/>
            </a:pPr>
            <a:r>
              <a:rPr lang="en-US" altLang="en-US" sz="1244">
                <a:latin typeface="Arial" panose="020B0604020202020204" pitchFamily="34" charset="0"/>
              </a:rPr>
              <a:t>OUTSIDE</a:t>
            </a:r>
            <a:endParaRPr lang="en-US" altLang="en-US" sz="2133">
              <a:latin typeface="Times" panose="02020603050405020304" pitchFamily="18" charset="0"/>
            </a:endParaRPr>
          </a:p>
        </p:txBody>
      </p:sp>
      <p:sp>
        <p:nvSpPr>
          <p:cNvPr id="85000" name="Line 20">
            <a:extLst>
              <a:ext uri="{FF2B5EF4-FFF2-40B4-BE49-F238E27FC236}">
                <a16:creationId xmlns:a16="http://schemas.microsoft.com/office/drawing/2014/main" id="{DFB11CDE-D908-DB4D-327D-AC9220DC4494}"/>
              </a:ext>
            </a:extLst>
          </p:cNvPr>
          <p:cNvSpPr>
            <a:spLocks noChangeShapeType="1"/>
          </p:cNvSpPr>
          <p:nvPr/>
        </p:nvSpPr>
        <p:spPr bwMode="auto">
          <a:xfrm>
            <a:off x="7305675" y="3783013"/>
            <a:ext cx="736600" cy="0"/>
          </a:xfrm>
          <a:prstGeom prst="line">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3497" name="Text Box 21">
            <a:extLst>
              <a:ext uri="{FF2B5EF4-FFF2-40B4-BE49-F238E27FC236}">
                <a16:creationId xmlns:a16="http://schemas.microsoft.com/office/drawing/2014/main" id="{914BE263-A7A5-E5E8-A7E6-7CF16719125A}"/>
              </a:ext>
            </a:extLst>
          </p:cNvPr>
          <p:cNvSpPr txBox="1">
            <a:spLocks noChangeArrowheads="1"/>
          </p:cNvSpPr>
          <p:nvPr/>
        </p:nvSpPr>
        <p:spPr bwMode="auto">
          <a:xfrm>
            <a:off x="7085013" y="3486150"/>
            <a:ext cx="1206500" cy="311150"/>
          </a:xfrm>
          <a:prstGeom prst="rect">
            <a:avLst/>
          </a:prstGeom>
          <a:noFill/>
          <a:ln>
            <a:noFill/>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spcBef>
                <a:spcPct val="50000"/>
              </a:spcBef>
              <a:buClrTx/>
              <a:buSzTx/>
              <a:buFontTx/>
              <a:buNone/>
              <a:defRPr/>
            </a:pPr>
            <a:r>
              <a:rPr lang="en-US" altLang="en-US" sz="1422">
                <a:latin typeface="Arial" panose="020B0604020202020204" pitchFamily="34" charset="0"/>
              </a:rPr>
              <a:t>12” min</a:t>
            </a:r>
            <a:endParaRPr lang="en-US" altLang="en-US" sz="2133">
              <a:latin typeface="Times" panose="02020603050405020304" pitchFamily="18" charset="0"/>
            </a:endParaRPr>
          </a:p>
        </p:txBody>
      </p:sp>
      <p:sp>
        <p:nvSpPr>
          <p:cNvPr id="85002" name="Line 23">
            <a:extLst>
              <a:ext uri="{FF2B5EF4-FFF2-40B4-BE49-F238E27FC236}">
                <a16:creationId xmlns:a16="http://schemas.microsoft.com/office/drawing/2014/main" id="{E9B8DFA8-56D6-FB1E-FC7C-DFE0713A0AD2}"/>
              </a:ext>
            </a:extLst>
          </p:cNvPr>
          <p:cNvSpPr>
            <a:spLocks noChangeShapeType="1"/>
          </p:cNvSpPr>
          <p:nvPr/>
        </p:nvSpPr>
        <p:spPr bwMode="auto">
          <a:xfrm>
            <a:off x="5384800" y="3475038"/>
            <a:ext cx="0" cy="2259012"/>
          </a:xfrm>
          <a:prstGeom prst="line">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5003" name="Line 24">
            <a:extLst>
              <a:ext uri="{FF2B5EF4-FFF2-40B4-BE49-F238E27FC236}">
                <a16:creationId xmlns:a16="http://schemas.microsoft.com/office/drawing/2014/main" id="{39BD87F0-786D-9278-2BD4-1940916C413E}"/>
              </a:ext>
            </a:extLst>
          </p:cNvPr>
          <p:cNvSpPr>
            <a:spLocks noChangeShapeType="1"/>
          </p:cNvSpPr>
          <p:nvPr/>
        </p:nvSpPr>
        <p:spPr bwMode="auto">
          <a:xfrm flipH="1">
            <a:off x="5203825" y="5719763"/>
            <a:ext cx="423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0" name="Text Box 25">
            <a:extLst>
              <a:ext uri="{FF2B5EF4-FFF2-40B4-BE49-F238E27FC236}">
                <a16:creationId xmlns:a16="http://schemas.microsoft.com/office/drawing/2014/main" id="{CA01963A-BC1E-775E-8DDF-1282F46EDD95}"/>
              </a:ext>
            </a:extLst>
          </p:cNvPr>
          <p:cNvSpPr txBox="1">
            <a:spLocks noChangeArrowheads="1"/>
          </p:cNvSpPr>
          <p:nvPr/>
        </p:nvSpPr>
        <p:spPr bwMode="auto">
          <a:xfrm rot="-5400000">
            <a:off x="4733925" y="4392613"/>
            <a:ext cx="1073150" cy="311150"/>
          </a:xfrm>
          <a:prstGeom prst="rect">
            <a:avLst/>
          </a:prstGeom>
          <a:noFill/>
          <a:ln>
            <a:noFill/>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spcBef>
                <a:spcPct val="50000"/>
              </a:spcBef>
              <a:buClrTx/>
              <a:buSzTx/>
              <a:buFontTx/>
              <a:buNone/>
              <a:defRPr/>
            </a:pPr>
            <a:r>
              <a:rPr lang="en-US" altLang="en-US" sz="1422">
                <a:latin typeface="Arial" panose="020B0604020202020204" pitchFamily="34" charset="0"/>
              </a:rPr>
              <a:t>60” min</a:t>
            </a:r>
            <a:endParaRPr lang="en-US" altLang="en-US" sz="2133">
              <a:latin typeface="Times" panose="02020603050405020304" pitchFamily="18" charset="0"/>
            </a:endParaRPr>
          </a:p>
        </p:txBody>
      </p:sp>
      <p:sp>
        <p:nvSpPr>
          <p:cNvPr id="85005" name="AutoShape 26">
            <a:extLst>
              <a:ext uri="{FF2B5EF4-FFF2-40B4-BE49-F238E27FC236}">
                <a16:creationId xmlns:a16="http://schemas.microsoft.com/office/drawing/2014/main" id="{52C7B0F2-1527-4E1B-0E73-A68045566C3A}"/>
              </a:ext>
            </a:extLst>
          </p:cNvPr>
          <p:cNvSpPr>
            <a:spLocks noChangeArrowheads="1"/>
          </p:cNvSpPr>
          <p:nvPr/>
        </p:nvSpPr>
        <p:spPr bwMode="auto">
          <a:xfrm>
            <a:off x="6176963" y="4146550"/>
            <a:ext cx="1504950" cy="873125"/>
          </a:xfrm>
          <a:prstGeom prst="upArrowCallout">
            <a:avLst>
              <a:gd name="adj1" fmla="val 40649"/>
              <a:gd name="adj2" fmla="val 40649"/>
              <a:gd name="adj3" fmla="val 16667"/>
              <a:gd name="adj4" fmla="val 66667"/>
            </a:avLst>
          </a:prstGeom>
          <a:solidFill>
            <a:schemeClr val="accent1"/>
          </a:solidFill>
          <a:ln w="9525">
            <a:solidFill>
              <a:schemeClr val="hlink"/>
            </a:solidFill>
            <a:miter lim="800000"/>
            <a:headEnd/>
            <a:tailEnd/>
          </a:ln>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50000"/>
              </a:spcBef>
              <a:buFontTx/>
              <a:buNone/>
            </a:pPr>
            <a:r>
              <a:rPr lang="en-US" altLang="en-US" sz="1600">
                <a:latin typeface="Times" panose="02020603050405020304" pitchFamily="18" charset="0"/>
              </a:rPr>
              <a:t>DIRECTION OF TRAVEL</a:t>
            </a:r>
          </a:p>
        </p:txBody>
      </p:sp>
      <p:sp>
        <p:nvSpPr>
          <p:cNvPr id="63502" name="Text Box 27">
            <a:extLst>
              <a:ext uri="{FF2B5EF4-FFF2-40B4-BE49-F238E27FC236}">
                <a16:creationId xmlns:a16="http://schemas.microsoft.com/office/drawing/2014/main" id="{B67421F2-6610-5F1E-04E6-0B3459515B36}"/>
              </a:ext>
            </a:extLst>
          </p:cNvPr>
          <p:cNvSpPr txBox="1">
            <a:spLocks noChangeArrowheads="1"/>
          </p:cNvSpPr>
          <p:nvPr/>
        </p:nvSpPr>
        <p:spPr bwMode="auto">
          <a:xfrm>
            <a:off x="3438525" y="5773738"/>
            <a:ext cx="4530725" cy="420687"/>
          </a:xfrm>
          <a:prstGeom prst="rect">
            <a:avLst/>
          </a:prstGeom>
          <a:noFill/>
          <a:ln>
            <a:noFill/>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spcBef>
                <a:spcPct val="50000"/>
              </a:spcBef>
              <a:buClrTx/>
              <a:buSzTx/>
              <a:buFontTx/>
              <a:buNone/>
              <a:defRPr/>
            </a:pPr>
            <a:r>
              <a:rPr lang="en-US" altLang="en-US" sz="2133" b="1" dirty="0">
                <a:solidFill>
                  <a:schemeClr val="tx2"/>
                </a:solidFill>
                <a:latin typeface="Times" panose="02020603050405020304" pitchFamily="18" charset="0"/>
              </a:rPr>
              <a:t>IN SWINGING DOOR</a:t>
            </a:r>
          </a:p>
        </p:txBody>
      </p:sp>
      <p:sp>
        <p:nvSpPr>
          <p:cNvPr id="14364" name="Oval 28">
            <a:extLst>
              <a:ext uri="{FF2B5EF4-FFF2-40B4-BE49-F238E27FC236}">
                <a16:creationId xmlns:a16="http://schemas.microsoft.com/office/drawing/2014/main" id="{1F0DEBB3-FF5D-F9D3-42BF-E70877796F6D}"/>
              </a:ext>
            </a:extLst>
          </p:cNvPr>
          <p:cNvSpPr>
            <a:spLocks noChangeArrowheads="1"/>
          </p:cNvSpPr>
          <p:nvPr/>
        </p:nvSpPr>
        <p:spPr bwMode="auto">
          <a:xfrm>
            <a:off x="7180263" y="3359150"/>
            <a:ext cx="1035050" cy="571500"/>
          </a:xfrm>
          <a:prstGeom prst="ellipse">
            <a:avLst/>
          </a:prstGeom>
          <a:noFill/>
          <a:ln w="28575">
            <a:solidFill>
              <a:srgbClr val="FF0000"/>
            </a:solidFill>
            <a:round/>
            <a:headEnd/>
            <a:tailEnd/>
          </a:ln>
        </p:spPr>
        <p:txBody>
          <a:bodyPr wrap="none" anchor="ct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eaLnBrk="1" hangingPunct="1">
              <a:spcBef>
                <a:spcPct val="0"/>
              </a:spcBef>
              <a:buClrTx/>
              <a:buSzTx/>
              <a:buFontTx/>
              <a:buNone/>
              <a:defRPr/>
            </a:pPr>
            <a:endParaRPr lang="en-US" altLang="en-US" sz="2133">
              <a:latin typeface="Times" panose="02020603050405020304" pitchFamily="18" charset="0"/>
            </a:endParaRPr>
          </a:p>
        </p:txBody>
      </p:sp>
      <p:sp>
        <p:nvSpPr>
          <p:cNvPr id="85008" name="Slide Number Placeholder 1">
            <a:extLst>
              <a:ext uri="{FF2B5EF4-FFF2-40B4-BE49-F238E27FC236}">
                <a16:creationId xmlns:a16="http://schemas.microsoft.com/office/drawing/2014/main" id="{2F022064-37D5-957C-D285-2FFC3A67D5B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900">
                <a:solidFill>
                  <a:schemeClr val="tx1"/>
                </a:solidFill>
                <a:latin typeface="Arial" panose="020B0604020202020204" pitchFamily="34" charset="0"/>
              </a:defRPr>
            </a:lvl1pPr>
            <a:lvl2pPr marL="660400" indent="-254000">
              <a:spcBef>
                <a:spcPct val="20000"/>
              </a:spcBef>
              <a:buChar char="–"/>
              <a:defRPr sz="2500">
                <a:solidFill>
                  <a:schemeClr val="tx1"/>
                </a:solidFill>
                <a:latin typeface="Arial" panose="020B0604020202020204" pitchFamily="34" charset="0"/>
              </a:defRPr>
            </a:lvl2pPr>
            <a:lvl3pPr marL="1016000" indent="-203200">
              <a:spcBef>
                <a:spcPct val="20000"/>
              </a:spcBef>
              <a:buChar char="•"/>
              <a:defRPr sz="2200">
                <a:solidFill>
                  <a:schemeClr val="tx1"/>
                </a:solidFill>
                <a:latin typeface="Arial" panose="020B0604020202020204" pitchFamily="34" charset="0"/>
              </a:defRPr>
            </a:lvl3pPr>
            <a:lvl4pPr marL="1422400" indent="-203200">
              <a:spcBef>
                <a:spcPct val="20000"/>
              </a:spcBef>
              <a:buChar char="–"/>
              <a:defRPr>
                <a:solidFill>
                  <a:schemeClr val="tx1"/>
                </a:solidFill>
                <a:latin typeface="Arial" panose="020B0604020202020204" pitchFamily="34" charset="0"/>
              </a:defRPr>
            </a:lvl4pPr>
            <a:lvl5pPr marL="2057400" indent="-203200">
              <a:spcBef>
                <a:spcPct val="20000"/>
              </a:spcBef>
              <a:buChar char="»"/>
              <a:defRPr>
                <a:solidFill>
                  <a:schemeClr val="tx1"/>
                </a:solidFill>
                <a:latin typeface="Arial" panose="020B0604020202020204" pitchFamily="34" charset="0"/>
              </a:defRPr>
            </a:lvl5pPr>
            <a:lvl6pPr marL="2514600" indent="-203200" eaLnBrk="0" fontAlgn="base" hangingPunct="0">
              <a:spcBef>
                <a:spcPct val="20000"/>
              </a:spcBef>
              <a:spcAft>
                <a:spcPct val="0"/>
              </a:spcAft>
              <a:buChar char="»"/>
              <a:defRPr>
                <a:solidFill>
                  <a:schemeClr val="tx1"/>
                </a:solidFill>
                <a:latin typeface="Arial" panose="020B0604020202020204" pitchFamily="34" charset="0"/>
              </a:defRPr>
            </a:lvl6pPr>
            <a:lvl7pPr marL="2971800" indent="-203200" eaLnBrk="0" fontAlgn="base" hangingPunct="0">
              <a:spcBef>
                <a:spcPct val="20000"/>
              </a:spcBef>
              <a:spcAft>
                <a:spcPct val="0"/>
              </a:spcAft>
              <a:buChar char="»"/>
              <a:defRPr>
                <a:solidFill>
                  <a:schemeClr val="tx1"/>
                </a:solidFill>
                <a:latin typeface="Arial" panose="020B0604020202020204" pitchFamily="34" charset="0"/>
              </a:defRPr>
            </a:lvl7pPr>
            <a:lvl8pPr marL="3429000" indent="-203200" eaLnBrk="0" fontAlgn="base" hangingPunct="0">
              <a:spcBef>
                <a:spcPct val="20000"/>
              </a:spcBef>
              <a:spcAft>
                <a:spcPct val="0"/>
              </a:spcAft>
              <a:buChar char="»"/>
              <a:defRPr>
                <a:solidFill>
                  <a:schemeClr val="tx1"/>
                </a:solidFill>
                <a:latin typeface="Arial" panose="020B0604020202020204" pitchFamily="34" charset="0"/>
              </a:defRPr>
            </a:lvl8pPr>
            <a:lvl9pPr marL="3886200" indent="-2032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83D03C8A-19B1-4A89-B324-2A8AD3168176}" type="slidenum">
              <a:rPr lang="en-US" altLang="en-US" sz="1200" smtClean="0"/>
              <a:pPr>
                <a:spcBef>
                  <a:spcPct val="0"/>
                </a:spcBef>
                <a:buFontTx/>
                <a:buNone/>
              </a:pPr>
              <a:t>72</a:t>
            </a:fld>
            <a:endParaRPr lang="en-US" altLang="en-US" sz="12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5B626A03-0C26-9293-48CE-08D86A6E3C8F}"/>
              </a:ext>
            </a:extLst>
          </p:cNvPr>
          <p:cNvSpPr>
            <a:spLocks noGrp="1" noChangeArrowheads="1"/>
          </p:cNvSpPr>
          <p:nvPr>
            <p:ph type="title"/>
          </p:nvPr>
        </p:nvSpPr>
        <p:spPr>
          <a:xfrm>
            <a:off x="990600" y="228600"/>
            <a:ext cx="8153400" cy="1016000"/>
          </a:xfrm>
        </p:spPr>
        <p:txBody>
          <a:bodyPr/>
          <a:lstStyle/>
          <a:p>
            <a:pPr eaLnBrk="1" hangingPunct="1"/>
            <a:r>
              <a:rPr lang="en-US" altLang="en-US">
                <a:cs typeface="Times New Roman" panose="02020603050405020304" pitchFamily="18" charset="0"/>
              </a:rPr>
              <a:t>Accessible Door Hardware</a:t>
            </a:r>
          </a:p>
        </p:txBody>
      </p:sp>
      <p:pic>
        <p:nvPicPr>
          <p:cNvPr id="86019" name="Picture 6" descr="handles.gif                                                    0022EA3C&#10;LWW's Disk                     7C25C52A:">
            <a:extLst>
              <a:ext uri="{FF2B5EF4-FFF2-40B4-BE49-F238E27FC236}">
                <a16:creationId xmlns:a16="http://schemas.microsoft.com/office/drawing/2014/main" id="{21FC1588-0F3D-0632-948F-F35DD66A3F2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82638" y="3473450"/>
            <a:ext cx="74993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a:extLst>
              <a:ext uri="{FF2B5EF4-FFF2-40B4-BE49-F238E27FC236}">
                <a16:creationId xmlns:a16="http://schemas.microsoft.com/office/drawing/2014/main" id="{47F8AB09-A9DA-A556-B967-459C15027B97}"/>
              </a:ext>
            </a:extLst>
          </p:cNvPr>
          <p:cNvGrpSpPr>
            <a:grpSpLocks/>
          </p:cNvGrpSpPr>
          <p:nvPr/>
        </p:nvGrpSpPr>
        <p:grpSpPr bwMode="auto">
          <a:xfrm>
            <a:off x="893763" y="3235325"/>
            <a:ext cx="8216900" cy="2700338"/>
            <a:chOff x="619" y="2023"/>
            <a:chExt cx="5176" cy="1913"/>
          </a:xfrm>
        </p:grpSpPr>
        <p:sp>
          <p:nvSpPr>
            <p:cNvPr id="64519" name="Rectangle 7">
              <a:extLst>
                <a:ext uri="{FF2B5EF4-FFF2-40B4-BE49-F238E27FC236}">
                  <a16:creationId xmlns:a16="http://schemas.microsoft.com/office/drawing/2014/main" id="{D34B75E7-A963-E66B-FDE2-96939B20B4EF}"/>
                </a:ext>
              </a:extLst>
            </p:cNvPr>
            <p:cNvSpPr>
              <a:spLocks noChangeArrowheads="1"/>
            </p:cNvSpPr>
            <p:nvPr/>
          </p:nvSpPr>
          <p:spPr bwMode="auto">
            <a:xfrm>
              <a:off x="619" y="3382"/>
              <a:ext cx="5040" cy="554"/>
            </a:xfrm>
            <a:prstGeom prst="rect">
              <a:avLst/>
            </a:prstGeom>
            <a:noFill/>
            <a:ln>
              <a:noFill/>
            </a:ln>
          </p:spPr>
          <p:txBody>
            <a:bodyPr/>
            <a:lstStyle>
              <a:lvl1pPr marL="342900" indent="-342900"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eaLnBrk="1" hangingPunct="1">
                <a:buClr>
                  <a:srgbClr val="FF0000"/>
                </a:buClr>
                <a:buSzTx/>
                <a:buFont typeface="Times" panose="02020603050405020304" pitchFamily="18" charset="0"/>
                <a:buChar char="•"/>
                <a:defRPr/>
              </a:pPr>
              <a:r>
                <a:rPr lang="en-US" altLang="en-US" sz="2844" dirty="0"/>
                <a:t>Similar requirements apply to lavatory controls, drawer pulls, etc.</a:t>
              </a:r>
            </a:p>
          </p:txBody>
        </p:sp>
        <p:pic>
          <p:nvPicPr>
            <p:cNvPr id="86024" name="Picture 8" descr="leverfau.gif                                                   0020226E&#10;LWW's Disk                     7C25C52A:">
              <a:extLst>
                <a:ext uri="{FF2B5EF4-FFF2-40B4-BE49-F238E27FC236}">
                  <a16:creationId xmlns:a16="http://schemas.microsoft.com/office/drawing/2014/main" id="{9F57D6F5-D888-6B66-EE75-C8E8B2F2F6AD}"/>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084" y="2023"/>
              <a:ext cx="711"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021" name="Rectangle 3">
            <a:extLst>
              <a:ext uri="{FF2B5EF4-FFF2-40B4-BE49-F238E27FC236}">
                <a16:creationId xmlns:a16="http://schemas.microsoft.com/office/drawing/2014/main" id="{3E76583A-5D1D-4244-07D3-8C39E323D30E}"/>
              </a:ext>
            </a:extLst>
          </p:cNvPr>
          <p:cNvSpPr>
            <a:spLocks noGrp="1" noChangeArrowheads="1"/>
          </p:cNvSpPr>
          <p:nvPr>
            <p:ph type="body" idx="1"/>
          </p:nvPr>
        </p:nvSpPr>
        <p:spPr>
          <a:xfrm>
            <a:off x="1219200" y="1652588"/>
            <a:ext cx="7848600" cy="1730375"/>
          </a:xfrm>
        </p:spPr>
        <p:txBody>
          <a:bodyPr/>
          <a:lstStyle/>
          <a:p>
            <a:pPr eaLnBrk="1" hangingPunct="1">
              <a:lnSpc>
                <a:spcPct val="90000"/>
              </a:lnSpc>
            </a:pPr>
            <a:r>
              <a:rPr lang="en-US" altLang="en-US"/>
              <a:t>Operable door hardware requires a shape that is easy to grasp with one hand and does not require tight-grasping, tight pinching, or any wrist-twisting motion to operate.</a:t>
            </a:r>
          </a:p>
        </p:txBody>
      </p:sp>
      <p:sp>
        <p:nvSpPr>
          <p:cNvPr id="86022" name="Slide Number Placeholder 2">
            <a:extLst>
              <a:ext uri="{FF2B5EF4-FFF2-40B4-BE49-F238E27FC236}">
                <a16:creationId xmlns:a16="http://schemas.microsoft.com/office/drawing/2014/main" id="{F339332B-6C1A-B884-6C1C-28C6E9A5627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900">
                <a:solidFill>
                  <a:schemeClr val="tx1"/>
                </a:solidFill>
                <a:latin typeface="Arial" panose="020B0604020202020204" pitchFamily="34" charset="0"/>
              </a:defRPr>
            </a:lvl1pPr>
            <a:lvl2pPr marL="660400" indent="-254000">
              <a:spcBef>
                <a:spcPct val="20000"/>
              </a:spcBef>
              <a:buChar char="–"/>
              <a:defRPr sz="2500">
                <a:solidFill>
                  <a:schemeClr val="tx1"/>
                </a:solidFill>
                <a:latin typeface="Arial" panose="020B0604020202020204" pitchFamily="34" charset="0"/>
              </a:defRPr>
            </a:lvl2pPr>
            <a:lvl3pPr marL="1016000" indent="-203200">
              <a:spcBef>
                <a:spcPct val="20000"/>
              </a:spcBef>
              <a:buChar char="•"/>
              <a:defRPr sz="2200">
                <a:solidFill>
                  <a:schemeClr val="tx1"/>
                </a:solidFill>
                <a:latin typeface="Arial" panose="020B0604020202020204" pitchFamily="34" charset="0"/>
              </a:defRPr>
            </a:lvl3pPr>
            <a:lvl4pPr marL="1422400" indent="-203200">
              <a:spcBef>
                <a:spcPct val="20000"/>
              </a:spcBef>
              <a:buChar char="–"/>
              <a:defRPr>
                <a:solidFill>
                  <a:schemeClr val="tx1"/>
                </a:solidFill>
                <a:latin typeface="Arial" panose="020B0604020202020204" pitchFamily="34" charset="0"/>
              </a:defRPr>
            </a:lvl4pPr>
            <a:lvl5pPr marL="2057400" indent="-203200">
              <a:spcBef>
                <a:spcPct val="20000"/>
              </a:spcBef>
              <a:buChar char="»"/>
              <a:defRPr>
                <a:solidFill>
                  <a:schemeClr val="tx1"/>
                </a:solidFill>
                <a:latin typeface="Arial" panose="020B0604020202020204" pitchFamily="34" charset="0"/>
              </a:defRPr>
            </a:lvl5pPr>
            <a:lvl6pPr marL="2514600" indent="-203200" eaLnBrk="0" fontAlgn="base" hangingPunct="0">
              <a:spcBef>
                <a:spcPct val="20000"/>
              </a:spcBef>
              <a:spcAft>
                <a:spcPct val="0"/>
              </a:spcAft>
              <a:buChar char="»"/>
              <a:defRPr>
                <a:solidFill>
                  <a:schemeClr val="tx1"/>
                </a:solidFill>
                <a:latin typeface="Arial" panose="020B0604020202020204" pitchFamily="34" charset="0"/>
              </a:defRPr>
            </a:lvl6pPr>
            <a:lvl7pPr marL="2971800" indent="-203200" eaLnBrk="0" fontAlgn="base" hangingPunct="0">
              <a:spcBef>
                <a:spcPct val="20000"/>
              </a:spcBef>
              <a:spcAft>
                <a:spcPct val="0"/>
              </a:spcAft>
              <a:buChar char="»"/>
              <a:defRPr>
                <a:solidFill>
                  <a:schemeClr val="tx1"/>
                </a:solidFill>
                <a:latin typeface="Arial" panose="020B0604020202020204" pitchFamily="34" charset="0"/>
              </a:defRPr>
            </a:lvl7pPr>
            <a:lvl8pPr marL="3429000" indent="-203200" eaLnBrk="0" fontAlgn="base" hangingPunct="0">
              <a:spcBef>
                <a:spcPct val="20000"/>
              </a:spcBef>
              <a:spcAft>
                <a:spcPct val="0"/>
              </a:spcAft>
              <a:buChar char="»"/>
              <a:defRPr>
                <a:solidFill>
                  <a:schemeClr val="tx1"/>
                </a:solidFill>
                <a:latin typeface="Arial" panose="020B0604020202020204" pitchFamily="34" charset="0"/>
              </a:defRPr>
            </a:lvl8pPr>
            <a:lvl9pPr marL="3886200" indent="-2032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4834ABD4-4BD7-4830-99DF-4C23A116009D}" type="slidenum">
              <a:rPr lang="en-US" altLang="en-US" sz="1200" smtClean="0"/>
              <a:pPr>
                <a:spcBef>
                  <a:spcPct val="0"/>
                </a:spcBef>
                <a:buFontTx/>
                <a:buNone/>
              </a:pPr>
              <a:t>73</a:t>
            </a:fld>
            <a:endParaRPr lang="en-US" altLang="en-US" sz="12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8151FE9-DE4A-E5D6-5FB3-3A79A0043270}"/>
              </a:ext>
            </a:extLst>
          </p:cNvPr>
          <p:cNvSpPr>
            <a:spLocks noGrp="1" noChangeArrowheads="1"/>
          </p:cNvSpPr>
          <p:nvPr>
            <p:ph type="title"/>
          </p:nvPr>
        </p:nvSpPr>
        <p:spPr>
          <a:xfrm>
            <a:off x="981075" y="244475"/>
            <a:ext cx="8086725" cy="1016000"/>
          </a:xfrm>
        </p:spPr>
        <p:txBody>
          <a:bodyPr/>
          <a:lstStyle/>
          <a:p>
            <a:pPr eaLnBrk="1" hangingPunct="1"/>
            <a:r>
              <a:rPr lang="en-US" altLang="en-US">
                <a:cs typeface="Times New Roman" panose="02020603050405020304" pitchFamily="18" charset="0"/>
              </a:rPr>
              <a:t>Accessible Door Hardware</a:t>
            </a:r>
          </a:p>
        </p:txBody>
      </p:sp>
      <p:sp>
        <p:nvSpPr>
          <p:cNvPr id="65539" name="Rectangle 3">
            <a:extLst>
              <a:ext uri="{FF2B5EF4-FFF2-40B4-BE49-F238E27FC236}">
                <a16:creationId xmlns:a16="http://schemas.microsoft.com/office/drawing/2014/main" id="{555CD6E3-BBA5-29A4-A0B0-26B6375C1B1C}"/>
              </a:ext>
            </a:extLst>
          </p:cNvPr>
          <p:cNvSpPr>
            <a:spLocks noGrp="1" noChangeArrowheads="1"/>
          </p:cNvSpPr>
          <p:nvPr>
            <p:ph type="body" sz="half" idx="1"/>
          </p:nvPr>
        </p:nvSpPr>
        <p:spPr>
          <a:xfrm>
            <a:off x="1066800" y="1814513"/>
            <a:ext cx="3810000" cy="285750"/>
          </a:xfrm>
        </p:spPr>
        <p:txBody>
          <a:bodyPr/>
          <a:lstStyle/>
          <a:p>
            <a:pPr eaLnBrk="1" hangingPunct="1">
              <a:lnSpc>
                <a:spcPct val="90000"/>
              </a:lnSpc>
              <a:defRPr/>
            </a:pPr>
            <a:r>
              <a:rPr lang="en-US" altLang="en-US" sz="1600" b="1" dirty="0">
                <a:solidFill>
                  <a:schemeClr val="tx2"/>
                </a:solidFill>
              </a:rPr>
              <a:t>DO NOT USE THESE</a:t>
            </a:r>
            <a:endParaRPr lang="en-US" altLang="en-US" sz="1422" b="1" dirty="0">
              <a:solidFill>
                <a:schemeClr val="tx2"/>
              </a:solidFill>
            </a:endParaRPr>
          </a:p>
        </p:txBody>
      </p:sp>
      <p:pic>
        <p:nvPicPr>
          <p:cNvPr id="87044" name="Picture 4" descr="LEVER HANDLE-1.jpg                                             0022EA3C&#10;LWW's Disk                     7C25C52A:">
            <a:extLst>
              <a:ext uri="{FF2B5EF4-FFF2-40B4-BE49-F238E27FC236}">
                <a16:creationId xmlns:a16="http://schemas.microsoft.com/office/drawing/2014/main" id="{8DA218CD-557F-7969-CB55-94308631854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b="20808"/>
          <a:stretch>
            <a:fillRect/>
          </a:stretch>
        </p:blipFill>
        <p:spPr bwMode="auto">
          <a:xfrm>
            <a:off x="1219200" y="2109788"/>
            <a:ext cx="4141788"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descr="LEVER HANDLE-2.jpg                                             0022EA3C&#10;LWW's Disk                     7C25C52A:">
            <a:extLst>
              <a:ext uri="{FF2B5EF4-FFF2-40B4-BE49-F238E27FC236}">
                <a16:creationId xmlns:a16="http://schemas.microsoft.com/office/drawing/2014/main" id="{AC55E8D3-700F-6A19-F7DC-DCF1E096B4F3}"/>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473700" y="2101850"/>
            <a:ext cx="3133725"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7">
            <a:extLst>
              <a:ext uri="{FF2B5EF4-FFF2-40B4-BE49-F238E27FC236}">
                <a16:creationId xmlns:a16="http://schemas.microsoft.com/office/drawing/2014/main" id="{F211ACE0-B0F3-3841-9511-3360D0AFB775}"/>
              </a:ext>
            </a:extLst>
          </p:cNvPr>
          <p:cNvSpPr>
            <a:spLocks noGrp="1" noChangeArrowheads="1"/>
          </p:cNvSpPr>
          <p:nvPr>
            <p:ph type="body" sz="half" idx="2"/>
          </p:nvPr>
        </p:nvSpPr>
        <p:spPr>
          <a:xfrm>
            <a:off x="4114800" y="1825625"/>
            <a:ext cx="3810000" cy="311150"/>
          </a:xfrm>
        </p:spPr>
        <p:txBody>
          <a:bodyPr/>
          <a:lstStyle/>
          <a:p>
            <a:pPr eaLnBrk="1" hangingPunct="1">
              <a:lnSpc>
                <a:spcPct val="90000"/>
              </a:lnSpc>
              <a:defRPr/>
            </a:pPr>
            <a:r>
              <a:rPr lang="en-US" altLang="en-US" sz="1600" b="1" dirty="0">
                <a:solidFill>
                  <a:schemeClr val="tx2"/>
                </a:solidFill>
              </a:rPr>
              <a:t>USE THESE</a:t>
            </a:r>
            <a:endParaRPr lang="en-US" altLang="en-US" sz="2133" dirty="0">
              <a:solidFill>
                <a:schemeClr val="tx2"/>
              </a:solidFill>
            </a:endParaRPr>
          </a:p>
        </p:txBody>
      </p:sp>
      <p:sp>
        <p:nvSpPr>
          <p:cNvPr id="65543" name="AutoShape 8">
            <a:extLst>
              <a:ext uri="{FF2B5EF4-FFF2-40B4-BE49-F238E27FC236}">
                <a16:creationId xmlns:a16="http://schemas.microsoft.com/office/drawing/2014/main" id="{B8B63D7B-20F2-312C-5983-1A77F7E35C4F}"/>
              </a:ext>
            </a:extLst>
          </p:cNvPr>
          <p:cNvSpPr>
            <a:spLocks noChangeArrowheads="1"/>
          </p:cNvSpPr>
          <p:nvPr/>
        </p:nvSpPr>
        <p:spPr bwMode="auto">
          <a:xfrm>
            <a:off x="1228725" y="2071688"/>
            <a:ext cx="2319338" cy="4221162"/>
          </a:xfrm>
          <a:prstGeom prst="roundRect">
            <a:avLst>
              <a:gd name="adj" fmla="val 16667"/>
            </a:avLst>
          </a:prstGeom>
          <a:noFill/>
          <a:ln w="28575">
            <a:solidFill>
              <a:srgbClr val="FF0000"/>
            </a:solidFill>
            <a:prstDash val="lgDash"/>
            <a:round/>
            <a:headEnd/>
            <a:tailEnd/>
          </a:ln>
        </p:spPr>
        <p:txBody>
          <a:bodyPr wrap="none" anchor="ct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6"/>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eaLnBrk="1" hangingPunct="1">
              <a:spcBef>
                <a:spcPct val="0"/>
              </a:spcBef>
              <a:buClrTx/>
              <a:buSzTx/>
              <a:buFontTx/>
              <a:buNone/>
              <a:defRPr/>
            </a:pPr>
            <a:endParaRPr lang="en-US" altLang="en-US" sz="2133">
              <a:latin typeface="Times" panose="02020603050405020304" pitchFamily="18" charset="0"/>
            </a:endParaRPr>
          </a:p>
        </p:txBody>
      </p:sp>
      <p:sp>
        <p:nvSpPr>
          <p:cNvPr id="87048" name="Slide Number Placeholder 1">
            <a:extLst>
              <a:ext uri="{FF2B5EF4-FFF2-40B4-BE49-F238E27FC236}">
                <a16:creationId xmlns:a16="http://schemas.microsoft.com/office/drawing/2014/main" id="{A4909995-CC5C-9E71-1758-85F03EFBECF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900">
                <a:solidFill>
                  <a:schemeClr val="tx1"/>
                </a:solidFill>
                <a:latin typeface="Arial" panose="020B0604020202020204" pitchFamily="34" charset="0"/>
              </a:defRPr>
            </a:lvl1pPr>
            <a:lvl2pPr marL="660400" indent="-254000">
              <a:spcBef>
                <a:spcPct val="20000"/>
              </a:spcBef>
              <a:buChar char="–"/>
              <a:defRPr sz="2500">
                <a:solidFill>
                  <a:schemeClr val="tx1"/>
                </a:solidFill>
                <a:latin typeface="Arial" panose="020B0604020202020204" pitchFamily="34" charset="0"/>
              </a:defRPr>
            </a:lvl2pPr>
            <a:lvl3pPr marL="1016000" indent="-203200">
              <a:spcBef>
                <a:spcPct val="20000"/>
              </a:spcBef>
              <a:buChar char="•"/>
              <a:defRPr sz="2200">
                <a:solidFill>
                  <a:schemeClr val="tx1"/>
                </a:solidFill>
                <a:latin typeface="Arial" panose="020B0604020202020204" pitchFamily="34" charset="0"/>
              </a:defRPr>
            </a:lvl3pPr>
            <a:lvl4pPr marL="1422400" indent="-203200">
              <a:spcBef>
                <a:spcPct val="20000"/>
              </a:spcBef>
              <a:buChar char="–"/>
              <a:defRPr>
                <a:solidFill>
                  <a:schemeClr val="tx1"/>
                </a:solidFill>
                <a:latin typeface="Arial" panose="020B0604020202020204" pitchFamily="34" charset="0"/>
              </a:defRPr>
            </a:lvl4pPr>
            <a:lvl5pPr marL="2057400" indent="-203200">
              <a:spcBef>
                <a:spcPct val="20000"/>
              </a:spcBef>
              <a:buChar char="»"/>
              <a:defRPr>
                <a:solidFill>
                  <a:schemeClr val="tx1"/>
                </a:solidFill>
                <a:latin typeface="Arial" panose="020B0604020202020204" pitchFamily="34" charset="0"/>
              </a:defRPr>
            </a:lvl5pPr>
            <a:lvl6pPr marL="2514600" indent="-203200" eaLnBrk="0" fontAlgn="base" hangingPunct="0">
              <a:spcBef>
                <a:spcPct val="20000"/>
              </a:spcBef>
              <a:spcAft>
                <a:spcPct val="0"/>
              </a:spcAft>
              <a:buChar char="»"/>
              <a:defRPr>
                <a:solidFill>
                  <a:schemeClr val="tx1"/>
                </a:solidFill>
                <a:latin typeface="Arial" panose="020B0604020202020204" pitchFamily="34" charset="0"/>
              </a:defRPr>
            </a:lvl6pPr>
            <a:lvl7pPr marL="2971800" indent="-203200" eaLnBrk="0" fontAlgn="base" hangingPunct="0">
              <a:spcBef>
                <a:spcPct val="20000"/>
              </a:spcBef>
              <a:spcAft>
                <a:spcPct val="0"/>
              </a:spcAft>
              <a:buChar char="»"/>
              <a:defRPr>
                <a:solidFill>
                  <a:schemeClr val="tx1"/>
                </a:solidFill>
                <a:latin typeface="Arial" panose="020B0604020202020204" pitchFamily="34" charset="0"/>
              </a:defRPr>
            </a:lvl7pPr>
            <a:lvl8pPr marL="3429000" indent="-203200" eaLnBrk="0" fontAlgn="base" hangingPunct="0">
              <a:spcBef>
                <a:spcPct val="20000"/>
              </a:spcBef>
              <a:spcAft>
                <a:spcPct val="0"/>
              </a:spcAft>
              <a:buChar char="»"/>
              <a:defRPr>
                <a:solidFill>
                  <a:schemeClr val="tx1"/>
                </a:solidFill>
                <a:latin typeface="Arial" panose="020B0604020202020204" pitchFamily="34" charset="0"/>
              </a:defRPr>
            </a:lvl8pPr>
            <a:lvl9pPr marL="3886200" indent="-2032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FD76C9FB-4D6F-4678-8F50-533DFD992CE9}" type="slidenum">
              <a:rPr lang="en-US" altLang="en-US" sz="1200" smtClean="0"/>
              <a:pPr>
                <a:spcBef>
                  <a:spcPct val="0"/>
                </a:spcBef>
                <a:buFontTx/>
                <a:buNone/>
              </a:pPr>
              <a:t>74</a:t>
            </a:fld>
            <a:endParaRPr lang="en-US" altLang="en-US" sz="1200"/>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E7893882-47B7-2F2B-7A3B-395EFE681254}"/>
              </a:ext>
            </a:extLst>
          </p:cNvPr>
          <p:cNvSpPr>
            <a:spLocks noGrp="1" noChangeArrowheads="1"/>
          </p:cNvSpPr>
          <p:nvPr>
            <p:ph type="title"/>
          </p:nvPr>
        </p:nvSpPr>
        <p:spPr>
          <a:xfrm>
            <a:off x="977900" y="263525"/>
            <a:ext cx="8089900" cy="1016000"/>
          </a:xfrm>
        </p:spPr>
        <p:txBody>
          <a:bodyPr/>
          <a:lstStyle/>
          <a:p>
            <a:pPr eaLnBrk="1" hangingPunct="1"/>
            <a:r>
              <a:rPr lang="en-US" altLang="en-US">
                <a:cs typeface="Times New Roman" panose="02020603050405020304" pitchFamily="18" charset="0"/>
              </a:rPr>
              <a:t>Level of Exit Discharge</a:t>
            </a:r>
          </a:p>
        </p:txBody>
      </p:sp>
      <p:pic>
        <p:nvPicPr>
          <p:cNvPr id="88067" name="Picture 4" descr="exit1                                                          0001F32E&#10;LWW's Disk                     7C25C52A:">
            <a:extLst>
              <a:ext uri="{FF2B5EF4-FFF2-40B4-BE49-F238E27FC236}">
                <a16:creationId xmlns:a16="http://schemas.microsoft.com/office/drawing/2014/main" id="{82C5A844-D1F8-A9C9-C770-4497027C856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l="65497" t="70119" r="9825" b="11450"/>
          <a:stretch>
            <a:fillRect/>
          </a:stretch>
        </p:blipFill>
        <p:spPr bwMode="auto">
          <a:xfrm>
            <a:off x="463550" y="1930400"/>
            <a:ext cx="5818188"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5">
            <a:extLst>
              <a:ext uri="{FF2B5EF4-FFF2-40B4-BE49-F238E27FC236}">
                <a16:creationId xmlns:a16="http://schemas.microsoft.com/office/drawing/2014/main" id="{1C334BFE-B174-7804-B21B-6FC6AAEFF5EE}"/>
              </a:ext>
            </a:extLst>
          </p:cNvPr>
          <p:cNvSpPr>
            <a:spLocks noGrp="1" noChangeArrowheads="1"/>
          </p:cNvSpPr>
          <p:nvPr>
            <p:ph type="body" sz="half" idx="1"/>
          </p:nvPr>
        </p:nvSpPr>
        <p:spPr>
          <a:xfrm>
            <a:off x="5964238" y="2317750"/>
            <a:ext cx="2773362" cy="3917950"/>
          </a:xfrm>
        </p:spPr>
        <p:txBody>
          <a:bodyPr lIns="81844" tIns="40923" rIns="81844" bIns="40923"/>
          <a:lstStyle/>
          <a:p>
            <a:pPr eaLnBrk="1" hangingPunct="1">
              <a:defRPr/>
            </a:pPr>
            <a:r>
              <a:rPr lang="en-US" altLang="en-US" sz="2133" b="1" i="1" dirty="0"/>
              <a:t>1028 EXIT DISCHARGE, LEVEL OF -</a:t>
            </a:r>
            <a:r>
              <a:rPr lang="en-US" altLang="en-US" sz="2489" b="1" i="1" dirty="0"/>
              <a:t> </a:t>
            </a:r>
            <a:r>
              <a:rPr lang="en-US" altLang="en-US" sz="2133" i="1" dirty="0"/>
              <a:t>The horizontal plane located at the point at which an exit terminates and an exit discharge begins.</a:t>
            </a:r>
          </a:p>
        </p:txBody>
      </p:sp>
      <p:grpSp>
        <p:nvGrpSpPr>
          <p:cNvPr id="2" name="Group 12">
            <a:extLst>
              <a:ext uri="{FF2B5EF4-FFF2-40B4-BE49-F238E27FC236}">
                <a16:creationId xmlns:a16="http://schemas.microsoft.com/office/drawing/2014/main" id="{42E36914-BC10-038E-DAAE-F215A0740187}"/>
              </a:ext>
            </a:extLst>
          </p:cNvPr>
          <p:cNvGrpSpPr>
            <a:grpSpLocks/>
          </p:cNvGrpSpPr>
          <p:nvPr/>
        </p:nvGrpSpPr>
        <p:grpSpPr bwMode="auto">
          <a:xfrm>
            <a:off x="5283200" y="5734050"/>
            <a:ext cx="3290888" cy="520700"/>
            <a:chOff x="3328" y="3793"/>
            <a:chExt cx="2073" cy="369"/>
          </a:xfrm>
        </p:grpSpPr>
        <p:sp>
          <p:nvSpPr>
            <p:cNvPr id="66567" name="Text Box 6">
              <a:extLst>
                <a:ext uri="{FF2B5EF4-FFF2-40B4-BE49-F238E27FC236}">
                  <a16:creationId xmlns:a16="http://schemas.microsoft.com/office/drawing/2014/main" id="{C28EC68C-CC3D-2E2C-87AD-81E16DFF8894}"/>
                </a:ext>
              </a:extLst>
            </p:cNvPr>
            <p:cNvSpPr txBox="1">
              <a:spLocks noChangeArrowheads="1"/>
            </p:cNvSpPr>
            <p:nvPr/>
          </p:nvSpPr>
          <p:spPr bwMode="auto">
            <a:xfrm>
              <a:off x="3585" y="3941"/>
              <a:ext cx="1816" cy="221"/>
            </a:xfrm>
            <a:prstGeom prst="rect">
              <a:avLst/>
            </a:prstGeom>
            <a:noFill/>
            <a:ln>
              <a:noFill/>
            </a:ln>
          </p:spPr>
          <p:txBody>
            <a:bodyPr>
              <a:spAutoFit/>
            </a:bodyPr>
            <a:lstStyle>
              <a:lvl1pPr eaLnBrk="0" hangingPunct="0">
                <a:spcBef>
                  <a:spcPct val="20000"/>
                </a:spcBef>
                <a:buClr>
                  <a:srgbClr val="CCCCFF"/>
                </a:buClr>
                <a:buSzPct val="80000"/>
                <a:buFont typeface="Arial" panose="020B0604020202020204" pitchFamily="34" charset="0"/>
                <a:buChar char="►"/>
                <a:defRPr sz="3600">
                  <a:solidFill>
                    <a:schemeClr val="tx1"/>
                  </a:solidFill>
                  <a:latin typeface="Times New Roman" panose="02020603050405020304" pitchFamily="18" charset="0"/>
                </a:defRPr>
              </a:lvl1pPr>
              <a:lvl2pPr marL="742950" indent="-285750" eaLnBrk="0" hangingPunct="0">
                <a:spcBef>
                  <a:spcPct val="20000"/>
                </a:spcBef>
                <a:buClr>
                  <a:srgbClr val="FFFF99"/>
                </a:buClr>
                <a:buFont typeface="Wingdings" panose="05000000000000000000" pitchFamily="2" charset="2"/>
                <a:buChar char="§"/>
                <a:defRPr sz="3200">
                  <a:solidFill>
                    <a:schemeClr val="tx1"/>
                  </a:solidFill>
                  <a:latin typeface="Times New Roman" panose="02020603050405020304" pitchFamily="18" charset="0"/>
                </a:defRPr>
              </a:lvl2pPr>
              <a:lvl3pPr marL="1143000" indent="-228600" eaLnBrk="0" hangingPunct="0">
                <a:spcBef>
                  <a:spcPct val="20000"/>
                </a:spcBef>
                <a:buClr>
                  <a:srgbClr val="66FFFF"/>
                </a:buClr>
                <a:buSzPct val="80000"/>
                <a:buFont typeface="Arial" panose="020B0604020202020204" pitchFamily="34" charset="0"/>
                <a:buBlip>
                  <a:blip r:embed="rId4"/>
                </a:buBlip>
                <a:defRPr sz="2800">
                  <a:solidFill>
                    <a:schemeClr val="tx1"/>
                  </a:solidFill>
                  <a:latin typeface="Times New Roman" panose="02020603050405020304" pitchFamily="18" charset="0"/>
                </a:defRPr>
              </a:lvl3pPr>
              <a:lvl4pPr marL="1600200" indent="-228600" eaLnBrk="0" hangingPunct="0">
                <a:spcBef>
                  <a:spcPct val="20000"/>
                </a:spcBef>
                <a:buClr>
                  <a:srgbClr val="FFFF99"/>
                </a:buClr>
                <a:buFont typeface="Wingdings" panose="05000000000000000000" pitchFamily="2" charset="2"/>
                <a:buChar char="§"/>
                <a:defRPr sz="2400">
                  <a:solidFill>
                    <a:schemeClr val="tx1"/>
                  </a:solidFill>
                  <a:latin typeface="Times New Roman" panose="02020603050405020304" pitchFamily="18" charset="0"/>
                </a:defRPr>
              </a:lvl4pPr>
              <a:lvl5pPr marL="2057400" indent="-228600" eaLnBrk="0" hangingPunct="0">
                <a:spcBef>
                  <a:spcPct val="20000"/>
                </a:spcBef>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CCCCFF"/>
                </a:buClr>
                <a:buSzPct val="80000"/>
                <a:buFont typeface="Arial" panose="020B0604020202020204" pitchFamily="34" charset="0"/>
                <a:buChar char="►"/>
                <a:defRPr sz="2400">
                  <a:solidFill>
                    <a:schemeClr val="tx1"/>
                  </a:solidFill>
                  <a:latin typeface="Times New Roman" panose="02020603050405020304" pitchFamily="18" charset="0"/>
                </a:defRPr>
              </a:lvl9pPr>
            </a:lstStyle>
            <a:p>
              <a:pPr algn="ctr" eaLnBrk="1" hangingPunct="1">
                <a:spcBef>
                  <a:spcPct val="50000"/>
                </a:spcBef>
                <a:buClrTx/>
                <a:buSzTx/>
                <a:buFontTx/>
                <a:buNone/>
                <a:defRPr/>
              </a:pPr>
              <a:r>
                <a:rPr lang="en-US" altLang="en-US" sz="1422">
                  <a:solidFill>
                    <a:srgbClr val="FF0000"/>
                  </a:solidFill>
                  <a:latin typeface="Arial" panose="020B0604020202020204" pitchFamily="34" charset="0"/>
                </a:rPr>
                <a:t>EXIT TERMINATES HERE</a:t>
              </a:r>
              <a:endParaRPr lang="en-US" altLang="en-US" sz="2133">
                <a:latin typeface="Times" panose="02020603050405020304" pitchFamily="18" charset="0"/>
              </a:endParaRPr>
            </a:p>
          </p:txBody>
        </p:sp>
        <p:sp>
          <p:nvSpPr>
            <p:cNvPr id="88072" name="Line 9">
              <a:extLst>
                <a:ext uri="{FF2B5EF4-FFF2-40B4-BE49-F238E27FC236}">
                  <a16:creationId xmlns:a16="http://schemas.microsoft.com/office/drawing/2014/main" id="{FB0C13C3-39A2-E69A-D5C1-7D6DC8CC2C15}"/>
                </a:ext>
              </a:extLst>
            </p:cNvPr>
            <p:cNvSpPr>
              <a:spLocks noChangeShapeType="1"/>
            </p:cNvSpPr>
            <p:nvPr/>
          </p:nvSpPr>
          <p:spPr bwMode="auto">
            <a:xfrm flipH="1">
              <a:off x="3338" y="4040"/>
              <a:ext cx="3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73" name="Line 11">
              <a:extLst>
                <a:ext uri="{FF2B5EF4-FFF2-40B4-BE49-F238E27FC236}">
                  <a16:creationId xmlns:a16="http://schemas.microsoft.com/office/drawing/2014/main" id="{2761C42A-9CEF-2676-8204-3B1657FBA245}"/>
                </a:ext>
              </a:extLst>
            </p:cNvPr>
            <p:cNvSpPr>
              <a:spLocks noChangeShapeType="1"/>
            </p:cNvSpPr>
            <p:nvPr/>
          </p:nvSpPr>
          <p:spPr bwMode="auto">
            <a:xfrm flipV="1">
              <a:off x="3328" y="3793"/>
              <a:ext cx="0" cy="2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88070" name="Slide Number Placeholder 2">
            <a:extLst>
              <a:ext uri="{FF2B5EF4-FFF2-40B4-BE49-F238E27FC236}">
                <a16:creationId xmlns:a16="http://schemas.microsoft.com/office/drawing/2014/main" id="{FD1BA87A-4262-0C20-1919-6A0BCC2A258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900">
                <a:solidFill>
                  <a:schemeClr val="tx1"/>
                </a:solidFill>
                <a:latin typeface="Arial" panose="020B0604020202020204" pitchFamily="34" charset="0"/>
              </a:defRPr>
            </a:lvl1pPr>
            <a:lvl2pPr marL="660400" indent="-254000">
              <a:spcBef>
                <a:spcPct val="20000"/>
              </a:spcBef>
              <a:buChar char="–"/>
              <a:defRPr sz="2500">
                <a:solidFill>
                  <a:schemeClr val="tx1"/>
                </a:solidFill>
                <a:latin typeface="Arial" panose="020B0604020202020204" pitchFamily="34" charset="0"/>
              </a:defRPr>
            </a:lvl2pPr>
            <a:lvl3pPr marL="1016000" indent="-203200">
              <a:spcBef>
                <a:spcPct val="20000"/>
              </a:spcBef>
              <a:buChar char="•"/>
              <a:defRPr sz="2200">
                <a:solidFill>
                  <a:schemeClr val="tx1"/>
                </a:solidFill>
                <a:latin typeface="Arial" panose="020B0604020202020204" pitchFamily="34" charset="0"/>
              </a:defRPr>
            </a:lvl3pPr>
            <a:lvl4pPr marL="1422400" indent="-203200">
              <a:spcBef>
                <a:spcPct val="20000"/>
              </a:spcBef>
              <a:buChar char="–"/>
              <a:defRPr>
                <a:solidFill>
                  <a:schemeClr val="tx1"/>
                </a:solidFill>
                <a:latin typeface="Arial" panose="020B0604020202020204" pitchFamily="34" charset="0"/>
              </a:defRPr>
            </a:lvl4pPr>
            <a:lvl5pPr marL="2057400" indent="-203200">
              <a:spcBef>
                <a:spcPct val="20000"/>
              </a:spcBef>
              <a:buChar char="»"/>
              <a:defRPr>
                <a:solidFill>
                  <a:schemeClr val="tx1"/>
                </a:solidFill>
                <a:latin typeface="Arial" panose="020B0604020202020204" pitchFamily="34" charset="0"/>
              </a:defRPr>
            </a:lvl5pPr>
            <a:lvl6pPr marL="2514600" indent="-203200" eaLnBrk="0" fontAlgn="base" hangingPunct="0">
              <a:spcBef>
                <a:spcPct val="20000"/>
              </a:spcBef>
              <a:spcAft>
                <a:spcPct val="0"/>
              </a:spcAft>
              <a:buChar char="»"/>
              <a:defRPr>
                <a:solidFill>
                  <a:schemeClr val="tx1"/>
                </a:solidFill>
                <a:latin typeface="Arial" panose="020B0604020202020204" pitchFamily="34" charset="0"/>
              </a:defRPr>
            </a:lvl6pPr>
            <a:lvl7pPr marL="2971800" indent="-203200" eaLnBrk="0" fontAlgn="base" hangingPunct="0">
              <a:spcBef>
                <a:spcPct val="20000"/>
              </a:spcBef>
              <a:spcAft>
                <a:spcPct val="0"/>
              </a:spcAft>
              <a:buChar char="»"/>
              <a:defRPr>
                <a:solidFill>
                  <a:schemeClr val="tx1"/>
                </a:solidFill>
                <a:latin typeface="Arial" panose="020B0604020202020204" pitchFamily="34" charset="0"/>
              </a:defRPr>
            </a:lvl7pPr>
            <a:lvl8pPr marL="3429000" indent="-203200" eaLnBrk="0" fontAlgn="base" hangingPunct="0">
              <a:spcBef>
                <a:spcPct val="20000"/>
              </a:spcBef>
              <a:spcAft>
                <a:spcPct val="0"/>
              </a:spcAft>
              <a:buChar char="»"/>
              <a:defRPr>
                <a:solidFill>
                  <a:schemeClr val="tx1"/>
                </a:solidFill>
                <a:latin typeface="Arial" panose="020B0604020202020204" pitchFamily="34" charset="0"/>
              </a:defRPr>
            </a:lvl8pPr>
            <a:lvl9pPr marL="3886200" indent="-2032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fld id="{2BA70DAA-5132-4459-AAF6-AC8909241DA8}" type="slidenum">
              <a:rPr lang="en-US" altLang="en-US" sz="1200" smtClean="0"/>
              <a:pPr>
                <a:spcBef>
                  <a:spcPct val="0"/>
                </a:spcBef>
                <a:buFontTx/>
                <a:buNone/>
              </a:pPr>
              <a:t>75</a:t>
            </a:fld>
            <a:endParaRPr lang="en-US" altLang="en-US" sz="12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4D6DE7F-0AFD-F9DE-A45B-684F66115009}"/>
              </a:ext>
            </a:extLst>
          </p:cNvPr>
          <p:cNvSpPr>
            <a:spLocks noGrp="1" noChangeArrowheads="1"/>
          </p:cNvSpPr>
          <p:nvPr>
            <p:ph type="title"/>
          </p:nvPr>
        </p:nvSpPr>
        <p:spPr/>
        <p:txBody>
          <a:bodyPr/>
          <a:lstStyle/>
          <a:p>
            <a:pPr eaLnBrk="1" hangingPunct="1"/>
            <a:r>
              <a:rPr lang="en-US" altLang="en-US"/>
              <a:t>Double cylinder deadbolts</a:t>
            </a:r>
          </a:p>
        </p:txBody>
      </p:sp>
      <p:sp>
        <p:nvSpPr>
          <p:cNvPr id="89091" name="Rectangle 3">
            <a:extLst>
              <a:ext uri="{FF2B5EF4-FFF2-40B4-BE49-F238E27FC236}">
                <a16:creationId xmlns:a16="http://schemas.microsoft.com/office/drawing/2014/main" id="{B2D5AC59-910D-EEE1-1822-42238709B210}"/>
              </a:ext>
            </a:extLst>
          </p:cNvPr>
          <p:cNvSpPr>
            <a:spLocks noGrp="1" noChangeArrowheads="1"/>
          </p:cNvSpPr>
          <p:nvPr>
            <p:ph type="body" sz="half" idx="1"/>
          </p:nvPr>
        </p:nvSpPr>
        <p:spPr>
          <a:xfrm>
            <a:off x="1447800" y="1371600"/>
            <a:ext cx="7543800" cy="3124200"/>
          </a:xfrm>
        </p:spPr>
        <p:txBody>
          <a:bodyPr/>
          <a:lstStyle/>
          <a:p>
            <a:pPr eaLnBrk="1" hangingPunct="1"/>
            <a:r>
              <a:rPr lang="en-US" altLang="en-US" sz="2500"/>
              <a:t>Allowed at the main exterior door of Group A (with an occupant load not exceeding 300 persons), Group B, F, M and S, subject to the following:</a:t>
            </a:r>
          </a:p>
          <a:p>
            <a:pPr lvl="1" eaLnBrk="1" hangingPunct="1"/>
            <a:r>
              <a:rPr lang="en-US" altLang="en-US" sz="2200"/>
              <a:t>Easily distinguishable</a:t>
            </a:r>
          </a:p>
          <a:p>
            <a:pPr lvl="1" eaLnBrk="1" hangingPunct="1"/>
            <a:r>
              <a:rPr lang="en-US" altLang="en-US" sz="2200"/>
              <a:t>Visible sign</a:t>
            </a:r>
          </a:p>
          <a:p>
            <a:pPr lvl="1" eaLnBrk="1" hangingPunct="1"/>
            <a:r>
              <a:rPr lang="en-US" altLang="en-US" sz="2200"/>
              <a:t>Can be revoked by the code official</a:t>
            </a:r>
          </a:p>
        </p:txBody>
      </p:sp>
      <p:pic>
        <p:nvPicPr>
          <p:cNvPr id="89092" name="Picture 4" descr="thmbtrn">
            <a:extLst>
              <a:ext uri="{FF2B5EF4-FFF2-40B4-BE49-F238E27FC236}">
                <a16:creationId xmlns:a16="http://schemas.microsoft.com/office/drawing/2014/main" id="{5309DA74-03E2-44EC-091D-4B72E98CA28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429000" y="4191000"/>
            <a:ext cx="3962400" cy="2157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E05D97B8-B876-19D8-B91C-A84958DCD503}"/>
              </a:ext>
            </a:extLst>
          </p:cNvPr>
          <p:cNvSpPr>
            <a:spLocks noGrp="1" noChangeArrowheads="1"/>
          </p:cNvSpPr>
          <p:nvPr>
            <p:ph type="title"/>
          </p:nvPr>
        </p:nvSpPr>
        <p:spPr/>
        <p:txBody>
          <a:bodyPr/>
          <a:lstStyle/>
          <a:p>
            <a:pPr eaLnBrk="1" hangingPunct="1"/>
            <a:r>
              <a:rPr lang="en-US" altLang="en-US"/>
              <a:t>Bolt Locks</a:t>
            </a:r>
          </a:p>
        </p:txBody>
      </p:sp>
      <p:sp>
        <p:nvSpPr>
          <p:cNvPr id="90115" name="Rectangle 3">
            <a:extLst>
              <a:ext uri="{FF2B5EF4-FFF2-40B4-BE49-F238E27FC236}">
                <a16:creationId xmlns:a16="http://schemas.microsoft.com/office/drawing/2014/main" id="{21172475-B3CC-B34C-8FF3-B9A76EC5206A}"/>
              </a:ext>
            </a:extLst>
          </p:cNvPr>
          <p:cNvSpPr>
            <a:spLocks noGrp="1" noChangeArrowheads="1"/>
          </p:cNvSpPr>
          <p:nvPr>
            <p:ph type="body" sz="half" idx="1"/>
          </p:nvPr>
        </p:nvSpPr>
        <p:spPr>
          <a:xfrm>
            <a:off x="1371600" y="1371600"/>
            <a:ext cx="7772400" cy="990600"/>
          </a:xfrm>
        </p:spPr>
        <p:txBody>
          <a:bodyPr/>
          <a:lstStyle/>
          <a:p>
            <a:pPr eaLnBrk="1" hangingPunct="1"/>
            <a:r>
              <a:rPr lang="en-US" altLang="en-US" sz="2500"/>
              <a:t>Manually operated bolt locks or surface bolts are not allowed </a:t>
            </a:r>
            <a:r>
              <a:rPr lang="en-US" altLang="en-US" sz="1900"/>
              <a:t>(1010.1.9.4)</a:t>
            </a:r>
          </a:p>
        </p:txBody>
      </p:sp>
      <p:pic>
        <p:nvPicPr>
          <p:cNvPr id="90116" name="Picture 4" descr="surface">
            <a:extLst>
              <a:ext uri="{FF2B5EF4-FFF2-40B4-BE49-F238E27FC236}">
                <a16:creationId xmlns:a16="http://schemas.microsoft.com/office/drawing/2014/main" id="{0738DF52-8000-2CD5-3C17-2E3A7A87FEB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200400" y="2619375"/>
            <a:ext cx="5638800" cy="4238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96640D87-4ED5-EA28-7238-1AA1A62BDD70}"/>
              </a:ext>
            </a:extLst>
          </p:cNvPr>
          <p:cNvSpPr>
            <a:spLocks noGrp="1" noChangeArrowheads="1"/>
          </p:cNvSpPr>
          <p:nvPr>
            <p:ph type="title"/>
          </p:nvPr>
        </p:nvSpPr>
        <p:spPr>
          <a:xfrm>
            <a:off x="1066800" y="196850"/>
            <a:ext cx="8077200" cy="1373188"/>
          </a:xfrm>
        </p:spPr>
        <p:txBody>
          <a:bodyPr/>
          <a:lstStyle/>
          <a:p>
            <a:pPr eaLnBrk="1" hangingPunct="1"/>
            <a:r>
              <a:rPr lang="en-US" altLang="en-US"/>
              <a:t>Delayed Egress Locks </a:t>
            </a:r>
            <a:r>
              <a:rPr lang="en-US" altLang="en-US" sz="2400"/>
              <a:t>(1010.1.9.7)</a:t>
            </a:r>
          </a:p>
        </p:txBody>
      </p:sp>
      <p:sp>
        <p:nvSpPr>
          <p:cNvPr id="91139" name="Rectangle 3">
            <a:extLst>
              <a:ext uri="{FF2B5EF4-FFF2-40B4-BE49-F238E27FC236}">
                <a16:creationId xmlns:a16="http://schemas.microsoft.com/office/drawing/2014/main" id="{247DBC25-E27C-6C8D-5023-A70B4B26E153}"/>
              </a:ext>
            </a:extLst>
          </p:cNvPr>
          <p:cNvSpPr>
            <a:spLocks noGrp="1" noChangeArrowheads="1"/>
          </p:cNvSpPr>
          <p:nvPr>
            <p:ph type="body" sz="half" idx="1"/>
          </p:nvPr>
        </p:nvSpPr>
        <p:spPr>
          <a:xfrm>
            <a:off x="2819400" y="1371600"/>
            <a:ext cx="6324600" cy="2667000"/>
          </a:xfrm>
        </p:spPr>
        <p:txBody>
          <a:bodyPr/>
          <a:lstStyle/>
          <a:p>
            <a:pPr eaLnBrk="1" hangingPunct="1"/>
            <a:r>
              <a:rPr lang="en-US" altLang="en-US" sz="2100"/>
              <a:t>Listed locks are required to be approved</a:t>
            </a:r>
          </a:p>
          <a:p>
            <a:pPr eaLnBrk="1" hangingPunct="1"/>
            <a:r>
              <a:rPr lang="en-US" altLang="en-US" sz="2100"/>
              <a:t>Cannot be used on Groups A, E or H</a:t>
            </a:r>
          </a:p>
          <a:p>
            <a:pPr eaLnBrk="1" hangingPunct="1"/>
            <a:r>
              <a:rPr lang="en-US" altLang="en-US" sz="2100"/>
              <a:t>Buildings are required to have a sprinkler or smoke detection system</a:t>
            </a:r>
          </a:p>
          <a:p>
            <a:pPr eaLnBrk="1" hangingPunct="1"/>
            <a:r>
              <a:rPr lang="en-US" altLang="en-US" sz="2100"/>
              <a:t>Path cannot have more than one delayed egress lock</a:t>
            </a:r>
          </a:p>
          <a:p>
            <a:pPr eaLnBrk="1" hangingPunct="1"/>
            <a:r>
              <a:rPr lang="en-US" altLang="en-US" sz="2100"/>
              <a:t>Subject to the 6 provisions in the code</a:t>
            </a:r>
          </a:p>
          <a:p>
            <a:pPr eaLnBrk="1" hangingPunct="1">
              <a:buFontTx/>
              <a:buNone/>
            </a:pPr>
            <a:endParaRPr lang="en-US" altLang="en-US" sz="2100"/>
          </a:p>
        </p:txBody>
      </p:sp>
      <p:pic>
        <p:nvPicPr>
          <p:cNvPr id="91140" name="Picture 4" descr="thumb_1037048030_Latched%20Retract%20(56-Prefix)">
            <a:extLst>
              <a:ext uri="{FF2B5EF4-FFF2-40B4-BE49-F238E27FC236}">
                <a16:creationId xmlns:a16="http://schemas.microsoft.com/office/drawing/2014/main" id="{568C1B96-A53E-125C-7251-17F84A73585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221038" y="4579938"/>
            <a:ext cx="3717925" cy="1260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4443503-61DA-3123-DCAA-2C2A14E8D3CE}"/>
              </a:ext>
            </a:extLst>
          </p:cNvPr>
          <p:cNvSpPr>
            <a:spLocks noGrp="1" noChangeArrowheads="1"/>
          </p:cNvSpPr>
          <p:nvPr>
            <p:ph type="title"/>
          </p:nvPr>
        </p:nvSpPr>
        <p:spPr/>
        <p:txBody>
          <a:bodyPr/>
          <a:lstStyle/>
          <a:p>
            <a:pPr eaLnBrk="1" hangingPunct="1"/>
            <a:r>
              <a:rPr lang="en-US" altLang="en-US"/>
              <a:t>Panic Hardware </a:t>
            </a:r>
            <a:r>
              <a:rPr lang="en-US" altLang="en-US" sz="2400"/>
              <a:t>(1010.1.10)</a:t>
            </a:r>
          </a:p>
        </p:txBody>
      </p:sp>
      <p:sp>
        <p:nvSpPr>
          <p:cNvPr id="92163" name="Rectangle 3">
            <a:extLst>
              <a:ext uri="{FF2B5EF4-FFF2-40B4-BE49-F238E27FC236}">
                <a16:creationId xmlns:a16="http://schemas.microsoft.com/office/drawing/2014/main" id="{617DF6E4-1EFF-C167-FE7A-3A436D8A9A3A}"/>
              </a:ext>
            </a:extLst>
          </p:cNvPr>
          <p:cNvSpPr>
            <a:spLocks noGrp="1" noChangeArrowheads="1"/>
          </p:cNvSpPr>
          <p:nvPr>
            <p:ph type="body" sz="half" idx="1"/>
          </p:nvPr>
        </p:nvSpPr>
        <p:spPr>
          <a:xfrm>
            <a:off x="1166813" y="1514475"/>
            <a:ext cx="3814762" cy="4751388"/>
          </a:xfrm>
        </p:spPr>
        <p:txBody>
          <a:bodyPr/>
          <a:lstStyle/>
          <a:p>
            <a:pPr eaLnBrk="1" hangingPunct="1">
              <a:lnSpc>
                <a:spcPct val="90000"/>
              </a:lnSpc>
            </a:pPr>
            <a:r>
              <a:rPr lang="en-US" altLang="en-US" sz="1900"/>
              <a:t>Required for doors serving</a:t>
            </a:r>
          </a:p>
          <a:p>
            <a:pPr lvl="1" eaLnBrk="1" hangingPunct="1">
              <a:lnSpc>
                <a:spcPct val="90000"/>
              </a:lnSpc>
            </a:pPr>
            <a:r>
              <a:rPr lang="en-US" altLang="en-US" sz="1800"/>
              <a:t>Group A or E occupancies with an occupant load of 100 or more,</a:t>
            </a:r>
          </a:p>
          <a:p>
            <a:pPr lvl="1" eaLnBrk="1" hangingPunct="1">
              <a:lnSpc>
                <a:spcPct val="90000"/>
              </a:lnSpc>
            </a:pPr>
            <a:r>
              <a:rPr lang="en-US" altLang="en-US" sz="1800"/>
              <a:t>Groups H-1. H-2, H-3 pr H-5 with any occupancy</a:t>
            </a:r>
          </a:p>
          <a:p>
            <a:pPr eaLnBrk="1" hangingPunct="1">
              <a:lnSpc>
                <a:spcPct val="90000"/>
              </a:lnSpc>
            </a:pPr>
            <a:r>
              <a:rPr lang="en-US" altLang="en-US" sz="1900"/>
              <a:t>Hardware has to extend over ½ of the door width</a:t>
            </a:r>
          </a:p>
          <a:p>
            <a:pPr eaLnBrk="1" hangingPunct="1">
              <a:lnSpc>
                <a:spcPct val="90000"/>
              </a:lnSpc>
            </a:pPr>
            <a:r>
              <a:rPr lang="en-US" altLang="en-US" sz="1900"/>
              <a:t>Required to unlatch at 15 lbs</a:t>
            </a:r>
          </a:p>
          <a:p>
            <a:pPr eaLnBrk="1" hangingPunct="1">
              <a:lnSpc>
                <a:spcPct val="90000"/>
              </a:lnSpc>
            </a:pPr>
            <a:r>
              <a:rPr lang="en-US" altLang="en-US" sz="1900"/>
              <a:t>No additional hardware is allowed, unless part of the panic hardware</a:t>
            </a:r>
          </a:p>
        </p:txBody>
      </p:sp>
      <p:pic>
        <p:nvPicPr>
          <p:cNvPr id="92164" name="Picture 4" descr="Panic">
            <a:extLst>
              <a:ext uri="{FF2B5EF4-FFF2-40B4-BE49-F238E27FC236}">
                <a16:creationId xmlns:a16="http://schemas.microsoft.com/office/drawing/2014/main" id="{BEC52A19-CB3D-82A6-55B0-D69449B62E0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575300" y="1701800"/>
            <a:ext cx="3021013" cy="1925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5" descr="singleb">
            <a:extLst>
              <a:ext uri="{FF2B5EF4-FFF2-40B4-BE49-F238E27FC236}">
                <a16:creationId xmlns:a16="http://schemas.microsoft.com/office/drawing/2014/main" id="{4E91A33F-4A17-0390-5D46-E5BB8D0D2D05}"/>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102350" y="3967163"/>
            <a:ext cx="1963738" cy="229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re_iroquistheatre[1]">
            <a:extLst>
              <a:ext uri="{FF2B5EF4-FFF2-40B4-BE49-F238E27FC236}">
                <a16:creationId xmlns:a16="http://schemas.microsoft.com/office/drawing/2014/main" id="{0A1035AA-1073-AFDC-416A-BCF57C426A8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905000"/>
            <a:ext cx="4027488"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descr="doorway theater">
            <a:extLst>
              <a:ext uri="{FF2B5EF4-FFF2-40B4-BE49-F238E27FC236}">
                <a16:creationId xmlns:a16="http://schemas.microsoft.com/office/drawing/2014/main" id="{50C56EAC-6417-DC51-AB2E-61A023E9E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473450"/>
            <a:ext cx="51054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6">
            <a:extLst>
              <a:ext uri="{FF2B5EF4-FFF2-40B4-BE49-F238E27FC236}">
                <a16:creationId xmlns:a16="http://schemas.microsoft.com/office/drawing/2014/main" id="{B1DCB84A-172F-52E5-1E55-B4B2FCCE72B5}"/>
              </a:ext>
            </a:extLst>
          </p:cNvPr>
          <p:cNvSpPr>
            <a:spLocks noChangeArrowheads="1"/>
          </p:cNvSpPr>
          <p:nvPr/>
        </p:nvSpPr>
        <p:spPr bwMode="auto">
          <a:xfrm>
            <a:off x="0" y="0"/>
            <a:ext cx="9144000" cy="641350"/>
          </a:xfrm>
          <a:prstGeom prst="rect">
            <a:avLst/>
          </a:prstGeom>
          <a:noFill/>
          <a:ln>
            <a:noFill/>
          </a:ln>
          <a:effectLst>
            <a:outerShdw dist="28398" dir="1593903" algn="ctr" rotWithShape="0">
              <a:srgbClr val="96969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chemeClr val="tx2"/>
                </a:solidFill>
              </a:rPr>
              <a:t>More Iroquois Theater Fire 1903</a:t>
            </a:r>
          </a:p>
        </p:txBody>
      </p:sp>
      <p:sp>
        <p:nvSpPr>
          <p:cNvPr id="13317" name="Text Box 9">
            <a:extLst>
              <a:ext uri="{FF2B5EF4-FFF2-40B4-BE49-F238E27FC236}">
                <a16:creationId xmlns:a16="http://schemas.microsoft.com/office/drawing/2014/main" id="{3AE4FC27-93D9-A3CF-4B2A-43BA92B6EAB7}"/>
              </a:ext>
            </a:extLst>
          </p:cNvPr>
          <p:cNvSpPr txBox="1">
            <a:spLocks noChangeArrowheads="1"/>
          </p:cNvSpPr>
          <p:nvPr/>
        </p:nvSpPr>
        <p:spPr bwMode="auto">
          <a:xfrm>
            <a:off x="4191000" y="1600200"/>
            <a:ext cx="3886200" cy="376238"/>
          </a:xfrm>
          <a:prstGeom prst="rect">
            <a:avLst/>
          </a:prstGeom>
          <a:solidFill>
            <a:srgbClr val="FFFF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99"/>
            </a:extrusionClr>
            <a:contourClr>
              <a:srgbClr val="FFFF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1800"/>
              <a:t> Fire Started under fire escape</a:t>
            </a:r>
          </a:p>
        </p:txBody>
      </p:sp>
      <p:sp>
        <p:nvSpPr>
          <p:cNvPr id="13318" name="Line 10">
            <a:extLst>
              <a:ext uri="{FF2B5EF4-FFF2-40B4-BE49-F238E27FC236}">
                <a16:creationId xmlns:a16="http://schemas.microsoft.com/office/drawing/2014/main" id="{60CEBAC2-A05A-5BFB-0E83-284D6869D883}"/>
              </a:ext>
            </a:extLst>
          </p:cNvPr>
          <p:cNvSpPr>
            <a:spLocks noChangeShapeType="1"/>
          </p:cNvSpPr>
          <p:nvPr/>
        </p:nvSpPr>
        <p:spPr bwMode="auto">
          <a:xfrm flipH="1">
            <a:off x="4038600" y="1981200"/>
            <a:ext cx="228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9" name="Text Box 11">
            <a:extLst>
              <a:ext uri="{FF2B5EF4-FFF2-40B4-BE49-F238E27FC236}">
                <a16:creationId xmlns:a16="http://schemas.microsoft.com/office/drawing/2014/main" id="{C5361C10-B9AA-C53F-A37E-B6747C1ED8D4}"/>
              </a:ext>
            </a:extLst>
          </p:cNvPr>
          <p:cNvSpPr txBox="1">
            <a:spLocks noChangeArrowheads="1"/>
          </p:cNvSpPr>
          <p:nvPr/>
        </p:nvSpPr>
        <p:spPr bwMode="auto">
          <a:xfrm>
            <a:off x="4724400" y="2514600"/>
            <a:ext cx="2057400" cy="376238"/>
          </a:xfrm>
          <a:prstGeom prst="rect">
            <a:avLst/>
          </a:prstGeom>
          <a:solidFill>
            <a:srgbClr val="FF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99"/>
            </a:extrusionClr>
            <a:contourClr>
              <a:srgbClr val="FFFF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FontTx/>
              <a:buNone/>
            </a:pPr>
            <a:r>
              <a:rPr lang="en-US" altLang="en-US" sz="1800"/>
              <a:t>Narrow Openings</a:t>
            </a:r>
          </a:p>
        </p:txBody>
      </p:sp>
      <p:sp>
        <p:nvSpPr>
          <p:cNvPr id="13320" name="Line 12">
            <a:extLst>
              <a:ext uri="{FF2B5EF4-FFF2-40B4-BE49-F238E27FC236}">
                <a16:creationId xmlns:a16="http://schemas.microsoft.com/office/drawing/2014/main" id="{D9B0AD8B-AEBE-DFA4-E0A4-E1D8FC0B0200}"/>
              </a:ext>
            </a:extLst>
          </p:cNvPr>
          <p:cNvSpPr>
            <a:spLocks noChangeShapeType="1"/>
          </p:cNvSpPr>
          <p:nvPr/>
        </p:nvSpPr>
        <p:spPr bwMode="auto">
          <a:xfrm>
            <a:off x="6705600" y="2819400"/>
            <a:ext cx="457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5AA249D5-71E5-7435-1D57-7928A247E07D}"/>
              </a:ext>
            </a:extLst>
          </p:cNvPr>
          <p:cNvSpPr>
            <a:spLocks noGrp="1" noChangeArrowheads="1"/>
          </p:cNvSpPr>
          <p:nvPr>
            <p:ph type="title"/>
          </p:nvPr>
        </p:nvSpPr>
        <p:spPr/>
        <p:txBody>
          <a:bodyPr/>
          <a:lstStyle/>
          <a:p>
            <a:pPr eaLnBrk="1" hangingPunct="1"/>
            <a:r>
              <a:rPr lang="en-US" altLang="en-US"/>
              <a:t>Kitchen Egress</a:t>
            </a:r>
          </a:p>
        </p:txBody>
      </p:sp>
      <p:pic>
        <p:nvPicPr>
          <p:cNvPr id="93187" name="Picture 4">
            <a:extLst>
              <a:ext uri="{FF2B5EF4-FFF2-40B4-BE49-F238E27FC236}">
                <a16:creationId xmlns:a16="http://schemas.microsoft.com/office/drawing/2014/main" id="{385ED5BE-0E17-91C6-AB17-FE35F22F155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590800" y="2057400"/>
            <a:ext cx="58928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Rectangle 3">
            <a:extLst>
              <a:ext uri="{FF2B5EF4-FFF2-40B4-BE49-F238E27FC236}">
                <a16:creationId xmlns:a16="http://schemas.microsoft.com/office/drawing/2014/main" id="{09AD296D-1AE3-AB45-4A31-828AE72F9852}"/>
              </a:ext>
            </a:extLst>
          </p:cNvPr>
          <p:cNvSpPr>
            <a:spLocks noGrp="1" noChangeArrowheads="1"/>
          </p:cNvSpPr>
          <p:nvPr>
            <p:ph type="body" sz="half" idx="1"/>
          </p:nvPr>
        </p:nvSpPr>
        <p:spPr>
          <a:xfrm>
            <a:off x="1220788" y="1371600"/>
            <a:ext cx="7772400" cy="990600"/>
          </a:xfrm>
        </p:spPr>
        <p:txBody>
          <a:bodyPr/>
          <a:lstStyle/>
          <a:p>
            <a:pPr eaLnBrk="1" hangingPunct="1"/>
            <a:r>
              <a:rPr lang="en-US" altLang="en-US" sz="2500"/>
              <a:t>The Problem:</a:t>
            </a:r>
            <a:endParaRPr lang="en-US" altLang="en-US" sz="19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18DE5975-E018-934F-D477-C552C7DF0F62}"/>
              </a:ext>
            </a:extLst>
          </p:cNvPr>
          <p:cNvSpPr>
            <a:spLocks noGrp="1" noChangeArrowheads="1"/>
          </p:cNvSpPr>
          <p:nvPr>
            <p:ph type="title"/>
          </p:nvPr>
        </p:nvSpPr>
        <p:spPr/>
        <p:txBody>
          <a:bodyPr/>
          <a:lstStyle/>
          <a:p>
            <a:pPr eaLnBrk="1" hangingPunct="1"/>
            <a:r>
              <a:rPr lang="en-US" altLang="en-US"/>
              <a:t>Kitchen Egress</a:t>
            </a:r>
          </a:p>
        </p:txBody>
      </p:sp>
      <p:pic>
        <p:nvPicPr>
          <p:cNvPr id="94211" name="Picture 4">
            <a:extLst>
              <a:ext uri="{FF2B5EF4-FFF2-40B4-BE49-F238E27FC236}">
                <a16:creationId xmlns:a16="http://schemas.microsoft.com/office/drawing/2014/main" id="{65D36A61-30BB-622F-72E3-507338B22F6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343400" y="1365250"/>
            <a:ext cx="4038600" cy="538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3">
            <a:extLst>
              <a:ext uri="{FF2B5EF4-FFF2-40B4-BE49-F238E27FC236}">
                <a16:creationId xmlns:a16="http://schemas.microsoft.com/office/drawing/2014/main" id="{50A0B65F-151B-3961-A132-76DA058AA7D7}"/>
              </a:ext>
            </a:extLst>
          </p:cNvPr>
          <p:cNvSpPr>
            <a:spLocks noGrp="1" noChangeArrowheads="1"/>
          </p:cNvSpPr>
          <p:nvPr>
            <p:ph type="body" sz="half" idx="1"/>
          </p:nvPr>
        </p:nvSpPr>
        <p:spPr>
          <a:xfrm>
            <a:off x="1220788" y="1371600"/>
            <a:ext cx="7772400" cy="990600"/>
          </a:xfrm>
        </p:spPr>
        <p:txBody>
          <a:bodyPr/>
          <a:lstStyle/>
          <a:p>
            <a:pPr eaLnBrk="1" hangingPunct="1"/>
            <a:r>
              <a:rPr lang="en-US" altLang="en-US" sz="2500"/>
              <a:t>One Solution:</a:t>
            </a:r>
            <a:endParaRPr lang="en-US" altLang="en-US" sz="19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DCB925D2-E390-54E5-6467-9D4102CADB8D}"/>
              </a:ext>
            </a:extLst>
          </p:cNvPr>
          <p:cNvSpPr>
            <a:spLocks noGrp="1" noChangeArrowheads="1"/>
          </p:cNvSpPr>
          <p:nvPr>
            <p:ph type="title"/>
          </p:nvPr>
        </p:nvSpPr>
        <p:spPr/>
        <p:txBody>
          <a:bodyPr/>
          <a:lstStyle/>
          <a:p>
            <a:pPr eaLnBrk="1" hangingPunct="1"/>
            <a:r>
              <a:rPr lang="en-US" altLang="en-US"/>
              <a:t>Envir. Health Egress Questions</a:t>
            </a:r>
          </a:p>
        </p:txBody>
      </p:sp>
      <p:sp>
        <p:nvSpPr>
          <p:cNvPr id="95235" name="Rectangle 3">
            <a:extLst>
              <a:ext uri="{FF2B5EF4-FFF2-40B4-BE49-F238E27FC236}">
                <a16:creationId xmlns:a16="http://schemas.microsoft.com/office/drawing/2014/main" id="{FE45EEE8-6611-D350-E90C-EC696C05D1D4}"/>
              </a:ext>
            </a:extLst>
          </p:cNvPr>
          <p:cNvSpPr>
            <a:spLocks noGrp="1" noChangeArrowheads="1"/>
          </p:cNvSpPr>
          <p:nvPr>
            <p:ph type="body" idx="1"/>
          </p:nvPr>
        </p:nvSpPr>
        <p:spPr>
          <a:xfrm>
            <a:off x="1166813" y="1897063"/>
            <a:ext cx="7826375" cy="4368800"/>
          </a:xfrm>
        </p:spPr>
        <p:txBody>
          <a:bodyPr/>
          <a:lstStyle/>
          <a:p>
            <a:pPr eaLnBrk="1" hangingPunct="1"/>
            <a:r>
              <a:rPr lang="en-US" altLang="en-US" b="1" u="sng"/>
              <a:t>Question #1:</a:t>
            </a:r>
            <a:r>
              <a:rPr lang="en-US" altLang="en-US"/>
              <a:t> Are Bolt Locks/Slide Bolt Locks approved to be used in a Child Care Center? </a:t>
            </a:r>
          </a:p>
          <a:p>
            <a:pPr eaLnBrk="1" hangingPunct="1"/>
            <a:endParaRPr lang="en-US" altLang="en-US" sz="1200" i="1">
              <a:solidFill>
                <a:srgbClr val="FF0000"/>
              </a:solidFill>
            </a:endParaRPr>
          </a:p>
          <a:p>
            <a:pPr eaLnBrk="1" hangingPunct="1"/>
            <a:r>
              <a:rPr lang="en-US" altLang="en-US" b="1" i="1" u="sng">
                <a:solidFill>
                  <a:srgbClr val="FF0000"/>
                </a:solidFill>
              </a:rPr>
              <a:t>Answer :</a:t>
            </a:r>
            <a:r>
              <a:rPr lang="en-US" altLang="en-US" i="1">
                <a:solidFill>
                  <a:srgbClr val="FF0000"/>
                </a:solidFill>
              </a:rPr>
              <a:t> Section 1010.1.9.4 “Bolt locks” of the 2018 North Carolina Building Code prohibits use of these types of locks; see attached code section.</a:t>
            </a:r>
            <a:endParaRPr lang="en-US" altLang="en-US">
              <a:solidFill>
                <a:srgbClr val="FF0000"/>
              </a:solidFill>
            </a:endParaRPr>
          </a:p>
          <a:p>
            <a:pPr eaLnBrk="1" hangingPunct="1"/>
            <a:endParaRPr lang="en-US"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9B6A1699-F16E-E004-CA66-DFCADE660601}"/>
              </a:ext>
            </a:extLst>
          </p:cNvPr>
          <p:cNvSpPr>
            <a:spLocks noGrp="1" noChangeArrowheads="1"/>
          </p:cNvSpPr>
          <p:nvPr>
            <p:ph type="title"/>
          </p:nvPr>
        </p:nvSpPr>
        <p:spPr/>
        <p:txBody>
          <a:bodyPr/>
          <a:lstStyle/>
          <a:p>
            <a:pPr eaLnBrk="1" hangingPunct="1"/>
            <a:r>
              <a:rPr lang="en-US" altLang="en-US"/>
              <a:t>Bolt Locks</a:t>
            </a:r>
          </a:p>
        </p:txBody>
      </p:sp>
      <p:sp>
        <p:nvSpPr>
          <p:cNvPr id="96259" name="Rectangle 3">
            <a:extLst>
              <a:ext uri="{FF2B5EF4-FFF2-40B4-BE49-F238E27FC236}">
                <a16:creationId xmlns:a16="http://schemas.microsoft.com/office/drawing/2014/main" id="{FD98F7C7-4F85-40B0-6D41-731904F5CAE2}"/>
              </a:ext>
            </a:extLst>
          </p:cNvPr>
          <p:cNvSpPr>
            <a:spLocks noGrp="1" noChangeArrowheads="1"/>
          </p:cNvSpPr>
          <p:nvPr>
            <p:ph type="body" sz="half" idx="1"/>
          </p:nvPr>
        </p:nvSpPr>
        <p:spPr>
          <a:xfrm>
            <a:off x="1371600" y="1371600"/>
            <a:ext cx="7772400" cy="990600"/>
          </a:xfrm>
        </p:spPr>
        <p:txBody>
          <a:bodyPr/>
          <a:lstStyle/>
          <a:p>
            <a:pPr eaLnBrk="1" hangingPunct="1"/>
            <a:r>
              <a:rPr lang="en-US" altLang="en-US" sz="2500"/>
              <a:t>Manually operated bolt locks or surface bolts are not allowed </a:t>
            </a:r>
            <a:r>
              <a:rPr lang="en-US" altLang="en-US" sz="1900"/>
              <a:t>(1010.1.9.4)</a:t>
            </a:r>
          </a:p>
        </p:txBody>
      </p:sp>
      <p:pic>
        <p:nvPicPr>
          <p:cNvPr id="96260" name="Picture 4" descr="surface">
            <a:extLst>
              <a:ext uri="{FF2B5EF4-FFF2-40B4-BE49-F238E27FC236}">
                <a16:creationId xmlns:a16="http://schemas.microsoft.com/office/drawing/2014/main" id="{CF14458F-3E52-97B4-1E66-BB74992F1843}"/>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200400" y="2619375"/>
            <a:ext cx="5638800" cy="4238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51A88B5C-4ADF-74E5-ADE1-37A1598BA972}"/>
              </a:ext>
            </a:extLst>
          </p:cNvPr>
          <p:cNvSpPr>
            <a:spLocks noGrp="1" noChangeArrowheads="1"/>
          </p:cNvSpPr>
          <p:nvPr>
            <p:ph type="title"/>
          </p:nvPr>
        </p:nvSpPr>
        <p:spPr/>
        <p:txBody>
          <a:bodyPr/>
          <a:lstStyle/>
          <a:p>
            <a:pPr eaLnBrk="1" hangingPunct="1"/>
            <a:r>
              <a:rPr lang="en-US" altLang="en-US"/>
              <a:t>Envir. Health Egress Questions</a:t>
            </a:r>
          </a:p>
        </p:txBody>
      </p:sp>
      <p:sp>
        <p:nvSpPr>
          <p:cNvPr id="97283" name="Rectangle 3">
            <a:extLst>
              <a:ext uri="{FF2B5EF4-FFF2-40B4-BE49-F238E27FC236}">
                <a16:creationId xmlns:a16="http://schemas.microsoft.com/office/drawing/2014/main" id="{8E0E29ED-E10A-FD95-E4E5-FD15EB72A171}"/>
              </a:ext>
            </a:extLst>
          </p:cNvPr>
          <p:cNvSpPr>
            <a:spLocks noGrp="1" noChangeArrowheads="1"/>
          </p:cNvSpPr>
          <p:nvPr>
            <p:ph type="body" idx="1"/>
          </p:nvPr>
        </p:nvSpPr>
        <p:spPr>
          <a:xfrm>
            <a:off x="1166813" y="1524000"/>
            <a:ext cx="7826375" cy="5181600"/>
          </a:xfrm>
        </p:spPr>
        <p:txBody>
          <a:bodyPr/>
          <a:lstStyle/>
          <a:p>
            <a:pPr eaLnBrk="1" hangingPunct="1"/>
            <a:r>
              <a:rPr lang="en-US" altLang="en-US" b="1" u="sng"/>
              <a:t>Question #2:</a:t>
            </a:r>
            <a:r>
              <a:rPr lang="en-US" altLang="en-US"/>
              <a:t> Does the Building Code require the kitchen to be locked?</a:t>
            </a:r>
            <a:endParaRPr lang="en-US" altLang="en-US" sz="1200" i="1">
              <a:solidFill>
                <a:srgbClr val="FF0000"/>
              </a:solidFill>
            </a:endParaRPr>
          </a:p>
          <a:p>
            <a:pPr eaLnBrk="1" hangingPunct="1"/>
            <a:r>
              <a:rPr lang="en-US" altLang="en-US" b="1" i="1" u="sng">
                <a:solidFill>
                  <a:srgbClr val="FF0000"/>
                </a:solidFill>
              </a:rPr>
              <a:t>Answer :</a:t>
            </a:r>
            <a:r>
              <a:rPr lang="en-US" altLang="en-US" i="1">
                <a:solidFill>
                  <a:srgbClr val="FF0000"/>
                </a:solidFill>
              </a:rPr>
              <a:t> No, the building code does not require kitchens to be locked nor does the building code allow egress through a kitchen Section 1016.2 (5), but it does require that if someone is located in a kitchen, they would have to be able to get out of the kitchen ; where most kitchens only require one means of egress (or one door to lead you to an exit). </a:t>
            </a:r>
            <a:endParaRPr lang="en-US" altLang="en-US">
              <a:solidFill>
                <a:srgbClr val="FF0000"/>
              </a:solidFill>
            </a:endParaRPr>
          </a:p>
          <a:p>
            <a:pPr eaLnBrk="1" hangingPunct="1"/>
            <a:endParaRPr lang="en-US"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5D3E5E06-3F79-E91F-B4B6-63A069205811}"/>
              </a:ext>
            </a:extLst>
          </p:cNvPr>
          <p:cNvSpPr>
            <a:spLocks noGrp="1" noChangeArrowheads="1"/>
          </p:cNvSpPr>
          <p:nvPr>
            <p:ph type="title"/>
          </p:nvPr>
        </p:nvSpPr>
        <p:spPr/>
        <p:txBody>
          <a:bodyPr/>
          <a:lstStyle/>
          <a:p>
            <a:pPr eaLnBrk="1" hangingPunct="1"/>
            <a:r>
              <a:rPr lang="en-US" altLang="en-US"/>
              <a:t>Envir. Health Egress Questions</a:t>
            </a:r>
          </a:p>
        </p:txBody>
      </p:sp>
      <p:sp>
        <p:nvSpPr>
          <p:cNvPr id="98307" name="Rectangle 3">
            <a:extLst>
              <a:ext uri="{FF2B5EF4-FFF2-40B4-BE49-F238E27FC236}">
                <a16:creationId xmlns:a16="http://schemas.microsoft.com/office/drawing/2014/main" id="{D676F823-61AA-55BE-27E1-243D90B58EB7}"/>
              </a:ext>
            </a:extLst>
          </p:cNvPr>
          <p:cNvSpPr>
            <a:spLocks noGrp="1" noChangeArrowheads="1"/>
          </p:cNvSpPr>
          <p:nvPr>
            <p:ph type="body" idx="1"/>
          </p:nvPr>
        </p:nvSpPr>
        <p:spPr>
          <a:xfrm>
            <a:off x="1166813" y="1897063"/>
            <a:ext cx="7826375" cy="4656137"/>
          </a:xfrm>
        </p:spPr>
        <p:txBody>
          <a:bodyPr/>
          <a:lstStyle/>
          <a:p>
            <a:r>
              <a:rPr lang="en-US" altLang="en-US" b="1" i="1" u="sng">
                <a:solidFill>
                  <a:srgbClr val="FF0000"/>
                </a:solidFill>
              </a:rPr>
              <a:t>Answer (Cont.) :</a:t>
            </a:r>
            <a:r>
              <a:rPr lang="en-US" altLang="en-US" b="1" i="1">
                <a:solidFill>
                  <a:srgbClr val="FF0000"/>
                </a:solidFill>
              </a:rPr>
              <a:t> </a:t>
            </a:r>
            <a:r>
              <a:rPr lang="en-US" altLang="en-US" i="1">
                <a:solidFill>
                  <a:srgbClr val="FF0000"/>
                </a:solidFill>
              </a:rPr>
              <a:t>That door may be locked from the point of someone getting into the kitchen , but the person leaving the kitchen should be able to open the door with a single action as stated on Section 1010.9.5 “ Unlatching” nor  should there be a key, special knowledge, or effort be required to open the door accordion to Section 1010.1.9 “Door operations” of the 2018 North Carolina Building Code.</a:t>
            </a:r>
            <a:endParaRPr lang="en-US" altLang="en-US">
              <a:solidFill>
                <a:srgbClr val="FF000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5801C35-9074-66AC-7778-1B2D4F94D287}"/>
              </a:ext>
            </a:extLst>
          </p:cNvPr>
          <p:cNvSpPr>
            <a:spLocks noGrp="1" noChangeArrowheads="1"/>
          </p:cNvSpPr>
          <p:nvPr>
            <p:ph type="title"/>
          </p:nvPr>
        </p:nvSpPr>
        <p:spPr/>
        <p:txBody>
          <a:bodyPr/>
          <a:lstStyle/>
          <a:p>
            <a:pPr eaLnBrk="1" hangingPunct="1"/>
            <a:r>
              <a:rPr lang="en-US" altLang="en-US"/>
              <a:t>Envir. Health Egress Questions</a:t>
            </a:r>
          </a:p>
        </p:txBody>
      </p:sp>
      <p:sp>
        <p:nvSpPr>
          <p:cNvPr id="99331" name="Content Placeholder 1">
            <a:extLst>
              <a:ext uri="{FF2B5EF4-FFF2-40B4-BE49-F238E27FC236}">
                <a16:creationId xmlns:a16="http://schemas.microsoft.com/office/drawing/2014/main" id="{9D7C7493-2A71-176D-C397-BEB75D23FF44}"/>
              </a:ext>
            </a:extLst>
          </p:cNvPr>
          <p:cNvSpPr>
            <a:spLocks noGrp="1" noChangeArrowheads="1"/>
          </p:cNvSpPr>
          <p:nvPr>
            <p:ph idx="1"/>
          </p:nvPr>
        </p:nvSpPr>
        <p:spPr>
          <a:xfrm>
            <a:off x="1295400" y="1514475"/>
            <a:ext cx="7697788" cy="5038725"/>
          </a:xfrm>
        </p:spPr>
        <p:txBody>
          <a:bodyPr/>
          <a:lstStyle/>
          <a:p>
            <a:pPr marL="0" indent="0">
              <a:spcBef>
                <a:spcPct val="0"/>
              </a:spcBef>
              <a:buFontTx/>
              <a:buNone/>
            </a:pPr>
            <a:r>
              <a:rPr lang="en-US" altLang="en-US" sz="1800" b="1">
                <a:solidFill>
                  <a:srgbClr val="0D0D0D"/>
                </a:solidFill>
                <a:cs typeface="Times New Roman" panose="02020603050405020304" pitchFamily="18" charset="0"/>
              </a:rPr>
              <a:t>1016.2 Egress through intervening spaces. </a:t>
            </a:r>
            <a:r>
              <a:rPr lang="en-US" altLang="en-US" sz="1800">
                <a:cs typeface="Times New Roman" panose="02020603050405020304" pitchFamily="18" charset="0"/>
              </a:rPr>
              <a:t>Egress through intervening spaces shall comply with this section.</a:t>
            </a:r>
          </a:p>
          <a:p>
            <a:pPr marL="0" indent="0">
              <a:spcBef>
                <a:spcPct val="0"/>
              </a:spcBef>
              <a:buFontTx/>
              <a:buNone/>
            </a:pPr>
            <a:r>
              <a:rPr lang="en-US" altLang="en-US" sz="1800">
                <a:solidFill>
                  <a:srgbClr val="000000"/>
                </a:solidFill>
                <a:cs typeface="Times New Roman" panose="02020603050405020304" pitchFamily="18" charset="0"/>
              </a:rPr>
              <a:t> </a:t>
            </a:r>
          </a:p>
          <a:p>
            <a:pPr marL="400050" lvl="1" indent="0">
              <a:spcBef>
                <a:spcPct val="0"/>
              </a:spcBef>
              <a:buFontTx/>
              <a:buAutoNum type="arabicPeriod"/>
            </a:pPr>
            <a:r>
              <a:rPr lang="en-US" altLang="en-US" sz="1800" i="1">
                <a:cs typeface="Times New Roman" panose="02020603050405020304" pitchFamily="18" charset="0"/>
              </a:rPr>
              <a:t>Exit access</a:t>
            </a:r>
            <a:r>
              <a:rPr lang="en-US" altLang="en-US" sz="1800">
                <a:cs typeface="Times New Roman" panose="02020603050405020304" pitchFamily="18" charset="0"/>
              </a:rPr>
              <a:t> through an enclosed elevator lobby is permitted. Access to not less than one of the required </a:t>
            </a:r>
            <a:r>
              <a:rPr lang="en-US" altLang="en-US" sz="1800" i="1">
                <a:cs typeface="Times New Roman" panose="02020603050405020304" pitchFamily="18" charset="0"/>
              </a:rPr>
              <a:t>exits</a:t>
            </a:r>
            <a:r>
              <a:rPr lang="en-US" altLang="en-US" sz="1800">
                <a:cs typeface="Times New Roman" panose="02020603050405020304" pitchFamily="18" charset="0"/>
              </a:rPr>
              <a:t> shall be provided without travel through the enclosed elevator lobbies required by Section 3006. Where the path of exit access travel passes through an enclosed elevator lobby, the level of protection required for the enclosed elevator lobby is not required to be extended to the </a:t>
            </a:r>
            <a:r>
              <a:rPr lang="en-US" altLang="en-US" sz="1800" i="1">
                <a:cs typeface="Times New Roman" panose="02020603050405020304" pitchFamily="18" charset="0"/>
              </a:rPr>
              <a:t>exit</a:t>
            </a:r>
            <a:r>
              <a:rPr lang="en-US" altLang="en-US" sz="1800">
                <a:cs typeface="Times New Roman" panose="02020603050405020304" pitchFamily="18" charset="0"/>
              </a:rPr>
              <a:t> unless direct access to an </a:t>
            </a:r>
            <a:r>
              <a:rPr lang="en-US" altLang="en-US" sz="1800" i="1">
                <a:cs typeface="Times New Roman" panose="02020603050405020304" pitchFamily="18" charset="0"/>
              </a:rPr>
              <a:t>exit</a:t>
            </a:r>
            <a:r>
              <a:rPr lang="en-US" altLang="en-US" sz="1800">
                <a:cs typeface="Times New Roman" panose="02020603050405020304" pitchFamily="18" charset="0"/>
              </a:rPr>
              <a:t> is required by other sections of this code.</a:t>
            </a:r>
          </a:p>
          <a:p>
            <a:pPr marL="400050" lvl="1" indent="0">
              <a:spcBef>
                <a:spcPct val="0"/>
              </a:spcBef>
              <a:buFontTx/>
              <a:buAutoNum type="arabicPeriod"/>
            </a:pPr>
            <a:endParaRPr lang="en-US" altLang="en-US" sz="1800">
              <a:solidFill>
                <a:srgbClr val="000000"/>
              </a:solidFill>
              <a:cs typeface="Times New Roman" panose="02020603050405020304" pitchFamily="18" charset="0"/>
            </a:endParaRPr>
          </a:p>
          <a:p>
            <a:pPr marL="400050" lvl="1" indent="0">
              <a:spcBef>
                <a:spcPct val="0"/>
              </a:spcBef>
              <a:buFontTx/>
              <a:buAutoNum type="arabicPeriod"/>
            </a:pPr>
            <a:r>
              <a:rPr lang="en-US" altLang="en-US" sz="1800">
                <a:cs typeface="Times New Roman" panose="02020603050405020304" pitchFamily="18" charset="0"/>
              </a:rPr>
              <a:t>Egress from a room or space shall not pass through adjoining or intervening rooms or areas, except where such adjoining rooms or areas and the area served are accessory to one or the other, are not a Group H occupancy and provide a discernible path of egress travel to an </a:t>
            </a:r>
            <a:r>
              <a:rPr lang="en-US" altLang="en-US" sz="1800" i="1">
                <a:cs typeface="Times New Roman" panose="02020603050405020304" pitchFamily="18" charset="0"/>
              </a:rPr>
              <a:t>exit</a:t>
            </a:r>
            <a:r>
              <a:rPr lang="en-US" altLang="en-US" sz="1800">
                <a:cs typeface="Times New Roman" panose="02020603050405020304" pitchFamily="18" charset="0"/>
              </a:rPr>
              <a:t>.</a:t>
            </a:r>
          </a:p>
          <a:p>
            <a:pPr marL="0" indent="0"/>
            <a:endParaRPr lang="en-US"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A1DE33EB-2E11-EA96-2905-1B9EFC96B371}"/>
              </a:ext>
            </a:extLst>
          </p:cNvPr>
          <p:cNvSpPr>
            <a:spLocks noGrp="1" noChangeArrowheads="1"/>
          </p:cNvSpPr>
          <p:nvPr>
            <p:ph type="title"/>
          </p:nvPr>
        </p:nvSpPr>
        <p:spPr/>
        <p:txBody>
          <a:bodyPr/>
          <a:lstStyle/>
          <a:p>
            <a:pPr eaLnBrk="1" hangingPunct="1"/>
            <a:r>
              <a:rPr lang="en-US" altLang="en-US"/>
              <a:t>Envir. Health Egress Questions</a:t>
            </a:r>
          </a:p>
        </p:txBody>
      </p:sp>
      <p:sp>
        <p:nvSpPr>
          <p:cNvPr id="100355" name="Content Placeholder 1">
            <a:extLst>
              <a:ext uri="{FF2B5EF4-FFF2-40B4-BE49-F238E27FC236}">
                <a16:creationId xmlns:a16="http://schemas.microsoft.com/office/drawing/2014/main" id="{BC093E4F-FEC4-B746-BEF1-D80991DACFBA}"/>
              </a:ext>
            </a:extLst>
          </p:cNvPr>
          <p:cNvSpPr>
            <a:spLocks noGrp="1" noChangeArrowheads="1"/>
          </p:cNvSpPr>
          <p:nvPr>
            <p:ph idx="1"/>
          </p:nvPr>
        </p:nvSpPr>
        <p:spPr>
          <a:xfrm>
            <a:off x="1562100" y="1514475"/>
            <a:ext cx="7431088" cy="5038725"/>
          </a:xfrm>
        </p:spPr>
        <p:txBody>
          <a:bodyPr/>
          <a:lstStyle/>
          <a:p>
            <a:pPr marL="0" indent="0">
              <a:spcBef>
                <a:spcPct val="0"/>
              </a:spcBef>
              <a:buFontTx/>
              <a:buNone/>
            </a:pPr>
            <a:r>
              <a:rPr lang="en-US" altLang="en-US" sz="1800" b="1">
                <a:solidFill>
                  <a:srgbClr val="0D0D0D"/>
                </a:solidFill>
                <a:cs typeface="Times New Roman" panose="02020603050405020304" pitchFamily="18" charset="0"/>
              </a:rPr>
              <a:t>1016.2 (Continued)</a:t>
            </a:r>
            <a:endParaRPr lang="en-US" altLang="en-US" sz="1800">
              <a:solidFill>
                <a:srgbClr val="000000"/>
              </a:solidFill>
              <a:cs typeface="Times New Roman" panose="02020603050405020304" pitchFamily="18" charset="0"/>
            </a:endParaRPr>
          </a:p>
          <a:p>
            <a:pPr marL="800100" lvl="1" indent="0">
              <a:spcBef>
                <a:spcPct val="0"/>
              </a:spcBef>
              <a:buFontTx/>
              <a:buNone/>
            </a:pPr>
            <a:endParaRPr lang="en-US" altLang="en-US" sz="1800" b="1">
              <a:solidFill>
                <a:srgbClr val="000000"/>
              </a:solidFill>
              <a:cs typeface="Times New Roman" panose="02020603050405020304" pitchFamily="18" charset="0"/>
            </a:endParaRPr>
          </a:p>
          <a:p>
            <a:pPr marL="800100" lvl="1" indent="0">
              <a:spcBef>
                <a:spcPct val="0"/>
              </a:spcBef>
              <a:buFontTx/>
              <a:buNone/>
            </a:pPr>
            <a:r>
              <a:rPr lang="en-US" altLang="en-US" sz="1800" b="1">
                <a:solidFill>
                  <a:srgbClr val="000000"/>
                </a:solidFill>
                <a:cs typeface="Times New Roman" panose="02020603050405020304" pitchFamily="18" charset="0"/>
              </a:rPr>
              <a:t>Exception:</a:t>
            </a:r>
            <a:r>
              <a:rPr lang="en-US" altLang="en-US" sz="1800">
                <a:solidFill>
                  <a:srgbClr val="000000"/>
                </a:solidFill>
                <a:cs typeface="Times New Roman" panose="02020603050405020304" pitchFamily="18" charset="0"/>
              </a:rPr>
              <a:t> </a:t>
            </a:r>
            <a:r>
              <a:rPr lang="en-US" altLang="en-US" sz="1800" i="1">
                <a:solidFill>
                  <a:srgbClr val="000000"/>
                </a:solidFill>
                <a:cs typeface="Times New Roman" panose="02020603050405020304" pitchFamily="18" charset="0"/>
              </a:rPr>
              <a:t>Means of egress </a:t>
            </a:r>
            <a:r>
              <a:rPr lang="en-US" altLang="en-US" sz="1800">
                <a:solidFill>
                  <a:srgbClr val="000000"/>
                </a:solidFill>
                <a:cs typeface="Times New Roman" panose="02020603050405020304" pitchFamily="18" charset="0"/>
              </a:rPr>
              <a:t>are not prohibited through adjoining or intervening rooms or spaces in a Group H, S or F occupancy where the adjoining or intervening rooms or spaces are the same or a lesser hazard occupancy group.</a:t>
            </a:r>
          </a:p>
          <a:p>
            <a:pPr marL="0" indent="0">
              <a:spcBef>
                <a:spcPct val="0"/>
              </a:spcBef>
              <a:buFontTx/>
              <a:buAutoNum type="arabicPeriod"/>
            </a:pPr>
            <a:endParaRPr lang="en-US" altLang="en-US" sz="1800">
              <a:solidFill>
                <a:srgbClr val="000000"/>
              </a:solidFill>
              <a:cs typeface="Times New Roman" panose="02020603050405020304" pitchFamily="18" charset="0"/>
            </a:endParaRPr>
          </a:p>
          <a:p>
            <a:pPr marL="0" indent="0">
              <a:spcBef>
                <a:spcPct val="0"/>
              </a:spcBef>
              <a:buFontTx/>
              <a:buAutoNum type="arabicPeriod" startAt="3"/>
            </a:pPr>
            <a:r>
              <a:rPr lang="en-US" altLang="en-US" sz="1800">
                <a:cs typeface="Times New Roman" panose="02020603050405020304" pitchFamily="18" charset="0"/>
              </a:rPr>
              <a:t>An </a:t>
            </a:r>
            <a:r>
              <a:rPr lang="en-US" altLang="en-US" sz="1800" i="1">
                <a:cs typeface="Times New Roman" panose="02020603050405020304" pitchFamily="18" charset="0"/>
              </a:rPr>
              <a:t>exit access </a:t>
            </a:r>
            <a:r>
              <a:rPr lang="en-US" altLang="en-US" sz="1800">
                <a:cs typeface="Times New Roman" panose="02020603050405020304" pitchFamily="18" charset="0"/>
              </a:rPr>
              <a:t>shall not pass through a room that can be locked to      prevent egress.</a:t>
            </a:r>
          </a:p>
          <a:p>
            <a:pPr marL="0" indent="0">
              <a:spcBef>
                <a:spcPct val="0"/>
              </a:spcBef>
              <a:buFontTx/>
              <a:buNone/>
            </a:pPr>
            <a:endParaRPr lang="en-US" altLang="en-US" sz="1800">
              <a:solidFill>
                <a:srgbClr val="000000"/>
              </a:solidFill>
              <a:cs typeface="Times New Roman" panose="02020603050405020304" pitchFamily="18" charset="0"/>
            </a:endParaRPr>
          </a:p>
          <a:p>
            <a:pPr marL="0" indent="0">
              <a:spcBef>
                <a:spcPct val="0"/>
              </a:spcBef>
              <a:buFontTx/>
              <a:buAutoNum type="arabicPeriod" startAt="4"/>
            </a:pPr>
            <a:r>
              <a:rPr lang="en-US" altLang="en-US" sz="1800" i="1">
                <a:cs typeface="Times New Roman" panose="02020603050405020304" pitchFamily="18" charset="0"/>
              </a:rPr>
              <a:t>Means of egress </a:t>
            </a:r>
            <a:r>
              <a:rPr lang="en-US" altLang="en-US" sz="1800">
                <a:cs typeface="Times New Roman" panose="02020603050405020304" pitchFamily="18" charset="0"/>
              </a:rPr>
              <a:t>from </a:t>
            </a:r>
            <a:r>
              <a:rPr lang="en-US" altLang="en-US" sz="1800" i="1">
                <a:cs typeface="Times New Roman" panose="02020603050405020304" pitchFamily="18" charset="0"/>
              </a:rPr>
              <a:t>dwelling units</a:t>
            </a:r>
            <a:r>
              <a:rPr lang="en-US" altLang="en-US" sz="1800">
                <a:cs typeface="Times New Roman" panose="02020603050405020304" pitchFamily="18" charset="0"/>
              </a:rPr>
              <a:t> or sleeping areas shall not lead through other sleeping areas, toilet rooms or bathrooms.</a:t>
            </a:r>
          </a:p>
          <a:p>
            <a:pPr marL="0" indent="0">
              <a:spcBef>
                <a:spcPct val="0"/>
              </a:spcBef>
              <a:buFontTx/>
              <a:buNone/>
            </a:pPr>
            <a:endParaRPr lang="en-US" altLang="en-US" sz="1800">
              <a:solidFill>
                <a:srgbClr val="000000"/>
              </a:solidFill>
              <a:cs typeface="Times New Roman" panose="02020603050405020304" pitchFamily="18" charset="0"/>
            </a:endParaRPr>
          </a:p>
          <a:p>
            <a:pPr marL="0" indent="0">
              <a:spcBef>
                <a:spcPct val="0"/>
              </a:spcBef>
              <a:buFontTx/>
              <a:buAutoNum type="arabicPeriod" startAt="5"/>
            </a:pPr>
            <a:r>
              <a:rPr lang="en-US" altLang="en-US" sz="1800">
                <a:cs typeface="Times New Roman" panose="02020603050405020304" pitchFamily="18" charset="0"/>
              </a:rPr>
              <a:t>Egress shall not pass-through kitchens, storage rooms, closets or spaces used for similar purposes.</a:t>
            </a:r>
          </a:p>
          <a:p>
            <a:pPr marL="0" indent="0"/>
            <a:endParaRPr lang="en-US" altLang="en-US"/>
          </a:p>
        </p:txBody>
      </p:sp>
      <p:sp>
        <p:nvSpPr>
          <p:cNvPr id="3" name="Arrow: Right 2">
            <a:extLst>
              <a:ext uri="{FF2B5EF4-FFF2-40B4-BE49-F238E27FC236}">
                <a16:creationId xmlns:a16="http://schemas.microsoft.com/office/drawing/2014/main" id="{71F37B80-9841-E99C-A41C-6257C12A466B}"/>
              </a:ext>
            </a:extLst>
          </p:cNvPr>
          <p:cNvSpPr/>
          <p:nvPr/>
        </p:nvSpPr>
        <p:spPr bwMode="auto">
          <a:xfrm>
            <a:off x="1028700" y="5132388"/>
            <a:ext cx="533400" cy="228600"/>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a:scene3d>
              <a:camera prst="orthographicFront"/>
              <a:lightRig rig="soft" dir="t">
                <a:rot lat="0" lon="0" rev="15600000"/>
              </a:lightRig>
            </a:scene3d>
            <a:sp3d extrusionH="57150" prstMaterial="softEdge">
              <a:bevelT w="25400" h="38100"/>
            </a:sp3d>
          </a:bodyPr>
          <a:lstStyle/>
          <a:p>
            <a:pPr>
              <a:defRPr/>
            </a:pPr>
            <a:endParaRPr lang="en-US" b="1">
              <a:ln/>
              <a:solidFill>
                <a:schemeClr val="accent4"/>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AF64233-9E0A-8B7C-18FD-00601400296E}"/>
              </a:ext>
            </a:extLst>
          </p:cNvPr>
          <p:cNvSpPr>
            <a:spLocks noGrp="1" noChangeArrowheads="1"/>
          </p:cNvSpPr>
          <p:nvPr>
            <p:ph type="title"/>
          </p:nvPr>
        </p:nvSpPr>
        <p:spPr/>
        <p:txBody>
          <a:bodyPr/>
          <a:lstStyle/>
          <a:p>
            <a:pPr eaLnBrk="1" hangingPunct="1"/>
            <a:r>
              <a:rPr lang="en-US" altLang="en-US"/>
              <a:t>Envir. Health Egress Questions</a:t>
            </a:r>
          </a:p>
        </p:txBody>
      </p:sp>
      <p:sp>
        <p:nvSpPr>
          <p:cNvPr id="101379" name="Rectangle 3">
            <a:extLst>
              <a:ext uri="{FF2B5EF4-FFF2-40B4-BE49-F238E27FC236}">
                <a16:creationId xmlns:a16="http://schemas.microsoft.com/office/drawing/2014/main" id="{E1039F10-D4B4-BB62-47C5-5BE133413AFC}"/>
              </a:ext>
            </a:extLst>
          </p:cNvPr>
          <p:cNvSpPr>
            <a:spLocks noGrp="1" noChangeArrowheads="1"/>
          </p:cNvSpPr>
          <p:nvPr>
            <p:ph type="body" idx="1"/>
          </p:nvPr>
        </p:nvSpPr>
        <p:spPr>
          <a:xfrm>
            <a:off x="1166813" y="1524000"/>
            <a:ext cx="7826375" cy="5181600"/>
          </a:xfrm>
        </p:spPr>
        <p:txBody>
          <a:bodyPr/>
          <a:lstStyle/>
          <a:p>
            <a:r>
              <a:rPr lang="en-US" altLang="en-US" b="1" u="sng"/>
              <a:t>Question #3:</a:t>
            </a:r>
            <a:r>
              <a:rPr lang="en-US" altLang="en-US"/>
              <a:t> What type of locks are approved to be used to lock the kitchen if the operator decides to lock the kitchen when it is not in use at the center? 15A NCAC 18A .2820 Storage (b) States, </a:t>
            </a:r>
            <a:r>
              <a:rPr lang="en-US" altLang="en-US" i="1"/>
              <a:t>“All corrosive agents, pesticides, bleaches, detergents, cleansers, polishes, any product which is under pressure in an aerosol dispenser, and any substance which may be hazardous to a child if ingested, inhaled, </a:t>
            </a:r>
            <a:endParaRPr lang="en-US"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9832E1FE-60AB-F2CC-CD82-59DFB7E48E00}"/>
              </a:ext>
            </a:extLst>
          </p:cNvPr>
          <p:cNvSpPr>
            <a:spLocks noGrp="1" noChangeArrowheads="1"/>
          </p:cNvSpPr>
          <p:nvPr>
            <p:ph type="title"/>
          </p:nvPr>
        </p:nvSpPr>
        <p:spPr/>
        <p:txBody>
          <a:bodyPr/>
          <a:lstStyle/>
          <a:p>
            <a:pPr eaLnBrk="1" hangingPunct="1"/>
            <a:r>
              <a:rPr lang="en-US" altLang="en-US"/>
              <a:t>Envir. Health Egress Questions</a:t>
            </a:r>
          </a:p>
        </p:txBody>
      </p:sp>
      <p:sp>
        <p:nvSpPr>
          <p:cNvPr id="102403" name="Rectangle 3">
            <a:extLst>
              <a:ext uri="{FF2B5EF4-FFF2-40B4-BE49-F238E27FC236}">
                <a16:creationId xmlns:a16="http://schemas.microsoft.com/office/drawing/2014/main" id="{8FEAA0E1-848A-1F15-3B95-4FA8842808D7}"/>
              </a:ext>
            </a:extLst>
          </p:cNvPr>
          <p:cNvSpPr>
            <a:spLocks noGrp="1" noChangeArrowheads="1"/>
          </p:cNvSpPr>
          <p:nvPr>
            <p:ph type="body" idx="1"/>
          </p:nvPr>
        </p:nvSpPr>
        <p:spPr>
          <a:xfrm>
            <a:off x="1166813" y="1524000"/>
            <a:ext cx="7826375" cy="5181600"/>
          </a:xfrm>
        </p:spPr>
        <p:txBody>
          <a:bodyPr/>
          <a:lstStyle/>
          <a:p>
            <a:r>
              <a:rPr lang="en-US" altLang="en-US" b="1" u="sng"/>
              <a:t>Question #3 (Cont.):</a:t>
            </a:r>
            <a:r>
              <a:rPr lang="en-US" altLang="en-US" b="1"/>
              <a:t> </a:t>
            </a:r>
            <a:r>
              <a:rPr lang="en-US" altLang="en-US" i="1"/>
              <a:t>or handled shall be kept in its original container or in another labeled container, used according to the manufacturer's instructions and stored in a locked storage room or cabinet when not in use. Locked storage rooms and cabinets shall include those which are unlocked with a combination, electronic or magnetic device, key, or equivalent locking device.” </a:t>
            </a:r>
            <a:endParaRPr lang="en-US" altLang="en-US"/>
          </a:p>
          <a:p>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ightclubfire_1942[1]">
            <a:extLst>
              <a:ext uri="{FF2B5EF4-FFF2-40B4-BE49-F238E27FC236}">
                <a16:creationId xmlns:a16="http://schemas.microsoft.com/office/drawing/2014/main" id="{5365C1F4-3E67-CAAC-9E91-746882B25297}"/>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838200"/>
            <a:ext cx="4648200" cy="352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a:extLst>
              <a:ext uri="{FF2B5EF4-FFF2-40B4-BE49-F238E27FC236}">
                <a16:creationId xmlns:a16="http://schemas.microsoft.com/office/drawing/2014/main" id="{D1233672-ACC0-01CC-7AA8-28CE6E64053F}"/>
              </a:ext>
            </a:extLst>
          </p:cNvPr>
          <p:cNvSpPr txBox="1">
            <a:spLocks noChangeArrowheads="1"/>
          </p:cNvSpPr>
          <p:nvPr/>
        </p:nvSpPr>
        <p:spPr bwMode="auto">
          <a:xfrm>
            <a:off x="4572000" y="1219200"/>
            <a:ext cx="4572000" cy="2424113"/>
          </a:xfrm>
          <a:prstGeom prst="rect">
            <a:avLst/>
          </a:prstGeom>
          <a:solidFill>
            <a:srgbClr val="FFFF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marL="227013" indent="-227013">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pPr>
            <a:r>
              <a:rPr lang="en-US" altLang="en-US" sz="1600" b="1">
                <a:latin typeface="Times New Roman" panose="02020603050405020304" pitchFamily="18" charset="0"/>
              </a:rPr>
              <a:t>492 Deaths</a:t>
            </a:r>
          </a:p>
          <a:p>
            <a:pPr>
              <a:spcBef>
                <a:spcPct val="50000"/>
              </a:spcBef>
            </a:pPr>
            <a:r>
              <a:rPr lang="en-US" altLang="en-US" sz="1600" b="1">
                <a:latin typeface="Times New Roman" panose="02020603050405020304" pitchFamily="18" charset="0"/>
              </a:rPr>
              <a:t>Exceeded Occupant load</a:t>
            </a:r>
          </a:p>
          <a:p>
            <a:pPr>
              <a:spcBef>
                <a:spcPct val="50000"/>
              </a:spcBef>
            </a:pPr>
            <a:r>
              <a:rPr lang="en-US" altLang="en-US" sz="1600" b="1">
                <a:latin typeface="Times New Roman" panose="02020603050405020304" pitchFamily="18" charset="0"/>
              </a:rPr>
              <a:t>Interior finish spread fire </a:t>
            </a:r>
          </a:p>
          <a:p>
            <a:pPr>
              <a:spcBef>
                <a:spcPct val="50000"/>
              </a:spcBef>
            </a:pPr>
            <a:r>
              <a:rPr lang="en-US" altLang="en-US" sz="1600" b="1">
                <a:latin typeface="Times New Roman" panose="02020603050405020304" pitchFamily="18" charset="0"/>
              </a:rPr>
              <a:t>Revolving door jammed (other doors locked)</a:t>
            </a:r>
          </a:p>
          <a:p>
            <a:pPr>
              <a:spcBef>
                <a:spcPct val="50000"/>
              </a:spcBef>
            </a:pPr>
            <a:r>
              <a:rPr lang="en-US" altLang="en-US" sz="1600" b="1">
                <a:latin typeface="Times New Roman" panose="02020603050405020304" pitchFamily="18" charset="0"/>
              </a:rPr>
              <a:t>Part of the main floor collapsed into the basement</a:t>
            </a:r>
          </a:p>
          <a:p>
            <a:pPr>
              <a:spcBef>
                <a:spcPct val="50000"/>
              </a:spcBef>
            </a:pPr>
            <a:r>
              <a:rPr lang="en-US" altLang="en-US" sz="1600" b="1">
                <a:latin typeface="Times New Roman" panose="02020603050405020304" pitchFamily="18" charset="0"/>
              </a:rPr>
              <a:t>Exceeded occupant load</a:t>
            </a:r>
          </a:p>
        </p:txBody>
      </p:sp>
      <p:sp>
        <p:nvSpPr>
          <p:cNvPr id="14340" name="Rectangle 4">
            <a:extLst>
              <a:ext uri="{FF2B5EF4-FFF2-40B4-BE49-F238E27FC236}">
                <a16:creationId xmlns:a16="http://schemas.microsoft.com/office/drawing/2014/main" id="{BE3D1419-E7B1-03A0-E1AF-52AF37D2208A}"/>
              </a:ext>
            </a:extLst>
          </p:cNvPr>
          <p:cNvSpPr>
            <a:spLocks noChangeArrowheads="1"/>
          </p:cNvSpPr>
          <p:nvPr/>
        </p:nvSpPr>
        <p:spPr bwMode="auto">
          <a:xfrm>
            <a:off x="0" y="0"/>
            <a:ext cx="9144000" cy="823913"/>
          </a:xfrm>
          <a:prstGeom prst="rect">
            <a:avLst/>
          </a:prstGeom>
          <a:noFill/>
          <a:ln>
            <a:noFill/>
          </a:ln>
          <a:effectLst>
            <a:outerShdw dist="28398" dir="1593903" algn="ctr" rotWithShape="0">
              <a:srgbClr val="96969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chemeClr val="tx2"/>
                </a:solidFill>
              </a:rPr>
              <a:t>Coconut Grove Fire 1942</a:t>
            </a:r>
          </a:p>
        </p:txBody>
      </p:sp>
      <p:pic>
        <p:nvPicPr>
          <p:cNvPr id="14341" name="Picture 6" descr="coconutgrove1">
            <a:extLst>
              <a:ext uri="{FF2B5EF4-FFF2-40B4-BE49-F238E27FC236}">
                <a16:creationId xmlns:a16="http://schemas.microsoft.com/office/drawing/2014/main" id="{BEBF20A5-343D-3184-0870-E15348794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754438"/>
            <a:ext cx="4648200"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Coconut Grove Fire">
            <a:extLst>
              <a:ext uri="{FF2B5EF4-FFF2-40B4-BE49-F238E27FC236}">
                <a16:creationId xmlns:a16="http://schemas.microsoft.com/office/drawing/2014/main" id="{2386CF05-8DE0-8021-98F5-C908B095D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451350"/>
            <a:ext cx="351472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E1C5CB37-BA55-2278-1808-F1B6672CAD7C}"/>
              </a:ext>
            </a:extLst>
          </p:cNvPr>
          <p:cNvSpPr>
            <a:spLocks noGrp="1" noChangeArrowheads="1"/>
          </p:cNvSpPr>
          <p:nvPr>
            <p:ph type="title"/>
          </p:nvPr>
        </p:nvSpPr>
        <p:spPr/>
        <p:txBody>
          <a:bodyPr/>
          <a:lstStyle/>
          <a:p>
            <a:pPr eaLnBrk="1" hangingPunct="1"/>
            <a:r>
              <a:rPr lang="en-US" altLang="en-US"/>
              <a:t>Envir. Health Egress Questions</a:t>
            </a:r>
          </a:p>
        </p:txBody>
      </p:sp>
      <p:sp>
        <p:nvSpPr>
          <p:cNvPr id="103427" name="Rectangle 3">
            <a:extLst>
              <a:ext uri="{FF2B5EF4-FFF2-40B4-BE49-F238E27FC236}">
                <a16:creationId xmlns:a16="http://schemas.microsoft.com/office/drawing/2014/main" id="{30422666-1FBF-1034-E72F-5806FBD1F611}"/>
              </a:ext>
            </a:extLst>
          </p:cNvPr>
          <p:cNvSpPr>
            <a:spLocks noGrp="1" noChangeArrowheads="1"/>
          </p:cNvSpPr>
          <p:nvPr>
            <p:ph type="body" idx="1"/>
          </p:nvPr>
        </p:nvSpPr>
        <p:spPr>
          <a:xfrm>
            <a:off x="1166813" y="1897063"/>
            <a:ext cx="7826375" cy="2903537"/>
          </a:xfrm>
        </p:spPr>
        <p:txBody>
          <a:bodyPr/>
          <a:lstStyle/>
          <a:p>
            <a:r>
              <a:rPr lang="en-US" altLang="en-US" b="1" i="1" u="sng">
                <a:solidFill>
                  <a:srgbClr val="FF0000"/>
                </a:solidFill>
              </a:rPr>
              <a:t>Answer :</a:t>
            </a:r>
            <a:r>
              <a:rPr lang="en-US" altLang="en-US" b="1" i="1">
                <a:solidFill>
                  <a:srgbClr val="FF0000"/>
                </a:solidFill>
              </a:rPr>
              <a:t> </a:t>
            </a:r>
            <a:r>
              <a:rPr lang="en-US" altLang="en-US" i="1">
                <a:solidFill>
                  <a:srgbClr val="FF0000"/>
                </a:solidFill>
              </a:rPr>
              <a:t>The types of locks would be the type that can be open from the egress side by a single action without the need of key, special knowledge, or effort be required to open the door see Section 1010.1.9 through 1010.1.9.5.</a:t>
            </a:r>
            <a:endParaRPr lang="en-US" altLang="en-US">
              <a:solidFill>
                <a:srgbClr val="FF00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93B554F1-8CEE-E3BF-1B46-27C0407A0A71}"/>
              </a:ext>
            </a:extLst>
          </p:cNvPr>
          <p:cNvSpPr>
            <a:spLocks noGrp="1" noChangeArrowheads="1"/>
          </p:cNvSpPr>
          <p:nvPr>
            <p:ph type="title"/>
          </p:nvPr>
        </p:nvSpPr>
        <p:spPr/>
        <p:txBody>
          <a:bodyPr/>
          <a:lstStyle/>
          <a:p>
            <a:pPr eaLnBrk="1" hangingPunct="1"/>
            <a:r>
              <a:rPr lang="en-US" altLang="en-US"/>
              <a:t>Envir. Health Egress Questions</a:t>
            </a:r>
          </a:p>
        </p:txBody>
      </p:sp>
      <p:sp>
        <p:nvSpPr>
          <p:cNvPr id="2" name="Content Placeholder 1">
            <a:extLst>
              <a:ext uri="{FF2B5EF4-FFF2-40B4-BE49-F238E27FC236}">
                <a16:creationId xmlns:a16="http://schemas.microsoft.com/office/drawing/2014/main" id="{C4D81D33-FACF-5368-12B5-E401AF60CD3D}"/>
              </a:ext>
            </a:extLst>
          </p:cNvPr>
          <p:cNvSpPr>
            <a:spLocks noGrp="1"/>
          </p:cNvSpPr>
          <p:nvPr>
            <p:ph idx="1"/>
          </p:nvPr>
        </p:nvSpPr>
        <p:spPr>
          <a:xfrm>
            <a:off x="1752600" y="1524000"/>
            <a:ext cx="7164388" cy="4751388"/>
          </a:xfrm>
        </p:spPr>
        <p:txBody>
          <a:bodyPr/>
          <a:lstStyle/>
          <a:p>
            <a:pPr marL="0" indent="0">
              <a:spcBef>
                <a:spcPts val="0"/>
              </a:spcBef>
              <a:spcAft>
                <a:spcPts val="0"/>
              </a:spcAft>
              <a:buFontTx/>
              <a:buNone/>
              <a:defRPr/>
            </a:pPr>
            <a:r>
              <a:rPr lang="en-US" sz="1800" b="1" dirty="0">
                <a:solidFill>
                  <a:srgbClr val="000000"/>
                </a:solidFill>
                <a:ea typeface="Times New Roman" panose="02020603050405020304" pitchFamily="18" charset="0"/>
              </a:rPr>
              <a:t>1010.1.9 Door operations. </a:t>
            </a:r>
            <a:r>
              <a:rPr lang="en-US" sz="1800" dirty="0">
                <a:solidFill>
                  <a:srgbClr val="000000"/>
                </a:solidFill>
                <a:ea typeface="Times New Roman" panose="02020603050405020304" pitchFamily="18" charset="0"/>
              </a:rPr>
              <a:t>Except as specifically permitted by this section, egress doors shall be readily openable from the egress side without the use of a key or special knowledge or effort.</a:t>
            </a:r>
          </a:p>
          <a:p>
            <a:pPr marL="0" indent="0">
              <a:spcBef>
                <a:spcPts val="0"/>
              </a:spcBef>
              <a:spcAft>
                <a:spcPts val="0"/>
              </a:spcAft>
              <a:buFontTx/>
              <a:buNone/>
              <a:defRPr/>
            </a:pPr>
            <a:r>
              <a:rPr lang="en-US" sz="1800" b="1" dirty="0">
                <a:solidFill>
                  <a:srgbClr val="000000"/>
                </a:solidFill>
                <a:ea typeface="Times New Roman" panose="02020603050405020304" pitchFamily="18" charset="0"/>
              </a:rPr>
              <a:t> </a:t>
            </a:r>
            <a:endParaRPr lang="en-US" sz="1800" dirty="0">
              <a:solidFill>
                <a:srgbClr val="000000"/>
              </a:solidFill>
              <a:ea typeface="Times New Roman" panose="02020603050405020304" pitchFamily="18" charset="0"/>
            </a:endParaRPr>
          </a:p>
          <a:p>
            <a:pPr marL="114300" indent="0">
              <a:spcBef>
                <a:spcPts val="0"/>
              </a:spcBef>
              <a:spcAft>
                <a:spcPts val="0"/>
              </a:spcAft>
              <a:buFontTx/>
              <a:buNone/>
              <a:defRPr/>
            </a:pPr>
            <a:r>
              <a:rPr lang="en-US" sz="1800" b="1" dirty="0">
                <a:solidFill>
                  <a:srgbClr val="000000"/>
                </a:solidFill>
                <a:ea typeface="Times New Roman" panose="02020603050405020304" pitchFamily="18" charset="0"/>
              </a:rPr>
              <a:t>1010.1.9.1 Hardware. </a:t>
            </a:r>
            <a:r>
              <a:rPr lang="en-US" sz="1800" dirty="0">
                <a:solidFill>
                  <a:srgbClr val="000000"/>
                </a:solidFill>
                <a:ea typeface="Times New Roman" panose="02020603050405020304" pitchFamily="18" charset="0"/>
              </a:rPr>
              <a:t>Door handles, pulls, latches, locks and other operating devices on doors required to be </a:t>
            </a:r>
            <a:r>
              <a:rPr lang="en-US" sz="1800" i="1" dirty="0">
                <a:solidFill>
                  <a:srgbClr val="000000"/>
                </a:solidFill>
                <a:ea typeface="Times New Roman" panose="02020603050405020304" pitchFamily="18" charset="0"/>
              </a:rPr>
              <a:t>accessible</a:t>
            </a:r>
            <a:r>
              <a:rPr lang="en-US" sz="1800" dirty="0">
                <a:solidFill>
                  <a:srgbClr val="000000"/>
                </a:solidFill>
                <a:ea typeface="Times New Roman" panose="02020603050405020304" pitchFamily="18" charset="0"/>
              </a:rPr>
              <a:t> by Chapter 11 shall not require tight grasping, tight pinching or twisting of the wrist to operate.</a:t>
            </a:r>
          </a:p>
          <a:p>
            <a:pPr marL="0" indent="0">
              <a:spcBef>
                <a:spcPts val="0"/>
              </a:spcBef>
              <a:spcAft>
                <a:spcPts val="0"/>
              </a:spcAft>
              <a:buFontTx/>
              <a:buNone/>
              <a:defRPr/>
            </a:pPr>
            <a:r>
              <a:rPr lang="en-US" sz="1800" b="1" dirty="0">
                <a:solidFill>
                  <a:srgbClr val="000000"/>
                </a:solidFill>
                <a:ea typeface="Times New Roman" panose="02020603050405020304" pitchFamily="18" charset="0"/>
              </a:rPr>
              <a:t> </a:t>
            </a:r>
            <a:endParaRPr lang="en-US" sz="1800" dirty="0">
              <a:solidFill>
                <a:srgbClr val="000000"/>
              </a:solidFill>
              <a:ea typeface="Times New Roman" panose="02020603050405020304" pitchFamily="18" charset="0"/>
            </a:endParaRPr>
          </a:p>
          <a:p>
            <a:pPr marL="114300" indent="0">
              <a:spcBef>
                <a:spcPts val="0"/>
              </a:spcBef>
              <a:spcAft>
                <a:spcPts val="0"/>
              </a:spcAft>
              <a:buFontTx/>
              <a:buNone/>
              <a:defRPr/>
            </a:pPr>
            <a:r>
              <a:rPr lang="en-US" sz="1800" b="1" dirty="0">
                <a:solidFill>
                  <a:srgbClr val="000000"/>
                </a:solidFill>
                <a:ea typeface="Times New Roman" panose="02020603050405020304" pitchFamily="18" charset="0"/>
              </a:rPr>
              <a:t>1010.1.9.2 Hardware height. </a:t>
            </a:r>
            <a:r>
              <a:rPr lang="en-US" sz="1800" dirty="0">
                <a:solidFill>
                  <a:srgbClr val="000000"/>
                </a:solidFill>
                <a:ea typeface="Times New Roman" panose="02020603050405020304" pitchFamily="18" charset="0"/>
              </a:rPr>
              <a:t>Door handles, pulls, latches, locks and other operating devices shall be installed 34 inches (864 mm) minimum and 48 inches (1219 mm) maximum above the finished floor. Locks used only for security purposes and not used for normal operation are permitted at any height.</a:t>
            </a:r>
          </a:p>
          <a:p>
            <a:pPr>
              <a:defRPr/>
            </a:pPr>
            <a:endParaRPr lang="en-US" dirty="0"/>
          </a:p>
        </p:txBody>
      </p:sp>
      <p:sp>
        <p:nvSpPr>
          <p:cNvPr id="5" name="Arrow: Right 4">
            <a:extLst>
              <a:ext uri="{FF2B5EF4-FFF2-40B4-BE49-F238E27FC236}">
                <a16:creationId xmlns:a16="http://schemas.microsoft.com/office/drawing/2014/main" id="{0D136D75-D7FB-97EB-B41D-B92FEEEF832B}"/>
              </a:ext>
            </a:extLst>
          </p:cNvPr>
          <p:cNvSpPr/>
          <p:nvPr/>
        </p:nvSpPr>
        <p:spPr bwMode="auto">
          <a:xfrm>
            <a:off x="1219200" y="1620838"/>
            <a:ext cx="533400" cy="228600"/>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a:scene3d>
              <a:camera prst="orthographicFront"/>
              <a:lightRig rig="soft" dir="t">
                <a:rot lat="0" lon="0" rev="15600000"/>
              </a:lightRig>
            </a:scene3d>
            <a:sp3d extrusionH="57150" prstMaterial="softEdge">
              <a:bevelT w="25400" h="38100"/>
            </a:sp3d>
          </a:bodyPr>
          <a:lstStyle/>
          <a:p>
            <a:pPr>
              <a:defRPr/>
            </a:pPr>
            <a:endParaRPr lang="en-US" b="1">
              <a:ln/>
              <a:solidFill>
                <a:schemeClr val="accent4"/>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24E41C9A-8A66-3767-4A69-4E5CDE5AE4E5}"/>
              </a:ext>
            </a:extLst>
          </p:cNvPr>
          <p:cNvSpPr>
            <a:spLocks noGrp="1" noChangeArrowheads="1"/>
          </p:cNvSpPr>
          <p:nvPr>
            <p:ph type="title"/>
          </p:nvPr>
        </p:nvSpPr>
        <p:spPr/>
        <p:txBody>
          <a:bodyPr/>
          <a:lstStyle/>
          <a:p>
            <a:pPr eaLnBrk="1" hangingPunct="1"/>
            <a:r>
              <a:rPr lang="en-US" altLang="en-US"/>
              <a:t>Envir. Health Egress Questions</a:t>
            </a:r>
          </a:p>
        </p:txBody>
      </p:sp>
      <p:sp>
        <p:nvSpPr>
          <p:cNvPr id="2" name="Content Placeholder 1">
            <a:extLst>
              <a:ext uri="{FF2B5EF4-FFF2-40B4-BE49-F238E27FC236}">
                <a16:creationId xmlns:a16="http://schemas.microsoft.com/office/drawing/2014/main" id="{2236884F-F5BB-CD43-5D58-6EC5AE806C94}"/>
              </a:ext>
            </a:extLst>
          </p:cNvPr>
          <p:cNvSpPr>
            <a:spLocks noGrp="1"/>
          </p:cNvSpPr>
          <p:nvPr>
            <p:ph idx="1"/>
          </p:nvPr>
        </p:nvSpPr>
        <p:spPr>
          <a:xfrm>
            <a:off x="1868488" y="1524000"/>
            <a:ext cx="7240587" cy="1076325"/>
          </a:xfrm>
        </p:spPr>
        <p:txBody>
          <a:bodyPr/>
          <a:lstStyle/>
          <a:p>
            <a:pPr marL="0" indent="0">
              <a:buFontTx/>
              <a:buNone/>
              <a:defRPr/>
            </a:pPr>
            <a:r>
              <a:rPr lang="en-US" sz="1800" b="1" dirty="0">
                <a:ea typeface="Times New Roman" panose="02020603050405020304" pitchFamily="18" charset="0"/>
                <a:cs typeface="Times New Roman" panose="02020603050405020304" pitchFamily="18" charset="0"/>
              </a:rPr>
              <a:t>1010.1.9.4 Bolt locks. </a:t>
            </a:r>
            <a:r>
              <a:rPr lang="en-US" sz="1800" dirty="0">
                <a:ea typeface="Times New Roman" panose="02020603050405020304" pitchFamily="18" charset="0"/>
              </a:rPr>
              <a:t>Manually operated flush bolts or surface bolts are not permitted.</a:t>
            </a:r>
          </a:p>
          <a:p>
            <a:pPr>
              <a:defRPr/>
            </a:pPr>
            <a:endParaRPr lang="en-US" dirty="0"/>
          </a:p>
        </p:txBody>
      </p:sp>
      <p:sp>
        <p:nvSpPr>
          <p:cNvPr id="105476" name="Content Placeholder 1">
            <a:extLst>
              <a:ext uri="{FF2B5EF4-FFF2-40B4-BE49-F238E27FC236}">
                <a16:creationId xmlns:a16="http://schemas.microsoft.com/office/drawing/2014/main" id="{37B5C83D-DCFB-A181-631C-6E74C04D4FAC}"/>
              </a:ext>
            </a:extLst>
          </p:cNvPr>
          <p:cNvSpPr txBox="1">
            <a:spLocks noChangeArrowheads="1"/>
          </p:cNvSpPr>
          <p:nvPr/>
        </p:nvSpPr>
        <p:spPr bwMode="auto">
          <a:xfrm>
            <a:off x="1752600" y="2487613"/>
            <a:ext cx="7240588" cy="421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114300">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1800" b="1">
                <a:cs typeface="Times New Roman" panose="02020603050405020304" pitchFamily="18" charset="0"/>
              </a:rPr>
              <a:t>1010.1.9.5 Unlatching. </a:t>
            </a:r>
            <a:r>
              <a:rPr lang="en-US" altLang="en-US" sz="1800">
                <a:cs typeface="Times New Roman" panose="02020603050405020304" pitchFamily="18" charset="0"/>
              </a:rPr>
              <a:t>The unlatching of any door or leaf shall not require more than one operation.</a:t>
            </a:r>
          </a:p>
          <a:p>
            <a:pPr>
              <a:spcBef>
                <a:spcPct val="0"/>
              </a:spcBef>
              <a:buFontTx/>
              <a:buNone/>
            </a:pPr>
            <a:endParaRPr lang="en-US" altLang="en-US" sz="1000">
              <a:solidFill>
                <a:srgbClr val="000000"/>
              </a:solidFill>
              <a:cs typeface="Times New Roman" panose="02020603050405020304" pitchFamily="18" charset="0"/>
            </a:endParaRPr>
          </a:p>
          <a:p>
            <a:pPr>
              <a:spcBef>
                <a:spcPct val="0"/>
              </a:spcBef>
              <a:buFontTx/>
              <a:buNone/>
            </a:pPr>
            <a:r>
              <a:rPr lang="en-US" altLang="en-US" sz="1800" b="1">
                <a:solidFill>
                  <a:srgbClr val="000000"/>
                </a:solidFill>
                <a:cs typeface="Times New Roman" panose="02020603050405020304" pitchFamily="18" charset="0"/>
              </a:rPr>
              <a:t>Exceptions:</a:t>
            </a:r>
            <a:endParaRPr lang="en-US" altLang="en-US" sz="1800">
              <a:solidFill>
                <a:srgbClr val="000000"/>
              </a:solidFill>
              <a:cs typeface="Times New Roman" panose="02020603050405020304" pitchFamily="18" charset="0"/>
            </a:endParaRPr>
          </a:p>
          <a:p>
            <a:pPr>
              <a:spcBef>
                <a:spcPct val="0"/>
              </a:spcBef>
              <a:buFontTx/>
              <a:buNone/>
            </a:pPr>
            <a:endParaRPr lang="en-US" altLang="en-US" sz="1000">
              <a:solidFill>
                <a:srgbClr val="000000"/>
              </a:solidFill>
              <a:cs typeface="Times New Roman" panose="02020603050405020304" pitchFamily="18" charset="0"/>
            </a:endParaRPr>
          </a:p>
          <a:p>
            <a:pPr>
              <a:spcBef>
                <a:spcPct val="0"/>
              </a:spcBef>
              <a:buFontTx/>
              <a:buAutoNum type="arabicPeriod"/>
            </a:pPr>
            <a:r>
              <a:rPr lang="en-US" altLang="en-US" sz="1800">
                <a:solidFill>
                  <a:srgbClr val="000000"/>
                </a:solidFill>
                <a:cs typeface="Times New Roman" panose="02020603050405020304" pitchFamily="18" charset="0"/>
              </a:rPr>
              <a:t>Places of detention or restraint.</a:t>
            </a:r>
          </a:p>
          <a:p>
            <a:pPr>
              <a:spcBef>
                <a:spcPct val="0"/>
              </a:spcBef>
              <a:buFontTx/>
              <a:buNone/>
            </a:pPr>
            <a:endParaRPr lang="en-US" altLang="en-US" sz="1000">
              <a:solidFill>
                <a:srgbClr val="000000"/>
              </a:solidFill>
              <a:cs typeface="Times New Roman" panose="02020603050405020304" pitchFamily="18" charset="0"/>
            </a:endParaRPr>
          </a:p>
          <a:p>
            <a:pPr>
              <a:spcBef>
                <a:spcPct val="0"/>
              </a:spcBef>
              <a:buFontTx/>
              <a:buAutoNum type="arabicPeriod" startAt="2"/>
            </a:pPr>
            <a:r>
              <a:rPr lang="en-US" altLang="en-US" sz="1800">
                <a:solidFill>
                  <a:srgbClr val="000000"/>
                </a:solidFill>
                <a:cs typeface="Times New Roman" panose="02020603050405020304" pitchFamily="18" charset="0"/>
              </a:rPr>
              <a:t>Where manually operated bolt locks are permitted by Section 1010.1.9.4.</a:t>
            </a:r>
          </a:p>
          <a:p>
            <a:pPr>
              <a:spcBef>
                <a:spcPct val="0"/>
              </a:spcBef>
              <a:buFontTx/>
              <a:buNone/>
            </a:pPr>
            <a:endParaRPr lang="en-US" altLang="en-US" sz="1000">
              <a:solidFill>
                <a:srgbClr val="000000"/>
              </a:solidFill>
              <a:cs typeface="Times New Roman" panose="02020603050405020304" pitchFamily="18" charset="0"/>
            </a:endParaRPr>
          </a:p>
          <a:p>
            <a:pPr>
              <a:spcBef>
                <a:spcPct val="0"/>
              </a:spcBef>
              <a:buFontTx/>
              <a:buAutoNum type="arabicPeriod" startAt="3"/>
            </a:pPr>
            <a:r>
              <a:rPr lang="en-US" altLang="en-US" sz="1800">
                <a:solidFill>
                  <a:srgbClr val="000000"/>
                </a:solidFill>
                <a:cs typeface="Times New Roman" panose="02020603050405020304" pitchFamily="18" charset="0"/>
              </a:rPr>
              <a:t>Doors with automatic flush bolts as permitted by Section 1010.1.9.3, Item 3.</a:t>
            </a:r>
          </a:p>
          <a:p>
            <a:pPr>
              <a:spcBef>
                <a:spcPct val="0"/>
              </a:spcBef>
              <a:buFontTx/>
              <a:buNone/>
            </a:pPr>
            <a:endParaRPr lang="en-US" altLang="en-US" sz="1000">
              <a:solidFill>
                <a:srgbClr val="000000"/>
              </a:solidFill>
              <a:cs typeface="Times New Roman" panose="02020603050405020304" pitchFamily="18" charset="0"/>
            </a:endParaRPr>
          </a:p>
          <a:p>
            <a:pPr>
              <a:spcBef>
                <a:spcPct val="0"/>
              </a:spcBef>
              <a:buFontTx/>
              <a:buAutoNum type="arabicPeriod" startAt="4"/>
            </a:pPr>
            <a:r>
              <a:rPr lang="en-US" altLang="en-US" sz="1800">
                <a:solidFill>
                  <a:srgbClr val="000000"/>
                </a:solidFill>
                <a:cs typeface="Times New Roman" panose="02020603050405020304" pitchFamily="18" charset="0"/>
              </a:rPr>
              <a:t>Doors from individual </a:t>
            </a:r>
            <a:r>
              <a:rPr lang="en-US" altLang="en-US" sz="1800" i="1">
                <a:solidFill>
                  <a:srgbClr val="000000"/>
                </a:solidFill>
                <a:cs typeface="Times New Roman" panose="02020603050405020304" pitchFamily="18" charset="0"/>
              </a:rPr>
              <a:t>dwelling units</a:t>
            </a:r>
            <a:r>
              <a:rPr lang="en-US" altLang="en-US" sz="1800">
                <a:solidFill>
                  <a:srgbClr val="000000"/>
                </a:solidFill>
                <a:cs typeface="Times New Roman" panose="02020603050405020304" pitchFamily="18" charset="0"/>
              </a:rPr>
              <a:t> and </a:t>
            </a:r>
            <a:r>
              <a:rPr lang="en-US" altLang="en-US" sz="1800" i="1">
                <a:solidFill>
                  <a:srgbClr val="000000"/>
                </a:solidFill>
                <a:cs typeface="Times New Roman" panose="02020603050405020304" pitchFamily="18" charset="0"/>
              </a:rPr>
              <a:t>sleeping units</a:t>
            </a:r>
            <a:r>
              <a:rPr lang="en-US" altLang="en-US" sz="1800">
                <a:solidFill>
                  <a:srgbClr val="000000"/>
                </a:solidFill>
                <a:cs typeface="Times New Roman" panose="02020603050405020304" pitchFamily="18" charset="0"/>
              </a:rPr>
              <a:t> of Group R occupancies as permitted by Section 1010.1.9.3, Item 4.</a:t>
            </a:r>
          </a:p>
          <a:p>
            <a:endParaRPr lang="en-US" altLang="en-US"/>
          </a:p>
        </p:txBody>
      </p:sp>
      <p:sp>
        <p:nvSpPr>
          <p:cNvPr id="7" name="Arrow: Right 6">
            <a:extLst>
              <a:ext uri="{FF2B5EF4-FFF2-40B4-BE49-F238E27FC236}">
                <a16:creationId xmlns:a16="http://schemas.microsoft.com/office/drawing/2014/main" id="{E0ED6E9A-8C34-A10B-C3F1-D3601572AA8E}"/>
              </a:ext>
            </a:extLst>
          </p:cNvPr>
          <p:cNvSpPr/>
          <p:nvPr/>
        </p:nvSpPr>
        <p:spPr bwMode="auto">
          <a:xfrm>
            <a:off x="1276350" y="1620838"/>
            <a:ext cx="533400" cy="228600"/>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a:scene3d>
              <a:camera prst="orthographicFront"/>
              <a:lightRig rig="soft" dir="t">
                <a:rot lat="0" lon="0" rev="15600000"/>
              </a:lightRig>
            </a:scene3d>
            <a:sp3d extrusionH="57150" prstMaterial="softEdge">
              <a:bevelT w="25400" h="38100"/>
            </a:sp3d>
          </a:bodyPr>
          <a:lstStyle/>
          <a:p>
            <a:pPr>
              <a:defRPr/>
            </a:pPr>
            <a:endParaRPr lang="en-US" b="1">
              <a:ln/>
              <a:solidFill>
                <a:schemeClr val="accent4"/>
              </a:solidFill>
            </a:endParaRPr>
          </a:p>
        </p:txBody>
      </p:sp>
      <p:sp>
        <p:nvSpPr>
          <p:cNvPr id="8" name="Arrow: Right 7">
            <a:extLst>
              <a:ext uri="{FF2B5EF4-FFF2-40B4-BE49-F238E27FC236}">
                <a16:creationId xmlns:a16="http://schemas.microsoft.com/office/drawing/2014/main" id="{5558F9D5-04B9-609D-F1A4-8F423513616A}"/>
              </a:ext>
            </a:extLst>
          </p:cNvPr>
          <p:cNvSpPr/>
          <p:nvPr/>
        </p:nvSpPr>
        <p:spPr bwMode="auto">
          <a:xfrm>
            <a:off x="1370013" y="2586038"/>
            <a:ext cx="533400" cy="228600"/>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a:scene3d>
              <a:camera prst="orthographicFront"/>
              <a:lightRig rig="soft" dir="t">
                <a:rot lat="0" lon="0" rev="15600000"/>
              </a:lightRig>
            </a:scene3d>
            <a:sp3d extrusionH="57150" prstMaterial="softEdge">
              <a:bevelT w="25400" h="38100"/>
            </a:sp3d>
          </a:bodyPr>
          <a:lstStyle/>
          <a:p>
            <a:pPr>
              <a:defRPr/>
            </a:pPr>
            <a:endParaRPr lang="en-US" b="1">
              <a:ln/>
              <a:solidFill>
                <a:schemeClr val="accent4"/>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A0003F9-BC79-01E7-77C5-22B46B9096E9}"/>
              </a:ext>
            </a:extLst>
          </p:cNvPr>
          <p:cNvSpPr>
            <a:spLocks noGrp="1" noChangeArrowheads="1"/>
          </p:cNvSpPr>
          <p:nvPr>
            <p:ph type="title"/>
          </p:nvPr>
        </p:nvSpPr>
        <p:spPr/>
        <p:txBody>
          <a:bodyPr/>
          <a:lstStyle/>
          <a:p>
            <a:pPr eaLnBrk="1" hangingPunct="1"/>
            <a:r>
              <a:rPr lang="en-US" altLang="en-US"/>
              <a:t>Envir. Health Egress Questions</a:t>
            </a:r>
          </a:p>
        </p:txBody>
      </p:sp>
      <p:sp>
        <p:nvSpPr>
          <p:cNvPr id="106499" name="Rectangle 3">
            <a:extLst>
              <a:ext uri="{FF2B5EF4-FFF2-40B4-BE49-F238E27FC236}">
                <a16:creationId xmlns:a16="http://schemas.microsoft.com/office/drawing/2014/main" id="{A7ACC7AC-F397-79D8-BF71-1009A501CA26}"/>
              </a:ext>
            </a:extLst>
          </p:cNvPr>
          <p:cNvSpPr>
            <a:spLocks noGrp="1" noChangeArrowheads="1"/>
          </p:cNvSpPr>
          <p:nvPr>
            <p:ph type="body" idx="1"/>
          </p:nvPr>
        </p:nvSpPr>
        <p:spPr>
          <a:xfrm>
            <a:off x="1166813" y="1447800"/>
            <a:ext cx="7826375" cy="5181600"/>
          </a:xfrm>
        </p:spPr>
        <p:txBody>
          <a:bodyPr/>
          <a:lstStyle/>
          <a:p>
            <a:pPr eaLnBrk="1" hangingPunct="1"/>
            <a:r>
              <a:rPr lang="en-US" altLang="en-US" b="1" u="sng"/>
              <a:t>Question #4:</a:t>
            </a:r>
            <a:r>
              <a:rPr lang="en-US" altLang="en-US"/>
              <a:t> Can Rainwater or collected Rainwater be used in a Child Care Center? </a:t>
            </a:r>
          </a:p>
          <a:p>
            <a:pPr eaLnBrk="1" hangingPunct="1"/>
            <a:endParaRPr lang="en-US" altLang="en-US" sz="2400" i="1">
              <a:solidFill>
                <a:srgbClr val="FF0000"/>
              </a:solidFill>
            </a:endParaRPr>
          </a:p>
          <a:p>
            <a:pPr eaLnBrk="1" hangingPunct="1"/>
            <a:r>
              <a:rPr lang="en-US" altLang="en-US" b="1" i="1" u="sng">
                <a:solidFill>
                  <a:srgbClr val="FF0000"/>
                </a:solidFill>
              </a:rPr>
              <a:t>Answer :</a:t>
            </a:r>
            <a:r>
              <a:rPr lang="en-US" altLang="en-US" i="1">
                <a:solidFill>
                  <a:srgbClr val="FF0000"/>
                </a:solidFill>
              </a:rPr>
              <a:t> 1)Rainwater is a nonpotable water as such rainwater is not safe for drinking, personal or culinary utilization. </a:t>
            </a:r>
          </a:p>
          <a:p>
            <a:pPr marL="457200" lvl="1" indent="0" eaLnBrk="1" hangingPunct="1">
              <a:buFontTx/>
              <a:buNone/>
            </a:pPr>
            <a:r>
              <a:rPr lang="en-US" altLang="en-US" sz="2900" i="1">
                <a:solidFill>
                  <a:srgbClr val="FF0000"/>
                </a:solidFill>
              </a:rPr>
              <a:t>2) Untreated rainwater can only be used for outdoor irrigation, decorative foutains, yard hydrants, vehicle washing industrial processes (e.g., dust control, indoor bibs spray) </a:t>
            </a:r>
            <a:endParaRPr lang="en-US" altLang="en-US" sz="2900">
              <a:solidFill>
                <a:srgbClr val="FF0000"/>
              </a:solidFill>
            </a:endParaRPr>
          </a:p>
          <a:p>
            <a:pPr eaLnBrk="1" hangingPunct="1"/>
            <a:endParaRPr lang="en-US"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20FF95E0-B5CF-53B7-A42F-F94E71B9371E}"/>
              </a:ext>
            </a:extLst>
          </p:cNvPr>
          <p:cNvSpPr>
            <a:spLocks noGrp="1" noChangeArrowheads="1"/>
          </p:cNvSpPr>
          <p:nvPr>
            <p:ph type="title"/>
          </p:nvPr>
        </p:nvSpPr>
        <p:spPr/>
        <p:txBody>
          <a:bodyPr/>
          <a:lstStyle/>
          <a:p>
            <a:pPr eaLnBrk="1" hangingPunct="1"/>
            <a:r>
              <a:rPr lang="en-US" altLang="en-US"/>
              <a:t>Envir. Health Egress Questions</a:t>
            </a:r>
          </a:p>
        </p:txBody>
      </p:sp>
      <p:sp>
        <p:nvSpPr>
          <p:cNvPr id="107523" name="Rectangle 3">
            <a:extLst>
              <a:ext uri="{FF2B5EF4-FFF2-40B4-BE49-F238E27FC236}">
                <a16:creationId xmlns:a16="http://schemas.microsoft.com/office/drawing/2014/main" id="{F67225C9-E190-A066-053E-F29D20FCB064}"/>
              </a:ext>
            </a:extLst>
          </p:cNvPr>
          <p:cNvSpPr>
            <a:spLocks noGrp="1" noChangeArrowheads="1"/>
          </p:cNvSpPr>
          <p:nvPr>
            <p:ph type="body" idx="1"/>
          </p:nvPr>
        </p:nvSpPr>
        <p:spPr>
          <a:xfrm>
            <a:off x="1166813" y="1524000"/>
            <a:ext cx="7826375" cy="5029200"/>
          </a:xfrm>
        </p:spPr>
        <p:txBody>
          <a:bodyPr/>
          <a:lstStyle/>
          <a:p>
            <a:pPr eaLnBrk="1" hangingPunct="1"/>
            <a:r>
              <a:rPr lang="en-US" altLang="en-US" b="1" u="sng"/>
              <a:t>Question #4 (continued):</a:t>
            </a:r>
            <a:r>
              <a:rPr lang="en-US" altLang="en-US"/>
              <a:t> Can Rainwater or collected Rainwater be used in a Child Care Center? </a:t>
            </a:r>
          </a:p>
          <a:p>
            <a:pPr eaLnBrk="1" hangingPunct="1"/>
            <a:endParaRPr lang="en-US" altLang="en-US" sz="2400" i="1">
              <a:solidFill>
                <a:srgbClr val="FF0000"/>
              </a:solidFill>
            </a:endParaRPr>
          </a:p>
          <a:p>
            <a:pPr eaLnBrk="1" hangingPunct="1"/>
            <a:r>
              <a:rPr lang="en-US" altLang="en-US" b="1" i="1" u="sng">
                <a:solidFill>
                  <a:srgbClr val="FF0000"/>
                </a:solidFill>
              </a:rPr>
              <a:t>Answer  (continued):</a:t>
            </a:r>
            <a:r>
              <a:rPr lang="en-US" altLang="en-US" i="1">
                <a:solidFill>
                  <a:srgbClr val="FF0000"/>
                </a:solidFill>
              </a:rPr>
              <a:t> 3)Treated rainwater (disinfection and filtration) can only be used for toilet flushing, urinal flushing, evaporative cooling tower make-up, trap primers, fire suppression systems, clothes washers, outdoor pools and spas.</a:t>
            </a:r>
            <a:endParaRPr lang="en-US" altLang="en-US">
              <a:solidFill>
                <a:srgbClr val="FF0000"/>
              </a:solidFill>
            </a:endParaRPr>
          </a:p>
          <a:p>
            <a:pPr eaLnBrk="1" hangingPunct="1"/>
            <a:endParaRPr lang="en-US" alt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29EA52D9-1B4E-BD10-4087-DFF826104DD1}"/>
              </a:ext>
            </a:extLst>
          </p:cNvPr>
          <p:cNvSpPr>
            <a:spLocks noGrp="1" noChangeArrowheads="1"/>
          </p:cNvSpPr>
          <p:nvPr>
            <p:ph type="title"/>
          </p:nvPr>
        </p:nvSpPr>
        <p:spPr/>
        <p:txBody>
          <a:bodyPr/>
          <a:lstStyle/>
          <a:p>
            <a:pPr eaLnBrk="1" hangingPunct="1"/>
            <a:r>
              <a:rPr lang="en-US" altLang="en-US"/>
              <a:t>Envir. Health Egress Questions</a:t>
            </a:r>
          </a:p>
        </p:txBody>
      </p:sp>
      <p:sp>
        <p:nvSpPr>
          <p:cNvPr id="108547" name="Rectangle 3">
            <a:extLst>
              <a:ext uri="{FF2B5EF4-FFF2-40B4-BE49-F238E27FC236}">
                <a16:creationId xmlns:a16="http://schemas.microsoft.com/office/drawing/2014/main" id="{BD3C8BFC-434F-9984-04EE-380BF9DCD921}"/>
              </a:ext>
            </a:extLst>
          </p:cNvPr>
          <p:cNvSpPr>
            <a:spLocks noGrp="1" noChangeArrowheads="1"/>
          </p:cNvSpPr>
          <p:nvPr>
            <p:ph type="body" idx="1"/>
          </p:nvPr>
        </p:nvSpPr>
        <p:spPr>
          <a:xfrm>
            <a:off x="1166813" y="1371600"/>
            <a:ext cx="7826375" cy="5418138"/>
          </a:xfrm>
        </p:spPr>
        <p:txBody>
          <a:bodyPr/>
          <a:lstStyle/>
          <a:p>
            <a:pPr eaLnBrk="1" hangingPunct="1"/>
            <a:r>
              <a:rPr lang="en-US" altLang="en-US" b="1" u="sng"/>
              <a:t>Question #5:</a:t>
            </a:r>
            <a:r>
              <a:rPr lang="en-US" altLang="en-US"/>
              <a:t> Are Air Fryers allowed to be used in a Child Care Center? </a:t>
            </a:r>
          </a:p>
          <a:p>
            <a:pPr eaLnBrk="1" hangingPunct="1"/>
            <a:endParaRPr lang="en-US" altLang="en-US" sz="1200" i="1">
              <a:solidFill>
                <a:srgbClr val="FF0000"/>
              </a:solidFill>
            </a:endParaRPr>
          </a:p>
          <a:p>
            <a:pPr eaLnBrk="1" hangingPunct="1"/>
            <a:r>
              <a:rPr lang="en-US" altLang="en-US" b="1" i="1" u="sng">
                <a:solidFill>
                  <a:srgbClr val="FF0000"/>
                </a:solidFill>
              </a:rPr>
              <a:t>Answer :</a:t>
            </a:r>
            <a:r>
              <a:rPr lang="en-US" altLang="en-US" i="1">
                <a:solidFill>
                  <a:srgbClr val="FF0000"/>
                </a:solidFill>
              </a:rPr>
              <a:t> </a:t>
            </a:r>
            <a:r>
              <a:rPr lang="en-US" altLang="en-US">
                <a:solidFill>
                  <a:srgbClr val="FF0000"/>
                </a:solidFill>
                <a:cs typeface="Calibri" panose="020F0502020204030204" pitchFamily="34" charset="0"/>
              </a:rPr>
              <a:t>This one was a hard one, no this office does not have an opinion at this time on a non-fuel-burning appliance that is non vented and have not been tested by a third-party agency should as UL</a:t>
            </a:r>
            <a:r>
              <a:rPr lang="en-US" altLang="en-US" i="1">
                <a:solidFill>
                  <a:srgbClr val="FF0000"/>
                </a:solidFill>
              </a:rPr>
              <a:t>. </a:t>
            </a:r>
          </a:p>
          <a:p>
            <a:pPr marL="400050" lvl="1" indent="0" eaLnBrk="1" hangingPunct="1">
              <a:buFontTx/>
              <a:buNone/>
            </a:pPr>
            <a:r>
              <a:rPr lang="en-US" altLang="en-US" sz="2900">
                <a:solidFill>
                  <a:srgbClr val="FF0000"/>
                </a:solidFill>
                <a:cs typeface="Calibri" panose="020F0502020204030204" pitchFamily="34" charset="0"/>
              </a:rPr>
              <a:t>I looked online at different types of Air Fryers and none of them had been tested (at minimal they should have been tested in accordance with UL 710B)</a:t>
            </a:r>
            <a:endParaRPr lang="en-US" altLang="en-US" sz="2900">
              <a:solidFill>
                <a:srgbClr val="FF0000"/>
              </a:solidFill>
            </a:endParaRPr>
          </a:p>
          <a:p>
            <a:pPr eaLnBrk="1" hangingPunct="1"/>
            <a:endParaRPr lang="en-US" alt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1E1AC3CD-5C48-B336-4CBD-3E825760FD57}"/>
              </a:ext>
            </a:extLst>
          </p:cNvPr>
          <p:cNvSpPr>
            <a:spLocks noGrp="1" noChangeArrowheads="1"/>
          </p:cNvSpPr>
          <p:nvPr>
            <p:ph type="title"/>
          </p:nvPr>
        </p:nvSpPr>
        <p:spPr/>
        <p:txBody>
          <a:bodyPr/>
          <a:lstStyle/>
          <a:p>
            <a:pPr eaLnBrk="1" hangingPunct="1"/>
            <a:r>
              <a:rPr lang="en-US" altLang="en-US"/>
              <a:t>Envir. Health Egress Questions</a:t>
            </a:r>
          </a:p>
        </p:txBody>
      </p:sp>
      <p:sp>
        <p:nvSpPr>
          <p:cNvPr id="109571" name="Rectangle 3">
            <a:extLst>
              <a:ext uri="{FF2B5EF4-FFF2-40B4-BE49-F238E27FC236}">
                <a16:creationId xmlns:a16="http://schemas.microsoft.com/office/drawing/2014/main" id="{DD9A39CE-967B-4FB7-F0F9-7DB2272538D9}"/>
              </a:ext>
            </a:extLst>
          </p:cNvPr>
          <p:cNvSpPr>
            <a:spLocks noGrp="1" noChangeArrowheads="1"/>
          </p:cNvSpPr>
          <p:nvPr>
            <p:ph type="body" idx="1"/>
          </p:nvPr>
        </p:nvSpPr>
        <p:spPr>
          <a:xfrm>
            <a:off x="1166813" y="1371600"/>
            <a:ext cx="7826375" cy="5418138"/>
          </a:xfrm>
        </p:spPr>
        <p:txBody>
          <a:bodyPr/>
          <a:lstStyle/>
          <a:p>
            <a:pPr eaLnBrk="1" hangingPunct="1"/>
            <a:r>
              <a:rPr lang="en-US" altLang="en-US" b="1" u="sng"/>
              <a:t>Question #5 (continued):</a:t>
            </a:r>
            <a:r>
              <a:rPr lang="en-US" altLang="en-US"/>
              <a:t> Are Air Fryers allowed to be used in a Child Care Center? </a:t>
            </a:r>
          </a:p>
          <a:p>
            <a:pPr eaLnBrk="1" hangingPunct="1"/>
            <a:endParaRPr lang="en-US" altLang="en-US" sz="1200" i="1">
              <a:solidFill>
                <a:srgbClr val="FF0000"/>
              </a:solidFill>
            </a:endParaRPr>
          </a:p>
          <a:p>
            <a:pPr eaLnBrk="1" hangingPunct="1"/>
            <a:r>
              <a:rPr lang="en-US" altLang="en-US" b="1" i="1" u="sng">
                <a:solidFill>
                  <a:srgbClr val="FF0000"/>
                </a:solidFill>
              </a:rPr>
              <a:t>Answer (continued):</a:t>
            </a:r>
            <a:r>
              <a:rPr lang="en-US" altLang="en-US" b="1" i="1">
                <a:solidFill>
                  <a:srgbClr val="FF0000"/>
                </a:solidFill>
              </a:rPr>
              <a:t> </a:t>
            </a:r>
            <a:r>
              <a:rPr lang="en-US" altLang="en-US">
                <a:solidFill>
                  <a:srgbClr val="FF0000"/>
                </a:solidFill>
                <a:cs typeface="Calibri" panose="020F0502020204030204" pitchFamily="34" charset="0"/>
              </a:rPr>
              <a:t>All commercial factory-built appliances should be tested, listed and labeled; at this time, this office can not recommend the use of these unlisted/untested or unlabeled  Air Fryers in a commercial kitchen.</a:t>
            </a:r>
            <a:endParaRPr lang="en-US" altLang="en-US">
              <a:solidFill>
                <a:srgbClr val="FF000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5A26B9A1-3232-D06D-F204-32E19B057B37}"/>
              </a:ext>
            </a:extLst>
          </p:cNvPr>
          <p:cNvSpPr>
            <a:spLocks noGrp="1" noChangeArrowheads="1"/>
          </p:cNvSpPr>
          <p:nvPr>
            <p:ph type="title"/>
          </p:nvPr>
        </p:nvSpPr>
        <p:spPr/>
        <p:txBody>
          <a:bodyPr/>
          <a:lstStyle/>
          <a:p>
            <a:pPr eaLnBrk="1" hangingPunct="1"/>
            <a:r>
              <a:rPr lang="en-US" altLang="en-US"/>
              <a:t>Envir. Health Egress Questions</a:t>
            </a:r>
          </a:p>
        </p:txBody>
      </p:sp>
      <p:sp>
        <p:nvSpPr>
          <p:cNvPr id="95235" name="Rectangle 3">
            <a:extLst>
              <a:ext uri="{FF2B5EF4-FFF2-40B4-BE49-F238E27FC236}">
                <a16:creationId xmlns:a16="http://schemas.microsoft.com/office/drawing/2014/main" id="{BA3D67A0-6994-CFB4-9D8D-DD0D0E5DE64A}"/>
              </a:ext>
            </a:extLst>
          </p:cNvPr>
          <p:cNvSpPr>
            <a:spLocks noGrp="1" noChangeArrowheads="1"/>
          </p:cNvSpPr>
          <p:nvPr>
            <p:ph type="body" idx="1"/>
          </p:nvPr>
        </p:nvSpPr>
        <p:spPr>
          <a:xfrm>
            <a:off x="1166813" y="1371599"/>
            <a:ext cx="7826375" cy="5418137"/>
          </a:xfrm>
        </p:spPr>
        <p:txBody>
          <a:bodyPr/>
          <a:lstStyle/>
          <a:p>
            <a:pPr eaLnBrk="1" hangingPunct="1">
              <a:defRPr/>
            </a:pPr>
            <a:r>
              <a:rPr lang="en-US" altLang="en-US" b="1" u="sng" dirty="0"/>
              <a:t>Question #5 (continued):</a:t>
            </a:r>
            <a:r>
              <a:rPr lang="en-US" altLang="en-US" dirty="0"/>
              <a:t> Are Air Fryers allowed to be used in a Child Care Center? </a:t>
            </a:r>
          </a:p>
          <a:p>
            <a:pPr eaLnBrk="1" hangingPunct="1">
              <a:defRPr/>
            </a:pPr>
            <a:endParaRPr lang="en-US" altLang="en-US" sz="1200" i="1" dirty="0">
              <a:solidFill>
                <a:srgbClr val="FF0000"/>
              </a:solidFill>
            </a:endParaRPr>
          </a:p>
          <a:p>
            <a:pPr eaLnBrk="1" hangingPunct="1">
              <a:defRPr/>
            </a:pPr>
            <a:r>
              <a:rPr lang="en-US" altLang="en-US" b="1" i="1" u="sng" dirty="0">
                <a:solidFill>
                  <a:srgbClr val="FF0000"/>
                </a:solidFill>
              </a:rPr>
              <a:t>Answer (continued):</a:t>
            </a:r>
            <a:r>
              <a:rPr lang="en-US" altLang="en-US" b="1" i="1" dirty="0">
                <a:solidFill>
                  <a:srgbClr val="FF0000"/>
                </a:solidFill>
              </a:rPr>
              <a:t> </a:t>
            </a:r>
            <a:r>
              <a:rPr lang="en-US" dirty="0">
                <a:solidFill>
                  <a:srgbClr val="FF0000"/>
                </a:solidFill>
                <a:ea typeface="Calibri" panose="020F0502020204030204" pitchFamily="34" charset="0"/>
              </a:rPr>
              <a:t>As for the question; I would treat this Air Fryer just like a “</a:t>
            </a:r>
            <a:r>
              <a:rPr lang="en-US" b="1" u="sng" dirty="0">
                <a:solidFill>
                  <a:srgbClr val="FF0000"/>
                </a:solidFill>
                <a:highlight>
                  <a:srgbClr val="FFFF00"/>
                </a:highlight>
                <a:ea typeface="Calibri" panose="020F0502020204030204" pitchFamily="34" charset="0"/>
              </a:rPr>
              <a:t>fryer</a:t>
            </a:r>
            <a:r>
              <a:rPr lang="en-US" dirty="0">
                <a:solidFill>
                  <a:srgbClr val="FF0000"/>
                </a:solidFill>
                <a:ea typeface="Calibri" panose="020F0502020204030204" pitchFamily="34" charset="0"/>
              </a:rPr>
              <a:t>” it has the possibility of releasing vapors, hot steam and white smoke (which should be unplugged immediately). </a:t>
            </a:r>
            <a:endParaRPr lang="en-US" altLang="en-US" dirty="0">
              <a:solidFill>
                <a:srgbClr val="FF00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7AD915B5-3BB6-5753-1CCD-DA6929539467}"/>
              </a:ext>
            </a:extLst>
          </p:cNvPr>
          <p:cNvSpPr>
            <a:spLocks noGrp="1" noChangeArrowheads="1"/>
          </p:cNvSpPr>
          <p:nvPr>
            <p:ph type="title"/>
          </p:nvPr>
        </p:nvSpPr>
        <p:spPr/>
        <p:txBody>
          <a:bodyPr/>
          <a:lstStyle/>
          <a:p>
            <a:pPr eaLnBrk="1" hangingPunct="1"/>
            <a:r>
              <a:rPr lang="en-US" altLang="en-US"/>
              <a:t>Envir. Health Egress Questions</a:t>
            </a:r>
          </a:p>
        </p:txBody>
      </p:sp>
      <p:sp>
        <p:nvSpPr>
          <p:cNvPr id="95235" name="Rectangle 3">
            <a:extLst>
              <a:ext uri="{FF2B5EF4-FFF2-40B4-BE49-F238E27FC236}">
                <a16:creationId xmlns:a16="http://schemas.microsoft.com/office/drawing/2014/main" id="{718DD5E0-4BA1-F510-2974-90EEA654C954}"/>
              </a:ext>
            </a:extLst>
          </p:cNvPr>
          <p:cNvSpPr>
            <a:spLocks noGrp="1" noChangeArrowheads="1"/>
          </p:cNvSpPr>
          <p:nvPr>
            <p:ph type="body" idx="1"/>
          </p:nvPr>
        </p:nvSpPr>
        <p:spPr>
          <a:xfrm>
            <a:off x="1166813" y="1371599"/>
            <a:ext cx="7826375" cy="5418137"/>
          </a:xfrm>
        </p:spPr>
        <p:txBody>
          <a:bodyPr/>
          <a:lstStyle/>
          <a:p>
            <a:pPr eaLnBrk="1" hangingPunct="1">
              <a:defRPr/>
            </a:pPr>
            <a:r>
              <a:rPr lang="en-US" altLang="en-US" b="1" u="sng" dirty="0"/>
              <a:t>Question #5 (continued):</a:t>
            </a:r>
            <a:r>
              <a:rPr lang="en-US" altLang="en-US" dirty="0"/>
              <a:t> Are Air Fryers allowed to be used in a Child Care Center? </a:t>
            </a:r>
          </a:p>
          <a:p>
            <a:pPr eaLnBrk="1" hangingPunct="1">
              <a:defRPr/>
            </a:pPr>
            <a:endParaRPr lang="en-US" altLang="en-US" sz="1200" i="1" dirty="0">
              <a:solidFill>
                <a:srgbClr val="FF0000"/>
              </a:solidFill>
            </a:endParaRPr>
          </a:p>
          <a:p>
            <a:pPr eaLnBrk="1" hangingPunct="1">
              <a:defRPr/>
            </a:pPr>
            <a:r>
              <a:rPr lang="en-US" altLang="en-US" b="1" i="1" u="sng" dirty="0">
                <a:solidFill>
                  <a:srgbClr val="FF0000"/>
                </a:solidFill>
              </a:rPr>
              <a:t>Answer (end):</a:t>
            </a:r>
            <a:r>
              <a:rPr lang="en-US" altLang="en-US" b="1" i="1" dirty="0">
                <a:solidFill>
                  <a:srgbClr val="FF0000"/>
                </a:solidFill>
              </a:rPr>
              <a:t> </a:t>
            </a:r>
            <a:r>
              <a:rPr lang="en-US" dirty="0">
                <a:solidFill>
                  <a:srgbClr val="FF0000"/>
                </a:solidFill>
                <a:ea typeface="Calibri" panose="020F0502020204030204" pitchFamily="34" charset="0"/>
              </a:rPr>
              <a:t>This appliance is designed for household use only. It may not be safe in environments such as staff kitchens, farms, motel and other non-residential environments </a:t>
            </a:r>
            <a:r>
              <a:rPr lang="en-US" b="1" u="sng" dirty="0">
                <a:highlight>
                  <a:srgbClr val="FFFF00"/>
                </a:highlight>
                <a:ea typeface="Calibri" panose="020F0502020204030204" pitchFamily="34" charset="0"/>
              </a:rPr>
              <a:t>(this caution comes from several air fryers manufactories owner’s manuals)</a:t>
            </a:r>
            <a:endParaRPr lang="en-US" altLang="en-US" b="1" u="sng" dirty="0">
              <a:highlight>
                <a:srgbClr val="FFFF00"/>
              </a:highligh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1185D42C-7F4E-6A96-2C2F-EC98B9395DEB}"/>
              </a:ext>
            </a:extLst>
          </p:cNvPr>
          <p:cNvSpPr>
            <a:spLocks noGrp="1" noChangeArrowheads="1"/>
          </p:cNvSpPr>
          <p:nvPr>
            <p:ph type="title"/>
          </p:nvPr>
        </p:nvSpPr>
        <p:spPr>
          <a:xfrm>
            <a:off x="1023938" y="68263"/>
            <a:ext cx="7969250" cy="1144587"/>
          </a:xfrm>
        </p:spPr>
        <p:txBody>
          <a:bodyPr/>
          <a:lstStyle/>
          <a:p>
            <a:pPr eaLnBrk="1" hangingPunct="1"/>
            <a:r>
              <a:rPr lang="en-US" altLang="en-US" sz="4800"/>
              <a:t>     Questions?</a:t>
            </a:r>
            <a:endParaRPr lang="en-US" altLang="en-US" sz="4000"/>
          </a:p>
        </p:txBody>
      </p:sp>
      <p:sp>
        <p:nvSpPr>
          <p:cNvPr id="112643" name="Rectangle 3">
            <a:extLst>
              <a:ext uri="{FF2B5EF4-FFF2-40B4-BE49-F238E27FC236}">
                <a16:creationId xmlns:a16="http://schemas.microsoft.com/office/drawing/2014/main" id="{DE37058C-3E10-92C6-CE93-4FCF88D69527}"/>
              </a:ext>
            </a:extLst>
          </p:cNvPr>
          <p:cNvSpPr>
            <a:spLocks noGrp="1" noChangeArrowheads="1"/>
          </p:cNvSpPr>
          <p:nvPr>
            <p:ph type="body" sz="half" idx="1"/>
          </p:nvPr>
        </p:nvSpPr>
        <p:spPr>
          <a:xfrm>
            <a:off x="1219200" y="1752600"/>
            <a:ext cx="7467600" cy="4659313"/>
          </a:xfrm>
        </p:spPr>
        <p:txBody>
          <a:bodyPr/>
          <a:lstStyle/>
          <a:p>
            <a:pPr eaLnBrk="1" hangingPunct="1"/>
            <a:r>
              <a:rPr lang="en-US" altLang="en-US" sz="2500" b="1" u="sng"/>
              <a:t>How to reach me for answers to further questions</a:t>
            </a:r>
            <a:r>
              <a:rPr lang="en-US" altLang="en-US" sz="2500" b="1"/>
              <a:t>:</a:t>
            </a:r>
            <a:endParaRPr lang="en-US" altLang="en-US"/>
          </a:p>
          <a:p>
            <a:pPr eaLnBrk="1" hangingPunct="1"/>
            <a:endParaRPr lang="en-US" altLang="en-US" sz="800"/>
          </a:p>
          <a:p>
            <a:pPr lvl="1" eaLnBrk="1" hangingPunct="1"/>
            <a:r>
              <a:rPr lang="en-US" altLang="en-US" sz="2600"/>
              <a:t>PHONE		919-647-0015</a:t>
            </a:r>
          </a:p>
          <a:p>
            <a:pPr lvl="1" eaLnBrk="1" hangingPunct="1"/>
            <a:r>
              <a:rPr lang="en-US" altLang="en-US" sz="2600"/>
              <a:t>FAX			919-715-0067</a:t>
            </a:r>
          </a:p>
          <a:p>
            <a:pPr lvl="1" eaLnBrk="1" hangingPunct="1"/>
            <a:r>
              <a:rPr lang="en-US" altLang="en-US" sz="2600"/>
              <a:t>E-MAIL		mark.bailey@ncdoi.gov</a:t>
            </a:r>
          </a:p>
          <a:p>
            <a:pPr lvl="1" eaLnBrk="1" hangingPunct="1"/>
            <a:endParaRPr lang="en-US" altLang="en-US" sz="1500"/>
          </a:p>
          <a:p>
            <a:pPr eaLnBrk="1" hangingPunct="1"/>
            <a:r>
              <a:rPr lang="en-US" altLang="en-US" sz="2500" b="1" u="sng"/>
              <a:t>On the e-mail, please include</a:t>
            </a:r>
            <a:r>
              <a:rPr lang="en-US" altLang="en-US" sz="2500" b="1"/>
              <a:t>:</a:t>
            </a:r>
            <a:endParaRPr lang="en-US" altLang="en-US"/>
          </a:p>
          <a:p>
            <a:pPr lvl="1" eaLnBrk="1" hangingPunct="1"/>
            <a:r>
              <a:rPr lang="en-US" altLang="en-US" sz="2600"/>
              <a:t> your name, </a:t>
            </a:r>
          </a:p>
          <a:p>
            <a:pPr lvl="1" eaLnBrk="1" hangingPunct="1"/>
            <a:r>
              <a:rPr lang="en-US" altLang="en-US" sz="2600"/>
              <a:t>firm or jurisdiction, and</a:t>
            </a:r>
          </a:p>
          <a:p>
            <a:pPr lvl="1" eaLnBrk="1" hangingPunct="1"/>
            <a:r>
              <a:rPr lang="en-US" altLang="en-US" sz="2600" u="sng"/>
              <a:t>phone number</a:t>
            </a:r>
            <a:endParaRPr lang="en-US" altLang="en-US" sz="3000"/>
          </a:p>
        </p:txBody>
      </p:sp>
      <p:pic>
        <p:nvPicPr>
          <p:cNvPr id="112644" name="Picture 4" descr="question2">
            <a:extLst>
              <a:ext uri="{FF2B5EF4-FFF2-40B4-BE49-F238E27FC236}">
                <a16:creationId xmlns:a16="http://schemas.microsoft.com/office/drawing/2014/main" id="{4F36C876-FE3F-A4FF-DEE8-FE0F44E96FC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123113" y="268288"/>
            <a:ext cx="1727200" cy="1566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45" name="Picture 5">
            <a:extLst>
              <a:ext uri="{FF2B5EF4-FFF2-40B4-BE49-F238E27FC236}">
                <a16:creationId xmlns:a16="http://schemas.microsoft.com/office/drawing/2014/main" id="{8A282C79-D25D-BC01-1E83-9B459BF5DC19}"/>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699250" y="4759325"/>
            <a:ext cx="1412875" cy="1697038"/>
          </a:xfr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ags/tag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heme/theme1.xml><?xml version="1.0" encoding="utf-8"?>
<a:theme xmlns:a="http://schemas.openxmlformats.org/drawingml/2006/main" name="01087579">
  <a:themeElements>
    <a:clrScheme name="0108757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0108757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0108757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108757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108757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108757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108757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108757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108757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108757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108757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108757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108757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108757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01087579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01087579</Template>
  <TotalTime>3822</TotalTime>
  <Words>4694</Words>
  <Application>Microsoft Office PowerPoint</Application>
  <PresentationFormat>On-screen Show (4:3)</PresentationFormat>
  <Paragraphs>556</Paragraphs>
  <Slides>99</Slides>
  <Notes>7</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99</vt:i4>
      </vt:variant>
    </vt:vector>
  </HeadingPairs>
  <TitlesOfParts>
    <vt:vector size="108" baseType="lpstr">
      <vt:lpstr>Arial</vt:lpstr>
      <vt:lpstr>Times New Roman</vt:lpstr>
      <vt:lpstr>Times</vt:lpstr>
      <vt:lpstr>Symbol</vt:lpstr>
      <vt:lpstr>Calibri</vt:lpstr>
      <vt:lpstr>01087579</vt:lpstr>
      <vt:lpstr>Bitmap Image</vt:lpstr>
      <vt:lpstr>Document</vt:lpstr>
      <vt:lpstr>Microsoft Word 97 - 2003 Document</vt:lpstr>
      <vt:lpstr>Chapter 10 – “Means of Egress”</vt:lpstr>
      <vt:lpstr>What Makes Up the North Carolina Fire Prevention Code?</vt:lpstr>
      <vt:lpstr>How Is a Code Section Written?</vt:lpstr>
      <vt:lpstr>How is the code modified?</vt:lpstr>
      <vt:lpstr>What happen On October 8, 1871</vt:lpstr>
      <vt:lpstr>PowerPoint Presentation</vt:lpstr>
      <vt:lpstr>Iroquois Theater Fire 1903</vt:lpstr>
      <vt:lpstr>PowerPoint Presentation</vt:lpstr>
      <vt:lpstr>PowerPoint Presentation</vt:lpstr>
      <vt:lpstr>Our Lady of Angels Fire (Chicago) 1958</vt:lpstr>
      <vt:lpstr>PowerPoint Presentation</vt:lpstr>
      <vt:lpstr>Fire Example</vt:lpstr>
      <vt:lpstr>First – Lets Set The Stage</vt:lpstr>
      <vt:lpstr>What are the Correct Occupancies?</vt:lpstr>
      <vt:lpstr>Group A Occupancies</vt:lpstr>
      <vt:lpstr>Group B Occupancies</vt:lpstr>
      <vt:lpstr>Group E Occupancies</vt:lpstr>
      <vt:lpstr>Group I Occupancies</vt:lpstr>
      <vt:lpstr>Group R Occupancies </vt:lpstr>
      <vt:lpstr>What is the overall common thread of Chapter 10?</vt:lpstr>
      <vt:lpstr>Exit Access</vt:lpstr>
      <vt:lpstr>Exits</vt:lpstr>
      <vt:lpstr>EXIT EXAMPLES</vt:lpstr>
      <vt:lpstr>Exit Discharge</vt:lpstr>
      <vt:lpstr>Fire Partitions</vt:lpstr>
      <vt:lpstr>Fire Barriers</vt:lpstr>
      <vt:lpstr>Fire Walls</vt:lpstr>
      <vt:lpstr>What is the benefit of a Fire Wall?</vt:lpstr>
      <vt:lpstr>Smoke Barriers</vt:lpstr>
      <vt:lpstr>How Many People are we Going to Accommodate?</vt:lpstr>
      <vt:lpstr>Occupant Load Calculation Methods</vt:lpstr>
      <vt:lpstr>Using the Table</vt:lpstr>
      <vt:lpstr>Table 1004.1.2</vt:lpstr>
      <vt:lpstr>Occupancy Classification?</vt:lpstr>
      <vt:lpstr>Occupant Load Calculation</vt:lpstr>
      <vt:lpstr>Occupant Load Application</vt:lpstr>
      <vt:lpstr>How Many Paths are Needed?</vt:lpstr>
      <vt:lpstr>Spaces with One MOE</vt:lpstr>
      <vt:lpstr>Door Placement When 2 MOEs Required</vt:lpstr>
      <vt:lpstr>Three or More MOE</vt:lpstr>
      <vt:lpstr>Remote Exit Determination</vt:lpstr>
      <vt:lpstr>Egress Width </vt:lpstr>
      <vt:lpstr>Minimum Egress Width</vt:lpstr>
      <vt:lpstr>Tables and Chairs</vt:lpstr>
      <vt:lpstr>PowerPoint Presentation</vt:lpstr>
      <vt:lpstr>Travel Distance </vt:lpstr>
      <vt:lpstr>Travel Distance Measured</vt:lpstr>
      <vt:lpstr>Table 1017.2  Exit Access Travel Distance</vt:lpstr>
      <vt:lpstr>Door Swing (1010.1.2)</vt:lpstr>
      <vt:lpstr>PowerPoint Presentation</vt:lpstr>
      <vt:lpstr>Readily Distinguishable (1003.3.1)</vt:lpstr>
      <vt:lpstr>Door Encroachment</vt:lpstr>
      <vt:lpstr>Minimum Door Width (1010.1.1)</vt:lpstr>
      <vt:lpstr>Exceptions to the Minimum Door Width</vt:lpstr>
      <vt:lpstr>Projections into the Doorway (1010.1.1.1) </vt:lpstr>
      <vt:lpstr>Door Force (1010.1.3)</vt:lpstr>
      <vt:lpstr>Guards (1015)</vt:lpstr>
      <vt:lpstr>General Egress Provisions [Method of Egress (MOE)]</vt:lpstr>
      <vt:lpstr>Corridor Ventilation </vt:lpstr>
      <vt:lpstr>Exits Used for Another Purpose</vt:lpstr>
      <vt:lpstr>Continuity </vt:lpstr>
      <vt:lpstr>Egress Through Intervening Spaces</vt:lpstr>
      <vt:lpstr>Allowable Obstructions</vt:lpstr>
      <vt:lpstr>Floor Surfaces</vt:lpstr>
      <vt:lpstr>Locks and Latches</vt:lpstr>
      <vt:lpstr>Related Definitions</vt:lpstr>
      <vt:lpstr>Related Definitions</vt:lpstr>
      <vt:lpstr>Bldg Codes for Child Care</vt:lpstr>
      <vt:lpstr>Accessible Entrance Requirements</vt:lpstr>
      <vt:lpstr> Accessible Entrance Requirements</vt:lpstr>
      <vt:lpstr>Door Width Measurement</vt:lpstr>
      <vt:lpstr>Door Width Measurement</vt:lpstr>
      <vt:lpstr>Accessible Door Hardware</vt:lpstr>
      <vt:lpstr>Accessible Door Hardware</vt:lpstr>
      <vt:lpstr>Level of Exit Discharge</vt:lpstr>
      <vt:lpstr>Double cylinder deadbolts</vt:lpstr>
      <vt:lpstr>Bolt Locks</vt:lpstr>
      <vt:lpstr>Delayed Egress Locks (1010.1.9.7)</vt:lpstr>
      <vt:lpstr>Panic Hardware (1010.1.10)</vt:lpstr>
      <vt:lpstr>Kitchen Egress</vt:lpstr>
      <vt:lpstr>Kitchen Egress</vt:lpstr>
      <vt:lpstr>Envir. Health Egress Questions</vt:lpstr>
      <vt:lpstr>Bolt Locks</vt:lpstr>
      <vt:lpstr>Envir. Health Egress Questions</vt:lpstr>
      <vt:lpstr>Envir. Health Egress Questions</vt:lpstr>
      <vt:lpstr>Envir. Health Egress Questions</vt:lpstr>
      <vt:lpstr>Envir. Health Egress Questions</vt:lpstr>
      <vt:lpstr>Envir. Health Egress Questions</vt:lpstr>
      <vt:lpstr>Envir. Health Egress Questions</vt:lpstr>
      <vt:lpstr>Envir. Health Egress Questions</vt:lpstr>
      <vt:lpstr>Envir. Health Egress Questions</vt:lpstr>
      <vt:lpstr>Envir. Health Egress Questions</vt:lpstr>
      <vt:lpstr>Envir. Health Egress Questions</vt:lpstr>
      <vt:lpstr>Envir. Health Egress Questions</vt:lpstr>
      <vt:lpstr>Envir. Health Egress Questions</vt:lpstr>
      <vt:lpstr>Envir. Health Egress Questions</vt:lpstr>
      <vt:lpstr>Envir. Health Egress Questions</vt:lpstr>
      <vt:lpstr>Envir. Health Egress Questions</vt:lpstr>
      <vt:lpstr>     Questions?</vt:lpstr>
    </vt:vector>
  </TitlesOfParts>
  <Company>NC Dept of Insurance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 – “Means of Egress”</dc:title>
  <dc:creator>NCDOI Employee</dc:creator>
  <cp:lastModifiedBy>Bailey, Mark</cp:lastModifiedBy>
  <cp:revision>121</cp:revision>
  <cp:lastPrinted>2015-10-05T20:58:33Z</cp:lastPrinted>
  <dcterms:created xsi:type="dcterms:W3CDTF">2004-12-03T18:39:26Z</dcterms:created>
  <dcterms:modified xsi:type="dcterms:W3CDTF">2023-10-26T19:27:03Z</dcterms:modified>
</cp:coreProperties>
</file>