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9" r:id="rId3"/>
    <p:sldId id="279" r:id="rId4"/>
    <p:sldId id="257" r:id="rId5"/>
    <p:sldId id="258" r:id="rId6"/>
    <p:sldId id="259" r:id="rId7"/>
    <p:sldId id="276" r:id="rId8"/>
    <p:sldId id="272" r:id="rId9"/>
    <p:sldId id="273" r:id="rId10"/>
    <p:sldId id="278" r:id="rId11"/>
    <p:sldId id="274" r:id="rId12"/>
    <p:sldId id="275" r:id="rId13"/>
    <p:sldId id="264" r:id="rId14"/>
    <p:sldId id="260" r:id="rId15"/>
    <p:sldId id="267" r:id="rId16"/>
    <p:sldId id="261" r:id="rId17"/>
    <p:sldId id="262" r:id="rId18"/>
    <p:sldId id="285" r:id="rId19"/>
    <p:sldId id="286" r:id="rId20"/>
    <p:sldId id="287" r:id="rId21"/>
    <p:sldId id="284" r:id="rId22"/>
    <p:sldId id="290" r:id="rId23"/>
    <p:sldId id="266" r:id="rId24"/>
    <p:sldId id="291" r:id="rId25"/>
    <p:sldId id="292" r:id="rId26"/>
    <p:sldId id="293" r:id="rId27"/>
    <p:sldId id="294" r:id="rId28"/>
    <p:sldId id="295" r:id="rId29"/>
    <p:sldId id="296" r:id="rId30"/>
    <p:sldId id="277" r:id="rId31"/>
    <p:sldId id="288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985" autoAdjust="0"/>
  </p:normalViewPr>
  <p:slideViewPr>
    <p:cSldViewPr>
      <p:cViewPr varScale="1">
        <p:scale>
          <a:sx n="70" d="100"/>
          <a:sy n="70" d="100"/>
        </p:scale>
        <p:origin x="4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0"/>
    </p:cViewPr>
  </p:sorterViewPr>
  <p:notesViewPr>
    <p:cSldViewPr>
      <p:cViewPr varScale="1">
        <p:scale>
          <a:sx n="56" d="100"/>
          <a:sy n="56" d="100"/>
        </p:scale>
        <p:origin x="1830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08DE93F-2E2E-4EB2-A053-B58B03BEC131}" type="datetimeFigureOut">
              <a:rPr lang="en-US"/>
              <a:pPr>
                <a:defRPr/>
              </a:pPr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D350A3C-A28B-4ED3-ACBF-AC963FBED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6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EF757A3-1B93-4E78-B27B-CF1344EF7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45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4561E-EAC9-4F06-82F2-89D0BF9BD8E7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Child Care Sanitation: an SOP workshop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DC60A-1435-4458-A1A1-80F915A41887}" type="slidenum">
              <a:rPr lang="en-US"/>
              <a:pPr/>
              <a:t>18</a:t>
            </a:fld>
            <a:endParaRPr 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Child Care Sanitation: an SOP workshop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44620-5997-4A06-93E9-B629BC8343CA}" type="slidenum">
              <a:rPr lang="en-US"/>
              <a:pPr/>
              <a:t>19</a:t>
            </a:fld>
            <a:endParaRPr 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Child Care Sanitation: an SOP workshop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76818-CFB9-4ADB-B899-DCDC936FFA86}" type="slidenum">
              <a:rPr lang="en-US"/>
              <a:pPr/>
              <a:t>20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Child Care Sanitation: an SOP workshop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3C2A6-8D27-481E-8000-BBCBE436BFAC}" type="slidenum">
              <a:rPr lang="en-US"/>
              <a:pPr/>
              <a:t>21</a:t>
            </a:fld>
            <a:endParaRPr 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>
            <a:extLst>
              <a:ext uri="{FF2B5EF4-FFF2-40B4-BE49-F238E27FC236}">
                <a16:creationId xmlns:a16="http://schemas.microsoft.com/office/drawing/2014/main" id="{DBEBEF60-FBF2-42F1-B317-A6637F1A6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D60087-64A8-4365-9C2D-C7F91E3E4197}" type="slidenum">
              <a:rPr kumimoji="0" lang="en-US" altLang="en-US" sz="1200"/>
              <a:pPr/>
              <a:t>24</a:t>
            </a:fld>
            <a:endParaRPr kumimoji="0"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A86F650-F751-4AC4-9C31-2D7060FAD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2B4728F-4489-4014-A3BB-2B232C8D8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>
            <a:extLst>
              <a:ext uri="{FF2B5EF4-FFF2-40B4-BE49-F238E27FC236}">
                <a16:creationId xmlns:a16="http://schemas.microsoft.com/office/drawing/2014/main" id="{9E61226E-AABE-423A-9C87-5082ACA4CD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4993DC-E80A-4FF4-A126-23806E82C7F4}" type="slidenum">
              <a:rPr kumimoji="0" lang="en-US" altLang="en-US" sz="1200"/>
              <a:pPr/>
              <a:t>25</a:t>
            </a:fld>
            <a:endParaRPr kumimoji="0"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92DE88F-41B3-49EB-A2E8-FF3AC83788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937BD54-62BD-4FE9-B82D-C217E5B1A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Child Care Sanitation: an SOP workshop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5C5B1-07A1-4A9E-8CD2-BFE8A0BE254E}" type="slidenum">
              <a:rPr lang="en-US"/>
              <a:pPr/>
              <a:t>31</a:t>
            </a:fld>
            <a:endParaRPr 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Child Care Sanitation: an SOP workshop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4EC74-4CA7-40E7-B9F5-97A2A7D01A9B}" type="slidenum">
              <a:rPr lang="en-US"/>
              <a:pPr/>
              <a:t>3</a:t>
            </a:fld>
            <a:endParaRPr lang="en-US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D2C55-03CB-4462-ADBD-D672CE543E02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60231-4460-4EBD-A327-C6933B0A0818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8C0DB-7BED-4068-8A4B-F20F1EACD5AE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Child Care Sanitation: an SOP workshop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99D74-D66E-44D3-B48F-7EAB2453AA32}" type="slidenum">
              <a:rPr lang="en-US"/>
              <a:pPr/>
              <a:t>10</a:t>
            </a:fld>
            <a:endParaRPr 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0E487-24B0-46CC-A890-8C8D79D0BF6B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0AB90-7C24-46D9-8424-8D530DCFF94A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1FE00-673B-42D1-B5D3-4769193BA3A1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682117-A6C0-42BD-8EDC-A593BE6FE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48242-4BD3-4641-B6EF-3C674A248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805F-81C2-40BC-BAFE-E571CA195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CD238-96CA-4DD0-AD6C-69CEB4CA9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579D4-8282-4292-A647-2728F8ABA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3178DF-8495-48CA-A631-DAB4B0773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FAC400-6CC8-473F-ADE2-12A5BF04B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E19346-E644-4774-8A14-645C8F42B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067234-BA14-4246-B5E1-9DD8D7C2F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7569-7E2D-4DDA-B824-3921D1814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7CA95E-84B2-4540-BEAC-1EFEBDEF4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D5ED8D6-580F-4338-B16B-6EA478E60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fld id="{002D955C-4362-4CAE-AF49-3B00504B4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8" r:id="rId2"/>
    <p:sldLayoutId id="2147483823" r:id="rId3"/>
    <p:sldLayoutId id="2147483824" r:id="rId4"/>
    <p:sldLayoutId id="2147483825" r:id="rId5"/>
    <p:sldLayoutId id="2147483826" r:id="rId6"/>
    <p:sldLayoutId id="2147483819" r:id="rId7"/>
    <p:sldLayoutId id="2147483827" r:id="rId8"/>
    <p:sldLayoutId id="2147483828" r:id="rId9"/>
    <p:sldLayoutId id="2147483820" r:id="rId10"/>
    <p:sldLayoutId id="2147483821" r:id="rId11"/>
    <p:sldLayoutId id="214748382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Inspecting Child Care Centers and the Inspection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z="2000" dirty="0"/>
              <a:t>Brittany Stevenson, REHS </a:t>
            </a:r>
          </a:p>
          <a:p>
            <a:pPr marR="0" eaLnBrk="1" hangingPunct="1"/>
            <a:r>
              <a:rPr lang="en-US" sz="2000" dirty="0"/>
              <a:t>Brittany.stevension@dhhs.nc.gov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Wrong?</a:t>
            </a:r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type="tbl" idx="1"/>
          </p:nvPr>
        </p:nvGraphicFramePr>
        <p:xfrm>
          <a:off x="685800" y="1600200"/>
          <a:ext cx="775335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759080" imgH="4051440" progId="Word.Document.8">
                  <p:embed/>
                </p:oleObj>
              </mc:Choice>
              <mc:Fallback>
                <p:oleObj name="Document" r:id="rId3" imgW="7759080" imgH="405144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7753350" cy="4044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3200" dirty="0"/>
              <a:t>What type of </a:t>
            </a:r>
            <a:r>
              <a:rPr lang="en-US" sz="3200" b="1" dirty="0"/>
              <a:t>procedures</a:t>
            </a:r>
            <a:r>
              <a:rPr lang="en-US" sz="3200" dirty="0"/>
              <a:t> do you see during your inspection?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 err="1"/>
              <a:t>Handwashing</a:t>
            </a: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Diapering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Toy cleaning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3200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Inspecting Child Care Centers</a:t>
            </a:r>
          </a:p>
        </p:txBody>
      </p:sp>
      <p:pic>
        <p:nvPicPr>
          <p:cNvPr id="17412" name="Picture 2" descr="C:\Users\patricia_gillmartin\AppData\Local\Microsoft\Windows\Temporary Internet Files\Content.IE5\UBR8WGXL\MP90039008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0238" y="2209800"/>
            <a:ext cx="24431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Laundry for crib sheets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Cleaning toilets and lavatories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Sick area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3200" dirty="0"/>
              <a:t>What do you do if you don’t get to see these procedures?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Inspecting Child Care Centers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3200" dirty="0"/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Briefly read through each of the items on the form. This will help you remember deficiencies you saw during the inspection.</a:t>
            </a:r>
          </a:p>
          <a:p>
            <a:pPr eaLnBrk="1" hangingPunct="1">
              <a:buFont typeface="Arial" charset="0"/>
              <a:buChar char="•"/>
            </a:pPr>
            <a:endParaRPr lang="en-US" sz="3200" dirty="0"/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You may want to carry a note pad during your inspection.</a:t>
            </a:r>
          </a:p>
          <a:p>
            <a:pPr eaLnBrk="1" hangingPunct="1">
              <a:buFont typeface="Arial" charset="0"/>
              <a:buChar char="•"/>
            </a:pPr>
            <a:endParaRPr lang="en-US" sz="3200" dirty="0"/>
          </a:p>
          <a:p>
            <a:pPr eaLnBrk="1" hangingPunct="1">
              <a:buFont typeface="Arial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Take </a:t>
            </a:r>
            <a:r>
              <a:rPr lang="en-US" sz="4000" dirty="0"/>
              <a:t>Your</a:t>
            </a:r>
            <a:r>
              <a:rPr lang="en-US" dirty="0"/>
              <a:t> Time Filling Out the Inspection Form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3200" dirty="0"/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Document carefully and thoroughly.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Use the comment addendum form.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Provide a copy to the operator and send the original to DCDEE.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Discuss and document the re-inspection process (if applicable</a:t>
            </a:r>
            <a:r>
              <a:rPr lang="en-US" dirty="0"/>
              <a:t>).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Preparing the Inspection Form and Classification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3200" dirty="0"/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Educate during the inspection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Use common sense</a:t>
            </a:r>
          </a:p>
          <a:p>
            <a:pPr eaLnBrk="1" hangingPunct="1">
              <a:buFont typeface="Arial" charset="0"/>
              <a:buChar char="•"/>
            </a:pPr>
            <a:endParaRPr lang="en-US" sz="3200" dirty="0"/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50 Items on the grade sheet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200 possible demerits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/>
              <a:t>15 6-point demerit items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Inspection</a:t>
            </a:r>
            <a:r>
              <a:rPr lang="en-US" dirty="0"/>
              <a:t> Form Summary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200"/>
              <a:t>Avoid Being argumentative</a:t>
            </a:r>
          </a:p>
          <a:p>
            <a:pPr eaLnBrk="1" hangingPunct="1">
              <a:buFont typeface="Arial" charset="0"/>
              <a:buChar char="•"/>
            </a:pPr>
            <a:endParaRPr lang="en-US" sz="3200"/>
          </a:p>
          <a:p>
            <a:pPr eaLnBrk="1" hangingPunct="1">
              <a:buFont typeface="Arial" charset="0"/>
              <a:buChar char="•"/>
            </a:pPr>
            <a:r>
              <a:rPr lang="en-US" sz="3200"/>
              <a:t> Explain why a rule is a rule</a:t>
            </a:r>
          </a:p>
          <a:p>
            <a:pPr eaLnBrk="1" hangingPunct="1">
              <a:buFont typeface="Arial" charset="0"/>
              <a:buChar char="•"/>
            </a:pPr>
            <a:endParaRPr lang="en-US" sz="3200"/>
          </a:p>
          <a:p>
            <a:pPr eaLnBrk="1" hangingPunct="1">
              <a:buFont typeface="Arial" charset="0"/>
              <a:buChar char="•"/>
            </a:pPr>
            <a:r>
              <a:rPr lang="en-US" sz="3200"/>
              <a:t>Compliment the good things about the Center</a:t>
            </a:r>
          </a:p>
          <a:p>
            <a:pPr eaLnBrk="1" hangingPunct="1">
              <a:buFont typeface="Arial" charset="0"/>
              <a:buChar char="•"/>
            </a:pPr>
            <a:endParaRPr lang="en-US" sz="3200"/>
          </a:p>
          <a:p>
            <a:pPr eaLnBrk="1" hangingPunct="1">
              <a:buFont typeface="Arial" charset="0"/>
              <a:buChar char="•"/>
            </a:pPr>
            <a:r>
              <a:rPr lang="en-US" sz="3200"/>
              <a:t>Always try to leave on a positive note!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Tips on Dealing with Others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200" dirty="0"/>
              <a:t>This is your center and your responsibility, read the rules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/>
              <a:t>I’m glad you have been doing this for 20 years but, you’re not doing it right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/>
              <a:t> This is what the rule says, I can’t help that the last inspector didn’t tell you</a:t>
            </a:r>
          </a:p>
          <a:p>
            <a:pPr marL="109537" indent="0" eaLnBrk="1" hangingPunct="1">
              <a:buNone/>
              <a:defRPr/>
            </a:pPr>
            <a:endParaRPr lang="en-US" sz="32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Things</a:t>
            </a:r>
            <a:r>
              <a:rPr lang="en-US" dirty="0"/>
              <a:t> You Should Never Say During and Inspection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Sanitation Classification Scale</a:t>
            </a:r>
            <a:endParaRPr lang="en-US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b="1">
                <a:solidFill>
                  <a:srgbClr val="33CC33"/>
                </a:solidFill>
                <a:latin typeface="Arial" charset="0"/>
              </a:rPr>
              <a:t>SUPERIOR</a:t>
            </a:r>
            <a:r>
              <a:rPr lang="en-US">
                <a:latin typeface="Arial" charset="0"/>
              </a:rPr>
              <a:t>           </a:t>
            </a:r>
            <a:r>
              <a:rPr lang="en-US" sz="2800">
                <a:latin typeface="Arial" charset="0"/>
              </a:rPr>
              <a:t>0-15, no 6-point demerits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b="1">
                <a:solidFill>
                  <a:srgbClr val="CCFFCC"/>
                </a:solidFill>
                <a:latin typeface="Arial" charset="0"/>
              </a:rPr>
              <a:t>APPROVED</a:t>
            </a:r>
            <a:r>
              <a:rPr lang="en-US">
                <a:solidFill>
                  <a:srgbClr val="CCFFCC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       </a:t>
            </a:r>
            <a:r>
              <a:rPr lang="en-US" sz="2800">
                <a:latin typeface="Arial" charset="0"/>
              </a:rPr>
              <a:t>16-30, no 6-point demerits</a:t>
            </a:r>
          </a:p>
          <a:p>
            <a:pPr eaLnBrk="1" hangingPunct="1">
              <a:lnSpc>
                <a:spcPct val="150000"/>
              </a:lnSpc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PROVISIONAL</a:t>
            </a:r>
            <a:r>
              <a:rPr lang="en-US">
                <a:latin typeface="Arial" charset="0"/>
              </a:rPr>
              <a:t>     </a:t>
            </a:r>
            <a:r>
              <a:rPr lang="en-US" sz="2800">
                <a:latin typeface="Arial" charset="0"/>
              </a:rPr>
              <a:t>31-45, or 6-point demerit</a:t>
            </a:r>
          </a:p>
          <a:p>
            <a:pPr eaLnBrk="1" hangingPunct="1">
              <a:lnSpc>
                <a:spcPct val="90000"/>
              </a:lnSpc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DISAPPROVED</a:t>
            </a:r>
            <a:r>
              <a:rPr lang="en-US">
                <a:latin typeface="Arial" charset="0"/>
              </a:rPr>
              <a:t>    </a:t>
            </a:r>
            <a:r>
              <a:rPr lang="en-US" sz="2800">
                <a:latin typeface="Arial" charset="0"/>
              </a:rPr>
              <a:t>46 or more demerits; failure 				to improve a provisional 				classification; right-of-entry 				denied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Provisional Classification</a:t>
            </a:r>
            <a:endParaRPr lang="en-US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>
                <a:latin typeface="Arial" charset="0"/>
              </a:rPr>
              <a:t>Contact</a:t>
            </a:r>
          </a:p>
          <a:p>
            <a:pPr lvl="1" eaLnBrk="1" hangingPunct="1">
              <a:lnSpc>
                <a:spcPct val="125000"/>
              </a:lnSpc>
            </a:pPr>
            <a:r>
              <a:rPr lang="en-US">
                <a:latin typeface="Arial" charset="0"/>
              </a:rPr>
              <a:t>Child Care Consultant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latin typeface="Arial" charset="0"/>
              </a:rPr>
              <a:t>Time</a:t>
            </a:r>
          </a:p>
          <a:p>
            <a:pPr lvl="1" eaLnBrk="1" hangingPunct="1">
              <a:lnSpc>
                <a:spcPct val="125000"/>
              </a:lnSpc>
            </a:pPr>
            <a:r>
              <a:rPr lang="en-US">
                <a:latin typeface="Arial" charset="0"/>
              </a:rPr>
              <a:t>Shall not exceed seven days unless construction or renovation is necessary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390547"/>
              </p:ext>
            </p:extLst>
          </p:nvPr>
        </p:nvGraphicFramePr>
        <p:xfrm>
          <a:off x="6096000" y="3886200"/>
          <a:ext cx="21240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4582440" imgH="3215520" progId="">
                  <p:embed/>
                </p:oleObj>
              </mc:Choice>
              <mc:Fallback>
                <p:oleObj name="Clip" r:id="rId3" imgW="4582440" imgH="321552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86200"/>
                        <a:ext cx="212407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3200" dirty="0"/>
              <a:t>How Many Kids Make a Child Care         Center?           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As few as 3 children and as many as space and staff allow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Centers may be in homes, churches, commercial building or other suitable structures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Inspecting Child Care Centers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Disapproved Classification</a:t>
            </a:r>
            <a:endParaRPr lang="en-US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  <a:latin typeface="Arial" charset="0"/>
              </a:rPr>
              <a:t>Immediately</a:t>
            </a:r>
          </a:p>
          <a:p>
            <a:pPr lvl="1" eaLnBrk="1" hangingPunct="1"/>
            <a:r>
              <a:rPr lang="en-US" dirty="0">
                <a:latin typeface="Arial" charset="0"/>
              </a:rPr>
              <a:t>Notify DCDEE by faxing a copy of the inspection form</a:t>
            </a:r>
          </a:p>
          <a:p>
            <a:pPr eaLnBrk="1" hangingPunct="1"/>
            <a:r>
              <a:rPr lang="en-US" dirty="0">
                <a:latin typeface="Arial" charset="0"/>
              </a:rPr>
              <a:t>Time</a:t>
            </a:r>
          </a:p>
          <a:p>
            <a:pPr lvl="1" eaLnBrk="1" hangingPunct="1"/>
            <a:r>
              <a:rPr lang="en-US" dirty="0">
                <a:latin typeface="Arial" charset="0"/>
              </a:rPr>
              <a:t>Re-inspect as Often as Necessary </a:t>
            </a:r>
          </a:p>
          <a:p>
            <a:pPr lvl="1" eaLnBrk="1" hangingPunct="1"/>
            <a:endParaRPr lang="en-US" dirty="0">
              <a:latin typeface="Arial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717194"/>
              </p:ext>
            </p:extLst>
          </p:nvPr>
        </p:nvGraphicFramePr>
        <p:xfrm>
          <a:off x="6400800" y="4038600"/>
          <a:ext cx="180022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3990960" imgH="3468960" progId="">
                  <p:embed/>
                </p:oleObj>
              </mc:Choice>
              <mc:Fallback>
                <p:oleObj name="Clip" r:id="rId3" imgW="3990960" imgH="34689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38600"/>
                        <a:ext cx="1800225" cy="156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Posting the Classification Card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>
                <a:latin typeface="Arial" charset="0"/>
              </a:rPr>
              <a:t>You Designate the Location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800" dirty="0"/>
              <a:t>Summary of Disapproval shall be issued and forwarded to DCDEE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when the right-of-entry to inspect is denied   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an inspection is discontinued unless the decision is mutual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when a water sample is confirmed positive for fecal  coliform, total coliform or other chemical constituents</a:t>
            </a:r>
            <a:r>
              <a:rPr lang="en-US" sz="3200" dirty="0"/>
              <a:t> 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/>
              <a:t>Inspecting Child Care Centers</a:t>
            </a:r>
            <a:br>
              <a:rPr lang="en-US" sz="3600" dirty="0"/>
            </a:br>
            <a:r>
              <a:rPr lang="en-US" sz="3600" dirty="0"/>
              <a:t>~Summary of Disapproval~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Appeals concerning the enforcement of the Child Care Sanitation Rules should be made to DCDEE.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Appeals .2835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261DD8-0859-447D-B6B7-E94A9211A3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3188" y="152400"/>
            <a:ext cx="7770812" cy="15240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600"/>
              <a:t>Delegation Authority/Authorization Procedures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2B0E820-864C-4747-9A20-1CFAC0585E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Brittany Stevenson, REHS</a:t>
            </a:r>
          </a:p>
          <a:p>
            <a:r>
              <a:rPr lang="en-US" altLang="en-US" dirty="0"/>
              <a:t>Regional EHS, CEH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BB76BC5-17C5-420F-9556-B879800BF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696200" cy="15621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600"/>
              <a:t>Delegation Authority/Authorization Procedures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4F3CE1-3B74-4B3F-91EC-347DC8B70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Complete Intern Training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County Training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Tier 4 Training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Complete 3 to 4 CCC inspections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Call Regional for training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 marL="514350" indent="-514350">
              <a:buFont typeface="+mj-lt"/>
              <a:buAutoNum type="arabicParenR"/>
              <a:defRPr/>
            </a:pPr>
            <a:endParaRPr lang="en-US" dirty="0"/>
          </a:p>
          <a:p>
            <a:pPr marL="514350" indent="-514350">
              <a:buFont typeface="+mj-lt"/>
              <a:buAutoNum type="arabicParenR"/>
              <a:defRPr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1706BBF-37A2-4D2E-82A9-614B04791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Delegation Authority/Authorization Procedures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BA9B7C4-0EB2-4D02-A4AE-332299FE36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5525" y="2133600"/>
            <a:ext cx="60960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Tier 4 Training includes: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 In-office Training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 Child Care Inspection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8B00087-0387-4C7B-A7EF-4817D3B1E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Delegation authority/Authorization Procedures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76777B7-8F0B-4C97-BCB6-20B14A809B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2057400"/>
            <a:ext cx="68580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b="1"/>
              <a:t>Field Practice &amp; Review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8 CCC inspections 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 3 onsite wastewater systems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 3 onsite water supplies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Six of the eight must be at centers with on-site food preparation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C3DF8F4-8663-4DFA-85F4-E66D9A0C7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Delegation Authority/Authorization Procedures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52126398-C48E-4783-902E-7E3B9150B1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0200" y="1981200"/>
            <a:ext cx="65532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Inspect 2 schools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Supervisor will review inspection sheets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When all requirements have been met the applicant may apply for authorization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E7BE054-9BCB-44F7-B735-E285E496B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Delegation Authority/Authorization Procedures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E872986-88D0-446D-9116-59B604458B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2057400"/>
            <a:ext cx="64770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b="1"/>
              <a:t>Scheduling for Authorization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Provide properly completed CCC Authorization Procedures Document </a:t>
            </a:r>
            <a:r>
              <a:rPr lang="en-US" altLang="en-US" b="1"/>
              <a:t>And</a:t>
            </a:r>
            <a:r>
              <a:rPr lang="en-US" altLang="en-US"/>
              <a:t> an application for Authorization to Office of Education and Training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Forward inspection forms to </a:t>
            </a:r>
            <a:r>
              <a:rPr lang="en-US" altLang="en-US" sz="3200"/>
              <a:t>regional</a:t>
            </a:r>
            <a:r>
              <a:rPr lang="en-US" altLang="en-US"/>
              <a:t> specialist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Initial Inspection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Covers construction and equipment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Must earn a Superior Classification before DCDEE will issue a license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New center/no children attending (.2834(e)(1))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Inspect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Send inspection form to DCDEE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Do not post a classification card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Conduct an unannounced inspection when children are in attendance within 30 days of opening; then post a card 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Inspections</a:t>
            </a:r>
            <a:endParaRPr lang="en-US">
              <a:latin typeface="Arial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324600" y="0"/>
          <a:ext cx="2590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4430160" imgH="3468960" progId="">
                  <p:embed/>
                </p:oleObj>
              </mc:Choice>
              <mc:Fallback>
                <p:oleObj name="Clip" r:id="rId3" imgW="4430160" imgH="346896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0"/>
                        <a:ext cx="25908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D7D0F59-AD02-4C41-819E-9637FF539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Delegation Authority/Authorization Procedures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1A940C9-1C6F-4AF4-93EC-4767D976D3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2057400"/>
            <a:ext cx="68580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b="1" dirty="0"/>
              <a:t>Evaluation Procedures with Regional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Test – 60 multiple choice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Inspect at least 3 CCC’s (2 with food preparation and diaper changing)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Inspect at least 1 schools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Questions?</a:t>
            </a:r>
            <a:endParaRPr lang="en-US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endParaRPr lang="en-US">
              <a:latin typeface="Arial" charset="0"/>
            </a:endParaRPr>
          </a:p>
        </p:txBody>
      </p:sp>
      <p:pic>
        <p:nvPicPr>
          <p:cNvPr id="10244" name="Picture 5" descr="BD0666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81200"/>
            <a:ext cx="4191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Review the previous inspection forms</a:t>
            </a:r>
          </a:p>
          <a:p>
            <a:pPr lvl="1" eaLnBrk="1" hangingPunct="1"/>
            <a:r>
              <a:rPr lang="en-US" sz="3200" dirty="0"/>
              <a:t>Items deducted</a:t>
            </a:r>
          </a:p>
          <a:p>
            <a:pPr lvl="1" eaLnBrk="1" hangingPunct="1"/>
            <a:r>
              <a:rPr lang="en-US" sz="3200" dirty="0"/>
              <a:t>General Comments</a:t>
            </a:r>
          </a:p>
          <a:p>
            <a:pPr lvl="1" eaLnBrk="1" hangingPunct="1"/>
            <a:r>
              <a:rPr lang="en-US" sz="3200" dirty="0"/>
              <a:t>Water Samples</a:t>
            </a:r>
          </a:p>
          <a:p>
            <a:pPr lvl="1" eaLnBrk="1" hangingPunct="1"/>
            <a:r>
              <a:rPr lang="en-US" sz="3200" dirty="0"/>
              <a:t>Complaints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Preparing for the Inspection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Current Rules</a:t>
            </a:r>
          </a:p>
          <a:p>
            <a:pPr eaLnBrk="1" hangingPunct="1"/>
            <a:r>
              <a:rPr lang="en-US" sz="3200"/>
              <a:t>Current Evaluation Form</a:t>
            </a:r>
          </a:p>
          <a:p>
            <a:pPr eaLnBrk="1" hangingPunct="1"/>
            <a:r>
              <a:rPr lang="en-US" sz="3200"/>
              <a:t>Memorandum File</a:t>
            </a:r>
          </a:p>
          <a:p>
            <a:pPr eaLnBrk="1" hangingPunct="1"/>
            <a:r>
              <a:rPr lang="en-US" sz="3200"/>
              <a:t>Addendum Sheets</a:t>
            </a:r>
          </a:p>
          <a:p>
            <a:pPr eaLnBrk="1" hangingPunct="1"/>
            <a:r>
              <a:rPr lang="en-US" sz="3200"/>
              <a:t>Grade Cards</a:t>
            </a:r>
          </a:p>
          <a:p>
            <a:pPr eaLnBrk="1" hangingPunct="1"/>
            <a:r>
              <a:rPr lang="en-US" sz="3200"/>
              <a:t>Supplies</a:t>
            </a:r>
          </a:p>
        </p:txBody>
      </p:sp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Materials and Equipment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/>
              <a:t>Invite the operator to accompany you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/>
              <a:t>What’s the logical flow?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/>
              <a:t>Don’t forget the perimeter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/>
              <a:t>What if it was built before 1978…?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/>
              <a:t>What is the condition of the building (</a:t>
            </a:r>
            <a:r>
              <a:rPr lang="en-US" sz="2800" dirty="0"/>
              <a:t>floors, walls ceilings)</a:t>
            </a:r>
            <a:endParaRPr lang="en-US" sz="3200" dirty="0"/>
          </a:p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en-US" sz="32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Inspecting Child Care Centers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r>
              <a:rPr lang="en-US" sz="3200"/>
              <a:t>Proceed from least to greatest contamination</a:t>
            </a:r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r>
              <a:rPr lang="en-US" sz="3200"/>
              <a:t>Wash hands!</a:t>
            </a:r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r>
              <a:rPr lang="en-US" sz="3200"/>
              <a:t>Educate!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Inspecting Child Care Centers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120900"/>
          </a:xfrm>
        </p:spPr>
        <p:txBody>
          <a:bodyPr/>
          <a:lstStyle/>
          <a:p>
            <a:pPr marL="107950" indent="0">
              <a:buFont typeface="Wingdings 3" pitchFamily="18" charset="2"/>
              <a:buNone/>
            </a:pPr>
            <a:r>
              <a:rPr lang="en-US" sz="3200"/>
              <a:t>Extra Eyes</a:t>
            </a:r>
          </a:p>
          <a:p>
            <a:pPr marL="107950" indent="0">
              <a:buFont typeface="Wingdings 3" pitchFamily="18" charset="2"/>
              <a:buNone/>
            </a:pPr>
            <a:r>
              <a:rPr lang="en-US" sz="3200"/>
              <a:t>We see the center differently as REHS</a:t>
            </a:r>
          </a:p>
          <a:p>
            <a:pPr marL="107950" indent="0">
              <a:buFont typeface="Wingdings 3" pitchFamily="18" charset="2"/>
              <a:buNone/>
            </a:pPr>
            <a:r>
              <a:rPr lang="en-US" sz="3200"/>
              <a:t>We can see what the staff overlooks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Inspecting Child Care Centers</a:t>
            </a:r>
          </a:p>
        </p:txBody>
      </p:sp>
      <p:pic>
        <p:nvPicPr>
          <p:cNvPr id="15364" name="Picture 2" descr="C:\Users\patricia_gillmartin\AppData\Local\Microsoft\Windows\Temporary Internet Files\Content.IE5\Z8MSXADK\MP9004231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31950"/>
            <a:ext cx="4572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3200" dirty="0"/>
              <a:t>What type of </a:t>
            </a:r>
            <a:r>
              <a:rPr lang="en-US" sz="3200" b="1" dirty="0"/>
              <a:t>activities</a:t>
            </a:r>
            <a:r>
              <a:rPr lang="en-US" sz="3200" dirty="0"/>
              <a:t> do you see during your inspection?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Is it play 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Nap 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Lunch 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Make sure to inspect at different times of the day and different months in the six month period.</a:t>
            </a:r>
          </a:p>
          <a:p>
            <a:pPr>
              <a:buFont typeface="Arial" pitchFamily="34" charset="0"/>
              <a:buChar char="•"/>
              <a:defRPr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Inspecting Child Care Centers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525</TotalTime>
  <Words>928</Words>
  <Application>Microsoft Office PowerPoint</Application>
  <PresentationFormat>On-screen Show (4:3)</PresentationFormat>
  <Paragraphs>199</Paragraphs>
  <Slides>31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Lucida Sans Unicode</vt:lpstr>
      <vt:lpstr>Monotype Sorts</vt:lpstr>
      <vt:lpstr>Times New Roman</vt:lpstr>
      <vt:lpstr>Verdana</vt:lpstr>
      <vt:lpstr>Wingdings 2</vt:lpstr>
      <vt:lpstr>Wingdings 3</vt:lpstr>
      <vt:lpstr>Concourse</vt:lpstr>
      <vt:lpstr>Clip</vt:lpstr>
      <vt:lpstr>Document</vt:lpstr>
      <vt:lpstr>Inspecting Child Care Centers and the Inspection Process</vt:lpstr>
      <vt:lpstr>Inspecting Child Care Centers</vt:lpstr>
      <vt:lpstr>Inspections</vt:lpstr>
      <vt:lpstr>Preparing for the Inspection</vt:lpstr>
      <vt:lpstr>Materials and Equipment</vt:lpstr>
      <vt:lpstr>Inspecting Child Care Centers</vt:lpstr>
      <vt:lpstr>Inspecting Child Care Centers</vt:lpstr>
      <vt:lpstr>Inspecting Child Care Centers</vt:lpstr>
      <vt:lpstr>Inspecting Child Care Centers</vt:lpstr>
      <vt:lpstr>What Is Wrong?</vt:lpstr>
      <vt:lpstr>Inspecting Child Care Centers</vt:lpstr>
      <vt:lpstr>Inspecting Child Care Centers</vt:lpstr>
      <vt:lpstr>Take Your Time Filling Out the Inspection Form </vt:lpstr>
      <vt:lpstr>Preparing the Inspection Form and Classification Card</vt:lpstr>
      <vt:lpstr>Inspection Form Summary</vt:lpstr>
      <vt:lpstr>Tips on Dealing with Others</vt:lpstr>
      <vt:lpstr>Things You Should Never Say During and Inspection</vt:lpstr>
      <vt:lpstr>Sanitation Classification Scale</vt:lpstr>
      <vt:lpstr>Provisional Classification</vt:lpstr>
      <vt:lpstr>Disapproved Classification</vt:lpstr>
      <vt:lpstr>Posting the Classification Card</vt:lpstr>
      <vt:lpstr>Inspecting Child Care Centers ~Summary of Disapproval~</vt:lpstr>
      <vt:lpstr>Appeals .2835</vt:lpstr>
      <vt:lpstr>Delegation Authority/Authorization Procedures</vt:lpstr>
      <vt:lpstr>Delegation Authority/Authorization Procedures</vt:lpstr>
      <vt:lpstr>Delegation Authority/Authorization Procedures</vt:lpstr>
      <vt:lpstr>Delegation authority/Authorization Procedures</vt:lpstr>
      <vt:lpstr>Delegation Authority/Authorization Procedures</vt:lpstr>
      <vt:lpstr>Delegation Authority/Authorization Procedures</vt:lpstr>
      <vt:lpstr>Delegation Authority/Authorization Procedures</vt:lpstr>
      <vt:lpstr> Questions?</vt:lpstr>
    </vt:vector>
  </TitlesOfParts>
  <Company>DEH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Inspection Process</dc:title>
  <dc:creator>Larry_Michael</dc:creator>
  <cp:lastModifiedBy>Blount, Kimly</cp:lastModifiedBy>
  <cp:revision>67</cp:revision>
  <cp:lastPrinted>2019-08-29T17:38:20Z</cp:lastPrinted>
  <dcterms:created xsi:type="dcterms:W3CDTF">2006-04-17T17:27:08Z</dcterms:created>
  <dcterms:modified xsi:type="dcterms:W3CDTF">2023-11-05T22:45:09Z</dcterms:modified>
</cp:coreProperties>
</file>