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4" r:id="rId3"/>
  </p:sldMasterIdLst>
  <p:notesMasterIdLst>
    <p:notesMasterId r:id="rId32"/>
  </p:notesMasterIdLst>
  <p:handoutMasterIdLst>
    <p:handoutMasterId r:id="rId33"/>
  </p:handoutMasterIdLst>
  <p:sldIdLst>
    <p:sldId id="256" r:id="rId4"/>
    <p:sldId id="285" r:id="rId5"/>
    <p:sldId id="258" r:id="rId6"/>
    <p:sldId id="259" r:id="rId7"/>
    <p:sldId id="286" r:id="rId8"/>
    <p:sldId id="287" r:id="rId9"/>
    <p:sldId id="288" r:id="rId10"/>
    <p:sldId id="263" r:id="rId11"/>
    <p:sldId id="268" r:id="rId12"/>
    <p:sldId id="289" r:id="rId13"/>
    <p:sldId id="271" r:id="rId14"/>
    <p:sldId id="266" r:id="rId15"/>
    <p:sldId id="261" r:id="rId16"/>
    <p:sldId id="264" r:id="rId17"/>
    <p:sldId id="272" r:id="rId18"/>
    <p:sldId id="276" r:id="rId19"/>
    <p:sldId id="274" r:id="rId20"/>
    <p:sldId id="292" r:id="rId21"/>
    <p:sldId id="280" r:id="rId22"/>
    <p:sldId id="290" r:id="rId23"/>
    <p:sldId id="291" r:id="rId24"/>
    <p:sldId id="277" r:id="rId25"/>
    <p:sldId id="273" r:id="rId26"/>
    <p:sldId id="262" r:id="rId27"/>
    <p:sldId id="293" r:id="rId28"/>
    <p:sldId id="283" r:id="rId29"/>
    <p:sldId id="284" r:id="rId30"/>
    <p:sldId id="294" r:id="rId3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79" d="100"/>
          <a:sy n="79" d="100"/>
        </p:scale>
        <p:origin x="989"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70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2A547E7-0C80-3838-B1A0-E4B8E86AEC32}"/>
              </a:ext>
            </a:extLst>
          </p:cNvPr>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defTabSz="931670" eaLnBrk="1" hangingPunct="1">
              <a:defRPr sz="1200"/>
            </a:lvl1pPr>
          </a:lstStyle>
          <a:p>
            <a:pPr>
              <a:defRPr/>
            </a:pPr>
            <a:r>
              <a:rPr lang="en-US"/>
              <a:t>W.Jones</a:t>
            </a:r>
          </a:p>
        </p:txBody>
      </p:sp>
      <p:sp>
        <p:nvSpPr>
          <p:cNvPr id="20483" name="Rectangle 3">
            <a:extLst>
              <a:ext uri="{FF2B5EF4-FFF2-40B4-BE49-F238E27FC236}">
                <a16:creationId xmlns:a16="http://schemas.microsoft.com/office/drawing/2014/main" id="{AAA5772C-8189-67DE-A67D-2D56C3A680E0}"/>
              </a:ext>
            </a:extLst>
          </p:cNvPr>
          <p:cNvSpPr>
            <a:spLocks noGrp="1" noChangeArrowheads="1"/>
          </p:cNvSpPr>
          <p:nvPr>
            <p:ph type="dt" sz="quarter" idx="1"/>
          </p:nvPr>
        </p:nvSpPr>
        <p:spPr bwMode="auto">
          <a:xfrm>
            <a:off x="3971925" y="0"/>
            <a:ext cx="3036888"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defTabSz="931670" eaLnBrk="1" hangingPunct="1">
              <a:defRPr sz="1200"/>
            </a:lvl1pPr>
          </a:lstStyle>
          <a:p>
            <a:pPr>
              <a:defRPr/>
            </a:pPr>
            <a:endParaRPr lang="en-US"/>
          </a:p>
        </p:txBody>
      </p:sp>
      <p:sp>
        <p:nvSpPr>
          <p:cNvPr id="20484" name="Rectangle 4">
            <a:extLst>
              <a:ext uri="{FF2B5EF4-FFF2-40B4-BE49-F238E27FC236}">
                <a16:creationId xmlns:a16="http://schemas.microsoft.com/office/drawing/2014/main" id="{75E3E5E3-CFEB-3597-6DF7-C02475268DEA}"/>
              </a:ext>
            </a:extLst>
          </p:cNvPr>
          <p:cNvSpPr>
            <a:spLocks noGrp="1" noChangeArrowheads="1"/>
          </p:cNvSpPr>
          <p:nvPr>
            <p:ph type="ftr" sz="quarter" idx="2"/>
          </p:nvPr>
        </p:nvSpPr>
        <p:spPr bwMode="auto">
          <a:xfrm>
            <a:off x="0" y="8831263"/>
            <a:ext cx="3036888"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defTabSz="931670" eaLnBrk="1" hangingPunct="1">
              <a:defRPr sz="1200"/>
            </a:lvl1pPr>
          </a:lstStyle>
          <a:p>
            <a:pPr>
              <a:defRPr/>
            </a:pPr>
            <a:r>
              <a:rPr lang="en-US"/>
              <a:t>Child Care Sanitation: an SOP Workshop 6.06</a:t>
            </a:r>
          </a:p>
        </p:txBody>
      </p:sp>
      <p:sp>
        <p:nvSpPr>
          <p:cNvPr id="20485" name="Rectangle 5">
            <a:extLst>
              <a:ext uri="{FF2B5EF4-FFF2-40B4-BE49-F238E27FC236}">
                <a16:creationId xmlns:a16="http://schemas.microsoft.com/office/drawing/2014/main" id="{D543AE3B-FD40-5FF1-FAF3-E9A4D822B15A}"/>
              </a:ext>
            </a:extLst>
          </p:cNvPr>
          <p:cNvSpPr>
            <a:spLocks noGrp="1" noChangeArrowheads="1"/>
          </p:cNvSpPr>
          <p:nvPr>
            <p:ph type="sldNum" sz="quarter" idx="3"/>
          </p:nvPr>
        </p:nvSpPr>
        <p:spPr bwMode="auto">
          <a:xfrm>
            <a:off x="3971925" y="8831263"/>
            <a:ext cx="3036888"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defTabSz="930275" eaLnBrk="1" hangingPunct="1">
              <a:defRPr sz="1200" smtClean="0"/>
            </a:lvl1pPr>
          </a:lstStyle>
          <a:p>
            <a:pPr>
              <a:defRPr/>
            </a:pPr>
            <a:fld id="{5A6E2638-59B2-415A-B701-7BC40DE85D9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90509C8-F401-A721-995A-AD2ED6471147}"/>
              </a:ext>
            </a:extLst>
          </p:cNvPr>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defTabSz="931670" eaLnBrk="1" hangingPunct="1">
              <a:defRPr sz="1200"/>
            </a:lvl1pPr>
          </a:lstStyle>
          <a:p>
            <a:pPr>
              <a:defRPr/>
            </a:pPr>
            <a:r>
              <a:rPr lang="en-US"/>
              <a:t>W.Jones</a:t>
            </a:r>
          </a:p>
        </p:txBody>
      </p:sp>
      <p:sp>
        <p:nvSpPr>
          <p:cNvPr id="13315" name="Rectangle 3">
            <a:extLst>
              <a:ext uri="{FF2B5EF4-FFF2-40B4-BE49-F238E27FC236}">
                <a16:creationId xmlns:a16="http://schemas.microsoft.com/office/drawing/2014/main" id="{06EA8B61-ABF7-DDFE-20F2-AC5C19BB795C}"/>
              </a:ext>
            </a:extLst>
          </p:cNvPr>
          <p:cNvSpPr>
            <a:spLocks noGrp="1" noChangeArrowheads="1"/>
          </p:cNvSpPr>
          <p:nvPr>
            <p:ph type="dt" idx="1"/>
          </p:nvPr>
        </p:nvSpPr>
        <p:spPr bwMode="auto">
          <a:xfrm>
            <a:off x="3971925" y="0"/>
            <a:ext cx="3036888"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defTabSz="931670" eaLnBrk="1" hangingPunct="1">
              <a:defRPr sz="1200"/>
            </a:lvl1pPr>
          </a:lstStyle>
          <a:p>
            <a:pPr>
              <a:defRPr/>
            </a:pPr>
            <a:endParaRPr lang="en-US"/>
          </a:p>
        </p:txBody>
      </p:sp>
      <p:sp>
        <p:nvSpPr>
          <p:cNvPr id="3076" name="Rectangle 4">
            <a:extLst>
              <a:ext uri="{FF2B5EF4-FFF2-40B4-BE49-F238E27FC236}">
                <a16:creationId xmlns:a16="http://schemas.microsoft.com/office/drawing/2014/main" id="{A4CB1D23-368C-7ADB-6683-00020A1D5175}"/>
              </a:ext>
            </a:extLst>
          </p:cNvPr>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221943EE-740E-654F-5558-5B650875A14B}"/>
              </a:ext>
            </a:extLst>
          </p:cNvPr>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a:extLst>
              <a:ext uri="{FF2B5EF4-FFF2-40B4-BE49-F238E27FC236}">
                <a16:creationId xmlns:a16="http://schemas.microsoft.com/office/drawing/2014/main" id="{CBC7013B-9B0C-4079-B18B-6719F726B7CE}"/>
              </a:ext>
            </a:extLst>
          </p:cNvPr>
          <p:cNvSpPr>
            <a:spLocks noGrp="1" noChangeArrowheads="1"/>
          </p:cNvSpPr>
          <p:nvPr>
            <p:ph type="ftr" sz="quarter" idx="4"/>
          </p:nvPr>
        </p:nvSpPr>
        <p:spPr bwMode="auto">
          <a:xfrm>
            <a:off x="0" y="8831263"/>
            <a:ext cx="3036888"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defTabSz="931670" eaLnBrk="1" hangingPunct="1">
              <a:defRPr sz="1200"/>
            </a:lvl1pPr>
          </a:lstStyle>
          <a:p>
            <a:pPr>
              <a:defRPr/>
            </a:pPr>
            <a:r>
              <a:rPr lang="en-US"/>
              <a:t>Child Care Sanitation: an SOP Workshop 6.06</a:t>
            </a:r>
          </a:p>
        </p:txBody>
      </p:sp>
      <p:sp>
        <p:nvSpPr>
          <p:cNvPr id="13319" name="Rectangle 7">
            <a:extLst>
              <a:ext uri="{FF2B5EF4-FFF2-40B4-BE49-F238E27FC236}">
                <a16:creationId xmlns:a16="http://schemas.microsoft.com/office/drawing/2014/main" id="{B48B46A8-B38A-83F9-1800-4DEDE211AB08}"/>
              </a:ext>
            </a:extLst>
          </p:cNvPr>
          <p:cNvSpPr>
            <a:spLocks noGrp="1" noChangeArrowheads="1"/>
          </p:cNvSpPr>
          <p:nvPr>
            <p:ph type="sldNum" sz="quarter" idx="5"/>
          </p:nvPr>
        </p:nvSpPr>
        <p:spPr bwMode="auto">
          <a:xfrm>
            <a:off x="3971925" y="8831263"/>
            <a:ext cx="3036888"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defTabSz="930275" eaLnBrk="1" hangingPunct="1">
              <a:defRPr sz="1200" smtClean="0"/>
            </a:lvl1pPr>
          </a:lstStyle>
          <a:p>
            <a:pPr>
              <a:defRPr/>
            </a:pPr>
            <a:fld id="{7062C1B3-47F9-4840-A236-AD28F0ECF8C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9146108-0984-2BDD-9C7B-974540259F5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W.Jones</a:t>
            </a:r>
          </a:p>
        </p:txBody>
      </p:sp>
      <p:sp>
        <p:nvSpPr>
          <p:cNvPr id="6147" name="Rectangle 6">
            <a:extLst>
              <a:ext uri="{FF2B5EF4-FFF2-40B4-BE49-F238E27FC236}">
                <a16:creationId xmlns:a16="http://schemas.microsoft.com/office/drawing/2014/main" id="{DFD55BFC-DE3D-6CF6-EA58-DD8DFEBD472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Child Care Sanitation: an SOP Workshop 6.06</a:t>
            </a:r>
          </a:p>
        </p:txBody>
      </p:sp>
      <p:sp>
        <p:nvSpPr>
          <p:cNvPr id="6148" name="Rectangle 7">
            <a:extLst>
              <a:ext uri="{FF2B5EF4-FFF2-40B4-BE49-F238E27FC236}">
                <a16:creationId xmlns:a16="http://schemas.microsoft.com/office/drawing/2014/main" id="{E57D60D4-0188-FDB4-D5F8-09F0E22E96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6A5E19-F33E-4308-A7DE-214E20D56E2E}" type="slidenum">
              <a:rPr lang="en-US" altLang="en-US"/>
              <a:pPr>
                <a:spcBef>
                  <a:spcPct val="0"/>
                </a:spcBef>
              </a:pPr>
              <a:t>1</a:t>
            </a:fld>
            <a:endParaRPr lang="en-US" altLang="en-US"/>
          </a:p>
        </p:txBody>
      </p:sp>
      <p:sp>
        <p:nvSpPr>
          <p:cNvPr id="6149" name="Rectangle 2">
            <a:extLst>
              <a:ext uri="{FF2B5EF4-FFF2-40B4-BE49-F238E27FC236}">
                <a16:creationId xmlns:a16="http://schemas.microsoft.com/office/drawing/2014/main" id="{06781AC7-7850-1419-D6CD-45A85C287AB1}"/>
              </a:ext>
            </a:extLst>
          </p:cNvPr>
          <p:cNvSpPr>
            <a:spLocks noGrp="1" noRot="1" noChangeAspect="1" noChangeArrowheads="1" noTextEdit="1"/>
          </p:cNvSpPr>
          <p:nvPr>
            <p:ph type="sldImg"/>
          </p:nvPr>
        </p:nvSpPr>
        <p:spPr>
          <a:ln/>
        </p:spPr>
      </p:sp>
      <p:sp>
        <p:nvSpPr>
          <p:cNvPr id="6150" name="Rectangle 3">
            <a:extLst>
              <a:ext uri="{FF2B5EF4-FFF2-40B4-BE49-F238E27FC236}">
                <a16:creationId xmlns:a16="http://schemas.microsoft.com/office/drawing/2014/main" id="{7081F18E-7E50-7C6C-EE46-7C56110F61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ADD02ED-CB7C-A984-659D-D2D8FBA54CA4}"/>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33D95D1E-96A7-70E2-58D8-52F94DB3BF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4580" name="Header Placeholder 3">
            <a:extLst>
              <a:ext uri="{FF2B5EF4-FFF2-40B4-BE49-F238E27FC236}">
                <a16:creationId xmlns:a16="http://schemas.microsoft.com/office/drawing/2014/main" id="{0452B786-B76D-29C7-B625-C10252B9E4D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W.Jones</a:t>
            </a:r>
          </a:p>
        </p:txBody>
      </p:sp>
      <p:sp>
        <p:nvSpPr>
          <p:cNvPr id="24581" name="Footer Placeholder 4">
            <a:extLst>
              <a:ext uri="{FF2B5EF4-FFF2-40B4-BE49-F238E27FC236}">
                <a16:creationId xmlns:a16="http://schemas.microsoft.com/office/drawing/2014/main" id="{2CD7E123-3E54-0E5C-782A-EEB7A9E5AE2C}"/>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Child Care Sanitation: an SOP Workshop 6.06</a:t>
            </a:r>
          </a:p>
        </p:txBody>
      </p:sp>
      <p:sp>
        <p:nvSpPr>
          <p:cNvPr id="24582" name="Slide Number Placeholder 5">
            <a:extLst>
              <a:ext uri="{FF2B5EF4-FFF2-40B4-BE49-F238E27FC236}">
                <a16:creationId xmlns:a16="http://schemas.microsoft.com/office/drawing/2014/main" id="{D8400096-33BB-B40A-B416-822D8DD069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99DF2C3-83CB-41F3-9BCF-97BF9989AC2C}" type="slidenum">
              <a:rPr lang="en-US" altLang="en-US"/>
              <a:pPr>
                <a:spcBef>
                  <a:spcPct val="0"/>
                </a:spcBef>
              </a:pPr>
              <a:t>14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a center licensed designed for school are children, therefore it meets the exception..</a:t>
            </a:r>
          </a:p>
        </p:txBody>
      </p:sp>
      <p:sp>
        <p:nvSpPr>
          <p:cNvPr id="4" name="Header Placeholder 3"/>
          <p:cNvSpPr>
            <a:spLocks noGrp="1"/>
          </p:cNvSpPr>
          <p:nvPr>
            <p:ph type="hdr" sz="quarter"/>
          </p:nvPr>
        </p:nvSpPr>
        <p:spPr/>
        <p:txBody>
          <a:bodyPr/>
          <a:lstStyle/>
          <a:p>
            <a:pPr>
              <a:defRPr/>
            </a:pPr>
            <a:r>
              <a:rPr lang="en-US"/>
              <a:t>W.Jones</a:t>
            </a:r>
          </a:p>
        </p:txBody>
      </p:sp>
      <p:sp>
        <p:nvSpPr>
          <p:cNvPr id="5" name="Footer Placeholder 4"/>
          <p:cNvSpPr>
            <a:spLocks noGrp="1"/>
          </p:cNvSpPr>
          <p:nvPr>
            <p:ph type="ftr" sz="quarter" idx="4"/>
          </p:nvPr>
        </p:nvSpPr>
        <p:spPr/>
        <p:txBody>
          <a:bodyPr/>
          <a:lstStyle/>
          <a:p>
            <a:pPr>
              <a:defRPr/>
            </a:pPr>
            <a:r>
              <a:rPr lang="en-US"/>
              <a:t>Child Care Sanitation: an SOP Workshop 6.06</a:t>
            </a:r>
          </a:p>
        </p:txBody>
      </p:sp>
      <p:sp>
        <p:nvSpPr>
          <p:cNvPr id="6" name="Slide Number Placeholder 5"/>
          <p:cNvSpPr>
            <a:spLocks noGrp="1"/>
          </p:cNvSpPr>
          <p:nvPr>
            <p:ph type="sldNum" sz="quarter" idx="5"/>
          </p:nvPr>
        </p:nvSpPr>
        <p:spPr/>
        <p:txBody>
          <a:bodyPr/>
          <a:lstStyle/>
          <a:p>
            <a:pPr>
              <a:defRPr/>
            </a:pPr>
            <a:fld id="{7062C1B3-47F9-4840-A236-AD28F0ECF8CE}" type="slidenum">
              <a:rPr lang="en-US" altLang="en-US" smtClean="0"/>
              <a:pPr>
                <a:defRPr/>
              </a:pPr>
              <a:t>15</a:t>
            </a:fld>
            <a:endParaRPr lang="en-US" altLang="en-US"/>
          </a:p>
        </p:txBody>
      </p:sp>
    </p:spTree>
    <p:extLst>
      <p:ext uri="{BB962C8B-B14F-4D97-AF65-F5344CB8AC3E}">
        <p14:creationId xmlns:p14="http://schemas.microsoft.com/office/powerpoint/2010/main" val="427605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2A0FC536-8C98-2939-8C00-0CC7D423F8B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W.Jones</a:t>
            </a:r>
          </a:p>
        </p:txBody>
      </p:sp>
      <p:sp>
        <p:nvSpPr>
          <p:cNvPr id="36867" name="Rectangle 6">
            <a:extLst>
              <a:ext uri="{FF2B5EF4-FFF2-40B4-BE49-F238E27FC236}">
                <a16:creationId xmlns:a16="http://schemas.microsoft.com/office/drawing/2014/main" id="{10FB075A-929A-F923-8857-B4FED3B1802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Child Care Sanitation: an SOP Workshop 6.06</a:t>
            </a:r>
          </a:p>
        </p:txBody>
      </p:sp>
      <p:sp>
        <p:nvSpPr>
          <p:cNvPr id="36868" name="Rectangle 7">
            <a:extLst>
              <a:ext uri="{FF2B5EF4-FFF2-40B4-BE49-F238E27FC236}">
                <a16:creationId xmlns:a16="http://schemas.microsoft.com/office/drawing/2014/main" id="{C22FC436-D63B-5C21-ACF6-0E3C0297C7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236017-B194-4138-8855-44A235BECCE3}" type="slidenum">
              <a:rPr lang="en-US" altLang="en-US"/>
              <a:pPr>
                <a:spcBef>
                  <a:spcPct val="0"/>
                </a:spcBef>
              </a:pPr>
              <a:t>24</a:t>
            </a:fld>
            <a:endParaRPr lang="en-US" altLang="en-US"/>
          </a:p>
        </p:txBody>
      </p:sp>
      <p:sp>
        <p:nvSpPr>
          <p:cNvPr id="36869" name="Rectangle 2">
            <a:extLst>
              <a:ext uri="{FF2B5EF4-FFF2-40B4-BE49-F238E27FC236}">
                <a16:creationId xmlns:a16="http://schemas.microsoft.com/office/drawing/2014/main" id="{27EDCBA5-3F48-D6D6-6AEE-B7246CE45C92}"/>
              </a:ext>
            </a:extLst>
          </p:cNvPr>
          <p:cNvSpPr>
            <a:spLocks noGrp="1" noRot="1" noChangeAspect="1" noChangeArrowheads="1" noTextEdit="1"/>
          </p:cNvSpPr>
          <p:nvPr>
            <p:ph type="sldImg"/>
          </p:nvPr>
        </p:nvSpPr>
        <p:spPr>
          <a:ln/>
        </p:spPr>
      </p:sp>
      <p:sp>
        <p:nvSpPr>
          <p:cNvPr id="36870" name="Rectangle 3">
            <a:extLst>
              <a:ext uri="{FF2B5EF4-FFF2-40B4-BE49-F238E27FC236}">
                <a16:creationId xmlns:a16="http://schemas.microsoft.com/office/drawing/2014/main" id="{77469707-13EE-8652-71E3-B231CADC45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antiseptic is a term utilized in the Food Code; thus it is being defined as much.  Hand sanitizers fall under the criteria of hand antiseptics,</a:t>
            </a:r>
          </a:p>
          <a:p>
            <a:r>
              <a:rPr lang="en-US" dirty="0"/>
              <a:t>Detergent solution- if they still label their bottles soapy water, this is not a noncompliant issue.</a:t>
            </a:r>
          </a:p>
        </p:txBody>
      </p:sp>
      <p:sp>
        <p:nvSpPr>
          <p:cNvPr id="4" name="Header Placeholder 3"/>
          <p:cNvSpPr>
            <a:spLocks noGrp="1"/>
          </p:cNvSpPr>
          <p:nvPr>
            <p:ph type="hdr" sz="quarter"/>
          </p:nvPr>
        </p:nvSpPr>
        <p:spPr/>
        <p:txBody>
          <a:bodyPr/>
          <a:lstStyle/>
          <a:p>
            <a:pPr>
              <a:defRPr/>
            </a:pPr>
            <a:r>
              <a:rPr lang="en-US"/>
              <a:t>W.Jones</a:t>
            </a:r>
          </a:p>
        </p:txBody>
      </p:sp>
      <p:sp>
        <p:nvSpPr>
          <p:cNvPr id="5" name="Footer Placeholder 4"/>
          <p:cNvSpPr>
            <a:spLocks noGrp="1"/>
          </p:cNvSpPr>
          <p:nvPr>
            <p:ph type="ftr" sz="quarter" idx="4"/>
          </p:nvPr>
        </p:nvSpPr>
        <p:spPr/>
        <p:txBody>
          <a:bodyPr/>
          <a:lstStyle/>
          <a:p>
            <a:pPr>
              <a:defRPr/>
            </a:pPr>
            <a:r>
              <a:rPr lang="en-US"/>
              <a:t>Child Care Sanitation: an SOP Workshop 6.06</a:t>
            </a:r>
          </a:p>
        </p:txBody>
      </p:sp>
      <p:sp>
        <p:nvSpPr>
          <p:cNvPr id="6" name="Slide Number Placeholder 5"/>
          <p:cNvSpPr>
            <a:spLocks noGrp="1"/>
          </p:cNvSpPr>
          <p:nvPr>
            <p:ph type="sldNum" sz="quarter" idx="5"/>
          </p:nvPr>
        </p:nvSpPr>
        <p:spPr/>
        <p:txBody>
          <a:bodyPr/>
          <a:lstStyle/>
          <a:p>
            <a:pPr>
              <a:defRPr/>
            </a:pPr>
            <a:fld id="{7062C1B3-47F9-4840-A236-AD28F0ECF8CE}" type="slidenum">
              <a:rPr lang="en-US" altLang="en-US" smtClean="0"/>
              <a:pPr>
                <a:defRPr/>
              </a:pPr>
              <a:t>2</a:t>
            </a:fld>
            <a:endParaRPr lang="en-US" altLang="en-US"/>
          </a:p>
        </p:txBody>
      </p:sp>
    </p:spTree>
    <p:extLst>
      <p:ext uri="{BB962C8B-B14F-4D97-AF65-F5344CB8AC3E}">
        <p14:creationId xmlns:p14="http://schemas.microsoft.com/office/powerpoint/2010/main" val="1367345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CBBF34A-39AD-136E-CE52-E52E29A99E7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W.Jones</a:t>
            </a:r>
          </a:p>
        </p:txBody>
      </p:sp>
      <p:sp>
        <p:nvSpPr>
          <p:cNvPr id="8195" name="Rectangle 6">
            <a:extLst>
              <a:ext uri="{FF2B5EF4-FFF2-40B4-BE49-F238E27FC236}">
                <a16:creationId xmlns:a16="http://schemas.microsoft.com/office/drawing/2014/main" id="{7985FC90-76FC-DEBB-9A42-2997D7D14E6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Child Care Sanitation: an SOP Workshop 6.06</a:t>
            </a:r>
          </a:p>
        </p:txBody>
      </p:sp>
      <p:sp>
        <p:nvSpPr>
          <p:cNvPr id="8196" name="Rectangle 7">
            <a:extLst>
              <a:ext uri="{FF2B5EF4-FFF2-40B4-BE49-F238E27FC236}">
                <a16:creationId xmlns:a16="http://schemas.microsoft.com/office/drawing/2014/main" id="{0A132620-9DBC-4A10-D777-A1C6401B2C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79DAC8-4DB6-4351-BA5F-D80D9CA98044}" type="slidenum">
              <a:rPr lang="en-US" altLang="en-US"/>
              <a:pPr>
                <a:spcBef>
                  <a:spcPct val="0"/>
                </a:spcBef>
              </a:pPr>
              <a:t>3</a:t>
            </a:fld>
            <a:endParaRPr lang="en-US" altLang="en-US"/>
          </a:p>
        </p:txBody>
      </p:sp>
      <p:sp>
        <p:nvSpPr>
          <p:cNvPr id="8197" name="Rectangle 2">
            <a:extLst>
              <a:ext uri="{FF2B5EF4-FFF2-40B4-BE49-F238E27FC236}">
                <a16:creationId xmlns:a16="http://schemas.microsoft.com/office/drawing/2014/main" id="{169BF4AB-3A9A-89EB-7CE5-41352594A6C5}"/>
              </a:ext>
            </a:extLst>
          </p:cNvPr>
          <p:cNvSpPr>
            <a:spLocks noGrp="1" noRot="1" noChangeAspect="1" noChangeArrowheads="1" noTextEdit="1"/>
          </p:cNvSpPr>
          <p:nvPr>
            <p:ph type="sldImg"/>
          </p:nvPr>
        </p:nvSpPr>
        <p:spPr>
          <a:ln/>
        </p:spPr>
      </p:sp>
      <p:sp>
        <p:nvSpPr>
          <p:cNvPr id="8198" name="Rectangle 3">
            <a:extLst>
              <a:ext uri="{FF2B5EF4-FFF2-40B4-BE49-F238E27FC236}">
                <a16:creationId xmlns:a16="http://schemas.microsoft.com/office/drawing/2014/main" id="{D5B6A70C-7AE1-C7B1-44DD-FFBCA95CF2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A2EE354-CB48-C38B-556F-65423FDD735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W.Jones</a:t>
            </a:r>
          </a:p>
        </p:txBody>
      </p:sp>
      <p:sp>
        <p:nvSpPr>
          <p:cNvPr id="16387" name="Rectangle 6">
            <a:extLst>
              <a:ext uri="{FF2B5EF4-FFF2-40B4-BE49-F238E27FC236}">
                <a16:creationId xmlns:a16="http://schemas.microsoft.com/office/drawing/2014/main" id="{4FBF3ED5-DA47-5EEE-B606-A5B60931F4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Child Care Sanitation: an SOP Workshop 6.06</a:t>
            </a:r>
          </a:p>
        </p:txBody>
      </p:sp>
      <p:sp>
        <p:nvSpPr>
          <p:cNvPr id="16388" name="Rectangle 7">
            <a:extLst>
              <a:ext uri="{FF2B5EF4-FFF2-40B4-BE49-F238E27FC236}">
                <a16:creationId xmlns:a16="http://schemas.microsoft.com/office/drawing/2014/main" id="{DCC741C3-B1E3-685C-AC74-346504BA32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80F6DA-ED8E-48D0-AE05-90CA7C7CACE4}" type="slidenum">
              <a:rPr lang="en-US" altLang="en-US"/>
              <a:pPr>
                <a:spcBef>
                  <a:spcPct val="0"/>
                </a:spcBef>
              </a:pPr>
              <a:t>4</a:t>
            </a:fld>
            <a:endParaRPr lang="en-US" altLang="en-US"/>
          </a:p>
        </p:txBody>
      </p:sp>
      <p:sp>
        <p:nvSpPr>
          <p:cNvPr id="16389" name="Rectangle 2">
            <a:extLst>
              <a:ext uri="{FF2B5EF4-FFF2-40B4-BE49-F238E27FC236}">
                <a16:creationId xmlns:a16="http://schemas.microsoft.com/office/drawing/2014/main" id="{7BA9CD63-E330-B84B-FF3D-55C8381CBE96}"/>
              </a:ext>
            </a:extLst>
          </p:cNvPr>
          <p:cNvSpPr>
            <a:spLocks noGrp="1" noRot="1" noChangeAspect="1" noChangeArrowheads="1" noTextEdit="1"/>
          </p:cNvSpPr>
          <p:nvPr>
            <p:ph type="sldImg"/>
          </p:nvPr>
        </p:nvSpPr>
        <p:spPr>
          <a:ln/>
        </p:spPr>
      </p:sp>
      <p:sp>
        <p:nvSpPr>
          <p:cNvPr id="16390" name="Rectangle 3">
            <a:extLst>
              <a:ext uri="{FF2B5EF4-FFF2-40B4-BE49-F238E27FC236}">
                <a16:creationId xmlns:a16="http://schemas.microsoft.com/office/drawing/2014/main" id="{3D56BBF6-FCE9-7604-F6E2-EE77DE07E8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W.Jones</a:t>
            </a:r>
          </a:p>
        </p:txBody>
      </p:sp>
      <p:sp>
        <p:nvSpPr>
          <p:cNvPr id="5" name="Footer Placeholder 4"/>
          <p:cNvSpPr>
            <a:spLocks noGrp="1"/>
          </p:cNvSpPr>
          <p:nvPr>
            <p:ph type="ftr" sz="quarter" idx="4"/>
          </p:nvPr>
        </p:nvSpPr>
        <p:spPr/>
        <p:txBody>
          <a:bodyPr/>
          <a:lstStyle/>
          <a:p>
            <a:pPr>
              <a:defRPr/>
            </a:pPr>
            <a:r>
              <a:rPr lang="en-US"/>
              <a:t>Child Care Sanitation: an SOP Workshop 6.06</a:t>
            </a:r>
          </a:p>
        </p:txBody>
      </p:sp>
      <p:sp>
        <p:nvSpPr>
          <p:cNvPr id="6" name="Slide Number Placeholder 5"/>
          <p:cNvSpPr>
            <a:spLocks noGrp="1"/>
          </p:cNvSpPr>
          <p:nvPr>
            <p:ph type="sldNum" sz="quarter" idx="5"/>
          </p:nvPr>
        </p:nvSpPr>
        <p:spPr/>
        <p:txBody>
          <a:bodyPr/>
          <a:lstStyle/>
          <a:p>
            <a:pPr>
              <a:defRPr/>
            </a:pPr>
            <a:fld id="{7062C1B3-47F9-4840-A236-AD28F0ECF8CE}" type="slidenum">
              <a:rPr lang="en-US" altLang="en-US" smtClean="0"/>
              <a:pPr>
                <a:defRPr/>
              </a:pPr>
              <a:t>6</a:t>
            </a:fld>
            <a:endParaRPr lang="en-US" altLang="en-US"/>
          </a:p>
        </p:txBody>
      </p:sp>
    </p:spTree>
    <p:extLst>
      <p:ext uri="{BB962C8B-B14F-4D97-AF65-F5344CB8AC3E}">
        <p14:creationId xmlns:p14="http://schemas.microsoft.com/office/powerpoint/2010/main" val="4180254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8F85E52D-3D72-3A81-4C4B-14FC402C28F9}"/>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903DA755-7119-0A28-3ACD-B6C565B1BD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Toilet paper storage, sink not very accessible to smaller children, paper towels or hand dryer, no handwashing sign.</a:t>
            </a:r>
          </a:p>
        </p:txBody>
      </p:sp>
      <p:sp>
        <p:nvSpPr>
          <p:cNvPr id="20484" name="Header Placeholder 3">
            <a:extLst>
              <a:ext uri="{FF2B5EF4-FFF2-40B4-BE49-F238E27FC236}">
                <a16:creationId xmlns:a16="http://schemas.microsoft.com/office/drawing/2014/main" id="{93E5C9F8-C9C9-F493-DFAB-2F2A7532D1E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4588" indent="-228600" defTabSz="930275">
              <a:defRPr sz="2400">
                <a:solidFill>
                  <a:schemeClr val="tx1"/>
                </a:solidFill>
                <a:latin typeface="Times New Roman" panose="02020603050405020304" pitchFamily="18" charset="0"/>
              </a:defRPr>
            </a:lvl3pPr>
            <a:lvl4pPr marL="1601788" indent="-228600" defTabSz="930275">
              <a:defRPr sz="2400">
                <a:solidFill>
                  <a:schemeClr val="tx1"/>
                </a:solidFill>
                <a:latin typeface="Times New Roman" panose="02020603050405020304" pitchFamily="18" charset="0"/>
              </a:defRPr>
            </a:lvl4pPr>
            <a:lvl5pPr marL="2058988" indent="-228600" defTabSz="930275">
              <a:defRPr sz="2400">
                <a:solidFill>
                  <a:schemeClr val="tx1"/>
                </a:solidFill>
                <a:latin typeface="Times New Roman" panose="02020603050405020304" pitchFamily="18" charset="0"/>
              </a:defRPr>
            </a:lvl5pPr>
            <a:lvl6pPr marL="2516188"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3388"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30588"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7788"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W.Jones</a:t>
            </a:r>
          </a:p>
        </p:txBody>
      </p:sp>
      <p:sp>
        <p:nvSpPr>
          <p:cNvPr id="20485" name="Footer Placeholder 4">
            <a:extLst>
              <a:ext uri="{FF2B5EF4-FFF2-40B4-BE49-F238E27FC236}">
                <a16:creationId xmlns:a16="http://schemas.microsoft.com/office/drawing/2014/main" id="{613CD96F-7BFE-6018-18C8-B99A1D6C257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4588" indent="-228600" defTabSz="930275">
              <a:defRPr sz="2400">
                <a:solidFill>
                  <a:schemeClr val="tx1"/>
                </a:solidFill>
                <a:latin typeface="Times New Roman" panose="02020603050405020304" pitchFamily="18" charset="0"/>
              </a:defRPr>
            </a:lvl3pPr>
            <a:lvl4pPr marL="1601788" indent="-228600" defTabSz="930275">
              <a:defRPr sz="2400">
                <a:solidFill>
                  <a:schemeClr val="tx1"/>
                </a:solidFill>
                <a:latin typeface="Times New Roman" panose="02020603050405020304" pitchFamily="18" charset="0"/>
              </a:defRPr>
            </a:lvl4pPr>
            <a:lvl5pPr marL="2058988" indent="-228600" defTabSz="930275">
              <a:defRPr sz="2400">
                <a:solidFill>
                  <a:schemeClr val="tx1"/>
                </a:solidFill>
                <a:latin typeface="Times New Roman" panose="02020603050405020304" pitchFamily="18" charset="0"/>
              </a:defRPr>
            </a:lvl5pPr>
            <a:lvl6pPr marL="2516188"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3388"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30588"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7788"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Child Care Sanitation: an SOP Workshop 6.06</a:t>
            </a:r>
          </a:p>
        </p:txBody>
      </p:sp>
      <p:sp>
        <p:nvSpPr>
          <p:cNvPr id="20486" name="Slide Number Placeholder 5">
            <a:extLst>
              <a:ext uri="{FF2B5EF4-FFF2-40B4-BE49-F238E27FC236}">
                <a16:creationId xmlns:a16="http://schemas.microsoft.com/office/drawing/2014/main" id="{895BBBA9-6D20-C815-F132-E5EC9939E1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4588" indent="-228600" defTabSz="930275">
              <a:defRPr sz="2400">
                <a:solidFill>
                  <a:schemeClr val="tx1"/>
                </a:solidFill>
                <a:latin typeface="Times New Roman" panose="02020603050405020304" pitchFamily="18" charset="0"/>
              </a:defRPr>
            </a:lvl3pPr>
            <a:lvl4pPr marL="1601788" indent="-228600" defTabSz="930275">
              <a:defRPr sz="2400">
                <a:solidFill>
                  <a:schemeClr val="tx1"/>
                </a:solidFill>
                <a:latin typeface="Times New Roman" panose="02020603050405020304" pitchFamily="18" charset="0"/>
              </a:defRPr>
            </a:lvl4pPr>
            <a:lvl5pPr marL="2058988" indent="-228600" defTabSz="930275">
              <a:defRPr sz="2400">
                <a:solidFill>
                  <a:schemeClr val="tx1"/>
                </a:solidFill>
                <a:latin typeface="Times New Roman" panose="02020603050405020304" pitchFamily="18" charset="0"/>
              </a:defRPr>
            </a:lvl5pPr>
            <a:lvl6pPr marL="2516188"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3388"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30588"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7788"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3E51CCAA-A9B5-4CF3-8DC2-78D0899997EC}" type="slidenum">
              <a:rPr lang="en-US" altLang="en-US" sz="1200"/>
              <a:pPr/>
              <a:t>9</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sink- Food preparation handwashing lavatory- Do not wash your hands here</a:t>
            </a:r>
          </a:p>
          <a:p>
            <a:r>
              <a:rPr lang="en-US" dirty="0"/>
              <a:t>2</a:t>
            </a:r>
            <a:r>
              <a:rPr lang="en-US" baseline="30000" dirty="0"/>
              <a:t>nd</a:t>
            </a:r>
            <a:r>
              <a:rPr lang="en-US" dirty="0"/>
              <a:t> sink- Diaper changing handwashing lavatory-</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Do not wash your hands here</a:t>
            </a:r>
          </a:p>
          <a:p>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3</a:t>
            </a:r>
            <a:r>
              <a:rPr kumimoji="0" lang="en-US" sz="1200" b="0" i="0" u="none" strike="noStrike" kern="1200" cap="none" spc="0" normalizeH="0" baseline="30000" noProof="0" dirty="0">
                <a:ln>
                  <a:noFill/>
                </a:ln>
                <a:solidFill>
                  <a:srgbClr val="000000"/>
                </a:solidFill>
                <a:effectLst/>
                <a:uLnTx/>
                <a:uFillTx/>
                <a:latin typeface="Times New Roman" pitchFamily="18" charset="0"/>
                <a:ea typeface="+mn-ea"/>
                <a:cs typeface="+mn-cs"/>
              </a:rPr>
              <a:t>rd</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Childcare sink- average classroom handwashing sink-Do not wash your hands here</a:t>
            </a:r>
            <a:endParaRPr lang="en-US" dirty="0"/>
          </a:p>
        </p:txBody>
      </p:sp>
      <p:sp>
        <p:nvSpPr>
          <p:cNvPr id="4" name="Header Placeholder 3"/>
          <p:cNvSpPr>
            <a:spLocks noGrp="1"/>
          </p:cNvSpPr>
          <p:nvPr>
            <p:ph type="hdr" sz="quarter"/>
          </p:nvPr>
        </p:nvSpPr>
        <p:spPr/>
        <p:txBody>
          <a:bodyPr/>
          <a:lstStyle/>
          <a:p>
            <a:pPr>
              <a:defRPr/>
            </a:pPr>
            <a:r>
              <a:rPr lang="en-US"/>
              <a:t>W.Jones</a:t>
            </a:r>
          </a:p>
        </p:txBody>
      </p:sp>
      <p:sp>
        <p:nvSpPr>
          <p:cNvPr id="5" name="Footer Placeholder 4"/>
          <p:cNvSpPr>
            <a:spLocks noGrp="1"/>
          </p:cNvSpPr>
          <p:nvPr>
            <p:ph type="ftr" sz="quarter" idx="4"/>
          </p:nvPr>
        </p:nvSpPr>
        <p:spPr/>
        <p:txBody>
          <a:bodyPr/>
          <a:lstStyle/>
          <a:p>
            <a:pPr>
              <a:defRPr/>
            </a:pPr>
            <a:r>
              <a:rPr lang="en-US"/>
              <a:t>Child Care Sanitation: an SOP Workshop 6.06</a:t>
            </a:r>
          </a:p>
        </p:txBody>
      </p:sp>
      <p:sp>
        <p:nvSpPr>
          <p:cNvPr id="6" name="Slide Number Placeholder 5"/>
          <p:cNvSpPr>
            <a:spLocks noGrp="1"/>
          </p:cNvSpPr>
          <p:nvPr>
            <p:ph type="sldNum" sz="quarter" idx="5"/>
          </p:nvPr>
        </p:nvSpPr>
        <p:spPr/>
        <p:txBody>
          <a:bodyPr/>
          <a:lstStyle/>
          <a:p>
            <a:pPr>
              <a:defRPr/>
            </a:pPr>
            <a:fld id="{7062C1B3-47F9-4840-A236-AD28F0ECF8CE}" type="slidenum">
              <a:rPr lang="en-US" altLang="en-US" smtClean="0"/>
              <a:pPr>
                <a:defRPr/>
              </a:pPr>
              <a:t>11</a:t>
            </a:fld>
            <a:endParaRPr lang="en-US" altLang="en-US"/>
          </a:p>
        </p:txBody>
      </p:sp>
    </p:spTree>
    <p:extLst>
      <p:ext uri="{BB962C8B-B14F-4D97-AF65-F5344CB8AC3E}">
        <p14:creationId xmlns:p14="http://schemas.microsoft.com/office/powerpoint/2010/main" val="3550354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DB5C3F69-DE21-11F6-218B-6303B2BD62AA}"/>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71781F5E-37A1-0CAD-011D-E9C4489054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Problems: Cloth towels, attached water fountain, toilet paper, toilet seat, walls absorbent, one faucet</a:t>
            </a:r>
          </a:p>
        </p:txBody>
      </p:sp>
      <p:sp>
        <p:nvSpPr>
          <p:cNvPr id="18436" name="Header Placeholder 3">
            <a:extLst>
              <a:ext uri="{FF2B5EF4-FFF2-40B4-BE49-F238E27FC236}">
                <a16:creationId xmlns:a16="http://schemas.microsoft.com/office/drawing/2014/main" id="{C04E55E8-2050-1BBA-4FAF-F6D0B16F422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4588" indent="-228600" defTabSz="930275">
              <a:defRPr sz="2400">
                <a:solidFill>
                  <a:schemeClr val="tx1"/>
                </a:solidFill>
                <a:latin typeface="Times New Roman" panose="02020603050405020304" pitchFamily="18" charset="0"/>
              </a:defRPr>
            </a:lvl3pPr>
            <a:lvl4pPr marL="1601788" indent="-228600" defTabSz="930275">
              <a:defRPr sz="2400">
                <a:solidFill>
                  <a:schemeClr val="tx1"/>
                </a:solidFill>
                <a:latin typeface="Times New Roman" panose="02020603050405020304" pitchFamily="18" charset="0"/>
              </a:defRPr>
            </a:lvl4pPr>
            <a:lvl5pPr marL="2058988" indent="-228600" defTabSz="930275">
              <a:defRPr sz="2400">
                <a:solidFill>
                  <a:schemeClr val="tx1"/>
                </a:solidFill>
                <a:latin typeface="Times New Roman" panose="02020603050405020304" pitchFamily="18" charset="0"/>
              </a:defRPr>
            </a:lvl5pPr>
            <a:lvl6pPr marL="2516188"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3388"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30588"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7788"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W.Jones</a:t>
            </a:r>
          </a:p>
        </p:txBody>
      </p:sp>
      <p:sp>
        <p:nvSpPr>
          <p:cNvPr id="18437" name="Footer Placeholder 4">
            <a:extLst>
              <a:ext uri="{FF2B5EF4-FFF2-40B4-BE49-F238E27FC236}">
                <a16:creationId xmlns:a16="http://schemas.microsoft.com/office/drawing/2014/main" id="{6C267B7A-2325-C31C-2E2A-F8E22E81CA7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4588" indent="-228600" defTabSz="930275">
              <a:defRPr sz="2400">
                <a:solidFill>
                  <a:schemeClr val="tx1"/>
                </a:solidFill>
                <a:latin typeface="Times New Roman" panose="02020603050405020304" pitchFamily="18" charset="0"/>
              </a:defRPr>
            </a:lvl3pPr>
            <a:lvl4pPr marL="1601788" indent="-228600" defTabSz="930275">
              <a:defRPr sz="2400">
                <a:solidFill>
                  <a:schemeClr val="tx1"/>
                </a:solidFill>
                <a:latin typeface="Times New Roman" panose="02020603050405020304" pitchFamily="18" charset="0"/>
              </a:defRPr>
            </a:lvl4pPr>
            <a:lvl5pPr marL="2058988" indent="-228600" defTabSz="930275">
              <a:defRPr sz="2400">
                <a:solidFill>
                  <a:schemeClr val="tx1"/>
                </a:solidFill>
                <a:latin typeface="Times New Roman" panose="02020603050405020304" pitchFamily="18" charset="0"/>
              </a:defRPr>
            </a:lvl5pPr>
            <a:lvl6pPr marL="2516188"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3388"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30588"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7788"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Child Care Sanitation: an SOP Workshop 6.06</a:t>
            </a:r>
          </a:p>
        </p:txBody>
      </p:sp>
      <p:sp>
        <p:nvSpPr>
          <p:cNvPr id="18438" name="Slide Number Placeholder 5">
            <a:extLst>
              <a:ext uri="{FF2B5EF4-FFF2-40B4-BE49-F238E27FC236}">
                <a16:creationId xmlns:a16="http://schemas.microsoft.com/office/drawing/2014/main" id="{3274A62C-D986-0498-ECE0-2F1C3A1C64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4588" indent="-228600" defTabSz="930275">
              <a:defRPr sz="2400">
                <a:solidFill>
                  <a:schemeClr val="tx1"/>
                </a:solidFill>
                <a:latin typeface="Times New Roman" panose="02020603050405020304" pitchFamily="18" charset="0"/>
              </a:defRPr>
            </a:lvl3pPr>
            <a:lvl4pPr marL="1601788" indent="-228600" defTabSz="930275">
              <a:defRPr sz="2400">
                <a:solidFill>
                  <a:schemeClr val="tx1"/>
                </a:solidFill>
                <a:latin typeface="Times New Roman" panose="02020603050405020304" pitchFamily="18" charset="0"/>
              </a:defRPr>
            </a:lvl4pPr>
            <a:lvl5pPr marL="2058988" indent="-228600" defTabSz="930275">
              <a:defRPr sz="2400">
                <a:solidFill>
                  <a:schemeClr val="tx1"/>
                </a:solidFill>
                <a:latin typeface="Times New Roman" panose="02020603050405020304" pitchFamily="18" charset="0"/>
              </a:defRPr>
            </a:lvl5pPr>
            <a:lvl6pPr marL="2516188"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3388"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30588"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7788"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7D1A2219-3651-4BDD-BA12-9D177FD0DFD8}" type="slidenum">
              <a:rPr lang="en-US" altLang="en-US" sz="1200"/>
              <a:pPr/>
              <a:t>12</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5CF952B-7929-8DB2-3CD4-044C8974825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W.Jones</a:t>
            </a:r>
          </a:p>
        </p:txBody>
      </p:sp>
      <p:sp>
        <p:nvSpPr>
          <p:cNvPr id="22531" name="Rectangle 6">
            <a:extLst>
              <a:ext uri="{FF2B5EF4-FFF2-40B4-BE49-F238E27FC236}">
                <a16:creationId xmlns:a16="http://schemas.microsoft.com/office/drawing/2014/main" id="{7C682903-52E8-9E63-1E9E-BB5D78F611B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Child Care Sanitation: an SOP Workshop 6.06</a:t>
            </a:r>
          </a:p>
        </p:txBody>
      </p:sp>
      <p:sp>
        <p:nvSpPr>
          <p:cNvPr id="22532" name="Rectangle 7">
            <a:extLst>
              <a:ext uri="{FF2B5EF4-FFF2-40B4-BE49-F238E27FC236}">
                <a16:creationId xmlns:a16="http://schemas.microsoft.com/office/drawing/2014/main" id="{B7733F78-CD76-C977-A334-8A7650B42E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4588" indent="-228600" defTabSz="930275">
              <a:spcBef>
                <a:spcPct val="30000"/>
              </a:spcBef>
              <a:defRPr sz="1200">
                <a:solidFill>
                  <a:schemeClr val="tx1"/>
                </a:solidFill>
                <a:latin typeface="Times New Roman" panose="02020603050405020304" pitchFamily="18" charset="0"/>
              </a:defRPr>
            </a:lvl3pPr>
            <a:lvl4pPr marL="1601788" indent="-228600" defTabSz="930275">
              <a:spcBef>
                <a:spcPct val="30000"/>
              </a:spcBef>
              <a:defRPr sz="1200">
                <a:solidFill>
                  <a:schemeClr val="tx1"/>
                </a:solidFill>
                <a:latin typeface="Times New Roman" panose="02020603050405020304" pitchFamily="18" charset="0"/>
              </a:defRPr>
            </a:lvl4pPr>
            <a:lvl5pPr marL="2058988" indent="-228600" defTabSz="930275">
              <a:spcBef>
                <a:spcPct val="30000"/>
              </a:spcBef>
              <a:defRPr sz="1200">
                <a:solidFill>
                  <a:schemeClr val="tx1"/>
                </a:solidFill>
                <a:latin typeface="Times New Roman" panose="02020603050405020304" pitchFamily="18" charset="0"/>
              </a:defRPr>
            </a:lvl5pPr>
            <a:lvl6pPr marL="2516188"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5EC381-444A-451C-94C9-5E630C8709D4}" type="slidenum">
              <a:rPr lang="en-US" altLang="en-US"/>
              <a:pPr>
                <a:spcBef>
                  <a:spcPct val="0"/>
                </a:spcBef>
              </a:pPr>
              <a:t>13</a:t>
            </a:fld>
            <a:endParaRPr lang="en-US" altLang="en-US"/>
          </a:p>
        </p:txBody>
      </p:sp>
      <p:sp>
        <p:nvSpPr>
          <p:cNvPr id="22533" name="Rectangle 2">
            <a:extLst>
              <a:ext uri="{FF2B5EF4-FFF2-40B4-BE49-F238E27FC236}">
                <a16:creationId xmlns:a16="http://schemas.microsoft.com/office/drawing/2014/main" id="{AB65F130-0045-E940-6546-62EE1F22F5BE}"/>
              </a:ext>
            </a:extLst>
          </p:cNvPr>
          <p:cNvSpPr>
            <a:spLocks noGrp="1" noRot="1" noChangeAspect="1" noChangeArrowheads="1" noTextEdit="1"/>
          </p:cNvSpPr>
          <p:nvPr>
            <p:ph type="sldImg"/>
          </p:nvPr>
        </p:nvSpPr>
        <p:spPr>
          <a:ln/>
        </p:spPr>
      </p:sp>
      <p:sp>
        <p:nvSpPr>
          <p:cNvPr id="22534" name="Rectangle 3">
            <a:extLst>
              <a:ext uri="{FF2B5EF4-FFF2-40B4-BE49-F238E27FC236}">
                <a16:creationId xmlns:a16="http://schemas.microsoft.com/office/drawing/2014/main" id="{A43CE88D-F364-3349-14E1-75E09AC095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a:defRPr/>
            </a:pPr>
            <a:endParaRPr lang="en-US"/>
          </a:p>
        </p:txBody>
      </p:sp>
      <p:sp>
        <p:nvSpPr>
          <p:cNvPr id="5" name="Footer Placeholder 4"/>
          <p:cNvSpPr>
            <a:spLocks noGrp="1"/>
          </p:cNvSpPr>
          <p:nvPr>
            <p:ph type="ftr" sz="quarter" idx="11"/>
          </p:nvPr>
        </p:nvSpPr>
        <p:spPr>
          <a:xfrm>
            <a:off x="1921934" y="5054602"/>
            <a:ext cx="4064860" cy="279400"/>
          </a:xfrm>
        </p:spPr>
        <p:txBody>
          <a:bodyPr/>
          <a:lstStyle/>
          <a:p>
            <a:pPr>
              <a:defRPr/>
            </a:pPr>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a:defRPr/>
            </a:pPr>
            <a:fld id="{BFC4C446-D7AD-4BD2-8D1E-6CFDE2520DAA}" type="slidenum">
              <a:rPr lang="en-US" altLang="en-US" smtClean="0"/>
              <a:pPr>
                <a:defRPr/>
              </a:pPr>
              <a:t>‹#›</a:t>
            </a:fld>
            <a:endParaRPr lang="en-US"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455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478B245-E3C6-44DD-BD72-E2C01462284B}" type="slidenum">
              <a:rPr lang="en-US" altLang="en-US" smtClean="0"/>
              <a:pPr>
                <a:defRPr/>
              </a:pPr>
              <a:t>‹#›</a:t>
            </a:fld>
            <a:endParaRPr lang="en-US" altLang="en-US"/>
          </a:p>
        </p:txBody>
      </p:sp>
    </p:spTree>
    <p:extLst>
      <p:ext uri="{BB962C8B-B14F-4D97-AF65-F5344CB8AC3E}">
        <p14:creationId xmlns:p14="http://schemas.microsoft.com/office/powerpoint/2010/main" val="3481268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478B245-E3C6-44DD-BD72-E2C01462284B}" type="slidenum">
              <a:rPr lang="en-US" altLang="en-US" smtClean="0"/>
              <a:pPr>
                <a:defRPr/>
              </a:pPr>
              <a:t>‹#›</a:t>
            </a:fld>
            <a:endParaRPr lang="en-US"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451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478B245-E3C6-44DD-BD72-E2C01462284B}" type="slidenum">
              <a:rPr lang="en-US" altLang="en-US" smtClean="0"/>
              <a:pPr>
                <a:defRPr/>
              </a:pPr>
              <a:t>‹#›</a:t>
            </a:fld>
            <a:endParaRPr lang="en-US"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6508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478B245-E3C6-44DD-BD72-E2C01462284B}" type="slidenum">
              <a:rPr lang="en-US" altLang="en-US" smtClean="0"/>
              <a:pPr>
                <a:defRPr/>
              </a:pPr>
              <a:t>‹#›</a:t>
            </a:fld>
            <a:endParaRPr lang="en-US" altLang="en-US"/>
          </a:p>
        </p:txBody>
      </p:sp>
    </p:spTree>
    <p:extLst>
      <p:ext uri="{BB962C8B-B14F-4D97-AF65-F5344CB8AC3E}">
        <p14:creationId xmlns:p14="http://schemas.microsoft.com/office/powerpoint/2010/main" val="2872628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478B245-E3C6-44DD-BD72-E2C01462284B}" type="slidenum">
              <a:rPr lang="en-US" altLang="en-US" smtClean="0"/>
              <a:pPr>
                <a:defRPr/>
              </a:pPr>
              <a:t>‹#›</a:t>
            </a:fld>
            <a:endParaRPr lang="en-US"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3955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478B245-E3C6-44DD-BD72-E2C01462284B}" type="slidenum">
              <a:rPr lang="en-US" altLang="en-US" smtClean="0"/>
              <a:pPr>
                <a:defRPr/>
              </a:pPr>
              <a:t>‹#›</a:t>
            </a:fld>
            <a:endParaRPr lang="en-US"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2495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F4CAC7B-88A8-4349-B7F5-7E8E2FEE079F}" type="slidenum">
              <a:rPr lang="en-US" altLang="en-US" smtClean="0"/>
              <a:pPr>
                <a:defRPr/>
              </a:pPr>
              <a:t>‹#›</a:t>
            </a:fld>
            <a:endParaRPr lang="en-US"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790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62DDFA5-9DF2-49A3-9978-9D066263A98A}" type="slidenum">
              <a:rPr lang="en-US" altLang="en-US" smtClean="0"/>
              <a:pPr>
                <a:defRPr/>
              </a:pPr>
              <a:t>‹#›</a:t>
            </a:fld>
            <a:endParaRPr lang="en-US"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8739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6">
            <a:extLst>
              <a:ext uri="{FF2B5EF4-FFF2-40B4-BE49-F238E27FC236}">
                <a16:creationId xmlns:a16="http://schemas.microsoft.com/office/drawing/2014/main" id="{53BA96BE-E0CD-F10A-F6D3-9C400F526F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E9A30CB-578C-64FF-AF57-683AC6914E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4D15707F-A9EB-8C4E-740E-804CE56D918E}"/>
              </a:ext>
            </a:extLst>
          </p:cNvPr>
          <p:cNvSpPr>
            <a:spLocks noGrp="1" noChangeArrowheads="1"/>
          </p:cNvSpPr>
          <p:nvPr>
            <p:ph type="sldNum" sz="quarter" idx="12"/>
          </p:nvPr>
        </p:nvSpPr>
        <p:spPr>
          <a:ln/>
        </p:spPr>
        <p:txBody>
          <a:bodyPr/>
          <a:lstStyle>
            <a:lvl1pPr>
              <a:defRPr/>
            </a:lvl1pPr>
          </a:lstStyle>
          <a:p>
            <a:pPr>
              <a:defRPr/>
            </a:pPr>
            <a:fld id="{759EF1E6-D7A3-4615-8FF1-C524AB2A1180}" type="slidenum">
              <a:rPr lang="en-US" altLang="en-US"/>
              <a:pPr>
                <a:defRPr/>
              </a:pPr>
              <a:t>‹#›</a:t>
            </a:fld>
            <a:endParaRPr lang="en-US" altLang="en-US"/>
          </a:p>
        </p:txBody>
      </p:sp>
    </p:spTree>
    <p:extLst>
      <p:ext uri="{BB962C8B-B14F-4D97-AF65-F5344CB8AC3E}">
        <p14:creationId xmlns:p14="http://schemas.microsoft.com/office/powerpoint/2010/main" val="108703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EA394A-64CE-4328-BCFD-967726C498E6}" type="slidenum">
              <a:rPr lang="en-US" altLang="en-US" smtClean="0"/>
              <a:pPr>
                <a:defRPr/>
              </a:pPr>
              <a:t>‹#›</a:t>
            </a:fld>
            <a:endParaRPr lang="en-US" altLang="en-US"/>
          </a:p>
        </p:txBody>
      </p:sp>
    </p:spTree>
    <p:extLst>
      <p:ext uri="{BB962C8B-B14F-4D97-AF65-F5344CB8AC3E}">
        <p14:creationId xmlns:p14="http://schemas.microsoft.com/office/powerpoint/2010/main" val="425395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E0210E-611A-4657-A943-A02193375464}" type="slidenum">
              <a:rPr lang="en-US" altLang="en-US" smtClean="0"/>
              <a:pPr>
                <a:defRPr/>
              </a:pPr>
              <a:t>‹#›</a:t>
            </a:fld>
            <a:endParaRPr lang="en-US"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6562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478B245-E3C6-44DD-BD72-E2C01462284B}" type="slidenum">
              <a:rPr lang="en-US" altLang="en-US" smtClean="0"/>
              <a:pPr>
                <a:defRPr/>
              </a:pPr>
              <a:t>‹#›</a:t>
            </a:fld>
            <a:endParaRPr lang="en-US" altLang="en-US"/>
          </a:p>
        </p:txBody>
      </p:sp>
    </p:spTree>
    <p:extLst>
      <p:ext uri="{BB962C8B-B14F-4D97-AF65-F5344CB8AC3E}">
        <p14:creationId xmlns:p14="http://schemas.microsoft.com/office/powerpoint/2010/main" val="3002002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B55DF5D-2017-44AC-895F-3E0C26178DEB}" type="slidenum">
              <a:rPr lang="en-US" altLang="en-US" smtClean="0"/>
              <a:pPr>
                <a:defRPr/>
              </a:pPr>
              <a:t>‹#›</a:t>
            </a:fld>
            <a:endParaRPr lang="en-US"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46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253C5B9-5764-4A73-9182-7F58CFB31349}" type="slidenum">
              <a:rPr lang="en-US" altLang="en-US" smtClean="0"/>
              <a:pPr>
                <a:defRPr/>
              </a:pPr>
              <a:t>‹#›</a:t>
            </a:fld>
            <a:endParaRPr lang="en-US"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7170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D7D24FB-CF3E-4F45-B3C9-14EDAB9CBB8B}" type="slidenum">
              <a:rPr lang="en-US" altLang="en-US" smtClean="0"/>
              <a:pPr>
                <a:defRPr/>
              </a:pPr>
              <a:t>‹#›</a:t>
            </a:fld>
            <a:endParaRPr lang="en-US" altLang="en-US"/>
          </a:p>
        </p:txBody>
      </p:sp>
    </p:spTree>
    <p:extLst>
      <p:ext uri="{BB962C8B-B14F-4D97-AF65-F5344CB8AC3E}">
        <p14:creationId xmlns:p14="http://schemas.microsoft.com/office/powerpoint/2010/main" val="2589186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8BCB82C-B696-4C47-9ED1-A37A531EF0E1}" type="slidenum">
              <a:rPr lang="en-US" altLang="en-US" smtClean="0"/>
              <a:pPr>
                <a:defRPr/>
              </a:pPr>
              <a:t>‹#›</a:t>
            </a:fld>
            <a:endParaRPr lang="en-US"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3371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478B245-E3C6-44DD-BD72-E2C01462284B}" type="slidenum">
              <a:rPr lang="en-US" altLang="en-US" smtClean="0"/>
              <a:pPr>
                <a:defRPr/>
              </a:pPr>
              <a:t>‹#›</a:t>
            </a:fld>
            <a:endParaRPr lang="en-US" altLang="en-US"/>
          </a:p>
        </p:txBody>
      </p:sp>
    </p:spTree>
    <p:extLst>
      <p:ext uri="{BB962C8B-B14F-4D97-AF65-F5344CB8AC3E}">
        <p14:creationId xmlns:p14="http://schemas.microsoft.com/office/powerpoint/2010/main" val="90388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8478B245-E3C6-44DD-BD72-E2C01462284B}" type="slidenum">
              <a:rPr lang="en-US" altLang="en-US" smtClean="0"/>
              <a:pPr>
                <a:defRPr/>
              </a:pPr>
              <a:t>‹#›</a:t>
            </a:fld>
            <a:endParaRPr lang="en-US" altLang="en-US"/>
          </a:p>
        </p:txBody>
      </p:sp>
    </p:spTree>
    <p:extLst>
      <p:ext uri="{BB962C8B-B14F-4D97-AF65-F5344CB8AC3E}">
        <p14:creationId xmlns:p14="http://schemas.microsoft.com/office/powerpoint/2010/main" val="3311021837"/>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 id="2147484269" r:id="rId15"/>
    <p:sldLayoutId id="2147484270" r:id="rId16"/>
    <p:sldLayoutId id="2147484271" r:id="rId17"/>
    <p:sldLayoutId id="2147484272" r:id="rId18"/>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7.jpeg"/><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EDF90B1-EB22-E483-F89A-6232EFF02F75}"/>
              </a:ext>
            </a:extLst>
          </p:cNvPr>
          <p:cNvSpPr>
            <a:spLocks noGrp="1" noChangeArrowheads="1"/>
          </p:cNvSpPr>
          <p:nvPr>
            <p:ph type="ctrTitle"/>
          </p:nvPr>
        </p:nvSpPr>
        <p:spPr>
          <a:xfrm>
            <a:off x="1600200" y="1447800"/>
            <a:ext cx="6096000" cy="1981200"/>
          </a:xfrm>
        </p:spPr>
        <p:txBody>
          <a:bodyPr>
            <a:normAutofit fontScale="90000"/>
          </a:bodyPr>
          <a:lstStyle/>
          <a:p>
            <a:pPr eaLnBrk="1" hangingPunct="1">
              <a:defRPr/>
            </a:pP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Toilets, Lavatories, Diapering &amp; Diaper Changing Facilities</a:t>
            </a:r>
          </a:p>
        </p:txBody>
      </p:sp>
      <p:sp>
        <p:nvSpPr>
          <p:cNvPr id="5123" name="Rectangle 3">
            <a:extLst>
              <a:ext uri="{FF2B5EF4-FFF2-40B4-BE49-F238E27FC236}">
                <a16:creationId xmlns:a16="http://schemas.microsoft.com/office/drawing/2014/main" id="{234BAF7C-1990-8B0A-7490-75D9937B4B66}"/>
              </a:ext>
            </a:extLst>
          </p:cNvPr>
          <p:cNvSpPr>
            <a:spLocks noGrp="1" noChangeArrowheads="1"/>
          </p:cNvSpPr>
          <p:nvPr>
            <p:ph type="subTitle" idx="1"/>
          </p:nvPr>
        </p:nvSpPr>
        <p:spPr>
          <a:xfrm>
            <a:off x="1600200" y="4114800"/>
            <a:ext cx="6172200" cy="1295400"/>
          </a:xfrm>
        </p:spPr>
        <p:txBody>
          <a:bodyPr>
            <a:normAutofit/>
          </a:bodyPr>
          <a:lstStyle/>
          <a:p>
            <a:pPr algn="l" eaLnBrk="1" hangingPunct="1">
              <a:spcAft>
                <a:spcPts val="0"/>
              </a:spcAft>
            </a:pPr>
            <a:r>
              <a:rPr lang="en-US" altLang="en-US" sz="1600" b="1" dirty="0"/>
              <a:t>Brenda Bass, REHS</a:t>
            </a:r>
          </a:p>
          <a:p>
            <a:pPr algn="l" eaLnBrk="1" hangingPunct="1">
              <a:spcAft>
                <a:spcPts val="0"/>
              </a:spcAft>
            </a:pPr>
            <a:r>
              <a:rPr lang="en-US" altLang="en-US" sz="1600" b="1" dirty="0"/>
              <a:t>Regional Specialist</a:t>
            </a:r>
          </a:p>
          <a:p>
            <a:pPr algn="l" eaLnBrk="1" hangingPunct="1">
              <a:spcAft>
                <a:spcPts val="0"/>
              </a:spcAft>
            </a:pPr>
            <a:r>
              <a:rPr lang="en-US" altLang="en-US" sz="1600" dirty="0"/>
              <a:t>Environmental Health Section</a:t>
            </a:r>
          </a:p>
          <a:p>
            <a:pPr algn="l" eaLnBrk="1" hangingPunct="1">
              <a:spcAft>
                <a:spcPts val="0"/>
              </a:spcAft>
            </a:pPr>
            <a:r>
              <a:rPr lang="en-US" altLang="en-US" sz="1600" dirty="0"/>
              <a:t>Children’s Environmental Health Program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9" name="Picture 8">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4" name="Straight Connector 13">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0B78BE18-6882-4FAA-BC8C-CA216E963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A34F12D-8C0F-46CA-9F4A-D56193C37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88137"/>
            <a:ext cx="8420582" cy="5883295"/>
          </a:xfrm>
          <a:prstGeom prst="rect">
            <a:avLst/>
          </a:prstGeom>
          <a:solidFill>
            <a:schemeClr val="bg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76EFF03B-2E6A-0B36-D08A-A28C9BF0A3D4}"/>
              </a:ext>
            </a:extLst>
          </p:cNvPr>
          <p:cNvPicPr>
            <a:picLocks noChangeAspect="1"/>
          </p:cNvPicPr>
          <p:nvPr/>
        </p:nvPicPr>
        <p:blipFill rotWithShape="1">
          <a:blip r:embed="rId5">
            <a:alphaModFix amt="25000"/>
          </a:blip>
          <a:srcRect l="34304" r="33734" b="1"/>
          <a:stretch/>
        </p:blipFill>
        <p:spPr>
          <a:xfrm>
            <a:off x="364603" y="486568"/>
            <a:ext cx="8420582" cy="5883295"/>
          </a:xfrm>
          <a:prstGeom prst="rect">
            <a:avLst/>
          </a:prstGeom>
        </p:spPr>
      </p:pic>
      <p:sp>
        <p:nvSpPr>
          <p:cNvPr id="20" name="Rectangle 19">
            <a:extLst>
              <a:ext uri="{FF2B5EF4-FFF2-40B4-BE49-F238E27FC236}">
                <a16:creationId xmlns:a16="http://schemas.microsoft.com/office/drawing/2014/main" id="{F3838012-22B6-4303-8F29-04E1419B3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tx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AB061FF5-9F81-427C-8DA5-3989395517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4263" y="2421466"/>
            <a:ext cx="7055473"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F03F5A17-2CE9-4ADD-9FAF-C1A0BB39CD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716" y="3128956"/>
            <a:ext cx="9176000" cy="658368"/>
            <a:chOff x="-18288" y="3128956"/>
            <a:chExt cx="12234672" cy="658368"/>
          </a:xfrm>
        </p:grpSpPr>
        <p:sp useBgFill="1">
          <p:nvSpPr>
            <p:cNvPr id="25" name="Rounded Rectangle 20">
              <a:extLst>
                <a:ext uri="{FF2B5EF4-FFF2-40B4-BE49-F238E27FC236}">
                  <a16:creationId xmlns:a16="http://schemas.microsoft.com/office/drawing/2014/main" id="{4A88F887-B43E-4CD1-BCE2-739013C68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6" name="Picture 25">
              <a:extLst>
                <a:ext uri="{FF2B5EF4-FFF2-40B4-BE49-F238E27FC236}">
                  <a16:creationId xmlns:a16="http://schemas.microsoft.com/office/drawing/2014/main" id="{2C9D3412-AB4A-4E20-9A79-B2C80D198B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7" name="Rounded Rectangle 22">
              <a:extLst>
                <a:ext uri="{FF2B5EF4-FFF2-40B4-BE49-F238E27FC236}">
                  <a16:creationId xmlns:a16="http://schemas.microsoft.com/office/drawing/2014/main" id="{A1D7D010-E182-46E6-9264-B39552853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8" name="Picture 27">
              <a:extLst>
                <a:ext uri="{FF2B5EF4-FFF2-40B4-BE49-F238E27FC236}">
                  <a16:creationId xmlns:a16="http://schemas.microsoft.com/office/drawing/2014/main" id="{F4783A7B-2E08-42E4-87EC-EE59B873DF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extBox 1">
            <a:extLst>
              <a:ext uri="{FF2B5EF4-FFF2-40B4-BE49-F238E27FC236}">
                <a16:creationId xmlns:a16="http://schemas.microsoft.com/office/drawing/2014/main" id="{31B7F22F-D051-1EC0-B58B-EA42FF695F1B}"/>
              </a:ext>
            </a:extLst>
          </p:cNvPr>
          <p:cNvSpPr txBox="1"/>
          <p:nvPr/>
        </p:nvSpPr>
        <p:spPr>
          <a:xfrm>
            <a:off x="971550" y="2556932"/>
            <a:ext cx="7200897" cy="3318936"/>
          </a:xfrm>
          <a:prstGeom prst="rect">
            <a:avLst/>
          </a:prstGeom>
        </p:spPr>
        <p:txBody>
          <a:bodyPr vert="horz" lIns="91440" tIns="45720" rIns="91440" bIns="45720" rtlCol="0" anchor="t">
            <a:normAutofit/>
          </a:bodyPr>
          <a:lstStyle/>
          <a:p>
            <a:pPr>
              <a:spcBef>
                <a:spcPct val="20000"/>
              </a:spcBef>
              <a:spcAft>
                <a:spcPts val="600"/>
              </a:spcAft>
              <a:buClr>
                <a:schemeClr val="accent1"/>
              </a:buClr>
              <a:buSzPct val="115000"/>
              <a:buFont typeface="Arial"/>
              <a:buChar char="•"/>
            </a:pPr>
            <a:r>
              <a:rPr lang="en-US" sz="2400" dirty="0"/>
              <a:t>(c) Lavatories shall be </a:t>
            </a:r>
            <a:r>
              <a:rPr lang="en-US" sz="2400" b="1" dirty="0"/>
              <a:t>cleaned and disinfected with each change of use, </a:t>
            </a:r>
            <a:r>
              <a:rPr lang="en-US" sz="2400" dirty="0"/>
              <a:t>when visibly soiled, and at least daily Change of use includes, but is not limited to, a classroom handwash lavatory used for rinsing toothbrushes, a food preparation handwash lavatory used for toy cleaning, or a classroom handwash lavatory used for diaper changing handwashing. </a:t>
            </a:r>
            <a:r>
              <a:rPr kumimoji="0" lang="en-US" sz="2400" b="0" i="0" u="sng" strike="noStrike" spc="0" normalizeH="0" baseline="0" noProof="0" dirty="0">
                <a:ln>
                  <a:noFill/>
                </a:ln>
                <a:uLnTx/>
                <a:uFillTx/>
              </a:rPr>
              <a:t>Change of use occurs when a handwash lavatory is used outside of its original intent.</a:t>
            </a:r>
            <a:endParaRPr lang="en-US" sz="2400" u="sng" dirty="0"/>
          </a:p>
        </p:txBody>
      </p:sp>
      <p:sp>
        <p:nvSpPr>
          <p:cNvPr id="4" name="Title 1">
            <a:extLst>
              <a:ext uri="{FF2B5EF4-FFF2-40B4-BE49-F238E27FC236}">
                <a16:creationId xmlns:a16="http://schemas.microsoft.com/office/drawing/2014/main" id="{0A13C1F1-CCDE-BC31-8F02-8C7F14FE3EF2}"/>
              </a:ext>
            </a:extLst>
          </p:cNvPr>
          <p:cNvSpPr txBox="1">
            <a:spLocks/>
          </p:cNvSpPr>
          <p:nvPr/>
        </p:nvSpPr>
        <p:spPr>
          <a:xfrm>
            <a:off x="1176866" y="915337"/>
            <a:ext cx="7281334" cy="1303867"/>
          </a:xfrm>
          <a:prstGeom prst="rect">
            <a:avLst/>
          </a:prstGeom>
          <a:effectLst/>
        </p:spPr>
        <p:txBody>
          <a:bodyPr vert="horz" lIns="91440" tIns="45720" rIns="91440" bIns="45720" rtlCol="0" anchor="ctr">
            <a:normAutofit fontScale="97500" lnSpcReduction="10000"/>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Garamond" panose="02020404030301010803"/>
                <a:ea typeface="+mn-ea"/>
                <a:cs typeface="+mn-cs"/>
              </a:rPr>
              <a:t>...with each change of use...</a:t>
            </a:r>
            <a:r>
              <a:rPr kumimoji="0" lang="en-US" sz="4500" b="0" i="0" u="none" strike="noStrike" kern="1200" cap="none" spc="0" normalizeH="0" baseline="0" noProof="0" dirty="0">
                <a:ln w="3175" cmpd="sng">
                  <a:noFill/>
                </a:ln>
                <a:solidFill>
                  <a:sysClr val="windowText" lastClr="000000">
                    <a:lumMod val="85000"/>
                    <a:lumOff val="15000"/>
                  </a:sysClr>
                </a:solidFill>
                <a:effectLst/>
                <a:uLnTx/>
                <a:uFillTx/>
                <a:latin typeface="Garamond" panose="02020404030301010803"/>
                <a:ea typeface="+mj-ea"/>
                <a:cs typeface="+mj-cs"/>
              </a:rPr>
              <a:t> </a:t>
            </a:r>
            <a:r>
              <a:rPr kumimoji="0" lang="en-US" sz="4000" b="0" i="0" u="none" strike="noStrike" kern="1200" cap="none" spc="0" normalizeH="0" baseline="0" noProof="0" dirty="0">
                <a:ln w="3175" cmpd="sng">
                  <a:noFill/>
                </a:ln>
                <a:solidFill>
                  <a:sysClr val="windowText" lastClr="000000">
                    <a:lumMod val="85000"/>
                    <a:lumOff val="15000"/>
                  </a:sysClr>
                </a:solidFill>
                <a:effectLst/>
                <a:uLnTx/>
                <a:uFillTx/>
                <a:latin typeface="Garamond" panose="02020404030301010803"/>
                <a:ea typeface="+mj-ea"/>
                <a:cs typeface="+mj-cs"/>
              </a:rPr>
              <a:t>Use</a:t>
            </a:r>
          </a:p>
        </p:txBody>
      </p:sp>
    </p:spTree>
    <p:extLst>
      <p:ext uri="{BB962C8B-B14F-4D97-AF65-F5344CB8AC3E}">
        <p14:creationId xmlns:p14="http://schemas.microsoft.com/office/powerpoint/2010/main" val="171121890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oodprepsink">
            <a:extLst>
              <a:ext uri="{FF2B5EF4-FFF2-40B4-BE49-F238E27FC236}">
                <a16:creationId xmlns:a16="http://schemas.microsoft.com/office/drawing/2014/main" id="{08A589BD-C96D-03F5-38A1-AFB2B8EFE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4600"/>
            <a:ext cx="2971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diaperingsink">
            <a:extLst>
              <a:ext uri="{FF2B5EF4-FFF2-40B4-BE49-F238E27FC236}">
                <a16:creationId xmlns:a16="http://schemas.microsoft.com/office/drawing/2014/main" id="{320434C2-3A4B-2688-336E-0D44166D9D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6200"/>
            <a:ext cx="33988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childcaresink">
            <a:extLst>
              <a:ext uri="{FF2B5EF4-FFF2-40B4-BE49-F238E27FC236}">
                <a16:creationId xmlns:a16="http://schemas.microsoft.com/office/drawing/2014/main" id="{C4AC32EA-F971-786F-02EF-730F23977B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514600"/>
            <a:ext cx="28019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4035C4C-2184-1531-8691-13744FC819FD}"/>
              </a:ext>
            </a:extLst>
          </p:cNvPr>
          <p:cNvPicPr>
            <a:picLocks noChangeAspect="1"/>
          </p:cNvPicPr>
          <p:nvPr/>
        </p:nvPicPr>
        <p:blipFill>
          <a:blip r:embed="rId6"/>
          <a:stretch>
            <a:fillRect/>
          </a:stretch>
        </p:blipFill>
        <p:spPr>
          <a:xfrm>
            <a:off x="3106738" y="4724400"/>
            <a:ext cx="2971800" cy="153528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toiletworn">
            <a:extLst>
              <a:ext uri="{FF2B5EF4-FFF2-40B4-BE49-F238E27FC236}">
                <a16:creationId xmlns:a16="http://schemas.microsoft.com/office/drawing/2014/main" id="{71C2816C-B563-DBE1-B8C9-33FDA0F7B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458788"/>
            <a:ext cx="879157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87F0CF2-67F8-2CB9-420B-437EADD4F5ED}"/>
              </a:ext>
            </a:extLst>
          </p:cNvPr>
          <p:cNvSpPr>
            <a:spLocks noGrp="1" noChangeArrowheads="1"/>
          </p:cNvSpPr>
          <p:nvPr>
            <p:ph type="title"/>
          </p:nvPr>
        </p:nvSpPr>
        <p:spPr/>
        <p:txBody>
          <a:bodyPr>
            <a:normAutofit fontScale="90000"/>
          </a:bodyPr>
          <a:lstStyle/>
          <a:p>
            <a:pPr eaLnBrk="1" hangingPunct="1">
              <a:defRPr/>
            </a:pPr>
            <a:r>
              <a:rPr lang="en-US" dirty="0"/>
              <a:t>Diapering and Diaper Changing Facilities .2819(a)</a:t>
            </a:r>
          </a:p>
        </p:txBody>
      </p:sp>
      <p:sp>
        <p:nvSpPr>
          <p:cNvPr id="9219" name="Rectangle 3">
            <a:extLst>
              <a:ext uri="{FF2B5EF4-FFF2-40B4-BE49-F238E27FC236}">
                <a16:creationId xmlns:a16="http://schemas.microsoft.com/office/drawing/2014/main" id="{FF5823A3-62E9-3CE9-F3B5-0895BE504AD5}"/>
              </a:ext>
            </a:extLst>
          </p:cNvPr>
          <p:cNvSpPr>
            <a:spLocks noGrp="1" noChangeArrowheads="1"/>
          </p:cNvSpPr>
          <p:nvPr>
            <p:ph type="body" sz="half" idx="1"/>
          </p:nvPr>
        </p:nvSpPr>
        <p:spPr>
          <a:xfrm>
            <a:off x="685800" y="1905000"/>
            <a:ext cx="4953000" cy="4953000"/>
          </a:xfrm>
        </p:spPr>
        <p:txBody>
          <a:bodyPr/>
          <a:lstStyle/>
          <a:p>
            <a:pPr eaLnBrk="1" hangingPunct="1">
              <a:lnSpc>
                <a:spcPct val="90000"/>
              </a:lnSpc>
              <a:defRPr/>
            </a:pPr>
            <a:r>
              <a:rPr lang="en-US" sz="2400" dirty="0"/>
              <a:t>Each diaper changing station shall </a:t>
            </a:r>
            <a:r>
              <a:rPr lang="en-US" sz="2400" u="sng" dirty="0"/>
              <a:t>INCLUDE</a:t>
            </a:r>
            <a:r>
              <a:rPr lang="en-US" sz="2400" dirty="0"/>
              <a:t> a handwashing lavatory. </a:t>
            </a:r>
          </a:p>
          <a:p>
            <a:pPr eaLnBrk="1" hangingPunct="1">
              <a:lnSpc>
                <a:spcPct val="90000"/>
              </a:lnSpc>
              <a:defRPr/>
            </a:pPr>
            <a:endParaRPr lang="en-US" sz="2400" dirty="0"/>
          </a:p>
          <a:p>
            <a:pPr marL="0" indent="0" eaLnBrk="1" hangingPunct="1">
              <a:lnSpc>
                <a:spcPct val="90000"/>
              </a:lnSpc>
              <a:buFont typeface="Wingdings" panose="05000000000000000000" pitchFamily="2" charset="2"/>
              <a:buNone/>
              <a:defRPr/>
            </a:pPr>
            <a:r>
              <a:rPr lang="en-US" sz="2400" u="sng" dirty="0"/>
              <a:t>Exception -  In or next to diaper changing area</a:t>
            </a:r>
            <a:r>
              <a:rPr lang="en-US" sz="2400" dirty="0"/>
              <a:t> </a:t>
            </a:r>
          </a:p>
          <a:p>
            <a:pPr eaLnBrk="1" hangingPunct="1">
              <a:lnSpc>
                <a:spcPct val="90000"/>
              </a:lnSpc>
              <a:defRPr/>
            </a:pPr>
            <a:r>
              <a:rPr lang="en-US" sz="2400" dirty="0"/>
              <a:t>Centers licensed for fewer than 13 children and located in a residence.</a:t>
            </a:r>
          </a:p>
          <a:p>
            <a:pPr eaLnBrk="1" hangingPunct="1">
              <a:lnSpc>
                <a:spcPct val="90000"/>
              </a:lnSpc>
              <a:defRPr/>
            </a:pPr>
            <a:r>
              <a:rPr lang="en-US" sz="2400" dirty="0"/>
              <a:t>Diaper changing areas designated for school age children.</a:t>
            </a:r>
          </a:p>
          <a:p>
            <a:pPr marL="0" indent="0" eaLnBrk="1" hangingPunct="1">
              <a:lnSpc>
                <a:spcPct val="90000"/>
              </a:lnSpc>
              <a:buFont typeface="Wingdings" panose="05000000000000000000" pitchFamily="2" charset="2"/>
              <a:buNone/>
              <a:defRPr/>
            </a:pPr>
            <a:endParaRPr lang="en-US" sz="2400" dirty="0"/>
          </a:p>
        </p:txBody>
      </p:sp>
      <p:pic>
        <p:nvPicPr>
          <p:cNvPr id="7" name="Online Image Placeholder 6">
            <a:extLst>
              <a:ext uri="{FF2B5EF4-FFF2-40B4-BE49-F238E27FC236}">
                <a16:creationId xmlns:a16="http://schemas.microsoft.com/office/drawing/2014/main" id="{A9E98ED4-A13B-39E6-E86D-426EF8103298}"/>
              </a:ext>
            </a:extLst>
          </p:cNvPr>
          <p:cNvPicPr>
            <a:picLocks noGrp="1" noChangeAspect="1"/>
          </p:cNvPicPr>
          <p:nvPr>
            <p:ph type="clipArt" sz="half" idx="2"/>
          </p:nvPr>
        </p:nvPicPr>
        <p:blipFill>
          <a:blip r:embed="rId3"/>
          <a:stretch>
            <a:fillRect/>
          </a:stretch>
        </p:blipFill>
        <p:spPr>
          <a:xfrm>
            <a:off x="6019800" y="2238375"/>
            <a:ext cx="2143125" cy="2143125"/>
          </a:xfrm>
          <a:prstGeom prst="rect">
            <a:avLst/>
          </a:prstGeom>
        </p:spPr>
      </p:pic>
    </p:spTree>
  </p:cSld>
  <p:clrMapOvr>
    <a:masterClrMapping/>
  </p:clrMapOvr>
  <p:transition spd="med">
    <p:random/>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box(out)">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box(out)">
                                      <p:cBhvr>
                                        <p:cTn id="12" dur="500"/>
                                        <p:tgtEl>
                                          <p:spTgt spid="921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animEffect transition="in" filter="box(out)">
                                      <p:cBhvr>
                                        <p:cTn id="17" dur="500"/>
                                        <p:tgtEl>
                                          <p:spTgt spid="921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9219">
                                            <p:txEl>
                                              <p:pRg st="4" end="4"/>
                                            </p:txEl>
                                          </p:spTgt>
                                        </p:tgtEl>
                                        <p:attrNameLst>
                                          <p:attrName>style.visibility</p:attrName>
                                        </p:attrNameLst>
                                      </p:cBhvr>
                                      <p:to>
                                        <p:strVal val="visible"/>
                                      </p:to>
                                    </p:set>
                                    <p:animEffect transition="in" filter="box(out)">
                                      <p:cBhvr>
                                        <p:cTn id="22"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A51B93-5FBF-98E1-A0D0-3657054272F8}"/>
              </a:ext>
            </a:extLst>
          </p:cNvPr>
          <p:cNvSpPr>
            <a:spLocks noGrp="1"/>
          </p:cNvSpPr>
          <p:nvPr>
            <p:ph type="title"/>
          </p:nvPr>
        </p:nvSpPr>
        <p:spPr/>
        <p:txBody>
          <a:bodyPr/>
          <a:lstStyle/>
          <a:p>
            <a:pPr>
              <a:defRPr/>
            </a:pPr>
            <a:r>
              <a:rPr lang="en-US" dirty="0"/>
              <a:t>Diapering .2819(b)</a:t>
            </a:r>
          </a:p>
        </p:txBody>
      </p:sp>
      <p:sp>
        <p:nvSpPr>
          <p:cNvPr id="12291" name="Content Placeholder 5">
            <a:extLst>
              <a:ext uri="{FF2B5EF4-FFF2-40B4-BE49-F238E27FC236}">
                <a16:creationId xmlns:a16="http://schemas.microsoft.com/office/drawing/2014/main" id="{3773D41F-1043-F967-061B-44B93B023CED}"/>
              </a:ext>
            </a:extLst>
          </p:cNvPr>
          <p:cNvSpPr>
            <a:spLocks noGrp="1"/>
          </p:cNvSpPr>
          <p:nvPr>
            <p:ph idx="1"/>
          </p:nvPr>
        </p:nvSpPr>
        <p:spPr/>
        <p:txBody>
          <a:bodyPr>
            <a:normAutofit/>
          </a:bodyPr>
          <a:lstStyle/>
          <a:p>
            <a:pPr>
              <a:defRPr/>
            </a:pPr>
            <a:r>
              <a:rPr lang="en-US" dirty="0"/>
              <a:t>Diapering surfaces shall be smooth, intact, nonabsorbent, easily cleanable and approved by the department.</a:t>
            </a:r>
          </a:p>
          <a:p>
            <a:pPr>
              <a:defRPr/>
            </a:pPr>
            <a:r>
              <a:rPr lang="en-US" dirty="0"/>
              <a:t>Nothing shall be placed on the diapering surface except for those items required for diapering and the child whose diaper will be changed.</a:t>
            </a:r>
          </a:p>
          <a:p>
            <a:pPr>
              <a:defRPr/>
            </a:pPr>
            <a:endParaRPr lang="en-US" dirty="0"/>
          </a:p>
          <a:p>
            <a:pPr marL="0" indent="0">
              <a:buFont typeface="Wingdings" panose="05000000000000000000" pitchFamily="2" charset="2"/>
              <a:buNone/>
              <a:defRPr/>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2EB2F592-3CA4-2E1E-2E63-BAFF5C4AC74C}"/>
              </a:ext>
            </a:extLst>
          </p:cNvPr>
          <p:cNvSpPr>
            <a:spLocks noGrp="1" noChangeArrowheads="1"/>
          </p:cNvSpPr>
          <p:nvPr>
            <p:ph type="title"/>
          </p:nvPr>
        </p:nvSpPr>
        <p:spPr>
          <a:xfrm>
            <a:off x="4953000" y="1176528"/>
            <a:ext cx="2971800" cy="1143000"/>
          </a:xfrm>
        </p:spPr>
        <p:txBody>
          <a:bodyPr/>
          <a:lstStyle/>
          <a:p>
            <a:pPr eaLnBrk="1" hangingPunct="1">
              <a:defRPr/>
            </a:pPr>
            <a:r>
              <a:rPr lang="en-US" dirty="0"/>
              <a:t>Diapering</a:t>
            </a:r>
          </a:p>
        </p:txBody>
      </p:sp>
      <p:pic>
        <p:nvPicPr>
          <p:cNvPr id="26627" name="Picture 3" descr="diaper changing">
            <a:extLst>
              <a:ext uri="{FF2B5EF4-FFF2-40B4-BE49-F238E27FC236}">
                <a16:creationId xmlns:a16="http://schemas.microsoft.com/office/drawing/2014/main" id="{85EEF6B2-EE38-4107-1F19-90108B0DD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439216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AE91055-45CC-F8B3-4CCA-B70A2F0E7BB2}"/>
              </a:ext>
            </a:extLst>
          </p:cNvPr>
          <p:cNvSpPr txBox="1"/>
          <p:nvPr/>
        </p:nvSpPr>
        <p:spPr>
          <a:xfrm>
            <a:off x="4956048" y="2346960"/>
            <a:ext cx="3654552" cy="3785652"/>
          </a:xfrm>
          <a:prstGeom prst="rect">
            <a:avLst/>
          </a:prstGeom>
          <a:noFill/>
        </p:spPr>
        <p:txBody>
          <a:bodyPr wrap="square" rtlCol="0">
            <a:spAutoFit/>
          </a:bodyPr>
          <a:lstStyle/>
          <a:p>
            <a:r>
              <a:rPr lang="en-US" dirty="0"/>
              <a:t>(</a:t>
            </a:r>
            <a:r>
              <a:rPr lang="en-US" sz="2000" dirty="0"/>
              <a:t>c) Diapering surfaces shall be disinfected using an approved disinfectant. </a:t>
            </a:r>
            <a:r>
              <a:rPr lang="en-US" sz="2000" b="1" dirty="0"/>
              <a:t>Approved disinfectants</a:t>
            </a:r>
            <a:r>
              <a:rPr lang="en-US" sz="2000" dirty="0"/>
              <a:t> and detergent solution shall be kept in separate and labeled bottles at each diaper changing station. </a:t>
            </a:r>
            <a:r>
              <a:rPr lang="en-US" sz="2000" b="1" dirty="0"/>
              <a:t>Approved disinfectants </a:t>
            </a:r>
            <a:r>
              <a:rPr lang="en-US" sz="2000" dirty="0"/>
              <a:t>that are chlorine disinfecting solutions shall be stored in hand pump spray bottles. No cloths or sponges shall be used on diapering surfaces.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0C93-38F5-5EA4-D51A-6680C109F75B}"/>
              </a:ext>
            </a:extLst>
          </p:cNvPr>
          <p:cNvSpPr>
            <a:spLocks noGrp="1"/>
          </p:cNvSpPr>
          <p:nvPr>
            <p:ph type="title"/>
          </p:nvPr>
        </p:nvSpPr>
        <p:spPr/>
        <p:txBody>
          <a:bodyPr>
            <a:normAutofit fontScale="90000"/>
          </a:bodyPr>
          <a:lstStyle/>
          <a:p>
            <a:pPr>
              <a:defRPr/>
            </a:pPr>
            <a:r>
              <a:rPr lang="en-US" dirty="0"/>
              <a:t>Approved Disinfectant</a:t>
            </a:r>
            <a:br>
              <a:rPr lang="en-US" dirty="0"/>
            </a:br>
            <a:r>
              <a:rPr lang="en-US" dirty="0"/>
              <a:t>defined… [2]</a:t>
            </a:r>
          </a:p>
        </p:txBody>
      </p:sp>
      <p:sp>
        <p:nvSpPr>
          <p:cNvPr id="34819" name="Content Placeholder 2">
            <a:extLst>
              <a:ext uri="{FF2B5EF4-FFF2-40B4-BE49-F238E27FC236}">
                <a16:creationId xmlns:a16="http://schemas.microsoft.com/office/drawing/2014/main" id="{8010C13D-3941-FE42-5F50-79DE6E5301C2}"/>
              </a:ext>
            </a:extLst>
          </p:cNvPr>
          <p:cNvSpPr>
            <a:spLocks noGrp="1" noChangeArrowheads="1"/>
          </p:cNvSpPr>
          <p:nvPr>
            <p:ph idx="1"/>
          </p:nvPr>
        </p:nvSpPr>
        <p:spPr/>
        <p:txBody>
          <a:bodyPr/>
          <a:lstStyle/>
          <a:p>
            <a:pPr marL="0" indent="0">
              <a:buNone/>
            </a:pPr>
            <a:r>
              <a:rPr lang="en-US" dirty="0"/>
              <a:t>A chlorine solution containing 500 to 800 parts per million (ppm) of chlorine</a:t>
            </a:r>
            <a:r>
              <a:rPr lang="en-US" u="sng" dirty="0"/>
              <a:t> or </a:t>
            </a:r>
            <a:r>
              <a:rPr lang="en-US" dirty="0"/>
              <a:t>a disinfectant as defined at 40 C.F.R. 158.2203 that is registered with the United States Environmental Protection Agency (EPA) in accordance with 40 C.F.R. 152 with use indicated in schools and child care settings and that is prepared and maintained in accordance with </a:t>
            </a:r>
            <a:r>
              <a:rPr lang="en-US" b="1" dirty="0"/>
              <a:t>Rule .2812(i) </a:t>
            </a:r>
            <a:r>
              <a:rPr lang="en-US" dirty="0"/>
              <a:t>of this Section. </a:t>
            </a:r>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E1B54-9E95-D08C-9F36-BB134181A62B}"/>
              </a:ext>
            </a:extLst>
          </p:cNvPr>
          <p:cNvSpPr>
            <a:spLocks noGrp="1"/>
          </p:cNvSpPr>
          <p:nvPr>
            <p:ph type="title"/>
          </p:nvPr>
        </p:nvSpPr>
        <p:spPr/>
        <p:txBody>
          <a:bodyPr>
            <a:normAutofit fontScale="90000"/>
          </a:bodyPr>
          <a:lstStyle/>
          <a:p>
            <a:pPr>
              <a:defRPr/>
            </a:pPr>
            <a:r>
              <a:rPr lang="en-US" dirty="0"/>
              <a:t>Approved Disinfectant </a:t>
            </a:r>
            <a:br>
              <a:rPr lang="en-US" dirty="0"/>
            </a:br>
            <a:r>
              <a:rPr lang="en-US" dirty="0"/>
              <a:t>.2812(i)</a:t>
            </a:r>
          </a:p>
        </p:txBody>
      </p:sp>
      <p:sp>
        <p:nvSpPr>
          <p:cNvPr id="30723" name="Content Placeholder 2">
            <a:extLst>
              <a:ext uri="{FF2B5EF4-FFF2-40B4-BE49-F238E27FC236}">
                <a16:creationId xmlns:a16="http://schemas.microsoft.com/office/drawing/2014/main" id="{9E87C2A2-9019-D83E-BBCF-BA0A4CF759F5}"/>
              </a:ext>
            </a:extLst>
          </p:cNvPr>
          <p:cNvSpPr>
            <a:spLocks noGrp="1" noChangeArrowheads="1"/>
          </p:cNvSpPr>
          <p:nvPr>
            <p:ph idx="1"/>
          </p:nvPr>
        </p:nvSpPr>
        <p:spPr>
          <a:xfrm>
            <a:off x="685800" y="2362200"/>
            <a:ext cx="7781544" cy="3962400"/>
          </a:xfrm>
        </p:spPr>
        <p:txBody>
          <a:bodyPr>
            <a:noAutofit/>
          </a:bodyPr>
          <a:lstStyle/>
          <a:p>
            <a:pPr marL="0" indent="0">
              <a:buNone/>
            </a:pPr>
            <a:r>
              <a:rPr lang="en-US" sz="1450" dirty="0"/>
              <a:t>(i) An </a:t>
            </a:r>
            <a:r>
              <a:rPr lang="en-US" sz="1450" b="1" dirty="0"/>
              <a:t>approved disinfectant </a:t>
            </a:r>
            <a:r>
              <a:rPr lang="en-US" sz="1450" dirty="0"/>
              <a:t>shall be provided for cleaning purposes. Throughout this Section, when an </a:t>
            </a:r>
            <a:r>
              <a:rPr lang="en-US" sz="1450" b="1" dirty="0"/>
              <a:t>approved disinfectant is </a:t>
            </a:r>
            <a:r>
              <a:rPr lang="en-US" sz="1450" dirty="0"/>
              <a:t>used in a childcare center, …</a:t>
            </a:r>
          </a:p>
          <a:p>
            <a:pPr lvl="1"/>
            <a:r>
              <a:rPr lang="en-US" sz="1450" dirty="0"/>
              <a:t>1. the </a:t>
            </a:r>
            <a:r>
              <a:rPr lang="en-US" sz="1450" u="sng" dirty="0"/>
              <a:t>manufacturer's Safety Data Sheets </a:t>
            </a:r>
            <a:r>
              <a:rPr lang="en-US" sz="1450" dirty="0"/>
              <a:t>for the disinfectant product shall be kept on file at the child care center …</a:t>
            </a:r>
          </a:p>
          <a:p>
            <a:pPr lvl="1"/>
            <a:r>
              <a:rPr lang="en-US" sz="1450" dirty="0"/>
              <a:t>2. and the </a:t>
            </a:r>
            <a:r>
              <a:rPr lang="en-US" sz="1450" u="sng" dirty="0"/>
              <a:t>instructions for use of the disinfectant product shall be followed</a:t>
            </a:r>
            <a:r>
              <a:rPr lang="en-US" sz="1450" dirty="0"/>
              <a:t>.</a:t>
            </a:r>
          </a:p>
          <a:p>
            <a:pPr marL="0" indent="0">
              <a:buNone/>
            </a:pPr>
            <a:r>
              <a:rPr lang="en-US" sz="1450" dirty="0"/>
              <a:t>When a </a:t>
            </a:r>
            <a:r>
              <a:rPr lang="en-US" sz="1450" b="1" dirty="0">
                <a:solidFill>
                  <a:srgbClr val="0070C0"/>
                </a:solidFill>
              </a:rPr>
              <a:t>chlorine solution </a:t>
            </a:r>
            <a:r>
              <a:rPr lang="en-US" sz="1450" dirty="0"/>
              <a:t>is prepared by a child care center employee for use as an </a:t>
            </a:r>
            <a:r>
              <a:rPr lang="en-US" sz="1450" b="1" dirty="0"/>
              <a:t>approved disinfectant, </a:t>
            </a:r>
            <a:r>
              <a:rPr lang="en-US" sz="1450" dirty="0"/>
              <a:t>then …</a:t>
            </a:r>
          </a:p>
          <a:p>
            <a:pPr lvl="1">
              <a:buFont typeface="Courier New" panose="02070309020205020404" pitchFamily="49" charset="0"/>
              <a:buChar char="o"/>
            </a:pPr>
            <a:r>
              <a:rPr lang="en-US" sz="1450" dirty="0"/>
              <a:t>1. the solution shall be prepared for use within 24 hours and...</a:t>
            </a:r>
          </a:p>
          <a:p>
            <a:pPr lvl="1">
              <a:buFont typeface="Courier New" panose="02070309020205020404" pitchFamily="49" charset="0"/>
              <a:buChar char="o"/>
            </a:pPr>
            <a:r>
              <a:rPr lang="en-US" sz="1450" dirty="0"/>
              <a:t>2. a testing method shall be used to ensure compliance with the prescribed chlorine concentration. </a:t>
            </a:r>
          </a:p>
          <a:p>
            <a:pPr lvl="1">
              <a:buFont typeface="Courier New" panose="02070309020205020404" pitchFamily="49" charset="0"/>
              <a:buChar char="o"/>
            </a:pPr>
            <a:r>
              <a:rPr lang="en-US" sz="1450" dirty="0"/>
              <a:t>3. To achieve the maximum germ reduction with a </a:t>
            </a:r>
            <a:r>
              <a:rPr lang="en-US" sz="1450" b="1" dirty="0">
                <a:solidFill>
                  <a:srgbClr val="0070C0"/>
                </a:solidFill>
              </a:rPr>
              <a:t>chlorine disinfecting solution, </a:t>
            </a:r>
            <a:r>
              <a:rPr lang="en-US" sz="1450" dirty="0"/>
              <a:t>the surface being disinfected shall be made wet with the chlorine disinfecting solution and allowed </a:t>
            </a:r>
            <a:r>
              <a:rPr lang="en-US" sz="1450" u="sng" dirty="0"/>
              <a:t>to air dry </a:t>
            </a:r>
            <a:r>
              <a:rPr lang="en-US" sz="1450" dirty="0"/>
              <a:t>or </a:t>
            </a:r>
            <a:r>
              <a:rPr lang="en-US" sz="1450" u="sng" dirty="0"/>
              <a:t>be dried only after the surface has been in contact with the chlorine disinfecting solution for a minimum of </a:t>
            </a:r>
            <a:r>
              <a:rPr lang="en-US" sz="1450" b="1" u="sng" dirty="0">
                <a:solidFill>
                  <a:srgbClr val="FF0000"/>
                </a:solidFill>
              </a:rPr>
              <a:t>two minutes</a:t>
            </a:r>
            <a:r>
              <a:rPr lang="en-US" sz="1450" b="1" dirty="0">
                <a:solidFill>
                  <a:srgbClr val="FF0000"/>
                </a:solidFill>
              </a:rPr>
              <a:t>.</a:t>
            </a:r>
            <a:endParaRPr lang="en-US" altLang="en-US" sz="1450" b="1"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2" name="Picture 11">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5" name="Picture 14">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 name="Straight Connector 16">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4AC549E-54C0-191A-338F-436091C14154}"/>
              </a:ext>
            </a:extLst>
          </p:cNvPr>
          <p:cNvPicPr>
            <a:picLocks noChangeAspect="1"/>
          </p:cNvPicPr>
          <p:nvPr/>
        </p:nvPicPr>
        <p:blipFill rotWithShape="1">
          <a:blip r:embed="rId4">
            <a:alphaModFix amt="50000"/>
          </a:blip>
          <a:srcRect l="11595" r="18737" b="-1"/>
          <a:stretch/>
        </p:blipFill>
        <p:spPr>
          <a:xfrm>
            <a:off x="-29369" y="24154"/>
            <a:ext cx="9143980" cy="6857990"/>
          </a:xfrm>
          <a:prstGeom prst="rect">
            <a:avLst/>
          </a:prstGeom>
        </p:spPr>
      </p:pic>
      <p:sp>
        <p:nvSpPr>
          <p:cNvPr id="5" name="TextBox 4">
            <a:extLst>
              <a:ext uri="{FF2B5EF4-FFF2-40B4-BE49-F238E27FC236}">
                <a16:creationId xmlns:a16="http://schemas.microsoft.com/office/drawing/2014/main" id="{A4F4A7D3-4527-C8D0-C302-A987C4475619}"/>
              </a:ext>
            </a:extLst>
          </p:cNvPr>
          <p:cNvSpPr txBox="1"/>
          <p:nvPr/>
        </p:nvSpPr>
        <p:spPr>
          <a:xfrm>
            <a:off x="2016919" y="1667931"/>
            <a:ext cx="5114131" cy="1718733"/>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kumimoji="0" lang="en-US" sz="3400" b="0" i="0" u="none" strike="noStrike" spc="0" normalizeH="0" baseline="0" noProof="0" dirty="0">
                <a:ln w="3175" cmpd="sng">
                  <a:noFill/>
                </a:ln>
                <a:solidFill>
                  <a:srgbClr val="FFFFFF"/>
                </a:solidFill>
                <a:uLnTx/>
                <a:uFillTx/>
                <a:latin typeface="+mj-lt"/>
                <a:ea typeface="+mj-ea"/>
                <a:cs typeface="+mj-cs"/>
              </a:rPr>
              <a:t>I know I have mixed my chlorine disinfectant correctly,</a:t>
            </a:r>
          </a:p>
          <a:p>
            <a:pPr algn="ctr">
              <a:lnSpc>
                <a:spcPct val="90000"/>
              </a:lnSpc>
              <a:spcBef>
                <a:spcPct val="0"/>
              </a:spcBef>
              <a:spcAft>
                <a:spcPts val="600"/>
              </a:spcAft>
            </a:pPr>
            <a:r>
              <a:rPr kumimoji="0" lang="en-US" sz="3400" b="0" i="0" u="none" strike="noStrike" spc="0" normalizeH="0" baseline="0" noProof="0" dirty="0">
                <a:ln w="3175" cmpd="sng">
                  <a:noFill/>
                </a:ln>
                <a:solidFill>
                  <a:srgbClr val="FFFFFF"/>
                </a:solidFill>
                <a:uLnTx/>
                <a:uFillTx/>
                <a:latin typeface="+mj-lt"/>
                <a:ea typeface="+mj-ea"/>
                <a:cs typeface="+mj-cs"/>
              </a:rPr>
              <a:t>What went wrong ???!!!</a:t>
            </a:r>
            <a:endParaRPr lang="en-US" sz="3400" dirty="0">
              <a:ln w="3175" cmpd="sng">
                <a:noFill/>
              </a:ln>
              <a:solidFill>
                <a:srgbClr val="FFFFFF"/>
              </a:solidFill>
              <a:latin typeface="+mj-lt"/>
              <a:ea typeface="+mj-ea"/>
              <a:cs typeface="+mj-cs"/>
            </a:endParaRPr>
          </a:p>
        </p:txBody>
      </p:sp>
      <p:cxnSp>
        <p:nvCxnSpPr>
          <p:cNvPr id="21" name="Straight Connector 20">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960408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B2DD14-5C6A-EFC9-8CEB-54D4314E999C}"/>
              </a:ext>
            </a:extLst>
          </p:cNvPr>
          <p:cNvGraphicFramePr>
            <a:graphicFrameLocks noGrp="1"/>
          </p:cNvGraphicFramePr>
          <p:nvPr>
            <p:extLst>
              <p:ext uri="{D42A27DB-BD31-4B8C-83A1-F6EECF244321}">
                <p14:modId xmlns:p14="http://schemas.microsoft.com/office/powerpoint/2010/main" val="3075655757"/>
              </p:ext>
            </p:extLst>
          </p:nvPr>
        </p:nvGraphicFramePr>
        <p:xfrm>
          <a:off x="609600" y="457201"/>
          <a:ext cx="7848600" cy="5867401"/>
        </p:xfrm>
        <a:graphic>
          <a:graphicData uri="http://schemas.openxmlformats.org/drawingml/2006/table">
            <a:tbl>
              <a:tblPr firstRow="1" firstCol="1" bandRow="1"/>
              <a:tblGrid>
                <a:gridCol w="1569720">
                  <a:extLst>
                    <a:ext uri="{9D8B030D-6E8A-4147-A177-3AD203B41FA5}">
                      <a16:colId xmlns:a16="http://schemas.microsoft.com/office/drawing/2014/main" val="20000"/>
                    </a:ext>
                  </a:extLst>
                </a:gridCol>
                <a:gridCol w="1569720">
                  <a:extLst>
                    <a:ext uri="{9D8B030D-6E8A-4147-A177-3AD203B41FA5}">
                      <a16:colId xmlns:a16="http://schemas.microsoft.com/office/drawing/2014/main" val="20001"/>
                    </a:ext>
                  </a:extLst>
                </a:gridCol>
                <a:gridCol w="1569720">
                  <a:extLst>
                    <a:ext uri="{9D8B030D-6E8A-4147-A177-3AD203B41FA5}">
                      <a16:colId xmlns:a16="http://schemas.microsoft.com/office/drawing/2014/main" val="20002"/>
                    </a:ext>
                  </a:extLst>
                </a:gridCol>
                <a:gridCol w="1569720">
                  <a:extLst>
                    <a:ext uri="{9D8B030D-6E8A-4147-A177-3AD203B41FA5}">
                      <a16:colId xmlns:a16="http://schemas.microsoft.com/office/drawing/2014/main" val="20003"/>
                    </a:ext>
                  </a:extLst>
                </a:gridCol>
                <a:gridCol w="1569720">
                  <a:extLst>
                    <a:ext uri="{9D8B030D-6E8A-4147-A177-3AD203B41FA5}">
                      <a16:colId xmlns:a16="http://schemas.microsoft.com/office/drawing/2014/main" val="20004"/>
                    </a:ext>
                  </a:extLst>
                </a:gridCol>
              </a:tblGrid>
              <a:tr h="876613">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Application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Bleach Per Gallon</a:t>
                      </a:r>
                    </a:p>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Of Water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Bleach Per Quart of Water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Bleach</a:t>
                      </a:r>
                    </a:p>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(Free Chlorine Concentration)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Recommended </a:t>
                      </a:r>
                    </a:p>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Labeling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80047">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5.25% Sodium Hypochlorite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1646">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Disinfecting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Strength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¼ Cup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 Tablespoon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500 – 800 ppm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Disinfectant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2417">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Sanitizing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Strength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 tablespoon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¾ Teaspoon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50 – 200 ppm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Sanitizer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80047">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6.00% Sodium Hypochlorite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31646">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Disinfecting Strength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3 ½ Tablespoons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 ½ Teaspoons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500 – 800 ppm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Disinfectant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31646">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Sanitizing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Strength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 ½ Teaspoons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½ Teaspoon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50 – 200 ppm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Sanitizer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80047">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8.25% Sodium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Hypochlorite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31646">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Disinfecting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Strength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 ½ Tablespoon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 Teaspoon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500 – 800 ppm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Disinfectant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31646">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Sanitizing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Strength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 Teaspoon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½ Teaspoon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50 – 200 ppm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Sanitizer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2838" name="Rectangle 1">
            <a:extLst>
              <a:ext uri="{FF2B5EF4-FFF2-40B4-BE49-F238E27FC236}">
                <a16:creationId xmlns:a16="http://schemas.microsoft.com/office/drawing/2014/main" id="{33D1ECD0-188B-13C2-2D65-DC0495368A9E}"/>
              </a:ext>
            </a:extLst>
          </p:cNvPr>
          <p:cNvSpPr>
            <a:spLocks noChangeArrowheads="1"/>
          </p:cNvSpPr>
          <p:nvPr/>
        </p:nvSpPr>
        <p:spPr bwMode="auto">
          <a:xfrm>
            <a:off x="1603375" y="20812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9224" name="Group 9223">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9225" name="Picture 9224">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226" name="Rectangle 9225">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227" name="Picture 9226">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228" name="Picture 9227">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9230" name="Straight Connector 9229">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9232" name="Rectangle 9231">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4" name="Rectangle 9233">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6" name="Rectangle 9235">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049717F-A1B8-C5D4-9CD0-0640D738FBB3}"/>
              </a:ext>
            </a:extLst>
          </p:cNvPr>
          <p:cNvSpPr>
            <a:spLocks noGrp="1"/>
          </p:cNvSpPr>
          <p:nvPr>
            <p:ph type="title" idx="4294967295"/>
          </p:nvPr>
        </p:nvSpPr>
        <p:spPr>
          <a:xfrm>
            <a:off x="714081" y="954756"/>
            <a:ext cx="2047810" cy="4946003"/>
          </a:xfrm>
        </p:spPr>
        <p:txBody>
          <a:bodyPr vert="horz" lIns="91440" tIns="45720" rIns="91440" bIns="45720" rtlCol="0" anchor="ctr">
            <a:normAutofit/>
          </a:bodyPr>
          <a:lstStyle/>
          <a:p>
            <a:pPr>
              <a:defRPr/>
            </a:pPr>
            <a:r>
              <a:rPr lang="en-US" sz="4400">
                <a:solidFill>
                  <a:srgbClr val="FFFFFF"/>
                </a:solidFill>
              </a:rPr>
              <a:t>Terms: </a:t>
            </a:r>
            <a:r>
              <a:rPr lang="en-US" sz="4400" b="1">
                <a:solidFill>
                  <a:srgbClr val="FFFFFF"/>
                </a:solidFill>
              </a:rPr>
              <a:t>New</a:t>
            </a:r>
            <a:r>
              <a:rPr lang="en-US" sz="4400">
                <a:solidFill>
                  <a:srgbClr val="FFFFFF"/>
                </a:solidFill>
              </a:rPr>
              <a:t> or </a:t>
            </a:r>
            <a:r>
              <a:rPr lang="en-US" sz="4400" i="1">
                <a:solidFill>
                  <a:srgbClr val="FFFFFF"/>
                </a:solidFill>
              </a:rPr>
              <a:t>Clarified</a:t>
            </a:r>
            <a:r>
              <a:rPr lang="en-US" sz="4400">
                <a:solidFill>
                  <a:srgbClr val="FFFFFF"/>
                </a:solidFill>
              </a:rPr>
              <a:t>:</a:t>
            </a:r>
          </a:p>
        </p:txBody>
      </p:sp>
      <p:sp>
        <p:nvSpPr>
          <p:cNvPr id="9238" name="Rectangle 9237">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Content Placeholder 2">
            <a:extLst>
              <a:ext uri="{FF2B5EF4-FFF2-40B4-BE49-F238E27FC236}">
                <a16:creationId xmlns:a16="http://schemas.microsoft.com/office/drawing/2014/main" id="{22890FB1-159F-0004-4C6B-67921AD86350}"/>
              </a:ext>
            </a:extLst>
          </p:cNvPr>
          <p:cNvSpPr>
            <a:spLocks noGrp="1" noChangeArrowheads="1"/>
          </p:cNvSpPr>
          <p:nvPr>
            <p:ph idx="4294967295"/>
          </p:nvPr>
        </p:nvSpPr>
        <p:spPr>
          <a:xfrm>
            <a:off x="3490722" y="228600"/>
            <a:ext cx="5527932" cy="6627614"/>
          </a:xfrm>
        </p:spPr>
        <p:txBody>
          <a:bodyPr vert="horz" lIns="91440" tIns="45720" rIns="91440" bIns="45720" rtlCol="0" anchor="ctr">
            <a:normAutofit fontScale="92500" lnSpcReduction="20000"/>
          </a:bodyPr>
          <a:lstStyle/>
          <a:p>
            <a:pPr>
              <a:lnSpc>
                <a:spcPct val="90000"/>
              </a:lnSpc>
            </a:pPr>
            <a:endParaRPr lang="en-US" altLang="en-US" sz="1300" b="1" dirty="0"/>
          </a:p>
          <a:p>
            <a:pPr>
              <a:lnSpc>
                <a:spcPct val="90000"/>
              </a:lnSpc>
            </a:pPr>
            <a:r>
              <a:rPr lang="en-US" altLang="en-US" sz="1300" b="1" dirty="0"/>
              <a:t>(</a:t>
            </a:r>
            <a:r>
              <a:rPr lang="en-US" altLang="en-US" sz="2100" b="1" dirty="0"/>
              <a:t>21) Hand antiseptic</a:t>
            </a:r>
          </a:p>
          <a:p>
            <a:pPr>
              <a:lnSpc>
                <a:spcPct val="90000"/>
              </a:lnSpc>
            </a:pPr>
            <a:r>
              <a:rPr lang="en-US" altLang="en-US" sz="2100" dirty="0"/>
              <a:t>(22) </a:t>
            </a:r>
            <a:r>
              <a:rPr lang="en-US" altLang="en-US" sz="2100" b="1" dirty="0"/>
              <a:t>Handwash </a:t>
            </a:r>
            <a:r>
              <a:rPr lang="en-US" altLang="en-US" sz="2100" dirty="0"/>
              <a:t>Lavatory(same):means a sink that is equipped with hot and cold water under pressure for the primary purpose of handwashing.</a:t>
            </a:r>
          </a:p>
          <a:p>
            <a:pPr>
              <a:lnSpc>
                <a:spcPct val="90000"/>
              </a:lnSpc>
            </a:pPr>
            <a:r>
              <a:rPr lang="en-US" altLang="en-US" sz="2100" b="1" dirty="0"/>
              <a:t>(2) Approved Disinfectant</a:t>
            </a:r>
          </a:p>
          <a:p>
            <a:pPr>
              <a:lnSpc>
                <a:spcPct val="90000"/>
              </a:lnSpc>
            </a:pPr>
            <a:r>
              <a:rPr lang="en-US" altLang="en-US" sz="2100" b="1" dirty="0"/>
              <a:t>(12) Detergent Solution </a:t>
            </a:r>
            <a:r>
              <a:rPr lang="en-US" altLang="en-US" sz="2100" dirty="0"/>
              <a:t>means a solution comprised of water and soap.</a:t>
            </a:r>
          </a:p>
          <a:p>
            <a:pPr>
              <a:lnSpc>
                <a:spcPct val="90000"/>
              </a:lnSpc>
            </a:pPr>
            <a:r>
              <a:rPr lang="en-US" altLang="en-US" sz="2100" i="1" dirty="0"/>
              <a:t>(13)Disinfect</a:t>
            </a:r>
          </a:p>
          <a:p>
            <a:pPr>
              <a:lnSpc>
                <a:spcPct val="90000"/>
              </a:lnSpc>
            </a:pPr>
            <a:r>
              <a:rPr lang="en-US" altLang="en-US" sz="2100" i="1" dirty="0"/>
              <a:t>(34) Sanitize</a:t>
            </a:r>
          </a:p>
          <a:p>
            <a:pPr>
              <a:lnSpc>
                <a:spcPct val="90000"/>
              </a:lnSpc>
            </a:pPr>
            <a:r>
              <a:rPr lang="en-US" altLang="en-US" sz="2100" b="1" dirty="0"/>
              <a:t>(20) Good Repair</a:t>
            </a:r>
            <a:r>
              <a:rPr lang="en-US" sz="2100" dirty="0"/>
              <a:t>. Items that are in good repair shall be free of substrate damage, deterioration, peeling surfaces, and broken or missing parts and shall operate in accordance with the manufacturer's or builder's instructions</a:t>
            </a:r>
            <a:endParaRPr lang="en-US" altLang="en-US" sz="2100" b="1" dirty="0"/>
          </a:p>
          <a:p>
            <a:pPr>
              <a:lnSpc>
                <a:spcPct val="90000"/>
              </a:lnSpc>
            </a:pPr>
            <a:r>
              <a:rPr lang="en-US" altLang="en-US" sz="2100" b="1" i="1" dirty="0"/>
              <a:t>(35) Sanitizing solution </a:t>
            </a:r>
            <a:r>
              <a:rPr lang="en-US" sz="2100" dirty="0"/>
              <a:t>means a solution containing 50 to 200 parts per million (ppm) of chlorine or a sanitizer as defined at 40 C.F.R. 158.2203 that is registered with the EPA in accordance with 40 C.F.R. 152 that is approved by the EPA for use on food-contact surfaces, does not require a final rinse step, and has a testing method that can be used by child care center employees to confirm that the prescribed chemical concentrations are met and that is prepared and maintained in accordance with Rule .2812(j) of this Section</a:t>
            </a:r>
            <a:r>
              <a:rPr lang="en-US" sz="2000" dirty="0"/>
              <a:t>.</a:t>
            </a:r>
          </a:p>
          <a:p>
            <a:pPr marL="0" indent="0">
              <a:lnSpc>
                <a:spcPct val="90000"/>
              </a:lnSpc>
            </a:pPr>
            <a:endParaRPr lang="en-US" altLang="en-US" sz="13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2ABF641-B59E-4DCE-936C-45E259320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3B07250-CCED-4350-BC55-46F640C20E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6" name="Picture 15">
              <a:extLst>
                <a:ext uri="{FF2B5EF4-FFF2-40B4-BE49-F238E27FC236}">
                  <a16:creationId xmlns:a16="http://schemas.microsoft.com/office/drawing/2014/main" id="{F703DAFF-BCF0-4438-ABC0-9CACD268660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0BD60FB0-8F44-4034-8D31-74618FF51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D1CA9E5D-B5F0-487E-B029-3B4DFB743A7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a:extLst>
                <a:ext uri="{FF2B5EF4-FFF2-40B4-BE49-F238E27FC236}">
                  <a16:creationId xmlns:a16="http://schemas.microsoft.com/office/drawing/2014/main" id="{4E32A033-3230-47BE-ABC1-C3C540F878C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1" name="Straight Connector 20">
            <a:extLst>
              <a:ext uri="{FF2B5EF4-FFF2-40B4-BE49-F238E27FC236}">
                <a16:creationId xmlns:a16="http://schemas.microsoft.com/office/drawing/2014/main" id="{E78C0DC0-3AE7-4C10-96E0-02E4FB0FF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09674" y="2504621"/>
            <a:ext cx="3497580"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Content Placeholder 3">
            <a:extLst>
              <a:ext uri="{FF2B5EF4-FFF2-40B4-BE49-F238E27FC236}">
                <a16:creationId xmlns:a16="http://schemas.microsoft.com/office/drawing/2014/main" id="{3F6E9154-0636-A7B2-C1E1-BAF264B0BC60}"/>
              </a:ext>
            </a:extLst>
          </p:cNvPr>
          <p:cNvPicPr>
            <a:picLocks noChangeAspect="1"/>
          </p:cNvPicPr>
          <p:nvPr/>
        </p:nvPicPr>
        <p:blipFill rotWithShape="1">
          <a:blip r:embed="rId5"/>
          <a:srcRect l="12199" r="22912" b="-1"/>
          <a:stretch/>
        </p:blipFill>
        <p:spPr>
          <a:xfrm>
            <a:off x="942642" y="2837793"/>
            <a:ext cx="1866970" cy="2877237"/>
          </a:xfrm>
          <a:prstGeom prst="rect">
            <a:avLst/>
          </a:prstGeom>
        </p:spPr>
      </p:pic>
      <p:pic>
        <p:nvPicPr>
          <p:cNvPr id="6" name="Picture 5">
            <a:extLst>
              <a:ext uri="{FF2B5EF4-FFF2-40B4-BE49-F238E27FC236}">
                <a16:creationId xmlns:a16="http://schemas.microsoft.com/office/drawing/2014/main" id="{5EEF9295-9568-FB63-98AA-9CE3225112B1}"/>
              </a:ext>
            </a:extLst>
          </p:cNvPr>
          <p:cNvPicPr>
            <a:picLocks noChangeAspect="1"/>
          </p:cNvPicPr>
          <p:nvPr/>
        </p:nvPicPr>
        <p:blipFill rotWithShape="1">
          <a:blip r:embed="rId6"/>
          <a:srcRect t="14690" r="4" b="6462"/>
          <a:stretch/>
        </p:blipFill>
        <p:spPr>
          <a:xfrm>
            <a:off x="2905918" y="2837793"/>
            <a:ext cx="1803980" cy="1422465"/>
          </a:xfrm>
          <a:prstGeom prst="rect">
            <a:avLst/>
          </a:prstGeom>
        </p:spPr>
      </p:pic>
      <p:sp>
        <p:nvSpPr>
          <p:cNvPr id="10" name="Content Placeholder 9">
            <a:extLst>
              <a:ext uri="{FF2B5EF4-FFF2-40B4-BE49-F238E27FC236}">
                <a16:creationId xmlns:a16="http://schemas.microsoft.com/office/drawing/2014/main" id="{45B2EB4C-2A5D-F8F5-C535-09EC16E06B5B}"/>
              </a:ext>
            </a:extLst>
          </p:cNvPr>
          <p:cNvSpPr>
            <a:spLocks noGrp="1"/>
          </p:cNvSpPr>
          <p:nvPr>
            <p:ph idx="1"/>
          </p:nvPr>
        </p:nvSpPr>
        <p:spPr>
          <a:xfrm>
            <a:off x="5252687" y="3723681"/>
            <a:ext cx="2959657" cy="2372319"/>
          </a:xfrm>
        </p:spPr>
        <p:txBody>
          <a:bodyPr anchor="ctr">
            <a:normAutofit/>
          </a:bodyPr>
          <a:lstStyle/>
          <a:p>
            <a:pPr marL="0" indent="0">
              <a:buNone/>
            </a:pPr>
            <a:r>
              <a:rPr lang="en-US" sz="3200" dirty="0"/>
              <a:t>Store barrier in a manner where a child can not have contact.</a:t>
            </a:r>
            <a:endParaRPr lang="en-US" sz="1700" dirty="0"/>
          </a:p>
        </p:txBody>
      </p:sp>
      <p:sp>
        <p:nvSpPr>
          <p:cNvPr id="8" name="TextBox 7">
            <a:extLst>
              <a:ext uri="{FF2B5EF4-FFF2-40B4-BE49-F238E27FC236}">
                <a16:creationId xmlns:a16="http://schemas.microsoft.com/office/drawing/2014/main" id="{2FD46C17-7F16-FF98-2825-B4C852A50C09}"/>
              </a:ext>
            </a:extLst>
          </p:cNvPr>
          <p:cNvSpPr txBox="1"/>
          <p:nvPr/>
        </p:nvSpPr>
        <p:spPr>
          <a:xfrm>
            <a:off x="685800" y="5661116"/>
            <a:ext cx="3428999" cy="523220"/>
          </a:xfrm>
          <a:prstGeom prst="rect">
            <a:avLst/>
          </a:prstGeom>
          <a:noFill/>
        </p:spPr>
        <p:txBody>
          <a:bodyPr wrap="square" rtlCol="0">
            <a:spAutoFit/>
          </a:bodyPr>
          <a:lstStyle/>
          <a:p>
            <a:pPr algn="just"/>
            <a:r>
              <a:rPr kumimoji="0" lang="en-US" sz="1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Examples are diapering mats or nonabsorbent medical grade paper liner.</a:t>
            </a:r>
            <a:endParaRPr lang="en-US" sz="1400" dirty="0"/>
          </a:p>
        </p:txBody>
      </p:sp>
      <p:sp>
        <p:nvSpPr>
          <p:cNvPr id="11" name="TextBox 10">
            <a:extLst>
              <a:ext uri="{FF2B5EF4-FFF2-40B4-BE49-F238E27FC236}">
                <a16:creationId xmlns:a16="http://schemas.microsoft.com/office/drawing/2014/main" id="{C9428012-6D3C-8B02-A6C1-228001D6A5BD}"/>
              </a:ext>
            </a:extLst>
          </p:cNvPr>
          <p:cNvSpPr txBox="1"/>
          <p:nvPr/>
        </p:nvSpPr>
        <p:spPr>
          <a:xfrm>
            <a:off x="5029445" y="640564"/>
            <a:ext cx="3497580" cy="3416320"/>
          </a:xfrm>
          <a:prstGeom prst="rect">
            <a:avLst/>
          </a:prstGeom>
          <a:noFill/>
        </p:spPr>
        <p:txBody>
          <a:bodyPr wrap="square">
            <a:spAutoFit/>
          </a:bodyPr>
          <a:lstStyle/>
          <a:p>
            <a:endParaRPr kumimoji="0" lang="en-US" sz="2200" b="1" i="0" u="none" strike="noStrike" kern="1200" cap="none" spc="0" normalizeH="0" baseline="0" noProof="0" dirty="0">
              <a:ln>
                <a:noFill/>
              </a:ln>
              <a:solidFill>
                <a:prstClr val="black">
                  <a:lumMod val="85000"/>
                  <a:lumOff val="15000"/>
                </a:prstClr>
              </a:solidFill>
              <a:effectLst/>
              <a:uLnTx/>
              <a:uFillTx/>
              <a:latin typeface="Garamond" panose="02020404030301010803"/>
              <a:ea typeface="+mj-ea"/>
              <a:cs typeface="+mj-cs"/>
            </a:endParaRPr>
          </a:p>
          <a:p>
            <a:r>
              <a:rPr kumimoji="0" lang="en-US" sz="2200" b="1" i="0" u="none" strike="noStrike" kern="1200" cap="none" spc="0" normalizeH="0" baseline="0" noProof="0" dirty="0">
                <a:ln>
                  <a:noFill/>
                </a:ln>
                <a:solidFill>
                  <a:prstClr val="black">
                    <a:lumMod val="85000"/>
                    <a:lumOff val="15000"/>
                  </a:prstClr>
                </a:solidFill>
                <a:effectLst/>
                <a:uLnTx/>
                <a:uFillTx/>
                <a:latin typeface="Garamond" panose="02020404030301010803"/>
                <a:ea typeface="+mj-ea"/>
                <a:cs typeface="+mj-cs"/>
              </a:rPr>
              <a:t>(c) If diapering is performed on the floor in a toilet room, then a smooth, intact, nonabsorbent barrier that is clean and in good repair shall be placed on the floor to minimize cross-contamination.</a:t>
            </a:r>
            <a:br>
              <a:rPr kumimoji="0" lang="en-US" sz="2200" b="1" i="0" u="none" strike="noStrike" kern="1200" cap="none" spc="0" normalizeH="0" baseline="0" noProof="0" dirty="0">
                <a:ln>
                  <a:noFill/>
                </a:ln>
                <a:solidFill>
                  <a:prstClr val="black">
                    <a:lumMod val="85000"/>
                    <a:lumOff val="15000"/>
                  </a:prstClr>
                </a:solidFill>
                <a:effectLst/>
                <a:uLnTx/>
                <a:uFillTx/>
                <a:latin typeface="Garamond" panose="02020404030301010803"/>
                <a:ea typeface="+mj-ea"/>
                <a:cs typeface="+mj-cs"/>
              </a:rPr>
            </a:br>
            <a:endParaRPr lang="en-US" dirty="0"/>
          </a:p>
        </p:txBody>
      </p:sp>
      <p:sp>
        <p:nvSpPr>
          <p:cNvPr id="12" name="TextBox 11">
            <a:extLst>
              <a:ext uri="{FF2B5EF4-FFF2-40B4-BE49-F238E27FC236}">
                <a16:creationId xmlns:a16="http://schemas.microsoft.com/office/drawing/2014/main" id="{2AD87F4E-4A7C-FA6C-B3A5-CA823CF54B7D}"/>
              </a:ext>
            </a:extLst>
          </p:cNvPr>
          <p:cNvSpPr txBox="1"/>
          <p:nvPr/>
        </p:nvSpPr>
        <p:spPr>
          <a:xfrm>
            <a:off x="1219200" y="1690610"/>
            <a:ext cx="2261521" cy="646331"/>
          </a:xfrm>
          <a:prstGeom prst="rect">
            <a:avLst/>
          </a:prstGeom>
          <a:noFill/>
        </p:spPr>
        <p:txBody>
          <a:bodyPr wrap="square" rtlCol="0">
            <a:spAutoFit/>
          </a:bodyPr>
          <a:lstStyle/>
          <a:p>
            <a:pPr algn="ctr"/>
            <a:r>
              <a:rPr lang="en-US" dirty="0"/>
              <a:t>.</a:t>
            </a:r>
            <a:r>
              <a:rPr lang="en-US" sz="3600" dirty="0"/>
              <a:t>2819(c)</a:t>
            </a:r>
          </a:p>
        </p:txBody>
      </p:sp>
      <p:pic>
        <p:nvPicPr>
          <p:cNvPr id="2" name="Picture 1">
            <a:extLst>
              <a:ext uri="{FF2B5EF4-FFF2-40B4-BE49-F238E27FC236}">
                <a16:creationId xmlns:a16="http://schemas.microsoft.com/office/drawing/2014/main" id="{7B180666-A68F-8EDE-76FB-3CBA957D5938}"/>
              </a:ext>
            </a:extLst>
          </p:cNvPr>
          <p:cNvPicPr>
            <a:picLocks noChangeAspect="1"/>
          </p:cNvPicPr>
          <p:nvPr/>
        </p:nvPicPr>
        <p:blipFill>
          <a:blip r:embed="rId7"/>
          <a:stretch>
            <a:fillRect/>
          </a:stretch>
        </p:blipFill>
        <p:spPr>
          <a:xfrm>
            <a:off x="2997941" y="4095827"/>
            <a:ext cx="1711957" cy="1422465"/>
          </a:xfrm>
          <a:prstGeom prst="rect">
            <a:avLst/>
          </a:prstGeom>
        </p:spPr>
      </p:pic>
    </p:spTree>
    <p:extLst>
      <p:ext uri="{BB962C8B-B14F-4D97-AF65-F5344CB8AC3E}">
        <p14:creationId xmlns:p14="http://schemas.microsoft.com/office/powerpoint/2010/main" val="3946089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0A8B1-5607-AA97-C26C-8BB838D056AD}"/>
              </a:ext>
            </a:extLst>
          </p:cNvPr>
          <p:cNvSpPr>
            <a:spLocks noGrp="1"/>
          </p:cNvSpPr>
          <p:nvPr>
            <p:ph type="title"/>
          </p:nvPr>
        </p:nvSpPr>
        <p:spPr/>
        <p:txBody>
          <a:bodyPr/>
          <a:lstStyle/>
          <a:p>
            <a:r>
              <a:rPr lang="en-US" dirty="0"/>
              <a:t>Diapering .2819</a:t>
            </a:r>
            <a:r>
              <a:rPr lang="en-US" altLang="en-US" dirty="0"/>
              <a:t>(d)</a:t>
            </a:r>
            <a:endParaRPr lang="en-US" dirty="0"/>
          </a:p>
        </p:txBody>
      </p:sp>
      <p:sp>
        <p:nvSpPr>
          <p:cNvPr id="3" name="Content Placeholder 2">
            <a:extLst>
              <a:ext uri="{FF2B5EF4-FFF2-40B4-BE49-F238E27FC236}">
                <a16:creationId xmlns:a16="http://schemas.microsoft.com/office/drawing/2014/main" id="{788BFF4A-0653-8DE2-07AE-91419D0545C6}"/>
              </a:ext>
            </a:extLst>
          </p:cNvPr>
          <p:cNvSpPr>
            <a:spLocks noGrp="1"/>
          </p:cNvSpPr>
          <p:nvPr>
            <p:ph idx="1"/>
          </p:nvPr>
        </p:nvSpPr>
        <p:spPr/>
        <p:txBody>
          <a:bodyPr/>
          <a:lstStyle/>
          <a:p>
            <a:r>
              <a:rPr kumimoji="0" lang="en-US" altLang="en-US" sz="36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j-ea"/>
                <a:cs typeface="+mj-cs"/>
              </a:rPr>
              <a:t>Diapering Procedures Demonstration</a:t>
            </a:r>
            <a:endParaRPr lang="en-US" dirty="0"/>
          </a:p>
        </p:txBody>
      </p:sp>
    </p:spTree>
    <p:extLst>
      <p:ext uri="{BB962C8B-B14F-4D97-AF65-F5344CB8AC3E}">
        <p14:creationId xmlns:p14="http://schemas.microsoft.com/office/powerpoint/2010/main" val="1513195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350DA-B1F5-3551-27CF-661BD435A60B}"/>
              </a:ext>
            </a:extLst>
          </p:cNvPr>
          <p:cNvSpPr>
            <a:spLocks noGrp="1"/>
          </p:cNvSpPr>
          <p:nvPr>
            <p:ph type="title"/>
          </p:nvPr>
        </p:nvSpPr>
        <p:spPr>
          <a:xfrm>
            <a:off x="1371600" y="533400"/>
            <a:ext cx="6604001" cy="1978071"/>
          </a:xfrm>
        </p:spPr>
        <p:txBody>
          <a:bodyPr>
            <a:normAutofit/>
          </a:bodyPr>
          <a:lstStyle/>
          <a:p>
            <a:pPr>
              <a:defRPr/>
            </a:pPr>
            <a:br>
              <a:rPr lang="en-US" dirty="0"/>
            </a:br>
            <a:br>
              <a:rPr lang="en-US" altLang="en-US" dirty="0"/>
            </a:br>
            <a:endParaRPr lang="en-US" dirty="0"/>
          </a:p>
        </p:txBody>
      </p:sp>
      <p:sp>
        <p:nvSpPr>
          <p:cNvPr id="25603" name="Content Placeholder 2">
            <a:extLst>
              <a:ext uri="{FF2B5EF4-FFF2-40B4-BE49-F238E27FC236}">
                <a16:creationId xmlns:a16="http://schemas.microsoft.com/office/drawing/2014/main" id="{A5388632-5F47-28C0-93EA-B3A7E8BB0325}"/>
              </a:ext>
            </a:extLst>
          </p:cNvPr>
          <p:cNvSpPr>
            <a:spLocks noGrp="1" noChangeArrowheads="1"/>
          </p:cNvSpPr>
          <p:nvPr>
            <p:ph idx="1"/>
          </p:nvPr>
        </p:nvSpPr>
        <p:spPr/>
        <p:txBody>
          <a:bodyPr>
            <a:normAutofit fontScale="92500"/>
          </a:bodyPr>
          <a:lstStyle/>
          <a:p>
            <a:r>
              <a:rPr lang="en-US" dirty="0"/>
              <a:t>(e) Vinyl or latex disposable gloves shall be used by child care center employees during the diaper changing process if the employee's hands have cuts, sores, or chapped skin.</a:t>
            </a:r>
          </a:p>
          <a:p>
            <a:r>
              <a:rPr lang="en-US" dirty="0"/>
              <a:t>(g) Receptacles containing soiled disposable diapers shall be emptied in a garbage area located outside the child care center building daily.</a:t>
            </a:r>
          </a:p>
          <a:p>
            <a:r>
              <a:rPr lang="en-US" altLang="en-US" dirty="0"/>
              <a:t>(h)Proper methods for diaper changing and handwashing shall be posted in the diaper changing area.</a:t>
            </a:r>
          </a:p>
          <a:p>
            <a:endParaRPr lang="en-US" altLang="en-US" dirty="0"/>
          </a:p>
        </p:txBody>
      </p:sp>
      <p:pic>
        <p:nvPicPr>
          <p:cNvPr id="4" name="Picture 3">
            <a:extLst>
              <a:ext uri="{FF2B5EF4-FFF2-40B4-BE49-F238E27FC236}">
                <a16:creationId xmlns:a16="http://schemas.microsoft.com/office/drawing/2014/main" id="{E4E67B03-8A5A-5035-6D1B-0C227F0A712E}"/>
              </a:ext>
            </a:extLst>
          </p:cNvPr>
          <p:cNvPicPr>
            <a:picLocks noChangeAspect="1"/>
          </p:cNvPicPr>
          <p:nvPr/>
        </p:nvPicPr>
        <p:blipFill>
          <a:blip r:embed="rId2"/>
          <a:stretch>
            <a:fillRect/>
          </a:stretch>
        </p:blipFill>
        <p:spPr>
          <a:xfrm>
            <a:off x="2438400" y="1295400"/>
            <a:ext cx="3755461" cy="106689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96DC-CDE8-409A-3398-306A222EE8D4}"/>
              </a:ext>
            </a:extLst>
          </p:cNvPr>
          <p:cNvSpPr>
            <a:spLocks noGrp="1"/>
          </p:cNvSpPr>
          <p:nvPr>
            <p:ph type="title"/>
          </p:nvPr>
        </p:nvSpPr>
        <p:spPr>
          <a:xfrm>
            <a:off x="1176865" y="609601"/>
            <a:ext cx="6798735" cy="1676400"/>
          </a:xfrm>
        </p:spPr>
        <p:txBody>
          <a:bodyPr>
            <a:normAutofit fontScale="90000"/>
          </a:bodyPr>
          <a:lstStyle/>
          <a:p>
            <a:pPr>
              <a:defRPr/>
            </a:pPr>
            <a:r>
              <a:rPr lang="en-US" b="1" dirty="0"/>
              <a:t>SUMMARY:</a:t>
            </a:r>
            <a:br>
              <a:rPr lang="en-US" dirty="0"/>
            </a:br>
            <a:r>
              <a:rPr lang="en-US" dirty="0"/>
              <a:t>Cleaning and Disinfecting</a:t>
            </a:r>
            <a:br>
              <a:rPr lang="en-US" dirty="0"/>
            </a:br>
            <a:r>
              <a:rPr lang="en-US" dirty="0"/>
              <a:t>with an approved disinfectant</a:t>
            </a:r>
          </a:p>
        </p:txBody>
      </p:sp>
      <p:sp>
        <p:nvSpPr>
          <p:cNvPr id="29699" name="Content Placeholder 2">
            <a:extLst>
              <a:ext uri="{FF2B5EF4-FFF2-40B4-BE49-F238E27FC236}">
                <a16:creationId xmlns:a16="http://schemas.microsoft.com/office/drawing/2014/main" id="{AE297211-97EE-46F3-677F-92BA9FA46EC0}"/>
              </a:ext>
            </a:extLst>
          </p:cNvPr>
          <p:cNvSpPr>
            <a:spLocks noGrp="1" noChangeArrowheads="1"/>
          </p:cNvSpPr>
          <p:nvPr>
            <p:ph idx="1"/>
          </p:nvPr>
        </p:nvSpPr>
        <p:spPr/>
        <p:txBody>
          <a:bodyPr/>
          <a:lstStyle/>
          <a:p>
            <a:endParaRPr lang="en-US" altLang="en-US" dirty="0"/>
          </a:p>
          <a:p>
            <a:r>
              <a:rPr lang="en-US" altLang="en-US" u="sng" dirty="0"/>
              <a:t>Lavatories</a:t>
            </a:r>
            <a:r>
              <a:rPr lang="en-US" altLang="en-US" dirty="0"/>
              <a:t> must be cleaned and disinfected with each change of use, as needed and at least daily.</a:t>
            </a:r>
          </a:p>
          <a:p>
            <a:r>
              <a:rPr lang="en-US" altLang="en-US" u="sng" dirty="0"/>
              <a:t>Toilet fixtures </a:t>
            </a:r>
            <a:r>
              <a:rPr lang="en-US" altLang="en-US" dirty="0"/>
              <a:t>shall be cleaned and disinfected at least daily and when visibly soiled.</a:t>
            </a:r>
          </a:p>
          <a:p>
            <a:r>
              <a:rPr lang="en-US" altLang="en-US" u="sng" dirty="0"/>
              <a:t>Diapering surfaces </a:t>
            </a:r>
            <a:r>
              <a:rPr lang="en-US" altLang="en-US" dirty="0"/>
              <a:t>shall be cleaned and disinfected after each use.</a:t>
            </a:r>
          </a:p>
          <a:p>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75F1D30-2BB3-0547-A5FA-25298D11CEE8}"/>
              </a:ext>
            </a:extLst>
          </p:cNvPr>
          <p:cNvSpPr>
            <a:spLocks noGrp="1" noChangeArrowheads="1"/>
          </p:cNvSpPr>
          <p:nvPr>
            <p:ph type="title"/>
          </p:nvPr>
        </p:nvSpPr>
        <p:spPr/>
        <p:txBody>
          <a:bodyPr>
            <a:normAutofit fontScale="90000"/>
          </a:bodyPr>
          <a:lstStyle/>
          <a:p>
            <a:pPr eaLnBrk="1" hangingPunct="1">
              <a:defRPr/>
            </a:pPr>
            <a:r>
              <a:rPr lang="en-US"/>
              <a:t>Primary Plan Review Considerations</a:t>
            </a:r>
          </a:p>
        </p:txBody>
      </p:sp>
      <p:sp>
        <p:nvSpPr>
          <p:cNvPr id="35843" name="Rectangle 3">
            <a:extLst>
              <a:ext uri="{FF2B5EF4-FFF2-40B4-BE49-F238E27FC236}">
                <a16:creationId xmlns:a16="http://schemas.microsoft.com/office/drawing/2014/main" id="{11F397C0-A06C-6C4E-E84F-84311E21A4CF}"/>
              </a:ext>
            </a:extLst>
          </p:cNvPr>
          <p:cNvSpPr>
            <a:spLocks noGrp="1" noChangeArrowheads="1"/>
          </p:cNvSpPr>
          <p:nvPr>
            <p:ph idx="1"/>
          </p:nvPr>
        </p:nvSpPr>
        <p:spPr/>
        <p:txBody>
          <a:bodyPr>
            <a:normAutofit fontScale="85000" lnSpcReduction="20000"/>
          </a:bodyPr>
          <a:lstStyle/>
          <a:p>
            <a:pPr eaLnBrk="1" hangingPunct="1"/>
            <a:r>
              <a:rPr lang="en-US" altLang="en-US" dirty="0"/>
              <a:t>What activities require access to lavatories?</a:t>
            </a:r>
          </a:p>
          <a:p>
            <a:pPr eaLnBrk="1" hangingPunct="1"/>
            <a:r>
              <a:rPr lang="en-US" altLang="en-US" dirty="0"/>
              <a:t>Location of lavatories serving toilets.</a:t>
            </a:r>
          </a:p>
          <a:p>
            <a:pPr eaLnBrk="1" hangingPunct="1"/>
            <a:r>
              <a:rPr lang="en-US" altLang="en-US" dirty="0"/>
              <a:t>Location of the diapering lavatory.</a:t>
            </a:r>
          </a:p>
          <a:p>
            <a:pPr eaLnBrk="1" hangingPunct="1"/>
            <a:r>
              <a:rPr lang="en-US" altLang="en-US" dirty="0"/>
              <a:t>Location of the food prep lavatory.</a:t>
            </a:r>
          </a:p>
          <a:p>
            <a:pPr eaLnBrk="1" hangingPunct="1"/>
            <a:r>
              <a:rPr lang="en-US" altLang="en-US" dirty="0"/>
              <a:t>Using change of use- does the operator understand the procedures of change of use, to use it effectively?</a:t>
            </a:r>
          </a:p>
          <a:p>
            <a:pPr eaLnBrk="1" hangingPunct="1"/>
            <a:r>
              <a:rPr lang="en-US" altLang="en-US" dirty="0"/>
              <a:t>Do they have diapering procedures?</a:t>
            </a:r>
          </a:p>
          <a:p>
            <a:pPr eaLnBrk="1" hangingPunct="1"/>
            <a:r>
              <a:rPr lang="en-US" altLang="en-US" dirty="0"/>
              <a:t>Thoughts on the approved disinfectant to be used. At the diaper changing station, where will I store my bottles to be used?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6F7DFD-680F-44FB-92DC-44BC287ADE73}"/>
              </a:ext>
            </a:extLst>
          </p:cNvPr>
          <p:cNvSpPr txBox="1"/>
          <p:nvPr/>
        </p:nvSpPr>
        <p:spPr>
          <a:xfrm>
            <a:off x="1371600" y="2151727"/>
            <a:ext cx="6477000" cy="3785652"/>
          </a:xfrm>
          <a:prstGeom prst="rect">
            <a:avLst/>
          </a:prstGeom>
          <a:noFill/>
        </p:spPr>
        <p:txBody>
          <a:bodyPr wrap="square" rtlCol="0">
            <a:spAutoFit/>
          </a:bodyPr>
          <a:lstStyle/>
          <a:p>
            <a:pPr algn="ct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 Virtual</a:t>
            </a:r>
            <a:b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Mini Inspection </a:t>
            </a:r>
          </a:p>
          <a:p>
            <a:pPr algn="ctr"/>
            <a:r>
              <a:rPr lang="en-US" sz="4000" b="1" dirty="0">
                <a:ln w="12700" cmpd="sng">
                  <a:solidFill>
                    <a:schemeClr val="accent4"/>
                  </a:solidFill>
                  <a:prstDash val="solid"/>
                </a:ln>
              </a:rPr>
              <a:t>What issues do you see at these diaper changing stations?</a:t>
            </a:r>
          </a:p>
        </p:txBody>
      </p:sp>
    </p:spTree>
    <p:extLst>
      <p:ext uri="{BB962C8B-B14F-4D97-AF65-F5344CB8AC3E}">
        <p14:creationId xmlns:p14="http://schemas.microsoft.com/office/powerpoint/2010/main" val="3265273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FED9A51C-72B3-B7D2-E1BE-0E37FB636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156DDDE1-D93E-B289-1492-7685CA2B3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8D3EAE6-5AC4-4EF7-BA5E-FF047F057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22" name="Picture 21">
              <a:extLst>
                <a:ext uri="{FF2B5EF4-FFF2-40B4-BE49-F238E27FC236}">
                  <a16:creationId xmlns:a16="http://schemas.microsoft.com/office/drawing/2014/main" id="{25223CC4-CEF2-43BE-A268-7574A7F572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0AD518D9-DA34-42A4-AE7C-2449A29A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4" name="Picture 23">
              <a:extLst>
                <a:ext uri="{FF2B5EF4-FFF2-40B4-BE49-F238E27FC236}">
                  <a16:creationId xmlns:a16="http://schemas.microsoft.com/office/drawing/2014/main" id="{F57E9183-A8C2-4E29-854A-122252F8C7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5" name="Picture 24">
              <a:extLst>
                <a:ext uri="{FF2B5EF4-FFF2-40B4-BE49-F238E27FC236}">
                  <a16:creationId xmlns:a16="http://schemas.microsoft.com/office/drawing/2014/main" id="{427F9D8B-907D-42F0-8748-A986C12C509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7" name="Straight Connector 26">
            <a:extLst>
              <a:ext uri="{FF2B5EF4-FFF2-40B4-BE49-F238E27FC236}">
                <a16:creationId xmlns:a16="http://schemas.microsoft.com/office/drawing/2014/main" id="{2127D324-ED99-4DAD-96B2-75E77B6EE6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9" name="Rectangle 28">
            <a:extLst>
              <a:ext uri="{FF2B5EF4-FFF2-40B4-BE49-F238E27FC236}">
                <a16:creationId xmlns:a16="http://schemas.microsoft.com/office/drawing/2014/main" id="{A337249F-C4EB-4A52-BDE3-F18428B6F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49A468AB-6529-4F96-AEFC-6AD6595A60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2" name="Picture 31">
              <a:extLst>
                <a:ext uri="{FF2B5EF4-FFF2-40B4-BE49-F238E27FC236}">
                  <a16:creationId xmlns:a16="http://schemas.microsoft.com/office/drawing/2014/main" id="{0089A79C-A8AE-442E-815D-D80E125F028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 name="Rectangle 32">
              <a:extLst>
                <a:ext uri="{FF2B5EF4-FFF2-40B4-BE49-F238E27FC236}">
                  <a16:creationId xmlns:a16="http://schemas.microsoft.com/office/drawing/2014/main" id="{890B674B-E10A-4763-8BFE-1786B1FAAD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4" name="Picture 33">
              <a:extLst>
                <a:ext uri="{FF2B5EF4-FFF2-40B4-BE49-F238E27FC236}">
                  <a16:creationId xmlns:a16="http://schemas.microsoft.com/office/drawing/2014/main" id="{673A63F5-7024-4E54-BD0F-915548E06F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5" name="Picture 34">
              <a:extLst>
                <a:ext uri="{FF2B5EF4-FFF2-40B4-BE49-F238E27FC236}">
                  <a16:creationId xmlns:a16="http://schemas.microsoft.com/office/drawing/2014/main" id="{33196DA7-E2F9-4856-9E0A-8C0429A3AD9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1" name="Title 10">
            <a:extLst>
              <a:ext uri="{FF2B5EF4-FFF2-40B4-BE49-F238E27FC236}">
                <a16:creationId xmlns:a16="http://schemas.microsoft.com/office/drawing/2014/main" id="{91089F64-8B43-B621-2A73-C9742A790942}"/>
              </a:ext>
            </a:extLst>
          </p:cNvPr>
          <p:cNvSpPr>
            <a:spLocks noGrp="1"/>
          </p:cNvSpPr>
          <p:nvPr>
            <p:ph type="title"/>
          </p:nvPr>
        </p:nvSpPr>
        <p:spPr>
          <a:xfrm>
            <a:off x="5862481" y="3640668"/>
            <a:ext cx="2309255" cy="2345264"/>
          </a:xfrm>
        </p:spPr>
        <p:txBody>
          <a:bodyPr vert="horz" lIns="91440" tIns="45720" rIns="91440" bIns="45720" rtlCol="0" anchor="b">
            <a:normAutofit/>
          </a:bodyPr>
          <a:lstStyle/>
          <a:p>
            <a:r>
              <a:rPr lang="en-US" sz="5400" kern="1200" cap="none" dirty="0">
                <a:ln w="3175" cmpd="sng">
                  <a:noFill/>
                </a:ln>
                <a:solidFill>
                  <a:schemeClr val="tx1">
                    <a:lumMod val="85000"/>
                    <a:lumOff val="15000"/>
                  </a:schemeClr>
                </a:solidFill>
                <a:effectLst/>
                <a:latin typeface="+mj-lt"/>
                <a:ea typeface="+mj-ea"/>
                <a:cs typeface="+mj-cs"/>
              </a:rPr>
              <a:t>Thank you!</a:t>
            </a:r>
          </a:p>
        </p:txBody>
      </p:sp>
      <p:sp>
        <p:nvSpPr>
          <p:cNvPr id="37" name="Rectangle 36">
            <a:extLst>
              <a:ext uri="{FF2B5EF4-FFF2-40B4-BE49-F238E27FC236}">
                <a16:creationId xmlns:a16="http://schemas.microsoft.com/office/drawing/2014/main" id="{409C719A-3811-4E19-B117-AE520049C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4824097" cy="470509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tanding next to a question mark&#10;&#10;Description automatically generated">
            <a:extLst>
              <a:ext uri="{FF2B5EF4-FFF2-40B4-BE49-F238E27FC236}">
                <a16:creationId xmlns:a16="http://schemas.microsoft.com/office/drawing/2014/main" id="{FCDEB857-9B1D-3522-FBFC-31F0E1088166}"/>
              </a:ext>
            </a:extLst>
          </p:cNvPr>
          <p:cNvPicPr>
            <a:picLocks noChangeAspect="1"/>
          </p:cNvPicPr>
          <p:nvPr/>
        </p:nvPicPr>
        <p:blipFill rotWithShape="1">
          <a:blip r:embed="rId7"/>
          <a:srcRect t="21505" r="2" b="4114"/>
          <a:stretch/>
        </p:blipFill>
        <p:spPr>
          <a:xfrm>
            <a:off x="5703182" y="659466"/>
            <a:ext cx="2982426" cy="2806727"/>
          </a:xfrm>
          <a:prstGeom prst="rect">
            <a:avLst/>
          </a:prstGeom>
        </p:spPr>
      </p:pic>
      <p:cxnSp>
        <p:nvCxnSpPr>
          <p:cNvPr id="39" name="Straight Connector 38">
            <a:extLst>
              <a:ext uri="{FF2B5EF4-FFF2-40B4-BE49-F238E27FC236}">
                <a16:creationId xmlns:a16="http://schemas.microsoft.com/office/drawing/2014/main" id="{2CD6C93C-4E39-45E2-8C6B-9AA31159FD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9573" y="3509772"/>
            <a:ext cx="2306233" cy="12359"/>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C5AFE83A-3EA6-4B2E-60CD-42DE3401E023}"/>
              </a:ext>
            </a:extLst>
          </p:cNvPr>
          <p:cNvPicPr>
            <a:picLocks noChangeAspect="1"/>
          </p:cNvPicPr>
          <p:nvPr/>
        </p:nvPicPr>
        <p:blipFill>
          <a:blip r:embed="rId8"/>
          <a:stretch>
            <a:fillRect/>
          </a:stretch>
        </p:blipFill>
        <p:spPr>
          <a:xfrm>
            <a:off x="571128" y="607814"/>
            <a:ext cx="5072452" cy="5259584"/>
          </a:xfrm>
          <a:prstGeom prst="rect">
            <a:avLst/>
          </a:prstGeom>
        </p:spPr>
      </p:pic>
    </p:spTree>
    <p:extLst>
      <p:ext uri="{BB962C8B-B14F-4D97-AF65-F5344CB8AC3E}">
        <p14:creationId xmlns:p14="http://schemas.microsoft.com/office/powerpoint/2010/main" val="38733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E91B6A0-7A7C-4937-0FAA-BC3661355FE6}"/>
              </a:ext>
            </a:extLst>
          </p:cNvPr>
          <p:cNvSpPr>
            <a:spLocks noGrp="1" noChangeArrowheads="1"/>
          </p:cNvSpPr>
          <p:nvPr>
            <p:ph type="title"/>
          </p:nvPr>
        </p:nvSpPr>
        <p:spPr>
          <a:xfrm>
            <a:off x="685800" y="609600"/>
            <a:ext cx="7772400" cy="838200"/>
          </a:xfrm>
        </p:spPr>
        <p:txBody>
          <a:bodyPr/>
          <a:lstStyle/>
          <a:p>
            <a:pPr eaLnBrk="1" hangingPunct="1">
              <a:defRPr/>
            </a:pPr>
            <a:r>
              <a:rPr lang="en-US" dirty="0"/>
              <a:t>Handwashing .2803</a:t>
            </a:r>
          </a:p>
        </p:txBody>
      </p:sp>
      <p:sp>
        <p:nvSpPr>
          <p:cNvPr id="6147" name="Rectangle 3">
            <a:extLst>
              <a:ext uri="{FF2B5EF4-FFF2-40B4-BE49-F238E27FC236}">
                <a16:creationId xmlns:a16="http://schemas.microsoft.com/office/drawing/2014/main" id="{C66E40B5-40F3-C81C-0FCD-2965296C2317}"/>
              </a:ext>
            </a:extLst>
          </p:cNvPr>
          <p:cNvSpPr>
            <a:spLocks noGrp="1" noChangeArrowheads="1"/>
          </p:cNvSpPr>
          <p:nvPr>
            <p:ph type="body" sz="half" idx="1"/>
          </p:nvPr>
        </p:nvSpPr>
        <p:spPr>
          <a:xfrm>
            <a:off x="1295400" y="1447800"/>
            <a:ext cx="4572000" cy="4419600"/>
          </a:xfrm>
        </p:spPr>
        <p:txBody>
          <a:bodyPr>
            <a:normAutofit fontScale="92500" lnSpcReduction="20000"/>
          </a:bodyPr>
          <a:lstStyle/>
          <a:p>
            <a:pPr eaLnBrk="1" hangingPunct="1">
              <a:lnSpc>
                <a:spcPct val="90000"/>
              </a:lnSpc>
            </a:pPr>
            <a:r>
              <a:rPr lang="en-US" altLang="en-US" sz="2800" dirty="0"/>
              <a:t>Lists times &amp; places handwashing must take place for children(a) and  childcare employees(c).</a:t>
            </a:r>
          </a:p>
          <a:p>
            <a:pPr eaLnBrk="1" hangingPunct="1">
              <a:lnSpc>
                <a:spcPct val="90000"/>
              </a:lnSpc>
            </a:pPr>
            <a:r>
              <a:rPr lang="en-US" altLang="en-US" sz="2800" dirty="0"/>
              <a:t>Describes handwashing procedures(e).</a:t>
            </a:r>
          </a:p>
          <a:p>
            <a:pPr eaLnBrk="1" hangingPunct="1">
              <a:lnSpc>
                <a:spcPct val="90000"/>
              </a:lnSpc>
            </a:pPr>
            <a:r>
              <a:rPr lang="en-US" altLang="en-US" sz="2800" dirty="0"/>
              <a:t>Describes proper use of hand antiseptic products.(b)</a:t>
            </a:r>
          </a:p>
          <a:p>
            <a:pPr marL="0" indent="0">
              <a:lnSpc>
                <a:spcPct val="90000"/>
              </a:lnSpc>
              <a:buNone/>
            </a:pPr>
            <a:r>
              <a:rPr lang="en-US" altLang="en-US" sz="2400" dirty="0"/>
              <a:t>    (d)</a:t>
            </a:r>
            <a:r>
              <a:rPr lang="en-US" sz="2400" i="1" u="sng" dirty="0"/>
              <a:t>Except when the action that necessitates handwashing is diapering and before eating meals or snacks</a:t>
            </a:r>
            <a:r>
              <a:rPr lang="en-US" sz="2400" b="1" dirty="0"/>
              <a:t>, </a:t>
            </a:r>
            <a:r>
              <a:rPr lang="en-US" sz="2400" b="1" i="1" dirty="0"/>
              <a:t>hand antiseptics </a:t>
            </a:r>
            <a:r>
              <a:rPr lang="en-US" sz="2400" i="1" dirty="0"/>
              <a:t>may be used in lieu of handwashing while a child is outdoors, provided that the child's hands are washed when the child returns indoors</a:t>
            </a:r>
            <a:r>
              <a:rPr lang="en-US" sz="2400" dirty="0"/>
              <a:t>.</a:t>
            </a:r>
            <a:endParaRPr lang="en-US" altLang="en-US" sz="2400" dirty="0"/>
          </a:p>
        </p:txBody>
      </p:sp>
      <p:pic>
        <p:nvPicPr>
          <p:cNvPr id="4" name="Online Image Placeholder 3">
            <a:extLst>
              <a:ext uri="{FF2B5EF4-FFF2-40B4-BE49-F238E27FC236}">
                <a16:creationId xmlns:a16="http://schemas.microsoft.com/office/drawing/2014/main" id="{0154CC4E-E50D-7436-ED23-8E22F4E06E5F}"/>
              </a:ext>
            </a:extLst>
          </p:cNvPr>
          <p:cNvPicPr>
            <a:picLocks noGrp="1" noChangeAspect="1"/>
          </p:cNvPicPr>
          <p:nvPr>
            <p:ph type="clipArt" sz="half" idx="2"/>
          </p:nvPr>
        </p:nvPicPr>
        <p:blipFill>
          <a:blip r:embed="rId3"/>
          <a:stretch>
            <a:fillRect/>
          </a:stretch>
        </p:blipFill>
        <p:spPr>
          <a:xfrm>
            <a:off x="6553200" y="1219200"/>
            <a:ext cx="1647825" cy="1143000"/>
          </a:xfrm>
          <a:prstGeom prst="rect">
            <a:avLst/>
          </a:prstGeom>
        </p:spPr>
      </p:pic>
      <p:pic>
        <p:nvPicPr>
          <p:cNvPr id="5" name="Picture 4">
            <a:extLst>
              <a:ext uri="{FF2B5EF4-FFF2-40B4-BE49-F238E27FC236}">
                <a16:creationId xmlns:a16="http://schemas.microsoft.com/office/drawing/2014/main" id="{4B3A3B40-99CD-607E-CD5C-BBD891EA5B0A}"/>
              </a:ext>
            </a:extLst>
          </p:cNvPr>
          <p:cNvPicPr>
            <a:picLocks noChangeAspect="1"/>
          </p:cNvPicPr>
          <p:nvPr/>
        </p:nvPicPr>
        <p:blipFill>
          <a:blip r:embed="rId4"/>
          <a:stretch>
            <a:fillRect/>
          </a:stretch>
        </p:blipFill>
        <p:spPr>
          <a:xfrm>
            <a:off x="5879592" y="2438400"/>
            <a:ext cx="2619375" cy="1743075"/>
          </a:xfrm>
          <a:prstGeom prst="rect">
            <a:avLst/>
          </a:prstGeom>
        </p:spPr>
      </p:pic>
      <p:pic>
        <p:nvPicPr>
          <p:cNvPr id="6" name="Picture 5">
            <a:extLst>
              <a:ext uri="{FF2B5EF4-FFF2-40B4-BE49-F238E27FC236}">
                <a16:creationId xmlns:a16="http://schemas.microsoft.com/office/drawing/2014/main" id="{F30DD34C-E9F6-2ECC-D2C0-26C3B49FD6D2}"/>
              </a:ext>
            </a:extLst>
          </p:cNvPr>
          <p:cNvPicPr>
            <a:picLocks noChangeAspect="1"/>
          </p:cNvPicPr>
          <p:nvPr/>
        </p:nvPicPr>
        <p:blipFill>
          <a:blip r:embed="rId5"/>
          <a:stretch>
            <a:fillRect/>
          </a:stretch>
        </p:blipFill>
        <p:spPr>
          <a:xfrm>
            <a:off x="5879591" y="4505325"/>
            <a:ext cx="2619375" cy="1743075"/>
          </a:xfrm>
          <a:prstGeom prst="rect">
            <a:avLst/>
          </a:prstGeom>
        </p:spPr>
      </p:pic>
    </p:spTree>
  </p:cSld>
  <p:clrMapOvr>
    <a:masterClrMapping/>
  </p:clrMapOvr>
  <p:transition spd="med">
    <p:random/>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box(out)">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box(out)">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box(out)">
                                      <p:cBhvr>
                                        <p:cTn id="17" dur="500"/>
                                        <p:tgtEl>
                                          <p:spTgt spid="6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box(out)">
                                      <p:cBhvr>
                                        <p:cTn id="22"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BF562DC-F25B-CB84-A1AB-4AD1F123511A}"/>
              </a:ext>
            </a:extLst>
          </p:cNvPr>
          <p:cNvSpPr>
            <a:spLocks noGrp="1" noChangeArrowheads="1"/>
          </p:cNvSpPr>
          <p:nvPr>
            <p:ph type="title"/>
          </p:nvPr>
        </p:nvSpPr>
        <p:spPr>
          <a:xfrm>
            <a:off x="1172632" y="838200"/>
            <a:ext cx="6798735" cy="1303867"/>
          </a:xfrm>
        </p:spPr>
        <p:txBody>
          <a:bodyPr/>
          <a:lstStyle/>
          <a:p>
            <a:pPr eaLnBrk="1" hangingPunct="1">
              <a:defRPr/>
            </a:pPr>
            <a:r>
              <a:rPr lang="en-US" dirty="0"/>
              <a:t>Toilets .2817(a)</a:t>
            </a:r>
          </a:p>
        </p:txBody>
      </p:sp>
      <p:sp>
        <p:nvSpPr>
          <p:cNvPr id="7171" name="Rectangle 3">
            <a:extLst>
              <a:ext uri="{FF2B5EF4-FFF2-40B4-BE49-F238E27FC236}">
                <a16:creationId xmlns:a16="http://schemas.microsoft.com/office/drawing/2014/main" id="{9B3A2BEE-E809-442B-8D26-242E232B96CD}"/>
              </a:ext>
            </a:extLst>
          </p:cNvPr>
          <p:cNvSpPr>
            <a:spLocks noGrp="1" noChangeArrowheads="1"/>
          </p:cNvSpPr>
          <p:nvPr>
            <p:ph idx="4294967295"/>
          </p:nvPr>
        </p:nvSpPr>
        <p:spPr>
          <a:xfrm>
            <a:off x="838200" y="2362200"/>
            <a:ext cx="7467600" cy="3810000"/>
          </a:xfrm>
        </p:spPr>
        <p:txBody>
          <a:bodyPr>
            <a:normAutofit/>
          </a:bodyPr>
          <a:lstStyle/>
          <a:p>
            <a:pPr eaLnBrk="1" hangingPunct="1">
              <a:lnSpc>
                <a:spcPct val="90000"/>
              </a:lnSpc>
            </a:pPr>
            <a:r>
              <a:rPr lang="en-US" altLang="en-US" sz="2800" dirty="0"/>
              <a:t>Toilet tissue </a:t>
            </a:r>
            <a:r>
              <a:rPr lang="en-US" altLang="en-US" sz="2800" b="1" dirty="0"/>
              <a:t>paper</a:t>
            </a:r>
            <a:r>
              <a:rPr lang="en-US" altLang="en-US" sz="2800" dirty="0"/>
              <a:t> shall be provided in each toilet room and stored in a clean dry place.</a:t>
            </a:r>
          </a:p>
          <a:p>
            <a:pPr eaLnBrk="1" hangingPunct="1">
              <a:lnSpc>
                <a:spcPct val="90000"/>
              </a:lnSpc>
            </a:pPr>
            <a:r>
              <a:rPr lang="en-US" altLang="en-US" sz="2800" dirty="0"/>
              <a:t>Toilet rooms shall include or be adjacent to a handwash lavatory.</a:t>
            </a:r>
          </a:p>
          <a:p>
            <a:pPr eaLnBrk="1" hangingPunct="1">
              <a:lnSpc>
                <a:spcPct val="90000"/>
              </a:lnSpc>
            </a:pPr>
            <a:r>
              <a:rPr lang="en-US" altLang="en-US" sz="2800" dirty="0"/>
              <a:t>Storage in toilet rooms shall be limited to toileting and diapering supplies.</a:t>
            </a:r>
          </a:p>
          <a:p>
            <a:pPr>
              <a:lnSpc>
                <a:spcPct val="90000"/>
              </a:lnSpc>
            </a:pPr>
            <a:r>
              <a:rPr lang="en-US" sz="2800" dirty="0"/>
              <a:t>All toilet fixtures shall be kept clean and in good repair.</a:t>
            </a:r>
          </a:p>
          <a:p>
            <a:pPr>
              <a:lnSpc>
                <a:spcPct val="90000"/>
              </a:lnSpc>
            </a:pPr>
            <a:endParaRPr lang="en-US" sz="2800" dirty="0"/>
          </a:p>
          <a:p>
            <a:pPr>
              <a:lnSpc>
                <a:spcPct val="90000"/>
              </a:lnSpc>
            </a:pPr>
            <a:endParaRPr lang="en-US" altLang="en-US" sz="2800" dirty="0"/>
          </a:p>
          <a:p>
            <a:pPr eaLnBrk="1" hangingPunct="1">
              <a:lnSpc>
                <a:spcPct val="90000"/>
              </a:lnSpc>
            </a:pPr>
            <a:endParaRPr lang="en-US" altLang="en-US" sz="2800" i="1" u="sng" dirty="0"/>
          </a:p>
        </p:txBody>
      </p:sp>
    </p:spTree>
  </p:cSld>
  <p:clrMapOvr>
    <a:masterClrMapping/>
  </p:clrMapOvr>
  <p:transition spd="med">
    <p:random/>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out)">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out)">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out)">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out)">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0F94D-B2DB-135F-3CD3-FAFF2A49FBA1}"/>
              </a:ext>
            </a:extLst>
          </p:cNvPr>
          <p:cNvSpPr>
            <a:spLocks noGrp="1"/>
          </p:cNvSpPr>
          <p:nvPr>
            <p:ph type="title"/>
          </p:nvPr>
        </p:nvSpPr>
        <p:spPr/>
        <p:txBody>
          <a:bodyPr/>
          <a:lstStyle/>
          <a:p>
            <a:r>
              <a:rPr lang="en-US" dirty="0"/>
              <a:t>Toilets .2817(a) </a:t>
            </a:r>
            <a:r>
              <a:rPr lang="en-US" sz="2400" dirty="0"/>
              <a:t>continues..</a:t>
            </a:r>
          </a:p>
        </p:txBody>
      </p:sp>
      <p:sp>
        <p:nvSpPr>
          <p:cNvPr id="4" name="TextBox 3">
            <a:extLst>
              <a:ext uri="{FF2B5EF4-FFF2-40B4-BE49-F238E27FC236}">
                <a16:creationId xmlns:a16="http://schemas.microsoft.com/office/drawing/2014/main" id="{7A48CD5F-3289-585A-17EA-1949A9FA7592}"/>
              </a:ext>
            </a:extLst>
          </p:cNvPr>
          <p:cNvSpPr txBox="1"/>
          <p:nvPr/>
        </p:nvSpPr>
        <p:spPr>
          <a:xfrm>
            <a:off x="1140288" y="2557223"/>
            <a:ext cx="6835311" cy="2198294"/>
          </a:xfrm>
          <a:prstGeom prst="rect">
            <a:avLst/>
          </a:prstGeom>
          <a:noFill/>
        </p:spPr>
        <p:txBody>
          <a:bodyPr wrap="square">
            <a:spAutoFit/>
          </a:bodyPr>
          <a:lstStyle/>
          <a:p>
            <a:pPr marL="285750" marR="0" lvl="0" indent="-285750" algn="l" defTabSz="457200" rtl="0" eaLnBrk="1" fontAlgn="auto" latinLnBrk="0" hangingPunct="1">
              <a:lnSpc>
                <a:spcPct val="90000"/>
              </a:lnSpc>
              <a:spcBef>
                <a:spcPct val="20000"/>
              </a:spcBef>
              <a:spcAft>
                <a:spcPts val="600"/>
              </a:spcAft>
              <a:buClr>
                <a:srgbClr val="83992A"/>
              </a:buClr>
              <a:buSzPct val="115000"/>
              <a:buFont typeface="Arial"/>
              <a:buChar char="•"/>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All toilet fixtures shall be kept clean and in good repair.</a:t>
            </a:r>
          </a:p>
          <a:p>
            <a:pPr marL="285750" marR="0" lvl="0" indent="-285750" algn="l" defTabSz="457200" rtl="0" eaLnBrk="1" fontAlgn="auto" latinLnBrk="0" hangingPunct="1">
              <a:lnSpc>
                <a:spcPct val="90000"/>
              </a:lnSpc>
              <a:spcBef>
                <a:spcPct val="20000"/>
              </a:spcBef>
              <a:spcAft>
                <a:spcPts val="600"/>
              </a:spcAft>
              <a:buClr>
                <a:srgbClr val="83992A"/>
              </a:buClr>
              <a:buSzPct val="115000"/>
              <a:buFont typeface="Arial"/>
              <a:buChar char="•"/>
              <a:tabLst/>
              <a:defRPr/>
            </a:pPr>
            <a:r>
              <a:rPr lang="en-US" sz="2800" dirty="0"/>
              <a:t>Toilet fixtures shall be child-sized, adult-sized toilets that are adapted to accommodate children, or potty chairs</a:t>
            </a:r>
            <a:endParaRPr kumimoji="0" lang="en-US" sz="28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724331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90"/>
            <a:ext cx="2867411"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2"/>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618" y="0"/>
            <a:ext cx="554738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ild sitting on a toilet&#10;&#10;Description automatically generated">
            <a:extLst>
              <a:ext uri="{FF2B5EF4-FFF2-40B4-BE49-F238E27FC236}">
                <a16:creationId xmlns:a16="http://schemas.microsoft.com/office/drawing/2014/main" id="{AD66B827-61B0-D51E-87A0-27F8420300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3158" y="70622"/>
            <a:ext cx="2345485" cy="1889019"/>
          </a:xfrm>
          <a:prstGeom prst="rect">
            <a:avLst/>
          </a:prstGeom>
        </p:spPr>
      </p:pic>
      <p:sp>
        <p:nvSpPr>
          <p:cNvPr id="5" name="TextBox 4">
            <a:extLst>
              <a:ext uri="{FF2B5EF4-FFF2-40B4-BE49-F238E27FC236}">
                <a16:creationId xmlns:a16="http://schemas.microsoft.com/office/drawing/2014/main" id="{07F4FEBC-56D7-ECC8-CBCD-32EE43743D4E}"/>
              </a:ext>
            </a:extLst>
          </p:cNvPr>
          <p:cNvSpPr txBox="1"/>
          <p:nvPr/>
        </p:nvSpPr>
        <p:spPr>
          <a:xfrm>
            <a:off x="4316006" y="122435"/>
            <a:ext cx="761999" cy="369332"/>
          </a:xfrm>
          <a:prstGeom prst="rect">
            <a:avLst/>
          </a:prstGeom>
          <a:noFill/>
        </p:spPr>
        <p:txBody>
          <a:bodyPr wrap="square" rtlCol="0">
            <a:spAutoFit/>
          </a:bodyPr>
          <a:lstStyle/>
          <a:p>
            <a:r>
              <a:rPr lang="en-US" b="1" dirty="0"/>
              <a:t>A.</a:t>
            </a:r>
          </a:p>
        </p:txBody>
      </p:sp>
      <p:pic>
        <p:nvPicPr>
          <p:cNvPr id="6" name="Picture 5">
            <a:extLst>
              <a:ext uri="{FF2B5EF4-FFF2-40B4-BE49-F238E27FC236}">
                <a16:creationId xmlns:a16="http://schemas.microsoft.com/office/drawing/2014/main" id="{D6FB4691-8C53-85BB-4D7E-2068137673DC}"/>
              </a:ext>
            </a:extLst>
          </p:cNvPr>
          <p:cNvPicPr>
            <a:picLocks noChangeAspect="1"/>
          </p:cNvPicPr>
          <p:nvPr/>
        </p:nvPicPr>
        <p:blipFill>
          <a:blip r:embed="rId7"/>
          <a:stretch>
            <a:fillRect/>
          </a:stretch>
        </p:blipFill>
        <p:spPr>
          <a:xfrm>
            <a:off x="6135183" y="588446"/>
            <a:ext cx="2680818" cy="1821892"/>
          </a:xfrm>
          <a:prstGeom prst="rect">
            <a:avLst/>
          </a:prstGeom>
        </p:spPr>
      </p:pic>
      <p:sp>
        <p:nvSpPr>
          <p:cNvPr id="7" name="TextBox 6">
            <a:extLst>
              <a:ext uri="{FF2B5EF4-FFF2-40B4-BE49-F238E27FC236}">
                <a16:creationId xmlns:a16="http://schemas.microsoft.com/office/drawing/2014/main" id="{481B2F82-0B71-D963-A269-83F37392B09C}"/>
              </a:ext>
            </a:extLst>
          </p:cNvPr>
          <p:cNvSpPr txBox="1"/>
          <p:nvPr/>
        </p:nvSpPr>
        <p:spPr>
          <a:xfrm>
            <a:off x="6464280" y="360037"/>
            <a:ext cx="331749" cy="646331"/>
          </a:xfrm>
          <a:prstGeom prst="rect">
            <a:avLst/>
          </a:prstGeom>
          <a:noFill/>
        </p:spPr>
        <p:txBody>
          <a:bodyPr wrap="square" rtlCol="0">
            <a:spAutoFit/>
          </a:bodyPr>
          <a:lstStyle/>
          <a:p>
            <a:endParaRPr lang="en-US" b="1" dirty="0"/>
          </a:p>
          <a:p>
            <a:r>
              <a:rPr lang="en-US" b="1" dirty="0"/>
              <a:t>B</a:t>
            </a:r>
            <a:endParaRPr lang="en-US" dirty="0"/>
          </a:p>
        </p:txBody>
      </p:sp>
      <p:pic>
        <p:nvPicPr>
          <p:cNvPr id="8" name="Picture 7">
            <a:extLst>
              <a:ext uri="{FF2B5EF4-FFF2-40B4-BE49-F238E27FC236}">
                <a16:creationId xmlns:a16="http://schemas.microsoft.com/office/drawing/2014/main" id="{B1A18DAB-1DB1-4E0D-507F-CCA8CF5C143F}"/>
              </a:ext>
            </a:extLst>
          </p:cNvPr>
          <p:cNvPicPr>
            <a:picLocks noChangeAspect="1"/>
          </p:cNvPicPr>
          <p:nvPr/>
        </p:nvPicPr>
        <p:blipFill>
          <a:blip r:embed="rId8"/>
          <a:stretch>
            <a:fillRect/>
          </a:stretch>
        </p:blipFill>
        <p:spPr>
          <a:xfrm>
            <a:off x="3620139" y="2255590"/>
            <a:ext cx="2345485" cy="1847850"/>
          </a:xfrm>
          <a:prstGeom prst="rect">
            <a:avLst/>
          </a:prstGeom>
        </p:spPr>
      </p:pic>
      <p:sp>
        <p:nvSpPr>
          <p:cNvPr id="14" name="TextBox 13">
            <a:extLst>
              <a:ext uri="{FF2B5EF4-FFF2-40B4-BE49-F238E27FC236}">
                <a16:creationId xmlns:a16="http://schemas.microsoft.com/office/drawing/2014/main" id="{DDB91724-D3D6-5379-E7E9-0A98AD6CBDDC}"/>
              </a:ext>
            </a:extLst>
          </p:cNvPr>
          <p:cNvSpPr txBox="1"/>
          <p:nvPr/>
        </p:nvSpPr>
        <p:spPr>
          <a:xfrm>
            <a:off x="5572568" y="2417645"/>
            <a:ext cx="393056" cy="369332"/>
          </a:xfrm>
          <a:prstGeom prst="rect">
            <a:avLst/>
          </a:prstGeom>
          <a:noFill/>
        </p:spPr>
        <p:txBody>
          <a:bodyPr wrap="none" rtlCol="0">
            <a:spAutoFit/>
          </a:bodyPr>
          <a:lstStyle/>
          <a:p>
            <a:r>
              <a:rPr lang="en-US" b="1" dirty="0"/>
              <a:t>C</a:t>
            </a:r>
            <a:r>
              <a:rPr lang="en-US" dirty="0"/>
              <a:t>.</a:t>
            </a:r>
          </a:p>
        </p:txBody>
      </p:sp>
      <p:pic>
        <p:nvPicPr>
          <p:cNvPr id="18" name="Picture 17" descr="A child standing on a toilet&#10;&#10;Description automatically generated">
            <a:extLst>
              <a:ext uri="{FF2B5EF4-FFF2-40B4-BE49-F238E27FC236}">
                <a16:creationId xmlns:a16="http://schemas.microsoft.com/office/drawing/2014/main" id="{C265B860-986C-9D72-44EF-242E7AABBF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7932" y="2580204"/>
            <a:ext cx="2886733" cy="1821892"/>
          </a:xfrm>
          <a:prstGeom prst="rect">
            <a:avLst/>
          </a:prstGeom>
        </p:spPr>
      </p:pic>
      <p:sp>
        <p:nvSpPr>
          <p:cNvPr id="20" name="TextBox 19">
            <a:extLst>
              <a:ext uri="{FF2B5EF4-FFF2-40B4-BE49-F238E27FC236}">
                <a16:creationId xmlns:a16="http://schemas.microsoft.com/office/drawing/2014/main" id="{7585E7C8-62B9-8E70-1944-44B4501DE94B}"/>
              </a:ext>
            </a:extLst>
          </p:cNvPr>
          <p:cNvSpPr txBox="1"/>
          <p:nvPr/>
        </p:nvSpPr>
        <p:spPr>
          <a:xfrm>
            <a:off x="6319618" y="2783455"/>
            <a:ext cx="476412" cy="369332"/>
          </a:xfrm>
          <a:prstGeom prst="rect">
            <a:avLst/>
          </a:prstGeom>
          <a:noFill/>
        </p:spPr>
        <p:txBody>
          <a:bodyPr wrap="none" rtlCol="0">
            <a:spAutoFit/>
          </a:bodyPr>
          <a:lstStyle/>
          <a:p>
            <a:r>
              <a:rPr lang="en-US" b="1" dirty="0"/>
              <a:t>D. </a:t>
            </a:r>
          </a:p>
        </p:txBody>
      </p:sp>
      <p:pic>
        <p:nvPicPr>
          <p:cNvPr id="22" name="Picture 21">
            <a:extLst>
              <a:ext uri="{FF2B5EF4-FFF2-40B4-BE49-F238E27FC236}">
                <a16:creationId xmlns:a16="http://schemas.microsoft.com/office/drawing/2014/main" id="{B296E367-19B4-4B07-48CB-035A371240A3}"/>
              </a:ext>
            </a:extLst>
          </p:cNvPr>
          <p:cNvPicPr>
            <a:picLocks noChangeAspect="1"/>
          </p:cNvPicPr>
          <p:nvPr/>
        </p:nvPicPr>
        <p:blipFill>
          <a:blip r:embed="rId10"/>
          <a:stretch>
            <a:fillRect/>
          </a:stretch>
        </p:blipFill>
        <p:spPr>
          <a:xfrm>
            <a:off x="3611337" y="4161088"/>
            <a:ext cx="2266040" cy="1847067"/>
          </a:xfrm>
          <a:prstGeom prst="rect">
            <a:avLst/>
          </a:prstGeom>
        </p:spPr>
      </p:pic>
      <p:sp>
        <p:nvSpPr>
          <p:cNvPr id="24" name="TextBox 23">
            <a:extLst>
              <a:ext uri="{FF2B5EF4-FFF2-40B4-BE49-F238E27FC236}">
                <a16:creationId xmlns:a16="http://schemas.microsoft.com/office/drawing/2014/main" id="{65CBABCA-9AC6-38EE-293E-493A360AEBE7}"/>
              </a:ext>
            </a:extLst>
          </p:cNvPr>
          <p:cNvSpPr txBox="1"/>
          <p:nvPr/>
        </p:nvSpPr>
        <p:spPr>
          <a:xfrm>
            <a:off x="5241259" y="4257286"/>
            <a:ext cx="407484" cy="369332"/>
          </a:xfrm>
          <a:prstGeom prst="rect">
            <a:avLst/>
          </a:prstGeom>
          <a:noFill/>
        </p:spPr>
        <p:txBody>
          <a:bodyPr wrap="none" rtlCol="0">
            <a:spAutoFit/>
          </a:bodyPr>
          <a:lstStyle/>
          <a:p>
            <a:r>
              <a:rPr lang="en-US" b="1" dirty="0"/>
              <a:t>E.</a:t>
            </a:r>
          </a:p>
        </p:txBody>
      </p:sp>
      <p:sp>
        <p:nvSpPr>
          <p:cNvPr id="26" name="Title 25">
            <a:extLst>
              <a:ext uri="{FF2B5EF4-FFF2-40B4-BE49-F238E27FC236}">
                <a16:creationId xmlns:a16="http://schemas.microsoft.com/office/drawing/2014/main" id="{D1B1FE0B-2566-15F2-B574-B4694BA0415B}"/>
              </a:ext>
            </a:extLst>
          </p:cNvPr>
          <p:cNvSpPr>
            <a:spLocks noGrp="1"/>
          </p:cNvSpPr>
          <p:nvPr>
            <p:ph type="title"/>
          </p:nvPr>
        </p:nvSpPr>
        <p:spPr>
          <a:xfrm>
            <a:off x="533399" y="607814"/>
            <a:ext cx="2427807" cy="5638800"/>
          </a:xfrm>
        </p:spPr>
        <p:txBody>
          <a:bodyPr>
            <a:noAutofit/>
          </a:bodyPr>
          <a:lstStyle/>
          <a:p>
            <a:r>
              <a:rPr lang="en-US" sz="3800" dirty="0"/>
              <a:t>Which one is a </a:t>
            </a:r>
            <a:br>
              <a:rPr lang="en-US" sz="3800" dirty="0"/>
            </a:br>
            <a:r>
              <a:rPr lang="en-US" sz="3800" dirty="0"/>
              <a:t> child-sized or an adult-sized toilet that is adapted to </a:t>
            </a:r>
            <a:r>
              <a:rPr lang="en-US" sz="3200" dirty="0"/>
              <a:t>accommodate </a:t>
            </a:r>
            <a:r>
              <a:rPr lang="en-US" sz="3800" dirty="0"/>
              <a:t>children?</a:t>
            </a:r>
          </a:p>
        </p:txBody>
      </p:sp>
      <p:pic>
        <p:nvPicPr>
          <p:cNvPr id="27" name="Picture 26">
            <a:extLst>
              <a:ext uri="{FF2B5EF4-FFF2-40B4-BE49-F238E27FC236}">
                <a16:creationId xmlns:a16="http://schemas.microsoft.com/office/drawing/2014/main" id="{37F0067D-3D9F-0E60-9749-77E373211288}"/>
              </a:ext>
            </a:extLst>
          </p:cNvPr>
          <p:cNvPicPr>
            <a:picLocks noChangeAspect="1"/>
          </p:cNvPicPr>
          <p:nvPr/>
        </p:nvPicPr>
        <p:blipFill>
          <a:blip r:embed="rId11"/>
          <a:stretch>
            <a:fillRect/>
          </a:stretch>
        </p:blipFill>
        <p:spPr>
          <a:xfrm>
            <a:off x="6038644" y="4556181"/>
            <a:ext cx="2738612" cy="1931944"/>
          </a:xfrm>
          <a:prstGeom prst="rect">
            <a:avLst/>
          </a:prstGeom>
        </p:spPr>
      </p:pic>
      <p:sp>
        <p:nvSpPr>
          <p:cNvPr id="28" name="TextBox 27">
            <a:extLst>
              <a:ext uri="{FF2B5EF4-FFF2-40B4-BE49-F238E27FC236}">
                <a16:creationId xmlns:a16="http://schemas.microsoft.com/office/drawing/2014/main" id="{F038F2A1-9C5A-C41E-1D75-E58FC9535450}"/>
              </a:ext>
            </a:extLst>
          </p:cNvPr>
          <p:cNvSpPr txBox="1"/>
          <p:nvPr/>
        </p:nvSpPr>
        <p:spPr>
          <a:xfrm>
            <a:off x="6232054" y="4604007"/>
            <a:ext cx="356893" cy="369332"/>
          </a:xfrm>
          <a:prstGeom prst="rect">
            <a:avLst/>
          </a:prstGeom>
          <a:noFill/>
        </p:spPr>
        <p:txBody>
          <a:bodyPr wrap="none" rtlCol="0">
            <a:spAutoFit/>
          </a:bodyPr>
          <a:lstStyle/>
          <a:p>
            <a:r>
              <a:rPr lang="en-US" b="1" dirty="0"/>
              <a:t>F.</a:t>
            </a:r>
          </a:p>
        </p:txBody>
      </p:sp>
      <p:sp>
        <p:nvSpPr>
          <p:cNvPr id="30" name="TextBox 29">
            <a:extLst>
              <a:ext uri="{FF2B5EF4-FFF2-40B4-BE49-F238E27FC236}">
                <a16:creationId xmlns:a16="http://schemas.microsoft.com/office/drawing/2014/main" id="{5FC4B8CB-3BC5-5A2A-C1FF-5E3234F24FA1}"/>
              </a:ext>
            </a:extLst>
          </p:cNvPr>
          <p:cNvSpPr txBox="1"/>
          <p:nvPr/>
        </p:nvSpPr>
        <p:spPr>
          <a:xfrm>
            <a:off x="4316006" y="6144151"/>
            <a:ext cx="981359" cy="369332"/>
          </a:xfrm>
          <a:prstGeom prst="rect">
            <a:avLst/>
          </a:prstGeom>
          <a:noFill/>
        </p:spPr>
        <p:txBody>
          <a:bodyPr wrap="none" rtlCol="0">
            <a:spAutoFit/>
          </a:bodyPr>
          <a:lstStyle/>
          <a:p>
            <a:r>
              <a:rPr lang="en-US" b="1" dirty="0"/>
              <a:t>NONE!</a:t>
            </a:r>
          </a:p>
        </p:txBody>
      </p:sp>
    </p:spTree>
    <p:extLst>
      <p:ext uri="{BB962C8B-B14F-4D97-AF65-F5344CB8AC3E}">
        <p14:creationId xmlns:p14="http://schemas.microsoft.com/office/powerpoint/2010/main" val="298646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48165-19F3-923C-10E0-EA984F54B57E}"/>
              </a:ext>
            </a:extLst>
          </p:cNvPr>
          <p:cNvSpPr>
            <a:spLocks noGrp="1"/>
          </p:cNvSpPr>
          <p:nvPr>
            <p:ph type="title"/>
          </p:nvPr>
        </p:nvSpPr>
        <p:spPr/>
        <p:txBody>
          <a:bodyPr/>
          <a:lstStyle/>
          <a:p>
            <a:r>
              <a:rPr lang="en-US" dirty="0"/>
              <a:t>Toilets .2817</a:t>
            </a:r>
          </a:p>
        </p:txBody>
      </p:sp>
      <p:pic>
        <p:nvPicPr>
          <p:cNvPr id="5" name="Picture 4">
            <a:extLst>
              <a:ext uri="{FF2B5EF4-FFF2-40B4-BE49-F238E27FC236}">
                <a16:creationId xmlns:a16="http://schemas.microsoft.com/office/drawing/2014/main" id="{308F1A03-15FE-993C-1A32-954086F62DF2}"/>
              </a:ext>
            </a:extLst>
          </p:cNvPr>
          <p:cNvPicPr>
            <a:picLocks noChangeAspect="1"/>
          </p:cNvPicPr>
          <p:nvPr/>
        </p:nvPicPr>
        <p:blipFill>
          <a:blip r:embed="rId2"/>
          <a:stretch>
            <a:fillRect/>
          </a:stretch>
        </p:blipFill>
        <p:spPr>
          <a:xfrm>
            <a:off x="5410200" y="3407663"/>
            <a:ext cx="2143125" cy="1219201"/>
          </a:xfrm>
          <a:prstGeom prst="rect">
            <a:avLst/>
          </a:prstGeom>
        </p:spPr>
      </p:pic>
      <p:sp>
        <p:nvSpPr>
          <p:cNvPr id="6" name="TextBox 5">
            <a:extLst>
              <a:ext uri="{FF2B5EF4-FFF2-40B4-BE49-F238E27FC236}">
                <a16:creationId xmlns:a16="http://schemas.microsoft.com/office/drawing/2014/main" id="{22B3471D-0DC1-641D-9BF4-A579683E1AA2}"/>
              </a:ext>
            </a:extLst>
          </p:cNvPr>
          <p:cNvSpPr txBox="1"/>
          <p:nvPr/>
        </p:nvSpPr>
        <p:spPr>
          <a:xfrm>
            <a:off x="838200" y="2362200"/>
            <a:ext cx="7560343" cy="3724096"/>
          </a:xfrm>
          <a:prstGeom prst="rect">
            <a:avLst/>
          </a:prstGeom>
          <a:noFill/>
        </p:spPr>
        <p:txBody>
          <a:bodyPr wrap="square" rtlCol="0">
            <a:spAutoFit/>
          </a:bodyPr>
          <a:lstStyle/>
          <a:p>
            <a:r>
              <a:rPr lang="en-US" dirty="0"/>
              <a:t>(</a:t>
            </a:r>
            <a:r>
              <a:rPr lang="en-US" sz="2000" dirty="0"/>
              <a:t>b) Toilet fixtures shall be cleaned and disinfected daily and when visibly soiled.</a:t>
            </a:r>
          </a:p>
          <a:p>
            <a:r>
              <a:rPr lang="en-US" dirty="0"/>
              <a:t>(</a:t>
            </a:r>
            <a:r>
              <a:rPr lang="en-US" sz="2000" dirty="0"/>
              <a:t>c) If potty chairs are used, they shall be located and stored in a toilet room equipped with a spray-rinse toilet or </a:t>
            </a:r>
          </a:p>
          <a:p>
            <a:r>
              <a:rPr lang="en-US" sz="2000" dirty="0"/>
              <a:t>utility sink. </a:t>
            </a:r>
          </a:p>
          <a:p>
            <a:r>
              <a:rPr lang="en-US" sz="2000" dirty="0"/>
              <a:t>Potty chairs shall be emptied,</a:t>
            </a:r>
          </a:p>
          <a:p>
            <a:r>
              <a:rPr lang="en-US" sz="2000" dirty="0"/>
              <a:t> rinsed, cleaned and disinfected </a:t>
            </a:r>
          </a:p>
          <a:p>
            <a:r>
              <a:rPr lang="en-US" sz="2000" dirty="0"/>
              <a:t>after each use</a:t>
            </a:r>
            <a:r>
              <a:rPr lang="en-US" dirty="0"/>
              <a:t>. </a:t>
            </a:r>
          </a:p>
          <a:p>
            <a:endParaRPr lang="en-US" dirty="0"/>
          </a:p>
          <a:p>
            <a:r>
              <a:rPr lang="en-US" dirty="0"/>
              <a:t>(</a:t>
            </a:r>
            <a:r>
              <a:rPr lang="en-US" sz="2000" dirty="0"/>
              <a:t>d) When cloth diapers are used and emptied, the diaper changing area shall be located next to a toilet room</a:t>
            </a:r>
          </a:p>
          <a:p>
            <a:endParaRPr lang="en-US" dirty="0"/>
          </a:p>
        </p:txBody>
      </p:sp>
    </p:spTree>
    <p:extLst>
      <p:ext uri="{BB962C8B-B14F-4D97-AF65-F5344CB8AC3E}">
        <p14:creationId xmlns:p14="http://schemas.microsoft.com/office/powerpoint/2010/main" val="3767228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5221D-0420-6307-2618-A86D70B189FF}"/>
              </a:ext>
            </a:extLst>
          </p:cNvPr>
          <p:cNvSpPr>
            <a:spLocks noGrp="1"/>
          </p:cNvSpPr>
          <p:nvPr>
            <p:ph type="title"/>
          </p:nvPr>
        </p:nvSpPr>
        <p:spPr/>
        <p:txBody>
          <a:bodyPr/>
          <a:lstStyle/>
          <a:p>
            <a:pPr>
              <a:defRPr/>
            </a:pPr>
            <a:r>
              <a:rPr lang="en-US" dirty="0"/>
              <a:t>Lavatories .2818</a:t>
            </a:r>
          </a:p>
        </p:txBody>
      </p:sp>
      <p:sp>
        <p:nvSpPr>
          <p:cNvPr id="10243" name="Content Placeholder 2">
            <a:extLst>
              <a:ext uri="{FF2B5EF4-FFF2-40B4-BE49-F238E27FC236}">
                <a16:creationId xmlns:a16="http://schemas.microsoft.com/office/drawing/2014/main" id="{588B9EBA-B214-FCF5-6CA4-81B4BC90FA39}"/>
              </a:ext>
            </a:extLst>
          </p:cNvPr>
          <p:cNvSpPr>
            <a:spLocks noGrp="1"/>
          </p:cNvSpPr>
          <p:nvPr>
            <p:ph idx="1"/>
          </p:nvPr>
        </p:nvSpPr>
        <p:spPr/>
        <p:txBody>
          <a:bodyPr>
            <a:normAutofit fontScale="92500" lnSpcReduction="10000"/>
          </a:bodyPr>
          <a:lstStyle/>
          <a:p>
            <a:pPr marL="0" indent="0">
              <a:buFont typeface="Wingdings" panose="05000000000000000000" pitchFamily="2" charset="2"/>
              <a:buNone/>
              <a:defRPr/>
            </a:pPr>
            <a:r>
              <a:rPr lang="en-US" dirty="0"/>
              <a:t>All handwash lavatory areas shall be:</a:t>
            </a:r>
          </a:p>
          <a:p>
            <a:pPr>
              <a:defRPr/>
            </a:pPr>
            <a:r>
              <a:rPr lang="en-US" dirty="0"/>
              <a:t>kept clean and in good repair(a) and…</a:t>
            </a:r>
          </a:p>
          <a:p>
            <a:pPr>
              <a:defRPr/>
            </a:pPr>
            <a:r>
              <a:rPr lang="en-US" dirty="0"/>
              <a:t>not be used for storage(a)</a:t>
            </a:r>
          </a:p>
          <a:p>
            <a:pPr>
              <a:defRPr/>
            </a:pPr>
            <a:r>
              <a:rPr lang="en-US" b="1" dirty="0"/>
              <a:t>Water from a handwash lavatory shall not be used for consumption.(a)</a:t>
            </a:r>
          </a:p>
          <a:p>
            <a:pPr>
              <a:defRPr/>
            </a:pPr>
            <a:endParaRPr lang="en-US" dirty="0"/>
          </a:p>
          <a:p>
            <a:pPr marL="0" indent="0">
              <a:buNone/>
              <a:defRPr/>
            </a:pPr>
            <a:r>
              <a:rPr lang="en-US" dirty="0"/>
              <a:t>(c) Lavatories shall be cleaned and disinfected with each change of use, when visibly soiled, and at least daily.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oilets">
            <a:extLst>
              <a:ext uri="{FF2B5EF4-FFF2-40B4-BE49-F238E27FC236}">
                <a16:creationId xmlns:a16="http://schemas.microsoft.com/office/drawing/2014/main" id="{077B4128-1230-D68E-F9C0-171C4B169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4310063" cy="638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9C995A2-A0CD-900C-3666-CE0A1D2C1329}"/>
              </a:ext>
            </a:extLst>
          </p:cNvPr>
          <p:cNvSpPr txBox="1"/>
          <p:nvPr/>
        </p:nvSpPr>
        <p:spPr>
          <a:xfrm>
            <a:off x="5105400" y="609600"/>
            <a:ext cx="3352800" cy="369332"/>
          </a:xfrm>
          <a:prstGeom prst="rect">
            <a:avLst/>
          </a:prstGeom>
          <a:noFill/>
        </p:spPr>
        <p:txBody>
          <a:bodyPr wrap="square" rtlCol="0">
            <a:spAutoFit/>
          </a:bodyPr>
          <a:lstStyle/>
          <a:p>
            <a:r>
              <a:rPr lang="en-US" dirty="0"/>
              <a:t>.2818 Lavatories continued….</a:t>
            </a:r>
          </a:p>
        </p:txBody>
      </p:sp>
      <p:sp>
        <p:nvSpPr>
          <p:cNvPr id="6" name="TextBox 5">
            <a:extLst>
              <a:ext uri="{FF2B5EF4-FFF2-40B4-BE49-F238E27FC236}">
                <a16:creationId xmlns:a16="http://schemas.microsoft.com/office/drawing/2014/main" id="{53FD9445-2C42-7E1D-2F70-8A334724E933}"/>
              </a:ext>
            </a:extLst>
          </p:cNvPr>
          <p:cNvSpPr txBox="1"/>
          <p:nvPr/>
        </p:nvSpPr>
        <p:spPr>
          <a:xfrm>
            <a:off x="4995863" y="978932"/>
            <a:ext cx="3352801" cy="464742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Lavatories with flush-rimmed sinks or with an attached operable drinking fountain shall not be used for handwashing.(a)</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Equipped with hot and cold water  or tempered water specified in Rule.2815(e)</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Liquid soap</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Disposable towels or other hand-drying devices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Handwash signs posted at every handwash lavatory.</a:t>
            </a:r>
          </a:p>
        </p:txBody>
      </p:sp>
      <p:sp>
        <p:nvSpPr>
          <p:cNvPr id="2" name="TextBox 1">
            <a:extLst>
              <a:ext uri="{FF2B5EF4-FFF2-40B4-BE49-F238E27FC236}">
                <a16:creationId xmlns:a16="http://schemas.microsoft.com/office/drawing/2014/main" id="{E30E4907-6268-A478-93B2-8CC4D87F9A06}"/>
              </a:ext>
            </a:extLst>
          </p:cNvPr>
          <p:cNvSpPr txBox="1"/>
          <p:nvPr/>
        </p:nvSpPr>
        <p:spPr>
          <a:xfrm>
            <a:off x="5105400" y="5626358"/>
            <a:ext cx="3429000" cy="584775"/>
          </a:xfrm>
          <a:prstGeom prst="rect">
            <a:avLst/>
          </a:prstGeom>
          <a:noFill/>
        </p:spPr>
        <p:txBody>
          <a:bodyPr wrap="square" rtlCol="0">
            <a:spAutoFit/>
          </a:bodyPr>
          <a:lstStyle/>
          <a:p>
            <a:r>
              <a:rPr lang="en-US" sz="1600" b="1" dirty="0"/>
              <a:t>What issues(noncompliance)do you see in this restroom?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FEE30422645A459041866543E5112E" ma:contentTypeVersion="14" ma:contentTypeDescription="Create a new document." ma:contentTypeScope="" ma:versionID="9848c9a32bd3df96c691c5dc22a3c9c7">
  <xsd:schema xmlns:xsd="http://www.w3.org/2001/XMLSchema" xmlns:xs="http://www.w3.org/2001/XMLSchema" xmlns:p="http://schemas.microsoft.com/office/2006/metadata/properties" xmlns:ns2="f36cb3f5-6ea6-42b5-bbfa-54f76c708ee7" xmlns:ns3="05206c7d-ee11-4b55-90e5-ac8204f637ba" targetNamespace="http://schemas.microsoft.com/office/2006/metadata/properties" ma:root="true" ma:fieldsID="daebb2dbccf6da2345eabeaac583b99f" ns2:_="" ns3:_="">
    <xsd:import namespace="f36cb3f5-6ea6-42b5-bbfa-54f76c708ee7"/>
    <xsd:import namespace="05206c7d-ee11-4b55-90e5-ac8204f637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6cb3f5-6ea6-42b5-bbfa-54f76c708e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206c7d-ee11-4b55-90e5-ac8204f637b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226c897-98c7-443b-a76d-cf00a5bcf808}" ma:internalName="TaxCatchAll" ma:showField="CatchAllData" ma:web="05206c7d-ee11-4b55-90e5-ac8204f637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FA8FF1-04E5-4383-854E-028FC9931360}">
  <ds:schemaRefs>
    <ds:schemaRef ds:uri="http://schemas.microsoft.com/sharepoint/v3/contenttype/forms"/>
  </ds:schemaRefs>
</ds:datastoreItem>
</file>

<file path=customXml/itemProps2.xml><?xml version="1.0" encoding="utf-8"?>
<ds:datastoreItem xmlns:ds="http://schemas.openxmlformats.org/officeDocument/2006/customXml" ds:itemID="{F85689FF-72B2-4A5B-BFF2-E0F240CFF1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6cb3f5-6ea6-42b5-bbfa-54f76c708ee7"/>
    <ds:schemaRef ds:uri="05206c7d-ee11-4b55-90e5-ac8204f637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Organic</Template>
  <TotalTime>781</TotalTime>
  <Words>1938</Words>
  <Application>Microsoft Office PowerPoint</Application>
  <PresentationFormat>On-screen Show (4:3)</PresentationFormat>
  <Paragraphs>217</Paragraphs>
  <Slides>28</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Courier New</vt:lpstr>
      <vt:lpstr>Garamond</vt:lpstr>
      <vt:lpstr>Times New Roman</vt:lpstr>
      <vt:lpstr>Wingdings</vt:lpstr>
      <vt:lpstr>Organic</vt:lpstr>
      <vt:lpstr>           Toilets, Lavatories, Diapering &amp; Diaper Changing Facilities</vt:lpstr>
      <vt:lpstr>Terms: New or Clarified:</vt:lpstr>
      <vt:lpstr>Handwashing .2803</vt:lpstr>
      <vt:lpstr>Toilets .2817(a)</vt:lpstr>
      <vt:lpstr>Toilets .2817(a) continues..</vt:lpstr>
      <vt:lpstr>Which one is a   child-sized or an adult-sized toilet that is adapted to accommodate children?</vt:lpstr>
      <vt:lpstr>Toilets .2817</vt:lpstr>
      <vt:lpstr>Lavatories .2818</vt:lpstr>
      <vt:lpstr>PowerPoint Presentation</vt:lpstr>
      <vt:lpstr>PowerPoint Presentation</vt:lpstr>
      <vt:lpstr>PowerPoint Presentation</vt:lpstr>
      <vt:lpstr>PowerPoint Presentation</vt:lpstr>
      <vt:lpstr>Diapering and Diaper Changing Facilities .2819(a)</vt:lpstr>
      <vt:lpstr>Diapering .2819(b)</vt:lpstr>
      <vt:lpstr>Diapering</vt:lpstr>
      <vt:lpstr>Approved Disinfectant defined… [2]</vt:lpstr>
      <vt:lpstr>Approved Disinfectant  .2812(i)</vt:lpstr>
      <vt:lpstr>PowerPoint Presentation</vt:lpstr>
      <vt:lpstr>PowerPoint Presentation</vt:lpstr>
      <vt:lpstr>PowerPoint Presentation</vt:lpstr>
      <vt:lpstr>Diapering .2819(d)</vt:lpstr>
      <vt:lpstr>  </vt:lpstr>
      <vt:lpstr>SUMMARY: Cleaning and Disinfecting with an approved disinfectant</vt:lpstr>
      <vt:lpstr>Primary Plan Review Considerations</vt:lpstr>
      <vt:lpstr>PowerPoint Presentation</vt:lpstr>
      <vt:lpstr>PowerPoint Presentation</vt:lpstr>
      <vt:lpstr>PowerPoint Presentation</vt:lpstr>
      <vt:lpstr>Thank you!</vt:lpstr>
    </vt:vector>
  </TitlesOfParts>
  <Company>DEH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Lavatories, Diapering, and Mildly Ill Children</dc:title>
  <dc:creator>Larry_Michael</dc:creator>
  <cp:lastModifiedBy>Bass, Brenda</cp:lastModifiedBy>
  <cp:revision>59</cp:revision>
  <cp:lastPrinted>2019-08-29T18:05:24Z</cp:lastPrinted>
  <dcterms:created xsi:type="dcterms:W3CDTF">2006-04-17T19:05:25Z</dcterms:created>
  <dcterms:modified xsi:type="dcterms:W3CDTF">2023-10-24T13:21:50Z</dcterms:modified>
</cp:coreProperties>
</file>