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9" r:id="rId4"/>
  </p:sldMasterIdLst>
  <p:notesMasterIdLst>
    <p:notesMasterId r:id="rId27"/>
  </p:notesMasterIdLst>
  <p:handoutMasterIdLst>
    <p:handoutMasterId r:id="rId28"/>
  </p:handoutMasterIdLst>
  <p:sldIdLst>
    <p:sldId id="256" r:id="rId5"/>
    <p:sldId id="283" r:id="rId6"/>
    <p:sldId id="289" r:id="rId7"/>
    <p:sldId id="257" r:id="rId8"/>
    <p:sldId id="258" r:id="rId9"/>
    <p:sldId id="266" r:id="rId10"/>
    <p:sldId id="272" r:id="rId11"/>
    <p:sldId id="274" r:id="rId12"/>
    <p:sldId id="276" r:id="rId13"/>
    <p:sldId id="290" r:id="rId14"/>
    <p:sldId id="291" r:id="rId15"/>
    <p:sldId id="293" r:id="rId16"/>
    <p:sldId id="295" r:id="rId17"/>
    <p:sldId id="275" r:id="rId18"/>
    <p:sldId id="296" r:id="rId19"/>
    <p:sldId id="297" r:id="rId20"/>
    <p:sldId id="294" r:id="rId21"/>
    <p:sldId id="267" r:id="rId22"/>
    <p:sldId id="268" r:id="rId23"/>
    <p:sldId id="270" r:id="rId24"/>
    <p:sldId id="282" r:id="rId25"/>
    <p:sldId id="273" r:id="rId2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82199" autoAdjust="0"/>
  </p:normalViewPr>
  <p:slideViewPr>
    <p:cSldViewPr>
      <p:cViewPr varScale="1">
        <p:scale>
          <a:sx n="85" d="100"/>
          <a:sy n="85" d="100"/>
        </p:scale>
        <p:origin x="57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201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BF928726-BCD6-4307-8C1B-16F9F567724A}" type="datetimeFigureOut">
              <a:rPr lang="en-US"/>
              <a:pPr>
                <a:defRPr/>
              </a:pPr>
              <a:t>10/2/2023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789CDD90-3AA1-477E-B019-EA50CD2C93F6}" type="slidenum">
              <a:rPr lang="en-US"/>
              <a:pPr>
                <a:defRPr/>
              </a:pPr>
              <a:t>‹#›</a:t>
            </a:fld>
            <a:endParaRPr lang="en-US" dirty="0"/>
          </a:p>
        </p:txBody>
      </p:sp>
    </p:spTree>
    <p:extLst>
      <p:ext uri="{BB962C8B-B14F-4D97-AF65-F5344CB8AC3E}">
        <p14:creationId xmlns:p14="http://schemas.microsoft.com/office/powerpoint/2010/main" val="20397595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defRPr>
            </a:lvl1pPr>
          </a:lstStyle>
          <a:p>
            <a:pPr>
              <a:defRPr/>
            </a:pPr>
            <a:endParaRPr lang="en-US"/>
          </a:p>
        </p:txBody>
      </p:sp>
      <p:sp>
        <p:nvSpPr>
          <p:cNvPr id="296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defRPr>
            </a:lvl1pPr>
          </a:lstStyle>
          <a:p>
            <a:pPr>
              <a:defRPr/>
            </a:pPr>
            <a:endParaRPr lang="en-US"/>
          </a:p>
        </p:txBody>
      </p:sp>
      <p:sp>
        <p:nvSpPr>
          <p:cNvPr id="286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97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defRPr>
            </a:lvl1pPr>
          </a:lstStyle>
          <a:p>
            <a:pPr>
              <a:defRPr/>
            </a:pPr>
            <a:endParaRPr lang="en-US"/>
          </a:p>
        </p:txBody>
      </p:sp>
      <p:sp>
        <p:nvSpPr>
          <p:cNvPr id="297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defRPr>
            </a:lvl1pPr>
          </a:lstStyle>
          <a:p>
            <a:pPr>
              <a:defRPr/>
            </a:pPr>
            <a:fld id="{807EEFEA-55AB-44A0-90C4-117E463CCB4E}" type="slidenum">
              <a:rPr lang="en-US"/>
              <a:pPr>
                <a:defRPr/>
              </a:pPr>
              <a:t>‹#›</a:t>
            </a:fld>
            <a:endParaRPr lang="en-US" dirty="0"/>
          </a:p>
        </p:txBody>
      </p:sp>
    </p:spTree>
    <p:extLst>
      <p:ext uri="{BB962C8B-B14F-4D97-AF65-F5344CB8AC3E}">
        <p14:creationId xmlns:p14="http://schemas.microsoft.com/office/powerpoint/2010/main" val="5101431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F85C0A6-63C5-4CA5-86E0-8E715D56B44C}" type="slidenum">
              <a:rPr lang="en-US" smtClean="0">
                <a:latin typeface="Times New Roman" pitchFamily="18" charset="0"/>
              </a:rPr>
              <a:pPr/>
              <a:t>1</a:t>
            </a:fld>
            <a:endParaRPr lang="en-US">
              <a:latin typeface="Times New Roman" pitchFamily="18"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2000" dirty="0"/>
              <a:t>.2829 Wastewater – 6 pts</a:t>
            </a:r>
          </a:p>
          <a:p>
            <a:pPr eaLnBrk="1" hangingPunct="1"/>
            <a:r>
              <a:rPr lang="en-US" sz="2000" dirty="0"/>
              <a:t>.2830 Solid Wastes – 2 pts.</a:t>
            </a:r>
          </a:p>
          <a:p>
            <a:r>
              <a:rPr lang="en-US" sz="1200" b="1" i="0" u="none" strike="noStrike" kern="1200" baseline="0" dirty="0">
                <a:solidFill>
                  <a:schemeClr val="tx1"/>
                </a:solidFill>
                <a:latin typeface="Times New Roman" pitchFamily="18" charset="0"/>
                <a:ea typeface="+mn-ea"/>
                <a:cs typeface="+mn-cs"/>
              </a:rPr>
              <a:t>15A NCAC 18A .2829 WASTEWATER</a:t>
            </a:r>
          </a:p>
          <a:p>
            <a:r>
              <a:rPr lang="en-US" sz="1200" b="0" i="0" u="none" strike="noStrike" kern="1200" baseline="0" dirty="0">
                <a:solidFill>
                  <a:schemeClr val="tx1"/>
                </a:solidFill>
                <a:latin typeface="Times New Roman" pitchFamily="18" charset="0"/>
                <a:ea typeface="+mn-ea"/>
                <a:cs typeface="+mn-cs"/>
              </a:rPr>
              <a:t>In child care centers, all wastewater shall be disposed of in a publicly-owned wastewater treatment system or by an</a:t>
            </a:r>
          </a:p>
          <a:p>
            <a:r>
              <a:rPr lang="en-US" sz="1200" b="0" i="0" u="none" strike="noStrike" kern="1200" baseline="0" dirty="0">
                <a:solidFill>
                  <a:schemeClr val="tx1"/>
                </a:solidFill>
                <a:latin typeface="Times New Roman" pitchFamily="18" charset="0"/>
                <a:ea typeface="+mn-ea"/>
                <a:cs typeface="+mn-cs"/>
              </a:rPr>
              <a:t>approved properly operating on-site wastewater system under 15A NCAC 18A .1900. Septic systems shall be sized</a:t>
            </a:r>
          </a:p>
          <a:p>
            <a:r>
              <a:rPr lang="en-US" sz="1200" b="0" i="0" u="none" strike="noStrike" kern="1200" baseline="0" dirty="0">
                <a:solidFill>
                  <a:schemeClr val="tx1"/>
                </a:solidFill>
                <a:latin typeface="Times New Roman" pitchFamily="18" charset="0"/>
                <a:ea typeface="+mn-ea"/>
                <a:cs typeface="+mn-cs"/>
              </a:rPr>
              <a:t>to accommodate anticipated children and staff for all shifts.</a:t>
            </a:r>
            <a:endParaRPr lang="en-US" sz="2000" dirty="0"/>
          </a:p>
          <a:p>
            <a:pPr eaLnBrk="1" hangingPunct="1"/>
            <a:endParaRPr lang="en-US" sz="2000" dirty="0"/>
          </a:p>
          <a:p>
            <a:pPr eaLnBrk="1" hangingPunct="1"/>
            <a:endParaRPr lang="en-US" sz="20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57066" indent="-291179">
              <a:defRPr>
                <a:solidFill>
                  <a:schemeClr val="tx1"/>
                </a:solidFill>
                <a:latin typeface="Arial" charset="0"/>
              </a:defRPr>
            </a:lvl2pPr>
            <a:lvl3pPr marL="1164717" indent="-232943">
              <a:defRPr>
                <a:solidFill>
                  <a:schemeClr val="tx1"/>
                </a:solidFill>
                <a:latin typeface="Arial" charset="0"/>
              </a:defRPr>
            </a:lvl3pPr>
            <a:lvl4pPr marL="1630604" indent="-232943">
              <a:defRPr>
                <a:solidFill>
                  <a:schemeClr val="tx1"/>
                </a:solidFill>
                <a:latin typeface="Arial" charset="0"/>
              </a:defRPr>
            </a:lvl4pPr>
            <a:lvl5pPr marL="2096491" indent="-232943">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fld id="{B0D3A711-3E14-46C7-AE38-D70421695638}" type="slidenum">
              <a:rPr lang="en-US" smtClean="0">
                <a:latin typeface="Times New Roman" pitchFamily="18" charset="0"/>
              </a:rPr>
              <a:pPr/>
              <a:t>11</a:t>
            </a:fld>
            <a:endParaRPr lang="en-US">
              <a:latin typeface="Times New Roman" pitchFamily="18"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 Not ideal, but allowed.   </a:t>
            </a:r>
          </a:p>
          <a:p>
            <a:pPr eaLnBrk="1" hangingPunct="1"/>
            <a:r>
              <a:rPr lang="en-US" dirty="0"/>
              <a:t>DO not want kids on playground if not functioning properly.    </a:t>
            </a:r>
          </a:p>
          <a:p>
            <a:pPr eaLnBrk="1" hangingPunct="1"/>
            <a:r>
              <a:rPr lang="en-US" dirty="0"/>
              <a:t>Look at grading from drain field to playground.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A system failure may require moving/closing the playground.</a:t>
            </a:r>
          </a:p>
          <a:p>
            <a:pPr eaLnBrk="1" hangingPunct="1"/>
            <a:r>
              <a:rPr lang="en-US" dirty="0"/>
              <a:t>Sewage hazard on the playground – what would you do? Close</a:t>
            </a:r>
          </a:p>
          <a:p>
            <a:pPr eaLnBrk="1" hangingPunct="1"/>
            <a:r>
              <a:rPr lang="en-US" dirty="0"/>
              <a:t>How many demerits, classification? 6</a:t>
            </a:r>
          </a:p>
          <a:p>
            <a:pPr eaLnBrk="1" hangingPunct="1"/>
            <a:r>
              <a:rPr lang="en-US" dirty="0"/>
              <a:t>How much time would you give the operator to repair the system – what if it was in the winter? Pump.  Reasonable </a:t>
            </a:r>
          </a:p>
          <a:p>
            <a:endParaRPr lang="en-US" dirty="0"/>
          </a:p>
        </p:txBody>
      </p:sp>
      <p:sp>
        <p:nvSpPr>
          <p:cNvPr id="4" name="Slide Number Placeholder 3"/>
          <p:cNvSpPr>
            <a:spLocks noGrp="1"/>
          </p:cNvSpPr>
          <p:nvPr>
            <p:ph type="sldNum" sz="quarter" idx="5"/>
          </p:nvPr>
        </p:nvSpPr>
        <p:spPr/>
        <p:txBody>
          <a:bodyPr/>
          <a:lstStyle/>
          <a:p>
            <a:pPr>
              <a:defRPr/>
            </a:pPr>
            <a:fld id="{807EEFEA-55AB-44A0-90C4-117E463CCB4E}" type="slidenum">
              <a:rPr lang="en-US" smtClean="0"/>
              <a:pPr>
                <a:defRPr/>
              </a:pPr>
              <a:t>12</a:t>
            </a:fld>
            <a:endParaRPr lang="en-US" dirty="0"/>
          </a:p>
        </p:txBody>
      </p:sp>
    </p:spTree>
    <p:extLst>
      <p:ext uri="{BB962C8B-B14F-4D97-AF65-F5344CB8AC3E}">
        <p14:creationId xmlns:p14="http://schemas.microsoft.com/office/powerpoint/2010/main" val="17267435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How much time would you give the operator to repair the system – what if it was in the winter? Pump.  Reasonable </a:t>
            </a:r>
          </a:p>
          <a:p>
            <a:pPr eaLnBrk="1" hangingPunct="1"/>
            <a:r>
              <a:rPr lang="en-US" dirty="0"/>
              <a:t>Pump </a:t>
            </a:r>
          </a:p>
          <a:p>
            <a:endParaRPr lang="en-US" dirty="0"/>
          </a:p>
        </p:txBody>
      </p:sp>
      <p:sp>
        <p:nvSpPr>
          <p:cNvPr id="4" name="Slide Number Placeholder 3"/>
          <p:cNvSpPr>
            <a:spLocks noGrp="1"/>
          </p:cNvSpPr>
          <p:nvPr>
            <p:ph type="sldNum" sz="quarter" idx="5"/>
          </p:nvPr>
        </p:nvSpPr>
        <p:spPr/>
        <p:txBody>
          <a:bodyPr/>
          <a:lstStyle/>
          <a:p>
            <a:pPr>
              <a:defRPr/>
            </a:pPr>
            <a:fld id="{807EEFEA-55AB-44A0-90C4-117E463CCB4E}" type="slidenum">
              <a:rPr lang="en-US" smtClean="0"/>
              <a:pPr>
                <a:defRPr/>
              </a:pPr>
              <a:t>13</a:t>
            </a:fld>
            <a:endParaRPr lang="en-US" dirty="0"/>
          </a:p>
        </p:txBody>
      </p:sp>
    </p:spTree>
    <p:extLst>
      <p:ext uri="{BB962C8B-B14F-4D97-AF65-F5344CB8AC3E}">
        <p14:creationId xmlns:p14="http://schemas.microsoft.com/office/powerpoint/2010/main" val="39399199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Walk entire field .</a:t>
            </a: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52A4F0E-E50B-45BB-8073-6C88ED478883}" type="slidenum">
              <a:rPr lang="en-US" smtClean="0">
                <a:latin typeface="Times New Roman" pitchFamily="18" charset="0"/>
              </a:rPr>
              <a:pPr/>
              <a:t>14</a:t>
            </a:fld>
            <a:endParaRPr lang="en-US">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57066" indent="-291179">
              <a:defRPr>
                <a:solidFill>
                  <a:schemeClr val="tx1"/>
                </a:solidFill>
                <a:latin typeface="Arial" charset="0"/>
              </a:defRPr>
            </a:lvl2pPr>
            <a:lvl3pPr marL="1164717" indent="-232943">
              <a:defRPr>
                <a:solidFill>
                  <a:schemeClr val="tx1"/>
                </a:solidFill>
                <a:latin typeface="Arial" charset="0"/>
              </a:defRPr>
            </a:lvl3pPr>
            <a:lvl4pPr marL="1630604" indent="-232943">
              <a:defRPr>
                <a:solidFill>
                  <a:schemeClr val="tx1"/>
                </a:solidFill>
                <a:latin typeface="Arial" charset="0"/>
              </a:defRPr>
            </a:lvl4pPr>
            <a:lvl5pPr marL="2096491" indent="-232943">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fld id="{12814B9A-BEF6-4F80-A1C2-168B6F4991EE}" type="slidenum">
              <a:rPr lang="en-US" smtClean="0">
                <a:latin typeface="Times New Roman" pitchFamily="18" charset="0"/>
              </a:rPr>
              <a:pPr/>
              <a:t>15</a:t>
            </a:fld>
            <a:endParaRPr lang="en-US">
              <a:latin typeface="Times New Roman" pitchFamily="18"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2000" dirty="0"/>
              <a:t>Gardening over the septic drain field is not a good idea.</a:t>
            </a:r>
          </a:p>
          <a:p>
            <a:pPr eaLnBrk="1" hangingPunct="1"/>
            <a:r>
              <a:rPr lang="en-US" sz="2000" dirty="0"/>
              <a:t>Systems are being installed more shallow today than in previous years and are easily damaged by roots, cutting blades, cultivating </a:t>
            </a:r>
            <a:r>
              <a:rPr lang="en-US" sz="2000" dirty="0" err="1"/>
              <a:t>etc</a:t>
            </a:r>
            <a:r>
              <a:rPr lang="en-US" sz="2000" dirty="0"/>
              <a:t>…</a:t>
            </a:r>
          </a:p>
          <a:p>
            <a:pPr eaLnBrk="1" hangingPunct="1"/>
            <a:r>
              <a:rPr lang="en-US" sz="2000" dirty="0"/>
              <a:t>Many plants have long aggressive root systems that can quickly clog the leach field.  </a:t>
            </a:r>
          </a:p>
          <a:p>
            <a:pPr eaLnBrk="1" hangingPunct="1"/>
            <a:r>
              <a:rPr lang="en-US" sz="2000" dirty="0"/>
              <a:t>Can lead to excessive nitrogen concentrations in the plants.</a:t>
            </a:r>
          </a:p>
          <a:p>
            <a:pPr eaLnBrk="1" hangingPunct="1"/>
            <a:endParaRPr lang="en-US" sz="20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000"/>
              <a:t>Know where to locate outbuildings and parking, especially as the center grows and needs additional parking and storage and playground areas.                                                                                                                                                                                                     </a:t>
            </a: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57066" indent="-291179">
              <a:defRPr>
                <a:solidFill>
                  <a:schemeClr val="tx1"/>
                </a:solidFill>
                <a:latin typeface="Arial" charset="0"/>
              </a:defRPr>
            </a:lvl2pPr>
            <a:lvl3pPr marL="1164717" indent="-232943">
              <a:defRPr>
                <a:solidFill>
                  <a:schemeClr val="tx1"/>
                </a:solidFill>
                <a:latin typeface="Arial" charset="0"/>
              </a:defRPr>
            </a:lvl3pPr>
            <a:lvl4pPr marL="1630604" indent="-232943">
              <a:defRPr>
                <a:solidFill>
                  <a:schemeClr val="tx1"/>
                </a:solidFill>
                <a:latin typeface="Arial" charset="0"/>
              </a:defRPr>
            </a:lvl4pPr>
            <a:lvl5pPr marL="2096491" indent="-232943">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fld id="{145E413F-A7CC-45AE-BB33-79AC0233A8BB}" type="slidenum">
              <a:rPr lang="en-US" smtClean="0">
                <a:latin typeface="Times New Roman" pitchFamily="18" charset="0"/>
              </a:rPr>
              <a:pPr/>
              <a:t>16</a:t>
            </a:fld>
            <a:endParaRPr lang="en-US">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Clogged pipes,   Result of not pumping </a:t>
            </a:r>
          </a:p>
          <a:p>
            <a:r>
              <a:rPr lang="en-US" dirty="0"/>
              <a:t>Or not installing grease trap if needed.      Talk to center about menu and need for grease trap. </a:t>
            </a:r>
          </a:p>
        </p:txBody>
      </p:sp>
      <p:sp>
        <p:nvSpPr>
          <p:cNvPr id="4" name="Slide Number Placeholder 3"/>
          <p:cNvSpPr>
            <a:spLocks noGrp="1"/>
          </p:cNvSpPr>
          <p:nvPr>
            <p:ph type="sldNum" sz="quarter" idx="5"/>
          </p:nvPr>
        </p:nvSpPr>
        <p:spPr/>
        <p:txBody>
          <a:bodyPr/>
          <a:lstStyle/>
          <a:p>
            <a:pPr>
              <a:defRPr/>
            </a:pPr>
            <a:fld id="{807EEFEA-55AB-44A0-90C4-117E463CCB4E}" type="slidenum">
              <a:rPr lang="en-US" smtClean="0"/>
              <a:pPr>
                <a:defRPr/>
              </a:pPr>
              <a:t>17</a:t>
            </a:fld>
            <a:endParaRPr lang="en-US" dirty="0"/>
          </a:p>
        </p:txBody>
      </p:sp>
    </p:spTree>
    <p:extLst>
      <p:ext uri="{BB962C8B-B14F-4D97-AF65-F5344CB8AC3E}">
        <p14:creationId xmlns:p14="http://schemas.microsoft.com/office/powerpoint/2010/main" val="41678262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3FA57CC-3B6F-43F2-9DDD-FA8250D5AD03}" type="slidenum">
              <a:rPr lang="en-US" smtClean="0">
                <a:latin typeface="Times New Roman" pitchFamily="18" charset="0"/>
              </a:rPr>
              <a:pPr/>
              <a:t>18</a:t>
            </a:fld>
            <a:endParaRPr lang="en-US">
              <a:latin typeface="Times New Roman" pitchFamily="18"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Removed at least Daily to exterior     2 point #44</a:t>
            </a:r>
          </a:p>
          <a:p>
            <a:r>
              <a:rPr lang="en-US" sz="1200" b="1" i="0" u="none" strike="noStrike" kern="1200" baseline="0" dirty="0">
                <a:solidFill>
                  <a:schemeClr val="tx1"/>
                </a:solidFill>
                <a:latin typeface="Times New Roman" pitchFamily="18" charset="0"/>
                <a:ea typeface="+mn-ea"/>
                <a:cs typeface="+mn-cs"/>
              </a:rPr>
              <a:t>15A NCAC 18A .2830 SOLID WASTES</a:t>
            </a:r>
          </a:p>
          <a:p>
            <a:r>
              <a:rPr lang="en-US" sz="1200" b="0" i="0" u="none" strike="noStrike" kern="1200" baseline="0" dirty="0">
                <a:solidFill>
                  <a:schemeClr val="tx1"/>
                </a:solidFill>
                <a:latin typeface="Times New Roman" pitchFamily="18" charset="0"/>
                <a:ea typeface="+mn-ea"/>
                <a:cs typeface="+mn-cs"/>
              </a:rPr>
              <a:t>(a) In child care centers, food scraps and other putrescible materials shall be placed in a plastic-lined, cleanable,</a:t>
            </a:r>
          </a:p>
          <a:p>
            <a:r>
              <a:rPr lang="en-US" sz="1200" b="0" i="0" u="none" strike="noStrike" kern="1200" baseline="0" dirty="0">
                <a:solidFill>
                  <a:schemeClr val="tx1"/>
                </a:solidFill>
                <a:latin typeface="Times New Roman" pitchFamily="18" charset="0"/>
                <a:ea typeface="+mn-ea"/>
                <a:cs typeface="+mn-cs"/>
              </a:rPr>
              <a:t>covered container and removed to an exterior garbage area at least daily. Scrap paper, cardboard boxes and similar</a:t>
            </a:r>
          </a:p>
          <a:p>
            <a:r>
              <a:rPr lang="en-US" sz="1200" b="0" i="0" u="none" strike="noStrike" kern="1200" baseline="0" dirty="0">
                <a:solidFill>
                  <a:schemeClr val="tx1"/>
                </a:solidFill>
                <a:latin typeface="Times New Roman" pitchFamily="18" charset="0"/>
                <a:ea typeface="+mn-ea"/>
                <a:cs typeface="+mn-cs"/>
              </a:rPr>
              <a:t>items shall be stored in containers or designated areas.</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EF628A0-ADDD-4716-9C35-764A0F910B66}" type="slidenum">
              <a:rPr lang="en-US" smtClean="0">
                <a:latin typeface="Times New Roman" pitchFamily="18" charset="0"/>
              </a:rPr>
              <a:pPr/>
              <a:t>19</a:t>
            </a:fld>
            <a:endParaRPr lang="en-US">
              <a:latin typeface="Times New Roman" pitchFamily="18"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800" b="0" i="0" u="none" strike="noStrike" baseline="0" dirty="0">
                <a:solidFill>
                  <a:srgbClr val="000000"/>
                </a:solidFill>
                <a:latin typeface="Times New Roman" panose="02020603050405020304" pitchFamily="18" charset="0"/>
              </a:rPr>
              <a:t>(c) Dumpsters and other containerized systems shall be kept clean and covered. </a:t>
            </a:r>
          </a:p>
          <a:p>
            <a:r>
              <a:rPr lang="en-US" sz="1800" b="0" i="0" u="none" strike="noStrike" baseline="0" dirty="0">
                <a:solidFill>
                  <a:srgbClr val="000000"/>
                </a:solidFill>
                <a:latin typeface="Times New Roman" panose="02020603050405020304" pitchFamily="18" charset="0"/>
              </a:rPr>
              <a:t>(d) Solid wastes shall be disposed of to prevent conditions that attract and harbor pests and other public health nuisances. </a:t>
            </a:r>
            <a:endParaRPr lang="en-US" sz="2000" dirty="0"/>
          </a:p>
          <a:p>
            <a:pPr eaLnBrk="1" hangingPunct="1"/>
            <a:endParaRPr lang="en-US" dirty="0"/>
          </a:p>
        </p:txBody>
      </p:sp>
      <p:sp>
        <p:nvSpPr>
          <p:cNvPr id="41989" name="Rectangle 4"/>
          <p:cNvSpPr>
            <a:spLocks noChangeArrowheads="1"/>
          </p:cNvSpPr>
          <p:nvPr/>
        </p:nvSpPr>
        <p:spPr bwMode="auto">
          <a:xfrm>
            <a:off x="990600" y="6096000"/>
            <a:ext cx="3321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p>
            <a:r>
              <a:rPr lang="en-US"/>
              <a:t>http://www.deh.enr.state.nc.us/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800" b="0" i="0" u="none" strike="noStrike" baseline="0" dirty="0">
                <a:solidFill>
                  <a:srgbClr val="000000"/>
                </a:solidFill>
                <a:latin typeface="Times New Roman" panose="02020603050405020304" pitchFamily="18" charset="0"/>
              </a:rPr>
              <a:t>(b) Solid waste containers, mops, and other cleaning equipment shall be kept clean when not in use. Facilities shall be provided at the child care center for the washing and storage of solid waste containers and mops, except that such facilities shall not be required for child care centers licensed for fewer than 13 children and located in a residence. Washing facilities required under this Paragraph </a:t>
            </a:r>
            <a:r>
              <a:rPr lang="en-US" sz="1800" b="0" i="0" u="none" strike="noStrike" baseline="0" dirty="0">
                <a:solidFill>
                  <a:srgbClr val="000000"/>
                </a:solidFill>
                <a:highlight>
                  <a:srgbClr val="FFFF00"/>
                </a:highlight>
                <a:latin typeface="Times New Roman" panose="02020603050405020304" pitchFamily="18" charset="0"/>
              </a:rPr>
              <a:t>shall include a faucet with </a:t>
            </a:r>
            <a:r>
              <a:rPr lang="en-US" sz="1800" b="0" i="0" u="none" strike="noStrike" baseline="0" dirty="0">
                <a:solidFill>
                  <a:srgbClr val="FF0000"/>
                </a:solidFill>
                <a:highlight>
                  <a:srgbClr val="FFFF00"/>
                </a:highlight>
                <a:latin typeface="Times New Roman" panose="02020603050405020304" pitchFamily="18" charset="0"/>
              </a:rPr>
              <a:t>a threaded nozzle that delivers water of at least 80 degrees Fahrenheit. The faucet shall be located in either a designated utility sink or above a curbed impervious pad that is sloped to drain into a system that meets the requirements of Rule .2829 of this Section</a:t>
            </a:r>
            <a:r>
              <a:rPr lang="en-US" sz="1800" b="0" i="0" u="none" strike="noStrike" baseline="0" dirty="0">
                <a:solidFill>
                  <a:srgbClr val="000000"/>
                </a:solidFill>
                <a:highlight>
                  <a:srgbClr val="FFFF00"/>
                </a:highlight>
                <a:latin typeface="Times New Roman" panose="02020603050405020304" pitchFamily="18" charset="0"/>
              </a:rPr>
              <a:t>. </a:t>
            </a:r>
            <a:r>
              <a:rPr lang="en-US" sz="1800" b="0" i="0" u="none" strike="noStrike" baseline="0" dirty="0">
                <a:solidFill>
                  <a:srgbClr val="000000"/>
                </a:solidFill>
                <a:latin typeface="Times New Roman" panose="02020603050405020304" pitchFamily="18" charset="0"/>
              </a:rPr>
              <a:t>Washing facilities used for solid waste containers that were installed at the child care center prior to July 1, 1991 shall be permitted to be used if the facilities are in good repair. </a:t>
            </a:r>
          </a:p>
          <a:p>
            <a:endParaRPr lang="en-US" sz="2000" dirty="0"/>
          </a:p>
          <a:p>
            <a:r>
              <a:rPr lang="en-US" sz="2000" dirty="0"/>
              <a:t>Watch for Burn Hazard. </a:t>
            </a: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A4F20DA-8CD6-453E-A1E5-E3A4160E791B}" type="slidenum">
              <a:rPr lang="en-US" smtClean="0">
                <a:latin typeface="Times New Roman" pitchFamily="18" charset="0"/>
              </a:rPr>
              <a:pPr/>
              <a:t>20</a:t>
            </a:fld>
            <a:endParaRPr lang="en-US">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Key Parts  #43</a:t>
            </a:r>
          </a:p>
          <a:p>
            <a:r>
              <a:rPr lang="en-US" dirty="0"/>
              <a:t>How Do We Know If It Is Approved?</a:t>
            </a:r>
          </a:p>
          <a:p>
            <a:r>
              <a:rPr lang="en-US" dirty="0"/>
              <a:t>How Do We Know If It Is Sized Properly?</a:t>
            </a:r>
          </a:p>
          <a:p>
            <a:r>
              <a:rPr lang="en-US" b="1" dirty="0"/>
              <a:t>15A NCAC 18A .2829 WASTEWATER</a:t>
            </a:r>
          </a:p>
          <a:p>
            <a:r>
              <a:rPr lang="en-US" dirty="0"/>
              <a:t>In child care centers, all wastewater shall be disposed of in a publicly-owned wastewater treatment system or by an</a:t>
            </a:r>
          </a:p>
          <a:p>
            <a:r>
              <a:rPr lang="en-US" dirty="0"/>
              <a:t>approved properly operating on-site wastewater system under 15A NCAC 18A .1900. Septic systems shall be sized</a:t>
            </a:r>
          </a:p>
          <a:p>
            <a:r>
              <a:rPr lang="en-US" dirty="0"/>
              <a:t>to accommodate anticipated children and staff for all shifts.</a:t>
            </a:r>
            <a:endParaRPr lang="en-US" sz="2000"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807EEFEA-55AB-44A0-90C4-117E463CCB4E}" type="slidenum">
              <a:rPr lang="en-US" smtClean="0"/>
              <a:pPr>
                <a:defRPr/>
              </a:pPr>
              <a:t>2</a:t>
            </a:fld>
            <a:endParaRPr lang="en-US" dirty="0"/>
          </a:p>
        </p:txBody>
      </p:sp>
    </p:spTree>
    <p:extLst>
      <p:ext uri="{BB962C8B-B14F-4D97-AF65-F5344CB8AC3E}">
        <p14:creationId xmlns:p14="http://schemas.microsoft.com/office/powerpoint/2010/main" val="23515230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Watch for Burn Hazard!!!!!!</a:t>
            </a:r>
          </a:p>
        </p:txBody>
      </p:sp>
      <p:sp>
        <p:nvSpPr>
          <p:cNvPr id="4" name="Slide Number Placeholder 3"/>
          <p:cNvSpPr>
            <a:spLocks noGrp="1"/>
          </p:cNvSpPr>
          <p:nvPr>
            <p:ph type="sldNum" sz="quarter" idx="10"/>
          </p:nvPr>
        </p:nvSpPr>
        <p:spPr/>
        <p:txBody>
          <a:bodyPr/>
          <a:lstStyle/>
          <a:p>
            <a:pPr>
              <a:defRPr/>
            </a:pPr>
            <a:fld id="{807EEFEA-55AB-44A0-90C4-117E463CCB4E}" type="slidenum">
              <a:rPr lang="en-US" smtClean="0"/>
              <a:pPr>
                <a:defRPr/>
              </a:pPr>
              <a:t>21</a:t>
            </a:fld>
            <a:endParaRPr lang="en-US" dirty="0"/>
          </a:p>
        </p:txBody>
      </p:sp>
    </p:spTree>
    <p:extLst>
      <p:ext uri="{BB962C8B-B14F-4D97-AF65-F5344CB8AC3E}">
        <p14:creationId xmlns:p14="http://schemas.microsoft.com/office/powerpoint/2010/main" val="10061288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AE6B311-25E2-4889-A658-88C868C322DC}" type="slidenum">
              <a:rPr lang="en-US" smtClean="0">
                <a:latin typeface="Times New Roman" pitchFamily="18" charset="0"/>
              </a:rPr>
              <a:pPr/>
              <a:t>22</a:t>
            </a:fld>
            <a:endParaRPr lang="en-US">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Basic system</a:t>
            </a:r>
          </a:p>
        </p:txBody>
      </p:sp>
      <p:sp>
        <p:nvSpPr>
          <p:cNvPr id="4" name="Slide Number Placeholder 3"/>
          <p:cNvSpPr>
            <a:spLocks noGrp="1"/>
          </p:cNvSpPr>
          <p:nvPr>
            <p:ph type="sldNum" sz="quarter" idx="5"/>
          </p:nvPr>
        </p:nvSpPr>
        <p:spPr/>
        <p:txBody>
          <a:bodyPr/>
          <a:lstStyle/>
          <a:p>
            <a:pPr>
              <a:defRPr/>
            </a:pPr>
            <a:fld id="{807EEFEA-55AB-44A0-90C4-117E463CCB4E}" type="slidenum">
              <a:rPr lang="en-US" smtClean="0"/>
              <a:pPr>
                <a:defRPr/>
              </a:pPr>
              <a:t>3</a:t>
            </a:fld>
            <a:endParaRPr lang="en-US" dirty="0"/>
          </a:p>
        </p:txBody>
      </p:sp>
    </p:spTree>
    <p:extLst>
      <p:ext uri="{BB962C8B-B14F-4D97-AF65-F5344CB8AC3E}">
        <p14:creationId xmlns:p14="http://schemas.microsoft.com/office/powerpoint/2010/main" val="1147717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C378742-B398-475C-A0D8-7E677A4F2EAB}" type="slidenum">
              <a:rPr lang="en-US" smtClean="0">
                <a:latin typeface="Times New Roman" pitchFamily="18" charset="0"/>
              </a:rPr>
              <a:pPr/>
              <a:t>4</a:t>
            </a:fld>
            <a:endParaRPr lang="en-US">
              <a:latin typeface="Times New Roman" pitchFamily="18"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400" dirty="0"/>
              <a:t>If a new commercial built facility normally would go through plan review, which would include a septic system design by an authorized specialist based on use and projected flow rate.</a:t>
            </a:r>
          </a:p>
          <a:p>
            <a:r>
              <a:rPr lang="en-US" sz="1400" dirty="0"/>
              <a:t>A residential or home-based child care center may utilize an existing on-site system that an authorized agent will need to determine if it is adequate for the projected use. 15GAL/PERSON  PROPOSED </a:t>
            </a:r>
            <a:r>
              <a:rPr lang="en-US" sz="1200" b="0" i="0" u="none" strike="noStrike" kern="1200" baseline="0" dirty="0">
                <a:solidFill>
                  <a:schemeClr val="tx1"/>
                </a:solidFill>
                <a:latin typeface="Times New Roman" pitchFamily="18" charset="0"/>
                <a:ea typeface="+mn-ea"/>
                <a:cs typeface="+mn-cs"/>
              </a:rPr>
              <a:t>15 gal/person open ≤ 12 </a:t>
            </a:r>
            <a:r>
              <a:rPr lang="en-US" sz="1200" b="0" i="0" u="none" strike="noStrike" kern="1200" baseline="0" dirty="0" err="1">
                <a:solidFill>
                  <a:schemeClr val="tx1"/>
                </a:solidFill>
                <a:latin typeface="Times New Roman" pitchFamily="18" charset="0"/>
                <a:ea typeface="+mn-ea"/>
                <a:cs typeface="+mn-cs"/>
              </a:rPr>
              <a:t>hr</a:t>
            </a:r>
            <a:r>
              <a:rPr lang="en-US" sz="1200" b="0" i="0" u="none" strike="noStrike" kern="1200" baseline="0" dirty="0">
                <a:solidFill>
                  <a:schemeClr val="tx1"/>
                </a:solidFill>
                <a:latin typeface="Times New Roman" pitchFamily="18" charset="0"/>
                <a:ea typeface="+mn-ea"/>
                <a:cs typeface="+mn-cs"/>
              </a:rPr>
              <a:t> shift Without Laundry  - Add 1 gal/person/</a:t>
            </a:r>
            <a:r>
              <a:rPr lang="en-US" sz="1200" b="0" i="0" u="none" strike="noStrike" kern="1200" baseline="0" dirty="0" err="1">
                <a:solidFill>
                  <a:schemeClr val="tx1"/>
                </a:solidFill>
                <a:latin typeface="Times New Roman" pitchFamily="18" charset="0"/>
                <a:ea typeface="+mn-ea"/>
                <a:cs typeface="+mn-cs"/>
              </a:rPr>
              <a:t>hr</a:t>
            </a:r>
            <a:r>
              <a:rPr lang="en-US" sz="1200" b="0" i="0" u="none" strike="noStrike" kern="1200" baseline="0" dirty="0">
                <a:solidFill>
                  <a:schemeClr val="tx1"/>
                </a:solidFill>
                <a:latin typeface="Times New Roman" pitchFamily="18" charset="0"/>
                <a:ea typeface="+mn-ea"/>
                <a:cs typeface="+mn-cs"/>
              </a:rPr>
              <a:t> open for more than 12 </a:t>
            </a:r>
            <a:r>
              <a:rPr lang="en-US" sz="1200" b="0" i="0" u="none" strike="noStrike" kern="1200" baseline="0" dirty="0" err="1">
                <a:solidFill>
                  <a:schemeClr val="tx1"/>
                </a:solidFill>
                <a:latin typeface="Times New Roman" pitchFamily="18" charset="0"/>
                <a:ea typeface="+mn-ea"/>
                <a:cs typeface="+mn-cs"/>
              </a:rPr>
              <a:t>hr</a:t>
            </a:r>
            <a:r>
              <a:rPr lang="en-US" sz="1200" b="0" i="0" u="none" strike="noStrike" kern="1200" baseline="0" dirty="0">
                <a:solidFill>
                  <a:schemeClr val="tx1"/>
                </a:solidFill>
                <a:latin typeface="Times New Roman" pitchFamily="18" charset="0"/>
                <a:ea typeface="+mn-ea"/>
                <a:cs typeface="+mn-cs"/>
              </a:rPr>
              <a:t> shift </a:t>
            </a:r>
            <a:r>
              <a:rPr lang="en-US" sz="1200" b="0" i="0" u="none" strike="noStrike" kern="1200" baseline="0" dirty="0" err="1">
                <a:solidFill>
                  <a:schemeClr val="tx1"/>
                </a:solidFill>
                <a:latin typeface="Times New Roman" pitchFamily="18" charset="0"/>
                <a:ea typeface="+mn-ea"/>
                <a:cs typeface="+mn-cs"/>
              </a:rPr>
              <a:t>hrs</a:t>
            </a:r>
            <a:r>
              <a:rPr lang="en-US" sz="1200" b="0" i="0" u="none" strike="noStrike" kern="1200" baseline="0" dirty="0">
                <a:solidFill>
                  <a:schemeClr val="tx1"/>
                </a:solidFill>
                <a:latin typeface="Times New Roman" pitchFamily="18" charset="0"/>
                <a:ea typeface="+mn-ea"/>
                <a:cs typeface="+mn-cs"/>
              </a:rPr>
              <a:t> per day  Add 5 gal/person with full kitchen   Full Kitchen Meet Food Code.  Warming Kitchen Does not meet Food Code.  	</a:t>
            </a:r>
            <a:endParaRPr lang="en-US" sz="1400" dirty="0"/>
          </a:p>
          <a:p>
            <a:pPr eaLnBrk="1" hangingPunct="1"/>
            <a:r>
              <a:rPr lang="en-US" sz="1400" dirty="0"/>
              <a:t>If records are lacking you may be able to get a rough idea of the drain field size based on the size of the septic tank.  </a:t>
            </a:r>
          </a:p>
          <a:p>
            <a:pPr eaLnBrk="1" hangingPunct="1"/>
            <a:r>
              <a:rPr lang="en-US" sz="1400" dirty="0"/>
              <a:t>Tank should be pumped out prior to use and regularly once the child care center is operating.</a:t>
            </a:r>
          </a:p>
          <a:p>
            <a:pPr eaLnBrk="1" hangingPunct="1"/>
            <a:r>
              <a:rPr lang="en-US" sz="1400" dirty="0"/>
              <a:t>What else should you do for a proposed child care center in an existing home / building</a:t>
            </a:r>
          </a:p>
          <a:p>
            <a:pPr eaLnBrk="1" hangingPunct="1"/>
            <a:r>
              <a:rPr lang="en-US" sz="1400" dirty="0"/>
              <a:t>What about the water supply – is there a well or community system – is it in compliance.  Has the water been tested for inorganic contaminates – i.e. lead, copper</a:t>
            </a:r>
          </a:p>
          <a:p>
            <a:pPr eaLnBrk="1" hangingPunct="1"/>
            <a:r>
              <a:rPr lang="en-US" sz="1400" dirty="0"/>
              <a:t>Age of the dwelling – potential for lead based paint</a:t>
            </a:r>
          </a:p>
          <a:p>
            <a:pPr eaLnBrk="1" hangingPunct="1"/>
            <a:endParaRPr lang="en-US" sz="1400" dirty="0"/>
          </a:p>
          <a:p>
            <a:pPr eaLnBrk="1" hangingPunct="1"/>
            <a:endParaRPr lang="en-US" sz="14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C56DEC3-75A3-48F5-8733-B1BE6D194B27}" type="slidenum">
              <a:rPr lang="en-US" smtClean="0">
                <a:latin typeface="Times New Roman" pitchFamily="18" charset="0"/>
              </a:rPr>
              <a:pPr/>
              <a:t>5</a:t>
            </a:fld>
            <a:endParaRPr lang="en-US">
              <a:latin typeface="Times New Roman" pitchFamily="18"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2000" dirty="0"/>
              <a:t>Systems Fail in wet months.  </a:t>
            </a:r>
          </a:p>
          <a:p>
            <a:pPr eaLnBrk="1" hangingPunct="1"/>
            <a:r>
              <a:rPr lang="en-US" sz="2000" dirty="0"/>
              <a:t>Additions could be over </a:t>
            </a:r>
            <a:r>
              <a:rPr lang="en-US" sz="2000" dirty="0" err="1"/>
              <a:t>drainfield</a:t>
            </a:r>
            <a:r>
              <a:rPr lang="en-US" sz="2000" dirty="0"/>
              <a:t> or system could not have been upsized.  </a:t>
            </a:r>
          </a:p>
          <a:p>
            <a:pPr eaLnBrk="1" hangingPunct="1"/>
            <a:r>
              <a:rPr lang="en-US" sz="2000" dirty="0"/>
              <a:t>Inspect at end.  Don't want to track pathogens, cant fix during inspection.   </a:t>
            </a:r>
          </a:p>
          <a:p>
            <a:pPr eaLnBrk="1" hangingPunct="1"/>
            <a:r>
              <a:rPr lang="en-US" sz="2000" dirty="0"/>
              <a:t>Basements may need grinder pumps.   </a:t>
            </a:r>
          </a:p>
          <a:p>
            <a:pPr eaLnBrk="1" hangingPunct="1"/>
            <a:r>
              <a:rPr lang="en-US" sz="2000" dirty="0"/>
              <a:t>Watch for hung toilets – can easily flood out a system – kids putting things down the toilet.</a:t>
            </a:r>
          </a:p>
          <a:p>
            <a:pPr eaLnBrk="1" hangingPunct="1"/>
            <a:endParaRPr lang="en-US" sz="18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D5C7284-C049-4D73-8891-05F9E4C26227}" type="slidenum">
              <a:rPr lang="en-US" smtClean="0">
                <a:latin typeface="Times New Roman" pitchFamily="18" charset="0"/>
              </a:rPr>
              <a:pPr/>
              <a:t>6</a:t>
            </a:fld>
            <a:endParaRPr lang="en-US">
              <a:latin typeface="Times New Roman" pitchFamily="18"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2000" dirty="0"/>
              <a:t>Increase in water flow and increased kitchen waste-Grease Trap</a:t>
            </a:r>
          </a:p>
          <a:p>
            <a:pPr eaLnBrk="1" hangingPunct="1"/>
            <a:r>
              <a:rPr lang="en-US" sz="2000" dirty="0"/>
              <a:t>Remind people to check with zoning, the building inspector and fire inspector</a:t>
            </a:r>
          </a:p>
          <a:p>
            <a:pPr eaLnBrk="1" hangingPunct="1"/>
            <a:r>
              <a:rPr lang="en-US" sz="2000" dirty="0"/>
              <a:t>Two shifts?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2000" dirty="0"/>
              <a:t>3 bedroom 360 15 x 24 = 360</a:t>
            </a:r>
          </a:p>
          <a:p>
            <a:pPr eaLnBrk="1" hangingPunct="1"/>
            <a:endParaRPr lang="en-US" sz="2000" dirty="0"/>
          </a:p>
          <a:p>
            <a:pPr eaLnBrk="1" hangingPunct="1"/>
            <a:endParaRPr lang="en-US" sz="20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000" dirty="0"/>
              <a:t>Many church-based centers are located in basements.</a:t>
            </a:r>
          </a:p>
          <a:p>
            <a:r>
              <a:rPr lang="en-US" sz="2000" dirty="0"/>
              <a:t>Mold, dampness, laundry room, poor ventilation, sump pump working, storm drain, wall-to-wall carpeting, check storage rooms for overhead sewer pipes </a:t>
            </a:r>
            <a:r>
              <a:rPr lang="en-US" sz="2000" dirty="0" err="1"/>
              <a:t>etc</a:t>
            </a:r>
            <a:r>
              <a:rPr lang="en-US" sz="2000" dirty="0"/>
              <a:t>… </a:t>
            </a:r>
          </a:p>
          <a:p>
            <a:r>
              <a:rPr lang="en-US" sz="2000" dirty="0"/>
              <a:t>Sewage Pump. </a:t>
            </a: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493F990-6D1E-4529-BA03-9A46D87BBC82}" type="slidenum">
              <a:rPr lang="en-US" smtClean="0">
                <a:latin typeface="Times New Roman" pitchFamily="18" charset="0"/>
              </a:rPr>
              <a:pPr/>
              <a:t>7</a:t>
            </a:fld>
            <a:endParaRPr lang="en-US">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Roof drains piped away from the building</a:t>
            </a:r>
          </a:p>
          <a:p>
            <a:r>
              <a:rPr lang="en-US"/>
              <a:t>Drainage away from the building foundation</a:t>
            </a: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450A944-DDAF-4296-837B-F16FAD0D3673}" type="slidenum">
              <a:rPr lang="en-US" smtClean="0">
                <a:latin typeface="Times New Roman" pitchFamily="18" charset="0"/>
              </a:rPr>
              <a:pPr/>
              <a:t>8</a:t>
            </a:fld>
            <a:endParaRPr lang="en-US">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000" dirty="0"/>
              <a:t>.2832 Outdoor Learning Environment &amp; Premises (a) last sentence (3</a:t>
            </a:r>
            <a:r>
              <a:rPr lang="en-US" sz="2000" baseline="30000" dirty="0"/>
              <a:t>rd</a:t>
            </a:r>
            <a:r>
              <a:rPr lang="en-US" sz="2000" dirty="0"/>
              <a:t> sentence) reads: “Wells, grease traps, cisterns and utility equipment shall be made inaccessible to children.”</a:t>
            </a:r>
          </a:p>
          <a:p>
            <a:r>
              <a:rPr lang="en-US" sz="2000" dirty="0"/>
              <a:t>Wood CCA?</a:t>
            </a: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57066" indent="-291179">
              <a:defRPr>
                <a:solidFill>
                  <a:schemeClr val="tx1"/>
                </a:solidFill>
                <a:latin typeface="Arial" charset="0"/>
              </a:defRPr>
            </a:lvl2pPr>
            <a:lvl3pPr marL="1164717" indent="-232943">
              <a:defRPr>
                <a:solidFill>
                  <a:schemeClr val="tx1"/>
                </a:solidFill>
                <a:latin typeface="Arial" charset="0"/>
              </a:defRPr>
            </a:lvl3pPr>
            <a:lvl4pPr marL="1630604" indent="-232943">
              <a:defRPr>
                <a:solidFill>
                  <a:schemeClr val="tx1"/>
                </a:solidFill>
                <a:latin typeface="Arial" charset="0"/>
              </a:defRPr>
            </a:lvl4pPr>
            <a:lvl5pPr marL="2096491" indent="-232943">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fld id="{372C9E42-A4D9-4630-ACEF-EA4C4C2DFC18}" type="slidenum">
              <a:rPr lang="en-US" smtClean="0">
                <a:latin typeface="Times New Roman" pitchFamily="18" charset="0"/>
              </a:rPr>
              <a:pPr/>
              <a:t>10</a:t>
            </a:fld>
            <a:endParaRPr lang="en-US">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5" name="Rectangle 4"/>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6" name="Rectangle 5"/>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7" name="Rectangle 6"/>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11" name="Straight Connector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dirty="0"/>
          </a:p>
        </p:txBody>
      </p:sp>
      <p:sp>
        <p:nvSpPr>
          <p:cNvPr id="12" name="Rectangle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a:t>Click to edit Master title style</a:t>
            </a:r>
          </a:p>
        </p:txBody>
      </p:sp>
      <p:sp>
        <p:nvSpPr>
          <p:cNvPr id="15" name="Date Placeholder 27"/>
          <p:cNvSpPr>
            <a:spLocks noGrp="1"/>
          </p:cNvSpPr>
          <p:nvPr>
            <p:ph type="dt" sz="half" idx="10"/>
          </p:nvPr>
        </p:nvSpPr>
        <p:spPr/>
        <p:txBody>
          <a:bodyPr/>
          <a:lstStyle>
            <a:lvl1pPr>
              <a:defRPr/>
            </a:lvl1pPr>
          </a:lstStyle>
          <a:p>
            <a:pPr>
              <a:defRPr/>
            </a:pPr>
            <a:endParaRPr lang="en-US"/>
          </a:p>
        </p:txBody>
      </p:sp>
      <p:sp>
        <p:nvSpPr>
          <p:cNvPr id="16" name="Footer Placeholder 16"/>
          <p:cNvSpPr>
            <a:spLocks noGrp="1"/>
          </p:cNvSpPr>
          <p:nvPr>
            <p:ph type="ftr" sz="quarter" idx="11"/>
          </p:nvPr>
        </p:nvSpPr>
        <p:spPr/>
        <p:txBody>
          <a:bodyPr/>
          <a:lstStyle>
            <a:lvl1pPr>
              <a:defRPr/>
            </a:lvl1pPr>
          </a:lstStyle>
          <a:p>
            <a:pPr>
              <a:defRPr/>
            </a:pPr>
            <a:endParaRPr lang="en-US"/>
          </a:p>
        </p:txBody>
      </p:sp>
      <p:sp>
        <p:nvSpPr>
          <p:cNvPr id="17" name="Slide Number Placeholder 28"/>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9781C352-AB50-4548-8E7D-4BCE2E210393}" type="slidenum">
              <a:rPr lang="en-US"/>
              <a:pPr>
                <a:defRPr/>
              </a:pPr>
              <a:t>‹#›</a:t>
            </a:fld>
            <a:endParaRPr lang="en-US" dirty="0"/>
          </a:p>
        </p:txBody>
      </p:sp>
    </p:spTree>
    <p:extLst>
      <p:ext uri="{BB962C8B-B14F-4D97-AF65-F5344CB8AC3E}">
        <p14:creationId xmlns:p14="http://schemas.microsoft.com/office/powerpoint/2010/main" val="400121879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B48F357-E94A-4AF0-A2B2-2FCAB007570C}" type="slidenum">
              <a:rPr lang="en-US"/>
              <a:pPr>
                <a:defRPr/>
              </a:pPr>
              <a:t>‹#›</a:t>
            </a:fld>
            <a:endParaRPr lang="en-US" dirty="0"/>
          </a:p>
        </p:txBody>
      </p:sp>
    </p:spTree>
    <p:extLst>
      <p:ext uri="{BB962C8B-B14F-4D97-AF65-F5344CB8AC3E}">
        <p14:creationId xmlns:p14="http://schemas.microsoft.com/office/powerpoint/2010/main" val="3332752676"/>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5" name="Rectangle 4"/>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6" name="Rectangle 5"/>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7" name="Rectangle 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8" name="Rectangle 7"/>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9" name="Rectangle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0" name="Straight Connector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dirty="0"/>
          </a:p>
        </p:txBody>
      </p:sp>
      <p:sp>
        <p:nvSpPr>
          <p:cNvPr id="11" name="Oval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2" name="Oval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Vertical Title 1"/>
          <p:cNvSpPr>
            <a:spLocks noGrp="1"/>
          </p:cNvSpPr>
          <p:nvPr>
            <p:ph type="title" orient="vert"/>
          </p:nvPr>
        </p:nvSpPr>
        <p:spPr>
          <a:xfrm>
            <a:off x="7391400" y="304801"/>
            <a:ext cx="1447800" cy="5851525"/>
          </a:xfrm>
        </p:spPr>
        <p:txBody>
          <a:bodyPr vert="eaVert"/>
          <a:lstStyle/>
          <a:p>
            <a:r>
              <a:rPr lang="en-US"/>
              <a:t>Click to edit Master title style</a:t>
            </a:r>
          </a:p>
        </p:txBody>
      </p:sp>
      <p:sp>
        <p:nvSpPr>
          <p:cNvPr id="13" name="Slide Number Placeholder 5"/>
          <p:cNvSpPr>
            <a:spLocks noGrp="1"/>
          </p:cNvSpPr>
          <p:nvPr>
            <p:ph type="sldNum" sz="quarter" idx="10"/>
          </p:nvPr>
        </p:nvSpPr>
        <p:spPr>
          <a:xfrm>
            <a:off x="6915150" y="3009900"/>
            <a:ext cx="457200" cy="441325"/>
          </a:xfrm>
        </p:spPr>
        <p:txBody>
          <a:bodyPr/>
          <a:lstStyle>
            <a:lvl1pPr>
              <a:defRPr/>
            </a:lvl1pPr>
          </a:lstStyle>
          <a:p>
            <a:pPr>
              <a:defRPr/>
            </a:pPr>
            <a:fld id="{6C1B251B-AB69-4583-AA24-6B02C93C1A6D}" type="slidenum">
              <a:rPr lang="en-US"/>
              <a:pPr>
                <a:defRPr/>
              </a:pPr>
              <a:t>‹#›</a:t>
            </a:fld>
            <a:endParaRPr lang="en-US" dirty="0"/>
          </a:p>
        </p:txBody>
      </p:sp>
      <p:sp>
        <p:nvSpPr>
          <p:cNvPr id="14" name="Date Placeholder 3"/>
          <p:cNvSpPr>
            <a:spLocks noGrp="1"/>
          </p:cNvSpPr>
          <p:nvPr>
            <p:ph type="dt" sz="half" idx="11"/>
          </p:nvPr>
        </p:nvSpPr>
        <p:spPr/>
        <p:txBody>
          <a:bodyPr/>
          <a:lstStyle>
            <a:lvl1pPr>
              <a:defRPr/>
            </a:lvl1pPr>
          </a:lstStyle>
          <a:p>
            <a:pPr>
              <a:defRPr/>
            </a:pPr>
            <a:endParaRPr lang="en-US"/>
          </a:p>
        </p:txBody>
      </p:sp>
      <p:sp>
        <p:nvSpPr>
          <p:cNvPr id="15"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08746352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a:t>Click to edit Master title style</a:t>
            </a:r>
          </a:p>
        </p:txBody>
      </p:sp>
      <p:sp>
        <p:nvSpPr>
          <p:cNvPr id="8" name="Content Placeholder 7"/>
          <p:cNvSpPr>
            <a:spLocks noGrp="1"/>
          </p:cNvSpPr>
          <p:nvPr>
            <p:ph sz="quarter" idx="1"/>
          </p:nvPr>
        </p:nvSpPr>
        <p:spPr>
          <a:xfrm>
            <a:off x="301752" y="1527048"/>
            <a:ext cx="850392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362450" y="1027113"/>
            <a:ext cx="457200" cy="441325"/>
          </a:xfrm>
        </p:spPr>
        <p:txBody>
          <a:bodyPr/>
          <a:lstStyle>
            <a:lvl1pPr>
              <a:defRPr/>
            </a:lvl1pPr>
          </a:lstStyle>
          <a:p>
            <a:pPr>
              <a:defRPr/>
            </a:pPr>
            <a:fld id="{95F80834-7D08-4565-8BDE-A1C5ACA76112}" type="slidenum">
              <a:rPr lang="en-US"/>
              <a:pPr>
                <a:defRPr/>
              </a:pPr>
              <a:t>‹#›</a:t>
            </a:fld>
            <a:endParaRPr lang="en-US" dirty="0"/>
          </a:p>
        </p:txBody>
      </p:sp>
    </p:spTree>
    <p:extLst>
      <p:ext uri="{BB962C8B-B14F-4D97-AF65-F5344CB8AC3E}">
        <p14:creationId xmlns:p14="http://schemas.microsoft.com/office/powerpoint/2010/main" val="342926128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5" name="Rectangle 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6" name="Rectangle 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7" name="Rectangle 6"/>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8" name="Rectangle 7"/>
          <p:cNvSpPr>
            <a:spLocks noChangeArrowheads="1"/>
          </p:cNvSpPr>
          <p:nvPr/>
        </p:nvSpPr>
        <p:spPr bwMode="white">
          <a:xfrm>
            <a:off x="152400" y="2286000"/>
            <a:ext cx="8832850"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9" name="Rectangle 8"/>
          <p:cNvSpPr>
            <a:spLocks noChangeArrowheads="1"/>
          </p:cNvSpPr>
          <p:nvPr/>
        </p:nvSpPr>
        <p:spPr bwMode="auto">
          <a:xfrm>
            <a:off x="155575" y="142875"/>
            <a:ext cx="8832850"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2" name="Straight Connector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dirty="0"/>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a:t>Click to edit Master title style</a:t>
            </a:r>
          </a:p>
        </p:txBody>
      </p:sp>
      <p:sp>
        <p:nvSpPr>
          <p:cNvPr id="15" name="Footer Placeholder 4"/>
          <p:cNvSpPr>
            <a:spLocks noGrp="1"/>
          </p:cNvSpPr>
          <p:nvPr>
            <p:ph type="ftr" sz="quarter" idx="10"/>
          </p:nvPr>
        </p:nvSpPr>
        <p:spPr/>
        <p:txBody>
          <a:bodyPr/>
          <a:lstStyle>
            <a:lvl1pPr>
              <a:defRPr/>
            </a:lvl1pPr>
          </a:lstStyle>
          <a:p>
            <a:pPr>
              <a:defRPr/>
            </a:pPr>
            <a:endParaRPr lang="en-US"/>
          </a:p>
        </p:txBody>
      </p:sp>
      <p:sp>
        <p:nvSpPr>
          <p:cNvPr id="16" name="Date Placeholder 3"/>
          <p:cNvSpPr>
            <a:spLocks noGrp="1"/>
          </p:cNvSpPr>
          <p:nvPr>
            <p:ph type="dt" sz="half" idx="11"/>
          </p:nvPr>
        </p:nvSpPr>
        <p:spPr/>
        <p:txBody>
          <a:bodyPr/>
          <a:lstStyle>
            <a:lvl1pPr>
              <a:defRPr/>
            </a:lvl1pPr>
          </a:lstStyle>
          <a:p>
            <a:pPr>
              <a:defRPr/>
            </a:pPr>
            <a:endParaRPr lang="en-US"/>
          </a:p>
        </p:txBody>
      </p:sp>
      <p:sp>
        <p:nvSpPr>
          <p:cNvPr id="17" name="Slide Number Placeholder 5"/>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FED10479-1768-467D-ACED-9B0AB2DE8150}" type="slidenum">
              <a:rPr lang="en-US"/>
              <a:pPr>
                <a:defRPr/>
              </a:pPr>
              <a:t>‹#›</a:t>
            </a:fld>
            <a:endParaRPr lang="en-US" dirty="0"/>
          </a:p>
        </p:txBody>
      </p:sp>
    </p:spTree>
    <p:extLst>
      <p:ext uri="{BB962C8B-B14F-4D97-AF65-F5344CB8AC3E}">
        <p14:creationId xmlns:p14="http://schemas.microsoft.com/office/powerpoint/2010/main" val="283166294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5" name="Straight Connector 4"/>
          <p:cNvSpPr>
            <a:spLocks noChangeShapeType="1"/>
          </p:cNvSpPr>
          <p:nvPr/>
        </p:nvSpPr>
        <p:spPr bwMode="auto">
          <a:xfrm flipV="1">
            <a:off x="4562475" y="1576388"/>
            <a:ext cx="9525"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a:defRPr/>
            </a:pPr>
            <a:endParaRPr lang="en-US" dirty="0"/>
          </a:p>
        </p:txBody>
      </p:sp>
      <p:sp>
        <p:nvSpPr>
          <p:cNvPr id="2" name="Title 1"/>
          <p:cNvSpPr>
            <a:spLocks noGrp="1"/>
          </p:cNvSpPr>
          <p:nvPr>
            <p:ph type="title"/>
          </p:nvPr>
        </p:nvSpPr>
        <p:spPr>
          <a:xfrm>
            <a:off x="301752" y="228600"/>
            <a:ext cx="8534400" cy="758952"/>
          </a:xfrm>
        </p:spPr>
        <p:txBody>
          <a:bodyPr/>
          <a:lstStyle/>
          <a:p>
            <a:r>
              <a:rPr lang="en-US"/>
              <a:t>Click to edit Master title style</a:t>
            </a: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a:xfrm>
            <a:off x="5791200" y="6410325"/>
            <a:ext cx="3044825" cy="365125"/>
          </a:xfrm>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2D3FF09F-56DC-4362-B876-E976CBF2E863}" type="slidenum">
              <a:rPr lang="en-US"/>
              <a:pPr>
                <a:defRPr/>
              </a:pPr>
              <a:t>‹#›</a:t>
            </a:fld>
            <a:endParaRPr lang="en-US" dirty="0"/>
          </a:p>
        </p:txBody>
      </p:sp>
    </p:spTree>
    <p:extLst>
      <p:ext uri="{BB962C8B-B14F-4D97-AF65-F5344CB8AC3E}">
        <p14:creationId xmlns:p14="http://schemas.microsoft.com/office/powerpoint/2010/main" val="1180296752"/>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flipV="1">
            <a:off x="4572000" y="2200275"/>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a:defRPr/>
            </a:pPr>
            <a:endParaRPr lang="en-US" dirty="0"/>
          </a:p>
        </p:txBody>
      </p:sp>
      <p:sp>
        <p:nvSpPr>
          <p:cNvPr id="8" name="Rectangle 7"/>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9" name="Rectangle 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11" name="Rectangle 10"/>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12" name="Rectangle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14" name="Straight Connector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dirty="0"/>
          </a:p>
        </p:txBody>
      </p:sp>
      <p:sp>
        <p:nvSpPr>
          <p:cNvPr id="15"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6" name="Oval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7" name="Oval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ontent Placeholder 25"/>
          <p:cNvSpPr>
            <a:spLocks noGrp="1"/>
          </p:cNvSpPr>
          <p:nvPr>
            <p:ph sz="quarter" idx="4"/>
          </p:nvPr>
        </p:nvSpPr>
        <p:spPr>
          <a:xfrm>
            <a:off x="4800600" y="2471383"/>
            <a:ext cx="4038600" cy="38221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itle 22"/>
          <p:cNvSpPr>
            <a:spLocks noGrp="1"/>
          </p:cNvSpPr>
          <p:nvPr>
            <p:ph type="title"/>
          </p:nvPr>
        </p:nvSpPr>
        <p:spPr/>
        <p:txBody>
          <a:bodyPr rtlCol="0"/>
          <a:lstStyle/>
          <a:p>
            <a:r>
              <a:rPr lang="en-US"/>
              <a:t>Click to edit Master title style</a:t>
            </a:r>
          </a:p>
        </p:txBody>
      </p:sp>
      <p:sp>
        <p:nvSpPr>
          <p:cNvPr id="18" name="Date Placeholder 6"/>
          <p:cNvSpPr>
            <a:spLocks noGrp="1"/>
          </p:cNvSpPr>
          <p:nvPr>
            <p:ph type="dt" sz="half" idx="10"/>
          </p:nvPr>
        </p:nvSpPr>
        <p:spPr/>
        <p:txBody>
          <a:bodyPr/>
          <a:lstStyle>
            <a:lvl1pPr>
              <a:defRPr/>
            </a:lvl1pPr>
          </a:lstStyle>
          <a:p>
            <a:pPr>
              <a:defRPr/>
            </a:pPr>
            <a:endParaRPr lang="en-US"/>
          </a:p>
        </p:txBody>
      </p:sp>
      <p:sp>
        <p:nvSpPr>
          <p:cNvPr id="19" name="Footer Placeholder 7"/>
          <p:cNvSpPr>
            <a:spLocks noGrp="1"/>
          </p:cNvSpPr>
          <p:nvPr>
            <p:ph type="ftr" sz="quarter" idx="11"/>
          </p:nvPr>
        </p:nvSpPr>
        <p:spPr>
          <a:xfrm>
            <a:off x="304800" y="6410325"/>
            <a:ext cx="3581400" cy="365125"/>
          </a:xfrm>
        </p:spPr>
        <p:txBody>
          <a:bodyPr/>
          <a:lstStyle>
            <a:lvl1pPr>
              <a:defRPr/>
            </a:lvl1pPr>
          </a:lstStyle>
          <a:p>
            <a:pPr>
              <a:defRPr/>
            </a:pPr>
            <a:endParaRPr lang="en-US"/>
          </a:p>
        </p:txBody>
      </p:sp>
      <p:sp>
        <p:nvSpPr>
          <p:cNvPr id="20" name="Slide Number Placeholder 8"/>
          <p:cNvSpPr>
            <a:spLocks noGrp="1"/>
          </p:cNvSpPr>
          <p:nvPr>
            <p:ph type="sldNum" sz="quarter" idx="12"/>
          </p:nvPr>
        </p:nvSpPr>
        <p:spPr>
          <a:xfrm>
            <a:off x="4343400" y="1042988"/>
            <a:ext cx="457200" cy="441325"/>
          </a:xfrm>
        </p:spPr>
        <p:txBody>
          <a:bodyPr/>
          <a:lstStyle>
            <a:lvl1pPr algn="ctr">
              <a:defRPr/>
            </a:lvl1pPr>
          </a:lstStyle>
          <a:p>
            <a:pPr>
              <a:defRPr/>
            </a:pPr>
            <a:fld id="{3E686ADA-F77D-4877-A9A8-2D5B9EDEE687}" type="slidenum">
              <a:rPr lang="en-US"/>
              <a:pPr>
                <a:defRPr/>
              </a:pPr>
              <a:t>‹#›</a:t>
            </a:fld>
            <a:endParaRPr lang="en-US" dirty="0"/>
          </a:p>
        </p:txBody>
      </p:sp>
    </p:spTree>
    <p:extLst>
      <p:ext uri="{BB962C8B-B14F-4D97-AF65-F5344CB8AC3E}">
        <p14:creationId xmlns:p14="http://schemas.microsoft.com/office/powerpoint/2010/main" val="2764462634"/>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4343400" y="1036638"/>
            <a:ext cx="457200" cy="441325"/>
          </a:xfrm>
        </p:spPr>
        <p:txBody>
          <a:bodyPr/>
          <a:lstStyle>
            <a:lvl1pPr>
              <a:defRPr/>
            </a:lvl1pPr>
          </a:lstStyle>
          <a:p>
            <a:pPr>
              <a:defRPr/>
            </a:pPr>
            <a:fld id="{A0F04E06-AF66-463D-AC7E-A54DE8E985AC}" type="slidenum">
              <a:rPr lang="en-US"/>
              <a:pPr>
                <a:defRPr/>
              </a:pPr>
              <a:t>‹#›</a:t>
            </a:fld>
            <a:endParaRPr lang="en-US" dirty="0"/>
          </a:p>
        </p:txBody>
      </p:sp>
    </p:spTree>
    <p:extLst>
      <p:ext uri="{BB962C8B-B14F-4D97-AF65-F5344CB8AC3E}">
        <p14:creationId xmlns:p14="http://schemas.microsoft.com/office/powerpoint/2010/main" val="3822107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3" name="Rectangle 2"/>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4" name="Rectangle 3"/>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5" name="Rectangle 4"/>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6" name="Rectangle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7" name="Rectangle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8" name="Date Placeholder 1"/>
          <p:cNvSpPr>
            <a:spLocks noGrp="1"/>
          </p:cNvSpPr>
          <p:nvPr>
            <p:ph type="dt" sz="half" idx="10"/>
          </p:nvPr>
        </p:nvSpPr>
        <p:spPr/>
        <p:txBody>
          <a:bodyPr/>
          <a:lstStyle>
            <a:lvl1pPr>
              <a:defRPr/>
            </a:lvl1pPr>
          </a:lstStyle>
          <a:p>
            <a:pPr>
              <a:defRPr/>
            </a:pPr>
            <a:endParaRPr lang="en-US"/>
          </a:p>
        </p:txBody>
      </p:sp>
      <p:sp>
        <p:nvSpPr>
          <p:cNvPr id="9" name="Footer Placeholder 2"/>
          <p:cNvSpPr>
            <a:spLocks noGrp="1"/>
          </p:cNvSpPr>
          <p:nvPr>
            <p:ph type="ftr" sz="quarter" idx="11"/>
          </p:nvPr>
        </p:nvSpPr>
        <p:spPr/>
        <p:txBody>
          <a:bodyPr/>
          <a:lstStyle>
            <a:lvl1pPr>
              <a:defRPr/>
            </a:lvl1pPr>
          </a:lstStyle>
          <a:p>
            <a:pPr>
              <a:defRPr/>
            </a:pPr>
            <a:endParaRPr lang="en-US"/>
          </a:p>
        </p:txBody>
      </p:sp>
      <p:sp>
        <p:nvSpPr>
          <p:cNvPr id="10" name="Slide Number Placeholder 3"/>
          <p:cNvSpPr>
            <a:spLocks noGrp="1"/>
          </p:cNvSpPr>
          <p:nvPr>
            <p:ph type="sldNum" sz="quarter" idx="12"/>
          </p:nvPr>
        </p:nvSpPr>
        <p:spPr>
          <a:xfrm>
            <a:off x="4267200" y="6324600"/>
            <a:ext cx="609600" cy="441325"/>
          </a:xfrm>
        </p:spPr>
        <p:txBody>
          <a:bodyPr/>
          <a:lstStyle>
            <a:lvl1pPr>
              <a:defRPr>
                <a:solidFill>
                  <a:srgbClr val="FFFFFF"/>
                </a:solidFill>
              </a:defRPr>
            </a:lvl1pPr>
          </a:lstStyle>
          <a:p>
            <a:pPr>
              <a:defRPr/>
            </a:pPr>
            <a:fld id="{E23D4F24-C6D9-4F15-A258-DDA091BDBCF2}" type="slidenum">
              <a:rPr lang="en-US"/>
              <a:pPr>
                <a:defRPr/>
              </a:pPr>
              <a:t>‹#›</a:t>
            </a:fld>
            <a:endParaRPr lang="en-US" dirty="0"/>
          </a:p>
        </p:txBody>
      </p:sp>
    </p:spTree>
    <p:extLst>
      <p:ext uri="{BB962C8B-B14F-4D97-AF65-F5344CB8AC3E}">
        <p14:creationId xmlns:p14="http://schemas.microsoft.com/office/powerpoint/2010/main" val="3620551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6" name="Rectangle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7" name="Rectangle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8" name="Rectangle 7"/>
          <p:cNvSpPr>
            <a:spLocks noChangeArrowheads="1"/>
          </p:cNvSpPr>
          <p:nvPr/>
        </p:nvSpPr>
        <p:spPr bwMode="white">
          <a:xfrm>
            <a:off x="0" y="0"/>
            <a:ext cx="9144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10" name="Rectangle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2" name="Straight Connector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dirty="0"/>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6"/>
          <p:cNvSpPr>
            <a:spLocks noGrp="1"/>
          </p:cNvSpPr>
          <p:nvPr>
            <p:ph type="sldNum" sz="quarter" idx="10"/>
          </p:nvPr>
        </p:nvSpPr>
        <p:spPr>
          <a:xfrm>
            <a:off x="1371600" y="312738"/>
            <a:ext cx="457200" cy="441325"/>
          </a:xfrm>
        </p:spPr>
        <p:txBody>
          <a:bodyPr/>
          <a:lstStyle>
            <a:lvl1pPr>
              <a:defRPr>
                <a:solidFill>
                  <a:schemeClr val="accent3">
                    <a:shade val="75000"/>
                  </a:schemeClr>
                </a:solidFill>
              </a:defRPr>
            </a:lvl1pPr>
          </a:lstStyle>
          <a:p>
            <a:pPr>
              <a:defRPr/>
            </a:pPr>
            <a:fld id="{8A5B3DC7-F563-452D-950F-859BCE1925CC}" type="slidenum">
              <a:rPr lang="en-US"/>
              <a:pPr>
                <a:defRPr/>
              </a:pPr>
              <a:t>‹#›</a:t>
            </a:fld>
            <a:endParaRPr lang="en-US" dirty="0"/>
          </a:p>
        </p:txBody>
      </p:sp>
      <p:sp>
        <p:nvSpPr>
          <p:cNvPr id="17" name="Date Placeholder 4"/>
          <p:cNvSpPr>
            <a:spLocks noGrp="1"/>
          </p:cNvSpPr>
          <p:nvPr>
            <p:ph type="dt" sz="half" idx="11"/>
          </p:nvPr>
        </p:nvSpPr>
        <p:spPr/>
        <p:txBody>
          <a:bodyPr/>
          <a:lstStyle>
            <a:lvl1pPr>
              <a:defRPr/>
            </a:lvl1pPr>
          </a:lstStyle>
          <a:p>
            <a:pPr>
              <a:defRPr/>
            </a:pPr>
            <a:endParaRPr lang="en-US"/>
          </a:p>
        </p:txBody>
      </p:sp>
      <p:sp>
        <p:nvSpPr>
          <p:cNvPr id="18" name="Footer Placeholder 5"/>
          <p:cNvSpPr>
            <a:spLocks noGrp="1"/>
          </p:cNvSpPr>
          <p:nvPr>
            <p:ph type="ftr" sz="quarter" idx="12"/>
          </p:nvPr>
        </p:nvSpPr>
        <p:spPr>
          <a:xfrm>
            <a:off x="301625" y="6410325"/>
            <a:ext cx="3382963" cy="366713"/>
          </a:xfrm>
        </p:spPr>
        <p:txBody>
          <a:bodyPr/>
          <a:lstStyle>
            <a:lvl1pPr>
              <a:defRPr/>
            </a:lvl1pPr>
          </a:lstStyle>
          <a:p>
            <a:pPr>
              <a:defRPr/>
            </a:pPr>
            <a:endParaRPr lang="en-US"/>
          </a:p>
        </p:txBody>
      </p:sp>
    </p:spTree>
    <p:extLst>
      <p:ext uri="{BB962C8B-B14F-4D97-AF65-F5344CB8AC3E}">
        <p14:creationId xmlns:p14="http://schemas.microsoft.com/office/powerpoint/2010/main" val="271231640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dirty="0"/>
          </a:p>
        </p:txBody>
      </p:sp>
      <p:sp>
        <p:nvSpPr>
          <p:cNvPr id="6" name="Rectangle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7" name="Rectangle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8" name="Rectangle 7"/>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10" name="Rectangle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11" name="Rectangle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2"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a:t>Click to edit Master title style</a:t>
            </a:r>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dirty="0"/>
              <a:t>Click icon to add picture</a:t>
            </a:r>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pPr>
              <a:defRPr/>
            </a:pPr>
            <a:fld id="{1BD02713-C36C-46F2-A55A-94A9327C9761}" type="slidenum">
              <a:rPr lang="en-US"/>
              <a:pPr>
                <a:defRPr/>
              </a:pPr>
              <a:t>‹#›</a:t>
            </a:fld>
            <a:endParaRPr lang="en-US" dirty="0"/>
          </a:p>
        </p:txBody>
      </p:sp>
      <p:sp>
        <p:nvSpPr>
          <p:cNvPr id="17" name="Date Placeholder 4"/>
          <p:cNvSpPr>
            <a:spLocks noGrp="1"/>
          </p:cNvSpPr>
          <p:nvPr>
            <p:ph type="dt" sz="half" idx="11"/>
          </p:nvPr>
        </p:nvSpPr>
        <p:spPr>
          <a:xfrm>
            <a:off x="5788025" y="6405563"/>
            <a:ext cx="3044825" cy="365125"/>
          </a:xfrm>
        </p:spPr>
        <p:txBody>
          <a:bodyPr/>
          <a:lstStyle>
            <a:lvl1pPr>
              <a:defRPr/>
            </a:lvl1pPr>
          </a:lstStyle>
          <a:p>
            <a:pPr>
              <a:defRPr/>
            </a:pPr>
            <a:endParaRPr lang="en-US"/>
          </a:p>
        </p:txBody>
      </p:sp>
      <p:sp>
        <p:nvSpPr>
          <p:cNvPr id="18" name="Footer Placeholder 5"/>
          <p:cNvSpPr>
            <a:spLocks noGrp="1"/>
          </p:cNvSpPr>
          <p:nvPr>
            <p:ph type="ftr" sz="quarter" idx="12"/>
          </p:nvPr>
        </p:nvSpPr>
        <p:spPr>
          <a:xfrm>
            <a:off x="301625" y="6410325"/>
            <a:ext cx="3584575" cy="366713"/>
          </a:xfrm>
        </p:spPr>
        <p:txBody>
          <a:bodyPr/>
          <a:lstStyle>
            <a:lvl1pPr>
              <a:defRPr/>
            </a:lvl1pPr>
          </a:lstStyle>
          <a:p>
            <a:pPr>
              <a:defRPr/>
            </a:pPr>
            <a:endParaRPr lang="en-US"/>
          </a:p>
        </p:txBody>
      </p:sp>
    </p:spTree>
    <p:extLst>
      <p:ext uri="{BB962C8B-B14F-4D97-AF65-F5344CB8AC3E}">
        <p14:creationId xmlns:p14="http://schemas.microsoft.com/office/powerpoint/2010/main" val="1416486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16" name="Rectangle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14" name="Date Placeholder 13"/>
          <p:cNvSpPr>
            <a:spLocks noGrp="1"/>
          </p:cNvSpPr>
          <p:nvPr>
            <p:ph type="dt" sz="half" idx="2"/>
          </p:nvPr>
        </p:nvSpPr>
        <p:spPr>
          <a:xfrm>
            <a:off x="5791200" y="6405563"/>
            <a:ext cx="3044825" cy="365125"/>
          </a:xfrm>
          <a:prstGeom prst="rect">
            <a:avLst/>
          </a:prstGeom>
        </p:spPr>
        <p:txBody>
          <a:bodyPr vert="horz"/>
          <a:lstStyle>
            <a:lvl1pPr algn="r" eaLnBrk="1" latinLnBrk="0" hangingPunct="1">
              <a:defRPr kumimoji="0" sz="1400">
                <a:solidFill>
                  <a:srgbClr val="FFFFFF"/>
                </a:solidFill>
              </a:defRPr>
            </a:lvl1pPr>
          </a:lstStyle>
          <a:p>
            <a:pPr>
              <a:defRPr/>
            </a:pPr>
            <a:endParaRPr lang="en-US"/>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latinLnBrk="0" hangingPunct="1">
              <a:defRPr kumimoji="0" sz="1200">
                <a:solidFill>
                  <a:srgbClr val="FFFFFF"/>
                </a:solidFill>
              </a:defRPr>
            </a:lvl1pPr>
          </a:lstStyle>
          <a:p>
            <a:pPr>
              <a:defRPr/>
            </a:pPr>
            <a:endParaRPr lang="en-US"/>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dirty="0"/>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defRPr/>
            </a:pPr>
            <a:fld id="{8F1F6ACE-56AA-4CA6-BFE3-87E4D6B5A416}" type="slidenum">
              <a:rPr lang="en-US"/>
              <a:pPr>
                <a:defRPr/>
              </a:pPr>
              <a:t>‹#›</a:t>
            </a:fld>
            <a:endParaRPr lang="en-US" dirty="0"/>
          </a:p>
        </p:txBody>
      </p:sp>
      <p:sp>
        <p:nvSpPr>
          <p:cNvPr id="1038" name="Title Placeholder 21"/>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39" name="Text Placeholder 12"/>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Lst>
  <p:txStyles>
    <p:titleStyle>
      <a:lvl1pPr algn="ctr" rtl="0" eaLnBrk="0" fontAlgn="base" hangingPunct="0">
        <a:spcBef>
          <a:spcPct val="0"/>
        </a:spcBef>
        <a:spcAft>
          <a:spcPct val="0"/>
        </a:spcAft>
        <a:defRPr sz="3300" kern="1200">
          <a:solidFill>
            <a:srgbClr val="7B9899"/>
          </a:solidFill>
          <a:latin typeface="+mj-lt"/>
          <a:ea typeface="+mj-ea"/>
          <a:cs typeface="+mj-cs"/>
        </a:defRPr>
      </a:lvl1pPr>
      <a:lvl2pPr algn="ctr" rtl="0" eaLnBrk="0" fontAlgn="base" hangingPunct="0">
        <a:spcBef>
          <a:spcPct val="0"/>
        </a:spcBef>
        <a:spcAft>
          <a:spcPct val="0"/>
        </a:spcAft>
        <a:defRPr sz="3300">
          <a:solidFill>
            <a:srgbClr val="7B9899"/>
          </a:solidFill>
          <a:latin typeface="Georgia" pitchFamily="18" charset="0"/>
        </a:defRPr>
      </a:lvl2pPr>
      <a:lvl3pPr algn="ctr" rtl="0" eaLnBrk="0" fontAlgn="base" hangingPunct="0">
        <a:spcBef>
          <a:spcPct val="0"/>
        </a:spcBef>
        <a:spcAft>
          <a:spcPct val="0"/>
        </a:spcAft>
        <a:defRPr sz="3300">
          <a:solidFill>
            <a:srgbClr val="7B9899"/>
          </a:solidFill>
          <a:latin typeface="Georgia" pitchFamily="18" charset="0"/>
        </a:defRPr>
      </a:lvl3pPr>
      <a:lvl4pPr algn="ctr" rtl="0" eaLnBrk="0" fontAlgn="base" hangingPunct="0">
        <a:spcBef>
          <a:spcPct val="0"/>
        </a:spcBef>
        <a:spcAft>
          <a:spcPct val="0"/>
        </a:spcAft>
        <a:defRPr sz="3300">
          <a:solidFill>
            <a:srgbClr val="7B9899"/>
          </a:solidFill>
          <a:latin typeface="Georgia" pitchFamily="18" charset="0"/>
        </a:defRPr>
      </a:lvl4pPr>
      <a:lvl5pPr algn="ctr" rtl="0" eaLnBrk="0" fontAlgn="base" hangingPunct="0">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w.david.brown@dhhs.nc.gov"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762000" y="4953000"/>
            <a:ext cx="7620000" cy="1371600"/>
          </a:xfrm>
        </p:spPr>
        <p:txBody>
          <a:bodyPr>
            <a:normAutofit fontScale="70000" lnSpcReduction="20000"/>
          </a:bodyPr>
          <a:lstStyle/>
          <a:p>
            <a:pPr eaLnBrk="1" fontAlgn="auto" hangingPunct="1">
              <a:spcAft>
                <a:spcPts val="0"/>
              </a:spcAft>
              <a:buFont typeface="Wingdings 2"/>
              <a:buNone/>
              <a:defRPr/>
            </a:pPr>
            <a:r>
              <a:rPr lang="en-US" sz="2400" dirty="0"/>
              <a:t>Rob Pearsall </a:t>
            </a:r>
          </a:p>
          <a:p>
            <a:pPr eaLnBrk="1" fontAlgn="auto" hangingPunct="1">
              <a:spcAft>
                <a:spcPts val="0"/>
              </a:spcAft>
              <a:buFont typeface="Wingdings 2"/>
              <a:buNone/>
              <a:defRPr/>
            </a:pPr>
            <a:r>
              <a:rPr lang="en-US" sz="2400" dirty="0"/>
              <a:t>Environmental Health Regional Specialist </a:t>
            </a:r>
          </a:p>
          <a:p>
            <a:pPr eaLnBrk="1" fontAlgn="auto" hangingPunct="1">
              <a:spcAft>
                <a:spcPts val="0"/>
              </a:spcAft>
              <a:buFont typeface="Wingdings 2"/>
              <a:buNone/>
              <a:defRPr/>
            </a:pPr>
            <a:r>
              <a:rPr lang="en-US" sz="2400" dirty="0"/>
              <a:t>(910)-624-1835</a:t>
            </a:r>
          </a:p>
          <a:p>
            <a:pPr eaLnBrk="1" fontAlgn="auto" hangingPunct="1">
              <a:spcAft>
                <a:spcPts val="0"/>
              </a:spcAft>
              <a:buFont typeface="Wingdings 2"/>
              <a:buNone/>
              <a:defRPr/>
            </a:pPr>
            <a:r>
              <a:rPr lang="en-US" sz="2400" dirty="0">
                <a:hlinkClick r:id="rId3"/>
              </a:rPr>
              <a:t>Robert.pearsall@dhhs.nc.gov</a:t>
            </a:r>
            <a:endParaRPr lang="en-US" sz="2400" dirty="0"/>
          </a:p>
          <a:p>
            <a:pPr eaLnBrk="1" fontAlgn="auto" hangingPunct="1">
              <a:spcAft>
                <a:spcPts val="0"/>
              </a:spcAft>
              <a:buFont typeface="Wingdings 2"/>
              <a:buNone/>
              <a:defRPr/>
            </a:pPr>
            <a:endParaRPr lang="en-US" dirty="0"/>
          </a:p>
          <a:p>
            <a:pPr eaLnBrk="1" fontAlgn="auto" hangingPunct="1">
              <a:spcAft>
                <a:spcPts val="0"/>
              </a:spcAft>
              <a:buFont typeface="Wingdings 2"/>
              <a:buNone/>
              <a:defRPr/>
            </a:pPr>
            <a:endParaRPr lang="en-US" dirty="0"/>
          </a:p>
        </p:txBody>
      </p:sp>
      <p:sp>
        <p:nvSpPr>
          <p:cNvPr id="13315" name="AutoShape 2"/>
          <p:cNvSpPr>
            <a:spLocks noGrp="1" noChangeArrowheads="1"/>
          </p:cNvSpPr>
          <p:nvPr>
            <p:ph type="ctrTitle"/>
          </p:nvPr>
        </p:nvSpPr>
        <p:spPr>
          <a:xfrm>
            <a:off x="685800" y="381000"/>
            <a:ext cx="7772400" cy="2133600"/>
          </a:xfrm>
        </p:spPr>
        <p:txBody>
          <a:bodyPr/>
          <a:lstStyle/>
          <a:p>
            <a:pPr eaLnBrk="1" hangingPunct="1"/>
            <a:r>
              <a:rPr lang="en-US" sz="3600" dirty="0"/>
              <a:t>WASTEWATER AND SOLID WASTE</a:t>
            </a:r>
            <a:br>
              <a:rPr lang="en-US" sz="3600" dirty="0"/>
            </a:br>
            <a:r>
              <a:rPr lang="en-US" sz="3600" dirty="0"/>
              <a:t>IN CHILD CARE CENTERS</a:t>
            </a:r>
            <a:br>
              <a:rPr lang="en-US" sz="3600" dirty="0"/>
            </a:br>
            <a:r>
              <a:rPr lang="en-US" sz="2400" dirty="0"/>
              <a:t>What Goes In, Must Go Out.</a:t>
            </a:r>
            <a:br>
              <a:rPr lang="en-US" sz="2400" dirty="0"/>
            </a:br>
            <a:r>
              <a:rPr lang="en-US" sz="2400" dirty="0"/>
              <a:t>Rules .2829 and .2830</a:t>
            </a:r>
            <a:br>
              <a:rPr lang="en-US" sz="3200" dirty="0"/>
            </a:br>
            <a:endParaRPr lang="en-US" sz="3200" dirty="0"/>
          </a:p>
        </p:txBody>
      </p:sp>
      <p:pic>
        <p:nvPicPr>
          <p:cNvPr id="4" name="Picture 3">
            <a:extLst>
              <a:ext uri="{FF2B5EF4-FFF2-40B4-BE49-F238E27FC236}">
                <a16:creationId xmlns:a16="http://schemas.microsoft.com/office/drawing/2014/main" id="{DDD9AAA8-7244-4000-AA6D-D7DC9583E9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9964" y="2819400"/>
            <a:ext cx="3184072" cy="193476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43123F6-D91F-401D-9E7A-CFF0016A4273}"/>
              </a:ext>
            </a:extLst>
          </p:cNvPr>
          <p:cNvSpPr>
            <a:spLocks noGrp="1"/>
          </p:cNvSpPr>
          <p:nvPr>
            <p:ph type="body" idx="1"/>
          </p:nvPr>
        </p:nvSpPr>
        <p:spPr>
          <a:xfrm>
            <a:off x="301752" y="1371600"/>
            <a:ext cx="4270248" cy="1295400"/>
          </a:xfrm>
        </p:spPr>
        <p:txBody>
          <a:bodyPr/>
          <a:lstStyle/>
          <a:p>
            <a:r>
              <a:rPr lang="en-US" sz="2000" dirty="0"/>
              <a:t>Pumps or other mechanical devices should be fenced off or inaccessible if located on the playground area.  </a:t>
            </a:r>
            <a:endParaRPr lang="en-US" dirty="0"/>
          </a:p>
        </p:txBody>
      </p:sp>
      <p:sp>
        <p:nvSpPr>
          <p:cNvPr id="8" name="Text Placeholder 7">
            <a:extLst>
              <a:ext uri="{FF2B5EF4-FFF2-40B4-BE49-F238E27FC236}">
                <a16:creationId xmlns:a16="http://schemas.microsoft.com/office/drawing/2014/main" id="{A34284A9-4751-4FFE-A986-16371FC6D79F}"/>
              </a:ext>
            </a:extLst>
          </p:cNvPr>
          <p:cNvSpPr>
            <a:spLocks noGrp="1"/>
          </p:cNvSpPr>
          <p:nvPr>
            <p:ph type="body" sz="half" idx="3"/>
          </p:nvPr>
        </p:nvSpPr>
        <p:spPr/>
        <p:txBody>
          <a:bodyPr/>
          <a:lstStyle/>
          <a:p>
            <a:r>
              <a:rPr lang="en-US" sz="2000" dirty="0"/>
              <a:t>Do you see a problem?</a:t>
            </a:r>
            <a:br>
              <a:rPr lang="en-US" sz="2000" dirty="0"/>
            </a:br>
            <a:endParaRPr lang="en-US" dirty="0"/>
          </a:p>
        </p:txBody>
      </p:sp>
      <p:pic>
        <p:nvPicPr>
          <p:cNvPr id="19459" name="Picture Placeholder 7" descr="Fenced Septic Pump.png"/>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415988" y="2915294"/>
            <a:ext cx="4041775" cy="3034011"/>
          </a:xfrm>
        </p:spPr>
      </p:pic>
      <p:sp>
        <p:nvSpPr>
          <p:cNvPr id="9" name="Content Placeholder 8">
            <a:extLst>
              <a:ext uri="{FF2B5EF4-FFF2-40B4-BE49-F238E27FC236}">
                <a16:creationId xmlns:a16="http://schemas.microsoft.com/office/drawing/2014/main" id="{09FF0CD5-DAC3-45D1-A177-1CE862FCC6B8}"/>
              </a:ext>
            </a:extLst>
          </p:cNvPr>
          <p:cNvSpPr>
            <a:spLocks noGrp="1"/>
          </p:cNvSpPr>
          <p:nvPr>
            <p:ph sz="quarter" idx="4"/>
          </p:nvPr>
        </p:nvSpPr>
        <p:spPr/>
        <p:txBody>
          <a:bodyPr/>
          <a:lstStyle/>
          <a:p>
            <a:pPr marL="0" indent="0">
              <a:buNone/>
            </a:pPr>
            <a:endParaRPr lang="en-US" dirty="0"/>
          </a:p>
        </p:txBody>
      </p:sp>
      <p:sp>
        <p:nvSpPr>
          <p:cNvPr id="19458" name="Title 4"/>
          <p:cNvSpPr>
            <a:spLocks noGrp="1"/>
          </p:cNvSpPr>
          <p:nvPr>
            <p:ph type="title"/>
          </p:nvPr>
        </p:nvSpPr>
        <p:spPr/>
        <p:txBody>
          <a:bodyPr/>
          <a:lstStyle/>
          <a:p>
            <a:pPr eaLnBrk="1" hangingPunct="1"/>
            <a:br>
              <a:rPr lang="en-US" sz="3200" dirty="0"/>
            </a:br>
            <a:r>
              <a:rPr lang="en-US" sz="3200" dirty="0"/>
              <a:t>Septic System Controls</a:t>
            </a:r>
          </a:p>
        </p:txBody>
      </p:sp>
      <p:pic>
        <p:nvPicPr>
          <p:cNvPr id="3" name="Picture 2" descr="A piece of grass in front of a box&#10;&#10;Description generated with high confidence">
            <a:extLst>
              <a:ext uri="{FF2B5EF4-FFF2-40B4-BE49-F238E27FC236}">
                <a16:creationId xmlns:a16="http://schemas.microsoft.com/office/drawing/2014/main" id="{D50E6FE1-8168-4A73-B3DC-8DC827F7A2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4721382" y="2490989"/>
            <a:ext cx="4085848" cy="392741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p:cNvSpPr>
            <a:spLocks noGrp="1" noChangeArrowheads="1"/>
          </p:cNvSpPr>
          <p:nvPr>
            <p:ph type="title"/>
          </p:nvPr>
        </p:nvSpPr>
        <p:spPr/>
        <p:txBody>
          <a:bodyPr/>
          <a:lstStyle/>
          <a:p>
            <a:pPr eaLnBrk="1" hangingPunct="1"/>
            <a:r>
              <a:rPr lang="en-US" sz="3400" dirty="0"/>
              <a:t>Exterior Play Structures </a:t>
            </a:r>
            <a:endParaRPr lang="en-US" sz="2400" dirty="0"/>
          </a:p>
        </p:txBody>
      </p:sp>
      <p:pic>
        <p:nvPicPr>
          <p:cNvPr id="20483" name="Picture 5" descr="C:\Documents and Settings\David_Brown\My Documents\My Pictures\8-22-08-Residential Home Child Care Playground.jpg"/>
          <p:cNvPicPr>
            <a:picLocks noGrp="1" noChangeAspect="1" noChangeArrowheads="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1787524" y="2133600"/>
            <a:ext cx="5562600" cy="4171950"/>
          </a:xfrm>
          <a:noFill/>
        </p:spPr>
      </p:pic>
      <p:sp>
        <p:nvSpPr>
          <p:cNvPr id="2" name="Rectangle 1">
            <a:extLst>
              <a:ext uri="{FF2B5EF4-FFF2-40B4-BE49-F238E27FC236}">
                <a16:creationId xmlns:a16="http://schemas.microsoft.com/office/drawing/2014/main" id="{DA12AD8C-13E8-498E-B21D-2B771B2A2E21}"/>
              </a:ext>
            </a:extLst>
          </p:cNvPr>
          <p:cNvSpPr/>
          <p:nvPr/>
        </p:nvSpPr>
        <p:spPr>
          <a:xfrm>
            <a:off x="301625" y="1545104"/>
            <a:ext cx="8534399" cy="461665"/>
          </a:xfrm>
          <a:prstGeom prst="rect">
            <a:avLst/>
          </a:prstGeom>
        </p:spPr>
        <p:txBody>
          <a:bodyPr wrap="square">
            <a:spAutoFit/>
          </a:bodyPr>
          <a:lstStyle/>
          <a:p>
            <a:r>
              <a:rPr lang="en-US" sz="2400" dirty="0"/>
              <a:t>Do you have any concerns?  What should you be looking for?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C5138-971F-4524-8A5F-EBB5CBF36518}"/>
              </a:ext>
            </a:extLst>
          </p:cNvPr>
          <p:cNvSpPr>
            <a:spLocks noGrp="1"/>
          </p:cNvSpPr>
          <p:nvPr>
            <p:ph type="title"/>
          </p:nvPr>
        </p:nvSpPr>
        <p:spPr/>
        <p:txBody>
          <a:bodyPr/>
          <a:lstStyle/>
          <a:p>
            <a:r>
              <a:rPr lang="en-US" dirty="0"/>
              <a:t>Failure Near Outdoor Learning Environment</a:t>
            </a:r>
          </a:p>
        </p:txBody>
      </p:sp>
      <p:pic>
        <p:nvPicPr>
          <p:cNvPr id="5" name="Content Placeholder 4">
            <a:extLst>
              <a:ext uri="{FF2B5EF4-FFF2-40B4-BE49-F238E27FC236}">
                <a16:creationId xmlns:a16="http://schemas.microsoft.com/office/drawing/2014/main" id="{66A64466-8EE3-4FD4-A6BD-FCF7A2A78592}"/>
              </a:ext>
            </a:extLst>
          </p:cNvPr>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1269031" y="1752600"/>
            <a:ext cx="6605937" cy="4051027"/>
          </a:xfrm>
        </p:spPr>
      </p:pic>
    </p:spTree>
    <p:extLst>
      <p:ext uri="{BB962C8B-B14F-4D97-AF65-F5344CB8AC3E}">
        <p14:creationId xmlns:p14="http://schemas.microsoft.com/office/powerpoint/2010/main" val="931826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C5138-971F-4524-8A5F-EBB5CBF36518}"/>
              </a:ext>
            </a:extLst>
          </p:cNvPr>
          <p:cNvSpPr>
            <a:spLocks noGrp="1"/>
          </p:cNvSpPr>
          <p:nvPr>
            <p:ph type="title"/>
          </p:nvPr>
        </p:nvSpPr>
        <p:spPr/>
        <p:txBody>
          <a:bodyPr/>
          <a:lstStyle/>
          <a:p>
            <a:r>
              <a:rPr lang="en-US" dirty="0"/>
              <a:t>Temporary Control</a:t>
            </a:r>
          </a:p>
        </p:txBody>
      </p:sp>
      <p:pic>
        <p:nvPicPr>
          <p:cNvPr id="5" name="Content Placeholder 4">
            <a:extLst>
              <a:ext uri="{FF2B5EF4-FFF2-40B4-BE49-F238E27FC236}">
                <a16:creationId xmlns:a16="http://schemas.microsoft.com/office/drawing/2014/main" id="{66A64466-8EE3-4FD4-A6BD-FCF7A2A78592}"/>
              </a:ext>
            </a:extLst>
          </p:cNvPr>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1621458" y="1752600"/>
            <a:ext cx="5901084" cy="4425813"/>
          </a:xfrm>
        </p:spPr>
      </p:pic>
    </p:spTree>
    <p:extLst>
      <p:ext uri="{BB962C8B-B14F-4D97-AF65-F5344CB8AC3E}">
        <p14:creationId xmlns:p14="http://schemas.microsoft.com/office/powerpoint/2010/main" val="854462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Look both in and around the play area</a:t>
            </a:r>
          </a:p>
        </p:txBody>
      </p:sp>
      <p:pic>
        <p:nvPicPr>
          <p:cNvPr id="21507" name="Content Placeholder 3" descr="http://www.loudoun.gov/Portals/0/images/Misc/drain1.jpg"/>
          <p:cNvPicPr>
            <a:picLocks noGrp="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2362200" y="1295400"/>
            <a:ext cx="4495800" cy="5105400"/>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9"/>
          <p:cNvSpPr>
            <a:spLocks noGrp="1"/>
          </p:cNvSpPr>
          <p:nvPr>
            <p:ph type="title"/>
          </p:nvPr>
        </p:nvSpPr>
        <p:spPr/>
        <p:txBody>
          <a:bodyPr/>
          <a:lstStyle/>
          <a:p>
            <a:pPr eaLnBrk="1" hangingPunct="1"/>
            <a:r>
              <a:rPr lang="en-US" sz="3200" dirty="0"/>
              <a:t>Gardens Over Septic </a:t>
            </a:r>
            <a:r>
              <a:rPr lang="en-US" sz="3200" dirty="0" err="1"/>
              <a:t>Drainfields</a:t>
            </a:r>
            <a:endParaRPr lang="en-US" sz="3200" dirty="0"/>
          </a:p>
        </p:txBody>
      </p:sp>
      <p:pic>
        <p:nvPicPr>
          <p:cNvPr id="22531" name="Picture 9" descr="gardensB"/>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tretch>
            <a:fillRect/>
          </a:stretch>
        </p:blipFill>
        <p:spPr>
          <a:xfrm>
            <a:off x="1355458" y="2209800"/>
            <a:ext cx="6426734" cy="4094749"/>
          </a:xfrm>
          <a:noFill/>
        </p:spPr>
      </p:pic>
      <p:sp>
        <p:nvSpPr>
          <p:cNvPr id="2" name="Rectangle 1">
            <a:extLst>
              <a:ext uri="{FF2B5EF4-FFF2-40B4-BE49-F238E27FC236}">
                <a16:creationId xmlns:a16="http://schemas.microsoft.com/office/drawing/2014/main" id="{B83256C9-9989-4C04-B01F-380A394B6D5C}"/>
              </a:ext>
            </a:extLst>
          </p:cNvPr>
          <p:cNvSpPr/>
          <p:nvPr/>
        </p:nvSpPr>
        <p:spPr>
          <a:xfrm>
            <a:off x="301625" y="1639669"/>
            <a:ext cx="8534400" cy="461665"/>
          </a:xfrm>
          <a:prstGeom prst="rect">
            <a:avLst/>
          </a:prstGeom>
        </p:spPr>
        <p:txBody>
          <a:bodyPr wrap="square">
            <a:spAutoFit/>
          </a:bodyPr>
          <a:lstStyle/>
          <a:p>
            <a:r>
              <a:rPr lang="en-US" sz="2400" dirty="0"/>
              <a:t>Do you have any concerns?  What should you be looking for?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9"/>
          <p:cNvSpPr>
            <a:spLocks noGrp="1"/>
          </p:cNvSpPr>
          <p:nvPr>
            <p:ph type="title"/>
          </p:nvPr>
        </p:nvSpPr>
        <p:spPr>
          <a:xfrm>
            <a:off x="301625" y="228600"/>
            <a:ext cx="8534400" cy="758825"/>
          </a:xfrm>
        </p:spPr>
        <p:txBody>
          <a:bodyPr/>
          <a:lstStyle/>
          <a:p>
            <a:pPr eaLnBrk="1" hangingPunct="1"/>
            <a:r>
              <a:rPr lang="en-US" sz="3400" dirty="0"/>
              <a:t>Buildings and Parking </a:t>
            </a:r>
            <a:endParaRPr lang="en-US" sz="2400" dirty="0"/>
          </a:p>
        </p:txBody>
      </p:sp>
      <p:pic>
        <p:nvPicPr>
          <p:cNvPr id="23555" name="Picture 2" descr="C:\Documents and Settings\David_Brown\My Documents\My Pictures\Paved residential parking lot.jp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01625" y="2514600"/>
            <a:ext cx="4172772" cy="3129579"/>
          </a:xfrm>
          <a:noFill/>
        </p:spPr>
      </p:pic>
      <p:pic>
        <p:nvPicPr>
          <p:cNvPr id="23556" name="Picture 3" descr="C:\Documents and Settings\David_Brown\My Documents\My Pictures\Residential Storage Building.jpg"/>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645649" y="2514600"/>
            <a:ext cx="4190376" cy="3139104"/>
          </a:xfrm>
          <a:noFill/>
        </p:spPr>
      </p:pic>
      <p:sp>
        <p:nvSpPr>
          <p:cNvPr id="2" name="Rectangle 1">
            <a:extLst>
              <a:ext uri="{FF2B5EF4-FFF2-40B4-BE49-F238E27FC236}">
                <a16:creationId xmlns:a16="http://schemas.microsoft.com/office/drawing/2014/main" id="{7E6534F5-3E16-4A62-BC84-F8AADE27B1E1}"/>
              </a:ext>
            </a:extLst>
          </p:cNvPr>
          <p:cNvSpPr/>
          <p:nvPr/>
        </p:nvSpPr>
        <p:spPr>
          <a:xfrm>
            <a:off x="301626" y="1627673"/>
            <a:ext cx="8534400" cy="461665"/>
          </a:xfrm>
          <a:prstGeom prst="rect">
            <a:avLst/>
          </a:prstGeom>
        </p:spPr>
        <p:txBody>
          <a:bodyPr wrap="square">
            <a:spAutoFit/>
          </a:bodyPr>
          <a:lstStyle/>
          <a:p>
            <a:r>
              <a:rPr lang="en-US" sz="2400" dirty="0"/>
              <a:t>Do you have any concerns?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C5138-971F-4524-8A5F-EBB5CBF36518}"/>
              </a:ext>
            </a:extLst>
          </p:cNvPr>
          <p:cNvSpPr>
            <a:spLocks noGrp="1"/>
          </p:cNvSpPr>
          <p:nvPr>
            <p:ph type="title"/>
          </p:nvPr>
        </p:nvSpPr>
        <p:spPr/>
        <p:txBody>
          <a:bodyPr/>
          <a:lstStyle/>
          <a:p>
            <a:r>
              <a:rPr lang="en-US" dirty="0"/>
              <a:t>Septic Problems</a:t>
            </a:r>
          </a:p>
        </p:txBody>
      </p:sp>
      <p:pic>
        <p:nvPicPr>
          <p:cNvPr id="5" name="Content Placeholder 4">
            <a:extLst>
              <a:ext uri="{FF2B5EF4-FFF2-40B4-BE49-F238E27FC236}">
                <a16:creationId xmlns:a16="http://schemas.microsoft.com/office/drawing/2014/main" id="{66A64466-8EE3-4FD4-A6BD-FCF7A2A78592}"/>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52400" y="1510851"/>
            <a:ext cx="4182083" cy="4251784"/>
          </a:xfrm>
        </p:spPr>
      </p:pic>
      <p:pic>
        <p:nvPicPr>
          <p:cNvPr id="6" name="Content Placeholder 5" descr="A person that is standing in the grass&#10;&#10;Description generated with very high confidence">
            <a:extLst>
              <a:ext uri="{FF2B5EF4-FFF2-40B4-BE49-F238E27FC236}">
                <a16:creationId xmlns:a16="http://schemas.microsoft.com/office/drawing/2014/main" id="{F64D2725-07E8-4F45-A7C9-F0CBDB734C63}"/>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654069" y="2378879"/>
            <a:ext cx="4182083" cy="3383756"/>
          </a:xfrm>
        </p:spPr>
      </p:pic>
    </p:spTree>
    <p:extLst>
      <p:ext uri="{BB962C8B-B14F-4D97-AF65-F5344CB8AC3E}">
        <p14:creationId xmlns:p14="http://schemas.microsoft.com/office/powerpoint/2010/main" val="10588323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2"/>
          <p:cNvSpPr>
            <a:spLocks noGrp="1" noChangeArrowheads="1"/>
          </p:cNvSpPr>
          <p:nvPr>
            <p:ph type="title"/>
          </p:nvPr>
        </p:nvSpPr>
        <p:spPr/>
        <p:txBody>
          <a:bodyPr/>
          <a:lstStyle/>
          <a:p>
            <a:pPr eaLnBrk="1" hangingPunct="1"/>
            <a:r>
              <a:rPr lang="en-US">
                <a:solidFill>
                  <a:srgbClr val="7B9899"/>
                </a:solidFill>
              </a:rPr>
              <a:t>.2830 – plastic – lined, cleanable, covered containers </a:t>
            </a:r>
            <a:br>
              <a:rPr lang="en-US"/>
            </a:br>
            <a:br>
              <a:rPr lang="en-US"/>
            </a:br>
            <a:endParaRPr lang="en-US">
              <a:solidFill>
                <a:srgbClr val="7B9899"/>
              </a:solidFill>
            </a:endParaRPr>
          </a:p>
        </p:txBody>
      </p:sp>
      <p:pic>
        <p:nvPicPr>
          <p:cNvPr id="24579" name="Picture Placeholder 4" descr="Plastic-lined trash can.jpg"/>
          <p:cNvPicPr>
            <a:picLocks noGrp="1" noChangeAspect="1"/>
          </p:cNvPicPr>
          <p:nvPr>
            <p:ph type="pic" idx="1"/>
          </p:nvPr>
        </p:nvPicPr>
        <p:blipFill>
          <a:blip r:embed="rId3">
            <a:extLst>
              <a:ext uri="{28A0092B-C50C-407E-A947-70E740481C1C}">
                <a14:useLocalDpi xmlns:a14="http://schemas.microsoft.com/office/drawing/2010/main" val="0"/>
              </a:ext>
            </a:extLst>
          </a:blip>
          <a:srcRect t="6915" b="6915"/>
          <a:stretch>
            <a:fillRect/>
          </a:stretch>
        </p:blipFill>
        <p:spPr/>
      </p:pic>
      <p:sp>
        <p:nvSpPr>
          <p:cNvPr id="24580" name="Rectangle 3"/>
          <p:cNvSpPr>
            <a:spLocks noGrp="1" noChangeArrowheads="1"/>
          </p:cNvSpPr>
          <p:nvPr>
            <p:ph type="body" sz="half" idx="2"/>
          </p:nvPr>
        </p:nvSpPr>
        <p:spPr/>
        <p:txBody>
          <a:bodyPr/>
          <a:lstStyle/>
          <a:p>
            <a:pPr eaLnBrk="1" hangingPunct="1"/>
            <a:r>
              <a:rPr lang="en-US" sz="3200" dirty="0"/>
              <a:t>Solid Wastes</a:t>
            </a:r>
          </a:p>
          <a:p>
            <a:pPr eaLnBrk="1" hangingPunct="1"/>
            <a:r>
              <a:rPr lang="en-US" sz="3200" dirty="0"/>
              <a:t>Remove food scraps and other waste materials daily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2"/>
          <p:cNvSpPr>
            <a:spLocks noGrp="1" noChangeArrowheads="1"/>
          </p:cNvSpPr>
          <p:nvPr>
            <p:ph type="title"/>
          </p:nvPr>
        </p:nvSpPr>
        <p:spPr>
          <a:xfrm>
            <a:off x="301625" y="228600"/>
            <a:ext cx="8534400" cy="758825"/>
          </a:xfrm>
        </p:spPr>
        <p:txBody>
          <a:bodyPr/>
          <a:lstStyle/>
          <a:p>
            <a:pPr eaLnBrk="1" hangingPunct="1"/>
            <a:r>
              <a:rPr lang="en-US"/>
              <a:t>Exterior Garbage </a:t>
            </a:r>
            <a:r>
              <a:rPr lang="en-US" sz="2000"/>
              <a:t>- .2830(c, d</a:t>
            </a:r>
            <a:r>
              <a:rPr lang="en-US"/>
              <a:t>)</a:t>
            </a:r>
          </a:p>
        </p:txBody>
      </p:sp>
      <p:pic>
        <p:nvPicPr>
          <p:cNvPr id="25603" name="Picture 4" descr="C:\Documents and Settings\David_Brown\My Documents\My Pictures\over flowing trash dumpster.bmp"/>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533400" y="2057400"/>
            <a:ext cx="3795713" cy="3795713"/>
          </a:xfrm>
          <a:noFill/>
        </p:spPr>
      </p:pic>
      <p:pic>
        <p:nvPicPr>
          <p:cNvPr id="25604" name="Picture 5" descr="C:\Documents and Settings\David_Brown\My Documents\My Pictures\Covered dumpster.jpg"/>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953000" y="2057400"/>
            <a:ext cx="3657600" cy="3751263"/>
          </a:xfr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BA00F-5261-4336-B314-1C578EBDA30A}"/>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15 NCAC 18A .2829</a:t>
            </a:r>
          </a:p>
        </p:txBody>
      </p:sp>
      <p:sp>
        <p:nvSpPr>
          <p:cNvPr id="3" name="Content Placeholder 2">
            <a:extLst>
              <a:ext uri="{FF2B5EF4-FFF2-40B4-BE49-F238E27FC236}">
                <a16:creationId xmlns:a16="http://schemas.microsoft.com/office/drawing/2014/main" id="{161AA571-1F66-4DAE-A487-38246D502920}"/>
              </a:ext>
            </a:extLst>
          </p:cNvPr>
          <p:cNvSpPr>
            <a:spLocks noGrp="1"/>
          </p:cNvSpPr>
          <p:nvPr>
            <p:ph sz="quarter" idx="1"/>
          </p:nvPr>
        </p:nvSpPr>
        <p:spPr/>
        <p:txBody>
          <a:bodyPr/>
          <a:lstStyle/>
          <a:p>
            <a:r>
              <a:rPr lang="en-US" b="1" dirty="0"/>
              <a:t>15A NCAC 18A .2829 WASTEWATER</a:t>
            </a:r>
          </a:p>
          <a:p>
            <a:pPr marL="0" indent="0">
              <a:buNone/>
            </a:pPr>
            <a:r>
              <a:rPr lang="en-US" sz="2800" b="0" i="0" u="none" strike="noStrike" baseline="0" dirty="0">
                <a:solidFill>
                  <a:srgbClr val="000000"/>
                </a:solidFill>
                <a:latin typeface="Times New Roman" panose="02020603050405020304" pitchFamily="18" charset="0"/>
              </a:rPr>
              <a:t>In child care centers, all wastewater originating from the child care center shall be disposed of using a </a:t>
            </a:r>
            <a:r>
              <a:rPr lang="en-US" sz="2800" b="0" i="0" u="none" strike="noStrike" baseline="0" dirty="0">
                <a:solidFill>
                  <a:srgbClr val="000000"/>
                </a:solidFill>
                <a:highlight>
                  <a:srgbClr val="FFFF00"/>
                </a:highlight>
                <a:latin typeface="Times New Roman" panose="02020603050405020304" pitchFamily="18" charset="0"/>
              </a:rPr>
              <a:t>publicly-operated</a:t>
            </a:r>
            <a:r>
              <a:rPr lang="en-US" sz="2800" b="0" i="0" u="none" strike="noStrike" baseline="0" dirty="0">
                <a:solidFill>
                  <a:srgbClr val="000000"/>
                </a:solidFill>
                <a:latin typeface="Times New Roman" panose="02020603050405020304" pitchFamily="18" charset="0"/>
              </a:rPr>
              <a:t> sewage treatment system or </a:t>
            </a:r>
            <a:r>
              <a:rPr lang="en-US" sz="2800" b="0" i="0" u="none" strike="noStrike" baseline="0" dirty="0">
                <a:solidFill>
                  <a:srgbClr val="000000"/>
                </a:solidFill>
                <a:highlight>
                  <a:srgbClr val="FFFF00"/>
                </a:highlight>
                <a:latin typeface="Times New Roman" panose="02020603050405020304" pitchFamily="18" charset="0"/>
              </a:rPr>
              <a:t>an individual sewage disposal system that meets the requirements of the rules at Section .1900</a:t>
            </a:r>
            <a:r>
              <a:rPr lang="en-US" sz="2800" b="0" i="0" u="none" strike="noStrike" baseline="0" dirty="0">
                <a:solidFill>
                  <a:srgbClr val="000000"/>
                </a:solidFill>
                <a:latin typeface="Times New Roman" panose="02020603050405020304" pitchFamily="18" charset="0"/>
              </a:rPr>
              <a:t> of this Subchapter. Septic systems shall be of </a:t>
            </a:r>
            <a:r>
              <a:rPr lang="en-US" sz="2800" b="0" i="0" u="none" strike="noStrike" baseline="0" dirty="0">
                <a:solidFill>
                  <a:srgbClr val="000000"/>
                </a:solidFill>
                <a:highlight>
                  <a:srgbClr val="FFFF00"/>
                </a:highlight>
                <a:latin typeface="Times New Roman" panose="02020603050405020304" pitchFamily="18" charset="0"/>
              </a:rPr>
              <a:t>adequate size </a:t>
            </a:r>
            <a:r>
              <a:rPr lang="en-US" sz="2800" b="0" i="0" u="none" strike="noStrike" baseline="0" dirty="0">
                <a:solidFill>
                  <a:srgbClr val="000000"/>
                </a:solidFill>
                <a:latin typeface="Times New Roman" panose="02020603050405020304" pitchFamily="18" charset="0"/>
              </a:rPr>
              <a:t>to accommodate the wastewater needs of the anticipated number of children and staff for all shifts. </a:t>
            </a:r>
            <a:endParaRPr lang="en-US" sz="2800" dirty="0"/>
          </a:p>
        </p:txBody>
      </p:sp>
    </p:spTree>
    <p:extLst>
      <p:ext uri="{BB962C8B-B14F-4D97-AF65-F5344CB8AC3E}">
        <p14:creationId xmlns:p14="http://schemas.microsoft.com/office/powerpoint/2010/main" val="36407318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algn="ctr" eaLnBrk="1" hangingPunct="1"/>
            <a:r>
              <a:rPr lang="en-US" sz="2800" dirty="0"/>
              <a:t>Can Wash Pad</a:t>
            </a:r>
            <a:br>
              <a:rPr lang="en-US" sz="2800" dirty="0"/>
            </a:br>
            <a:r>
              <a:rPr lang="en-US" sz="2000" dirty="0"/>
              <a:t>Does this meet the requirements of .2830(b)? </a:t>
            </a:r>
            <a:endParaRPr lang="en-US" sz="2800" dirty="0"/>
          </a:p>
        </p:txBody>
      </p:sp>
      <p:pic>
        <p:nvPicPr>
          <p:cNvPr id="26627" name="Picture Placeholder 4" descr="Can wash pad.png"/>
          <p:cNvPicPr>
            <a:picLocks noGrp="1" noChangeAspect="1"/>
          </p:cNvPicPr>
          <p:nvPr>
            <p:ph type="pic" idx="1"/>
          </p:nvPr>
        </p:nvPicPr>
        <p:blipFill>
          <a:blip r:embed="rId3">
            <a:extLst>
              <a:ext uri="{28A0092B-C50C-407E-A947-70E740481C1C}">
                <a14:useLocalDpi xmlns:a14="http://schemas.microsoft.com/office/drawing/2010/main" val="0"/>
              </a:ext>
            </a:extLst>
          </a:blip>
          <a:srcRect t="1537" b="1537"/>
          <a:stretch>
            <a:fillRect/>
          </a:stretch>
        </p:blipFill>
        <p:spPr/>
      </p:pic>
      <p:sp>
        <p:nvSpPr>
          <p:cNvPr id="26628" name="Text Placeholder 3"/>
          <p:cNvSpPr>
            <a:spLocks noGrp="1"/>
          </p:cNvSpPr>
          <p:nvPr>
            <p:ph type="body" sz="half" idx="2"/>
          </p:nvPr>
        </p:nvSpPr>
        <p:spPr>
          <a:xfrm>
            <a:off x="228600" y="838200"/>
            <a:ext cx="2743200" cy="5486400"/>
          </a:xfrm>
        </p:spPr>
        <p:txBody>
          <a:bodyPr/>
          <a:lstStyle/>
          <a:p>
            <a:pPr eaLnBrk="1" hangingPunct="1"/>
            <a:r>
              <a:rPr lang="en-US" sz="2400" dirty="0"/>
              <a:t>Need to eliminate standing water – mosquito control </a:t>
            </a:r>
          </a:p>
          <a:p>
            <a:pPr eaLnBrk="1" hangingPunct="1"/>
            <a:r>
              <a:rPr lang="en-US" sz="2400" dirty="0"/>
              <a:t>Back flow prevention on the faucets to prevent back siphonage.</a:t>
            </a:r>
          </a:p>
          <a:p>
            <a:pPr eaLnBrk="1" hangingPunct="1"/>
            <a:r>
              <a:rPr lang="en-US" sz="2400" dirty="0"/>
              <a:t>Cleaning facilities (&gt;13 children), threaded nozzle and water of at least 80 F –drained to an approved system.</a:t>
            </a:r>
          </a:p>
          <a:p>
            <a:pPr eaLnBrk="1" hangingPunct="1"/>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4294967295"/>
          </p:nvPr>
        </p:nvPicPr>
        <p:blipFill>
          <a:blip r:embed="rId3" cstate="print">
            <a:extLst>
              <a:ext uri="{28A0092B-C50C-407E-A947-70E740481C1C}">
                <a14:useLocalDpi xmlns:a14="http://schemas.microsoft.com/office/drawing/2010/main" val="0"/>
              </a:ext>
            </a:extLst>
          </a:blip>
          <a:stretch>
            <a:fillRect/>
          </a:stretch>
        </p:blipFill>
        <p:spPr>
          <a:xfrm rot="5400000">
            <a:off x="1143000" y="1066800"/>
            <a:ext cx="6096000" cy="4572000"/>
          </a:xfrm>
        </p:spPr>
      </p:pic>
    </p:spTree>
    <p:extLst>
      <p:ext uri="{BB962C8B-B14F-4D97-AF65-F5344CB8AC3E}">
        <p14:creationId xmlns:p14="http://schemas.microsoft.com/office/powerpoint/2010/main" val="13036600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END</a:t>
            </a:r>
          </a:p>
        </p:txBody>
      </p:sp>
      <p:sp>
        <p:nvSpPr>
          <p:cNvPr id="27651" name="Content Placeholder 2"/>
          <p:cNvSpPr>
            <a:spLocks noGrp="1"/>
          </p:cNvSpPr>
          <p:nvPr>
            <p:ph sz="quarter" idx="1"/>
          </p:nvPr>
        </p:nvSpPr>
        <p:spPr>
          <a:xfrm>
            <a:off x="381000" y="1524000"/>
            <a:ext cx="8504238" cy="4572000"/>
          </a:xfrm>
        </p:spPr>
        <p:txBody>
          <a:bodyPr/>
          <a:lstStyle/>
          <a:p>
            <a:endParaRPr lang="en-US"/>
          </a:p>
          <a:p>
            <a:endParaRPr lang="en-US"/>
          </a:p>
          <a:p>
            <a:endParaRPr lang="en-US"/>
          </a:p>
          <a:p>
            <a:endParaRPr lang="en-US"/>
          </a:p>
          <a:p>
            <a:r>
              <a:rPr lang="en-US"/>
              <a:t>Questions?  </a:t>
            </a:r>
          </a:p>
        </p:txBody>
      </p:sp>
      <p:pic>
        <p:nvPicPr>
          <p:cNvPr id="27652" name="Picture 3" descr="C:\Documents and Settings\David_Brown\Local Settings\Temporary Internet Files\Content.IE5\S65W4B77\MCj04419020000[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919288"/>
            <a:ext cx="2282825" cy="269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4393F-D07E-4FAC-A965-F8176F5DDFE5}"/>
              </a:ext>
            </a:extLst>
          </p:cNvPr>
          <p:cNvSpPr>
            <a:spLocks noGrp="1"/>
          </p:cNvSpPr>
          <p:nvPr>
            <p:ph type="title"/>
          </p:nvPr>
        </p:nvSpPr>
        <p:spPr/>
        <p:txBody>
          <a:bodyPr/>
          <a:lstStyle/>
          <a:p>
            <a:r>
              <a:rPr lang="en-US" dirty="0"/>
              <a:t>Basic Septic System</a:t>
            </a:r>
          </a:p>
        </p:txBody>
      </p:sp>
      <p:pic>
        <p:nvPicPr>
          <p:cNvPr id="5" name="Content Placeholder 4">
            <a:extLst>
              <a:ext uri="{FF2B5EF4-FFF2-40B4-BE49-F238E27FC236}">
                <a16:creationId xmlns:a16="http://schemas.microsoft.com/office/drawing/2014/main" id="{67F7A78F-B20F-41D9-8890-08258E01F306}"/>
              </a:ext>
            </a:extLst>
          </p:cNvPr>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1538490" y="1600200"/>
            <a:ext cx="6067020" cy="4456371"/>
          </a:xfrm>
        </p:spPr>
      </p:pic>
    </p:spTree>
    <p:extLst>
      <p:ext uri="{BB962C8B-B14F-4D97-AF65-F5344CB8AC3E}">
        <p14:creationId xmlns:p14="http://schemas.microsoft.com/office/powerpoint/2010/main" val="627798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p:cNvSpPr>
            <a:spLocks noGrp="1" noChangeArrowheads="1"/>
          </p:cNvSpPr>
          <p:nvPr>
            <p:ph type="title"/>
          </p:nvPr>
        </p:nvSpPr>
        <p:spPr/>
        <p:txBody>
          <a:bodyPr/>
          <a:lstStyle/>
          <a:p>
            <a:pPr eaLnBrk="1" hangingPunct="1"/>
            <a:r>
              <a:rPr lang="en-US" dirty="0">
                <a:solidFill>
                  <a:srgbClr val="7B9899"/>
                </a:solidFill>
              </a:rPr>
              <a:t>Basic Wastewater Considerations</a:t>
            </a:r>
          </a:p>
        </p:txBody>
      </p:sp>
      <p:sp>
        <p:nvSpPr>
          <p:cNvPr id="14339" name="Rectangle 3"/>
          <p:cNvSpPr>
            <a:spLocks noGrp="1" noChangeArrowheads="1"/>
          </p:cNvSpPr>
          <p:nvPr>
            <p:ph sz="quarter" idx="1"/>
          </p:nvPr>
        </p:nvSpPr>
        <p:spPr>
          <a:xfrm>
            <a:off x="301625" y="1527175"/>
            <a:ext cx="8504238" cy="4572000"/>
          </a:xfrm>
        </p:spPr>
        <p:txBody>
          <a:bodyPr/>
          <a:lstStyle/>
          <a:p>
            <a:pPr lvl="1" eaLnBrk="1" hangingPunct="1"/>
            <a:r>
              <a:rPr lang="en-US" sz="3200" dirty="0"/>
              <a:t>Community System or On-site (.1900 rules)</a:t>
            </a:r>
          </a:p>
          <a:p>
            <a:pPr lvl="1" eaLnBrk="1" hangingPunct="1"/>
            <a:r>
              <a:rPr lang="en-US" sz="3200" dirty="0"/>
              <a:t>Type of system - Permit</a:t>
            </a:r>
          </a:p>
          <a:p>
            <a:pPr lvl="1" eaLnBrk="1" hangingPunct="1"/>
            <a:r>
              <a:rPr lang="en-US" sz="3200" dirty="0"/>
              <a:t>Mechanical and monitoring records</a:t>
            </a:r>
          </a:p>
          <a:p>
            <a:pPr lvl="1" eaLnBrk="1" hangingPunct="1"/>
            <a:r>
              <a:rPr lang="en-US" sz="3200" dirty="0"/>
              <a:t>Check records for compliance</a:t>
            </a:r>
          </a:p>
          <a:p>
            <a:pPr lvl="1" eaLnBrk="1" hangingPunct="1"/>
            <a:r>
              <a:rPr lang="en-US" sz="3200" dirty="0"/>
              <a:t>Determine if there have been previous failures or repairs</a:t>
            </a:r>
          </a:p>
          <a:p>
            <a:pPr lvl="1" eaLnBrk="1" hangingPunct="1"/>
            <a:r>
              <a:rPr lang="en-US" sz="3200" dirty="0"/>
              <a:t>System Sizing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p:cNvSpPr>
            <a:spLocks noGrp="1" noChangeArrowheads="1"/>
          </p:cNvSpPr>
          <p:nvPr>
            <p:ph type="title"/>
          </p:nvPr>
        </p:nvSpPr>
        <p:spPr/>
        <p:txBody>
          <a:bodyPr/>
          <a:lstStyle/>
          <a:p>
            <a:pPr eaLnBrk="1" hangingPunct="1"/>
            <a:r>
              <a:rPr lang="en-US">
                <a:solidFill>
                  <a:srgbClr val="7B9899"/>
                </a:solidFill>
              </a:rPr>
              <a:t>Basic Considerations (cont.)</a:t>
            </a:r>
          </a:p>
        </p:txBody>
      </p:sp>
      <p:sp>
        <p:nvSpPr>
          <p:cNvPr id="15363" name="Rectangle 3"/>
          <p:cNvSpPr>
            <a:spLocks noGrp="1" noChangeArrowheads="1"/>
          </p:cNvSpPr>
          <p:nvPr>
            <p:ph sz="quarter" idx="1"/>
          </p:nvPr>
        </p:nvSpPr>
        <p:spPr>
          <a:xfrm>
            <a:off x="301625" y="987425"/>
            <a:ext cx="8504238" cy="5413375"/>
          </a:xfrm>
        </p:spPr>
        <p:txBody>
          <a:bodyPr/>
          <a:lstStyle/>
          <a:p>
            <a:pPr marL="274638" lvl="1" indent="0" eaLnBrk="1" hangingPunct="1">
              <a:buNone/>
            </a:pPr>
            <a:endParaRPr lang="en-US" dirty="0"/>
          </a:p>
          <a:p>
            <a:pPr lvl="1" eaLnBrk="1" hangingPunct="1"/>
            <a:r>
              <a:rPr lang="en-US" sz="3200" dirty="0"/>
              <a:t>What is the season </a:t>
            </a:r>
          </a:p>
          <a:p>
            <a:pPr lvl="1" eaLnBrk="1" hangingPunct="1"/>
            <a:r>
              <a:rPr lang="en-US" sz="3200" dirty="0"/>
              <a:t>Have there been any building additions, renovations or change of use</a:t>
            </a:r>
          </a:p>
          <a:p>
            <a:pPr lvl="1" eaLnBrk="1" hangingPunct="1"/>
            <a:r>
              <a:rPr lang="en-US" sz="3200" dirty="0"/>
              <a:t>When during the inspection, do you check the drain field area</a:t>
            </a:r>
          </a:p>
          <a:p>
            <a:pPr lvl="1" eaLnBrk="1" hangingPunct="1"/>
            <a:r>
              <a:rPr lang="en-US" sz="3200" dirty="0"/>
              <a:t>Are there any leaking faucets, hung toilets</a:t>
            </a:r>
          </a:p>
          <a:p>
            <a:pPr lvl="1" eaLnBrk="1" hangingPunct="1"/>
            <a:r>
              <a:rPr lang="en-US" sz="3200" dirty="0"/>
              <a:t>Centers located in basements </a:t>
            </a:r>
          </a:p>
          <a:p>
            <a:pPr lvl="1" eaLnBrk="1" hangingPunct="1"/>
            <a:r>
              <a:rPr lang="en-US" sz="3200" dirty="0">
                <a:solidFill>
                  <a:srgbClr val="FF0000"/>
                </a:solidFill>
              </a:rPr>
              <a:t>If you are unsure consult with the on-site staff or regional specialist</a:t>
            </a:r>
            <a:r>
              <a:rPr lang="en-US" sz="2800" dirty="0">
                <a:solidFill>
                  <a:srgbClr val="FF0000"/>
                </a:solidFill>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10"/>
          <p:cNvSpPr>
            <a:spLocks noGrp="1" noChangeArrowheads="1"/>
          </p:cNvSpPr>
          <p:nvPr>
            <p:ph type="title"/>
          </p:nvPr>
        </p:nvSpPr>
        <p:spPr/>
        <p:txBody>
          <a:bodyPr/>
          <a:lstStyle/>
          <a:p>
            <a:pPr eaLnBrk="1" hangingPunct="1"/>
            <a:r>
              <a:rPr lang="en-US">
                <a:solidFill>
                  <a:srgbClr val="7B9899"/>
                </a:solidFill>
              </a:rPr>
              <a:t>Building Renovations and Change of Use</a:t>
            </a:r>
          </a:p>
        </p:txBody>
      </p:sp>
      <p:sp>
        <p:nvSpPr>
          <p:cNvPr id="16387" name="Rectangle 11"/>
          <p:cNvSpPr>
            <a:spLocks noGrp="1" noChangeArrowheads="1"/>
          </p:cNvSpPr>
          <p:nvPr>
            <p:ph sz="quarter" idx="1"/>
          </p:nvPr>
        </p:nvSpPr>
        <p:spPr>
          <a:xfrm>
            <a:off x="301625" y="1447800"/>
            <a:ext cx="8504238" cy="4651375"/>
          </a:xfrm>
        </p:spPr>
        <p:txBody>
          <a:bodyPr/>
          <a:lstStyle/>
          <a:p>
            <a:pPr eaLnBrk="1" hangingPunct="1">
              <a:buFont typeface="Wingdings 2" pitchFamily="18" charset="2"/>
              <a:buNone/>
            </a:pPr>
            <a:r>
              <a:rPr lang="en-US" dirty="0"/>
              <a:t>	</a:t>
            </a:r>
          </a:p>
          <a:p>
            <a:pPr lvl="1" eaLnBrk="1" hangingPunct="1"/>
            <a:r>
              <a:rPr lang="en-US" sz="3200" dirty="0"/>
              <a:t>Home to a residential child care home</a:t>
            </a:r>
          </a:p>
          <a:p>
            <a:pPr lvl="1" eaLnBrk="1" hangingPunct="1"/>
            <a:r>
              <a:rPr lang="en-US" sz="3200" dirty="0"/>
              <a:t>Does the center plan to increase enrollment</a:t>
            </a:r>
          </a:p>
          <a:p>
            <a:pPr lvl="1" eaLnBrk="1" hangingPunct="1"/>
            <a:r>
              <a:rPr lang="en-US" sz="3200" dirty="0"/>
              <a:t>What is on their menu </a:t>
            </a:r>
          </a:p>
          <a:p>
            <a:pPr lvl="1" eaLnBrk="1" hangingPunct="1"/>
            <a:r>
              <a:rPr lang="en-US" sz="3200" dirty="0"/>
              <a:t>Do other groups or organizations use the facility</a:t>
            </a:r>
          </a:p>
          <a:p>
            <a:pPr lvl="1" eaLnBrk="1" hangingPunct="1">
              <a:buFont typeface="Wingdings" pitchFamily="2" charset="2"/>
              <a:buNone/>
            </a:pPr>
            <a:endParaRPr lang="en-US" dirty="0"/>
          </a:p>
          <a:p>
            <a:pPr lvl="1" eaLnBrk="1" hangingPunct="1"/>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534400" cy="533400"/>
          </a:xfrm>
        </p:spPr>
        <p:txBody>
          <a:bodyPr/>
          <a:lstStyle/>
          <a:p>
            <a:pPr algn="l" eaLnBrk="1" hangingPunct="1">
              <a:defRPr/>
            </a:pPr>
            <a:r>
              <a:rPr lang="en-US" sz="2800" dirty="0"/>
              <a:t>Child care center in a basement – any concerns?</a:t>
            </a:r>
          </a:p>
        </p:txBody>
      </p:sp>
      <p:pic>
        <p:nvPicPr>
          <p:cNvPr id="17411" name="Picture 2" descr="C:\Documents and Settings\David_Brown\My Documents\My Pictures\Child care center in a basement.jpg"/>
          <p:cNvPicPr>
            <a:picLocks noGrp="1" noChangeAspect="1" noChangeArrowheads="1"/>
          </p:cNvPicPr>
          <p:nvPr>
            <p:ph sz="quarter" idx="1"/>
          </p:nvPr>
        </p:nvPicPr>
        <p:blipFill>
          <a:blip r:embed="rId3" cstate="print">
            <a:extLst>
              <a:ext uri="{28A0092B-C50C-407E-A947-70E740481C1C}">
                <a14:useLocalDpi xmlns:a14="http://schemas.microsoft.com/office/drawing/2010/main" val="0"/>
              </a:ext>
            </a:extLst>
          </a:blip>
          <a:srcRect/>
          <a:stretch>
            <a:fillRect/>
          </a:stretch>
        </p:blipFill>
        <p:spPr>
          <a:xfrm>
            <a:off x="1466416" y="1752600"/>
            <a:ext cx="6211168" cy="4495800"/>
          </a:xfr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srgbClr val="7B9899"/>
                </a:solidFill>
              </a:rPr>
              <a:t>What is behind the paneling or carpet?</a:t>
            </a:r>
            <a:endParaRPr lang="en-US" dirty="0"/>
          </a:p>
        </p:txBody>
      </p:sp>
      <p:pic>
        <p:nvPicPr>
          <p:cNvPr id="18435" name="Content Placeholder 3" descr="http://www.bbsteamatic.com/Portals/42676/images/moldly%20drywall%20in%20basement.jpg"/>
          <p:cNvPicPr>
            <a:picLocks noGrp="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838200" y="1524000"/>
            <a:ext cx="7391400" cy="4876800"/>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152400"/>
            <a:ext cx="8534400" cy="758825"/>
          </a:xfrm>
        </p:spPr>
        <p:txBody>
          <a:bodyPr/>
          <a:lstStyle/>
          <a:p>
            <a:r>
              <a:rPr lang="en-US" b="1" dirty="0">
                <a:solidFill>
                  <a:schemeClr val="tx1"/>
                </a:solidFill>
              </a:rPr>
              <a:t>Masonry Wall – Black Mold</a:t>
            </a:r>
          </a:p>
        </p:txBody>
      </p:sp>
      <p:pic>
        <p:nvPicPr>
          <p:cNvPr id="4" name="Content Placeholder 3"/>
          <p:cNvPicPr>
            <a:picLocks noGrp="1" noChangeAspect="1"/>
          </p:cNvPicPr>
          <p:nvPr>
            <p:ph sz="quarter" idx="4294967295"/>
          </p:nvPr>
        </p:nvPicPr>
        <p:blipFill>
          <a:blip r:embed="rId2" cstate="print">
            <a:extLst>
              <a:ext uri="{28A0092B-C50C-407E-A947-70E740481C1C}">
                <a14:useLocalDpi xmlns:a14="http://schemas.microsoft.com/office/drawing/2010/main" val="0"/>
              </a:ext>
            </a:extLst>
          </a:blip>
          <a:stretch>
            <a:fillRect/>
          </a:stretch>
        </p:blipFill>
        <p:spPr>
          <a:xfrm>
            <a:off x="1447800" y="1524000"/>
            <a:ext cx="6248400" cy="4686300"/>
          </a:xfrm>
        </p:spPr>
      </p:pic>
    </p:spTree>
    <p:extLst>
      <p:ext uri="{BB962C8B-B14F-4D97-AF65-F5344CB8AC3E}">
        <p14:creationId xmlns:p14="http://schemas.microsoft.com/office/powerpoint/2010/main" val="203315248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5206c7d-ee11-4b55-90e5-ac8204f637ba" xsi:nil="true"/>
    <lcf76f155ced4ddcb4097134ff3c332f xmlns="f36cb3f5-6ea6-42b5-bbfa-54f76c708ee7">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AFEE30422645A459041866543E5112E" ma:contentTypeVersion="14" ma:contentTypeDescription="Create a new document." ma:contentTypeScope="" ma:versionID="9848c9a32bd3df96c691c5dc22a3c9c7">
  <xsd:schema xmlns:xsd="http://www.w3.org/2001/XMLSchema" xmlns:xs="http://www.w3.org/2001/XMLSchema" xmlns:p="http://schemas.microsoft.com/office/2006/metadata/properties" xmlns:ns2="f36cb3f5-6ea6-42b5-bbfa-54f76c708ee7" xmlns:ns3="05206c7d-ee11-4b55-90e5-ac8204f637ba" targetNamespace="http://schemas.microsoft.com/office/2006/metadata/properties" ma:root="true" ma:fieldsID="daebb2dbccf6da2345eabeaac583b99f" ns2:_="" ns3:_="">
    <xsd:import namespace="f36cb3f5-6ea6-42b5-bbfa-54f76c708ee7"/>
    <xsd:import namespace="05206c7d-ee11-4b55-90e5-ac8204f637ba"/>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6cb3f5-6ea6-42b5-bbfa-54f76c708e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da2157d8-ccc1-4fc8-a2a4-3f8f6553454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206c7d-ee11-4b55-90e5-ac8204f637ba"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3226c897-98c7-443b-a76d-cf00a5bcf808}" ma:internalName="TaxCatchAll" ma:showField="CatchAllData" ma:web="05206c7d-ee11-4b55-90e5-ac8204f637b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4751C4B-2C6C-48B3-A9F2-A8B5FC1DE226}">
  <ds:schemaRefs>
    <ds:schemaRef ds:uri="http://schemas.microsoft.com/office/2006/metadata/properties"/>
    <ds:schemaRef ds:uri="http://schemas.microsoft.com/office/infopath/2007/PartnerControls"/>
    <ds:schemaRef ds:uri="05206c7d-ee11-4b55-90e5-ac8204f637ba"/>
    <ds:schemaRef ds:uri="f36cb3f5-6ea6-42b5-bbfa-54f76c708ee7"/>
  </ds:schemaRefs>
</ds:datastoreItem>
</file>

<file path=customXml/itemProps2.xml><?xml version="1.0" encoding="utf-8"?>
<ds:datastoreItem xmlns:ds="http://schemas.openxmlformats.org/officeDocument/2006/customXml" ds:itemID="{904E0FD9-FC84-4EF4-B571-08E4B458B9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6cb3f5-6ea6-42b5-bbfa-54f76c708ee7"/>
    <ds:schemaRef ds:uri="05206c7d-ee11-4b55-90e5-ac8204f637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0E3A3B1-5427-439E-A75D-455F5134A0B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Civic</Template>
  <TotalTime>1472</TotalTime>
  <Words>1548</Words>
  <Application>Microsoft Office PowerPoint</Application>
  <PresentationFormat>On-screen Show (4:3)</PresentationFormat>
  <Paragraphs>147</Paragraphs>
  <Slides>22</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Georgia</vt:lpstr>
      <vt:lpstr>Times New Roman</vt:lpstr>
      <vt:lpstr>Wingdings</vt:lpstr>
      <vt:lpstr>Wingdings 2</vt:lpstr>
      <vt:lpstr>Civic</vt:lpstr>
      <vt:lpstr>WASTEWATER AND SOLID WASTE IN CHILD CARE CENTERS What Goes In, Must Go Out. Rules .2829 and .2830 </vt:lpstr>
      <vt:lpstr>15 NCAC 18A .2829</vt:lpstr>
      <vt:lpstr>Basic Septic System</vt:lpstr>
      <vt:lpstr>Basic Wastewater Considerations</vt:lpstr>
      <vt:lpstr>Basic Considerations (cont.)</vt:lpstr>
      <vt:lpstr>Building Renovations and Change of Use</vt:lpstr>
      <vt:lpstr>Child care center in a basement – any concerns?</vt:lpstr>
      <vt:lpstr>What is behind the paneling or carpet?</vt:lpstr>
      <vt:lpstr>Masonry Wall – Black Mold</vt:lpstr>
      <vt:lpstr> Septic System Controls</vt:lpstr>
      <vt:lpstr>Exterior Play Structures </vt:lpstr>
      <vt:lpstr>Failure Near Outdoor Learning Environment</vt:lpstr>
      <vt:lpstr>Temporary Control</vt:lpstr>
      <vt:lpstr>Look both in and around the play area</vt:lpstr>
      <vt:lpstr>Gardens Over Septic Drainfields</vt:lpstr>
      <vt:lpstr>Buildings and Parking </vt:lpstr>
      <vt:lpstr>Septic Problems</vt:lpstr>
      <vt:lpstr>.2830 – plastic – lined, cleanable, covered containers   </vt:lpstr>
      <vt:lpstr>Exterior Garbage - .2830(c, d)</vt:lpstr>
      <vt:lpstr>Can Wash Pad Does this meet the requirements of .2830(b)? </vt:lpstr>
      <vt:lpstr>PowerPoint Presentation</vt:lpstr>
      <vt:lpstr>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SEWAGE ISSUES AND SOLID WASTE DISPOSAL</dc:title>
  <dc:creator>david Brown</dc:creator>
  <cp:lastModifiedBy>Pearsall, Robert</cp:lastModifiedBy>
  <cp:revision>102</cp:revision>
  <dcterms:created xsi:type="dcterms:W3CDTF">2006-08-21T15:13:45Z</dcterms:created>
  <dcterms:modified xsi:type="dcterms:W3CDTF">2023-10-02T13:23:48Z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0x010100AAFEE30422645A459041866543E5112E</vt:lpwstr>
  </property>
</Properties>
</file>