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handoutMasterIdLst>
    <p:handoutMasterId r:id="rId52"/>
  </p:handoutMasterIdLst>
  <p:sldIdLst>
    <p:sldId id="322" r:id="rId5"/>
    <p:sldId id="285" r:id="rId6"/>
    <p:sldId id="284" r:id="rId7"/>
    <p:sldId id="300" r:id="rId8"/>
    <p:sldId id="286" r:id="rId9"/>
    <p:sldId id="287" r:id="rId10"/>
    <p:sldId id="288" r:id="rId11"/>
    <p:sldId id="289" r:id="rId12"/>
    <p:sldId id="290" r:id="rId13"/>
    <p:sldId id="302" r:id="rId14"/>
    <p:sldId id="301" r:id="rId15"/>
    <p:sldId id="296" r:id="rId16"/>
    <p:sldId id="318" r:id="rId17"/>
    <p:sldId id="314" r:id="rId18"/>
    <p:sldId id="307" r:id="rId19"/>
    <p:sldId id="308" r:id="rId20"/>
    <p:sldId id="312" r:id="rId21"/>
    <p:sldId id="306" r:id="rId22"/>
    <p:sldId id="291" r:id="rId23"/>
    <p:sldId id="292" r:id="rId24"/>
    <p:sldId id="293" r:id="rId25"/>
    <p:sldId id="303" r:id="rId26"/>
    <p:sldId id="294" r:id="rId27"/>
    <p:sldId id="295" r:id="rId28"/>
    <p:sldId id="256" r:id="rId29"/>
    <p:sldId id="257" r:id="rId30"/>
    <p:sldId id="298" r:id="rId31"/>
    <p:sldId id="262" r:id="rId32"/>
    <p:sldId id="299" r:id="rId33"/>
    <p:sldId id="263" r:id="rId34"/>
    <p:sldId id="264" r:id="rId35"/>
    <p:sldId id="304" r:id="rId36"/>
    <p:sldId id="278" r:id="rId37"/>
    <p:sldId id="323" r:id="rId38"/>
    <p:sldId id="324" r:id="rId39"/>
    <p:sldId id="282" r:id="rId40"/>
    <p:sldId id="265" r:id="rId41"/>
    <p:sldId id="267" r:id="rId42"/>
    <p:sldId id="259" r:id="rId43"/>
    <p:sldId id="260" r:id="rId44"/>
    <p:sldId id="258" r:id="rId45"/>
    <p:sldId id="268" r:id="rId46"/>
    <p:sldId id="269" r:id="rId47"/>
    <p:sldId id="273" r:id="rId48"/>
    <p:sldId id="280" r:id="rId49"/>
    <p:sldId id="274" r:id="rId50"/>
    <p:sldId id="319" r:id="rId5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tyllerblack.wikispaces.com/page+4+chapter+18" TargetMode="External"/><Relationship Id="rId1" Type="http://schemas.openxmlformats.org/officeDocument/2006/relationships/image" Target="../media/image12.jp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tyllerblack.wikispaces.com/page+4+chapter+18" TargetMode="External"/><Relationship Id="rId1" Type="http://schemas.openxmlformats.org/officeDocument/2006/relationships/image" Target="../media/image12.jp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554EFC-06C6-4978-8633-357DB2CB331C}" type="doc">
      <dgm:prSet loTypeId="urn:microsoft.com/office/officeart/2018/2/layout/IconCircleList" loCatId="icon" qsTypeId="urn:microsoft.com/office/officeart/2005/8/quickstyle/simple4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0400F450-E292-4934-A27D-629103E6B05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Most, if not all, reptiles carry </a:t>
          </a:r>
          <a:r>
            <a:rPr lang="en-US" sz="2400" b="1" dirty="0"/>
            <a:t>Salmonella</a:t>
          </a:r>
          <a:r>
            <a:rPr lang="en-US" sz="2400" dirty="0"/>
            <a:t> in their intestinal tract and intermittently or continuously shed these bacteria in their feces.</a:t>
          </a:r>
        </a:p>
      </dgm:t>
    </dgm:pt>
    <dgm:pt modelId="{718249D7-81CD-45CC-B628-563F2A3CFD8C}" type="parTrans" cxnId="{16FF969A-A21D-4F7A-A730-0935ED838589}">
      <dgm:prSet/>
      <dgm:spPr/>
      <dgm:t>
        <a:bodyPr/>
        <a:lstStyle/>
        <a:p>
          <a:endParaRPr lang="en-US"/>
        </a:p>
      </dgm:t>
    </dgm:pt>
    <dgm:pt modelId="{F9237A0C-D2E4-49FE-B82A-36F1FDE73B67}" type="sibTrans" cxnId="{16FF969A-A21D-4F7A-A730-0935ED83858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9AB7CD1-C4E5-4BC0-B3E4-C544203FEB8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Studies have shown that 85% of all turtles, 77% of lizards, and 92% of snakes carry one of the </a:t>
          </a:r>
          <a:r>
            <a:rPr lang="en-US" sz="2400" b="1" dirty="0"/>
            <a:t>500</a:t>
          </a:r>
          <a:r>
            <a:rPr lang="en-US" sz="2400" dirty="0"/>
            <a:t> serotypes of </a:t>
          </a:r>
          <a:r>
            <a:rPr lang="en-US" sz="2400" b="1" dirty="0"/>
            <a:t>Salmonella</a:t>
          </a:r>
          <a:r>
            <a:rPr lang="en-US" sz="2400" dirty="0"/>
            <a:t>.</a:t>
          </a:r>
        </a:p>
      </dgm:t>
    </dgm:pt>
    <dgm:pt modelId="{5D2E7736-1146-4BD8-B6A6-FE927B89EAED}" type="parTrans" cxnId="{37C7CA26-B944-4465-BA0D-AA0448782E89}">
      <dgm:prSet/>
      <dgm:spPr/>
      <dgm:t>
        <a:bodyPr/>
        <a:lstStyle/>
        <a:p>
          <a:endParaRPr lang="en-US"/>
        </a:p>
      </dgm:t>
    </dgm:pt>
    <dgm:pt modelId="{B74FB29E-692E-4A52-BEC2-775544134E69}" type="sibTrans" cxnId="{37C7CA26-B944-4465-BA0D-AA0448782E8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3BFF6DB-9E1A-4F61-BBB3-C1B23CED09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Salmonella</a:t>
          </a:r>
          <a:r>
            <a:rPr lang="en-US" sz="2400" dirty="0"/>
            <a:t> usually do not cause any illness in reptiles, but can cause serious illness in people. (Petco)</a:t>
          </a:r>
        </a:p>
      </dgm:t>
    </dgm:pt>
    <dgm:pt modelId="{B5726E07-25E2-42B7-AEA8-1166861DD7FF}" type="parTrans" cxnId="{7DC5515A-0901-405E-80E9-84336870A0FB}">
      <dgm:prSet/>
      <dgm:spPr/>
      <dgm:t>
        <a:bodyPr/>
        <a:lstStyle/>
        <a:p>
          <a:endParaRPr lang="en-US"/>
        </a:p>
      </dgm:t>
    </dgm:pt>
    <dgm:pt modelId="{38074E24-CF15-4D4B-9DD4-0C8D1AA46BA7}" type="sibTrans" cxnId="{7DC5515A-0901-405E-80E9-84336870A0FB}">
      <dgm:prSet/>
      <dgm:spPr/>
      <dgm:t>
        <a:bodyPr/>
        <a:lstStyle/>
        <a:p>
          <a:endParaRPr lang="en-US"/>
        </a:p>
      </dgm:t>
    </dgm:pt>
    <dgm:pt modelId="{701F96F9-0E68-480A-89B9-7E189DB85907}" type="pres">
      <dgm:prSet presAssocID="{DF554EFC-06C6-4978-8633-357DB2CB331C}" presName="root" presStyleCnt="0">
        <dgm:presLayoutVars>
          <dgm:dir/>
          <dgm:resizeHandles val="exact"/>
        </dgm:presLayoutVars>
      </dgm:prSet>
      <dgm:spPr/>
    </dgm:pt>
    <dgm:pt modelId="{9D585C45-F7EB-46E7-BC3D-09F0A56599B8}" type="pres">
      <dgm:prSet presAssocID="{DF554EFC-06C6-4978-8633-357DB2CB331C}" presName="container" presStyleCnt="0">
        <dgm:presLayoutVars>
          <dgm:dir/>
          <dgm:resizeHandles val="exact"/>
        </dgm:presLayoutVars>
      </dgm:prSet>
      <dgm:spPr/>
    </dgm:pt>
    <dgm:pt modelId="{81AFCDED-1F1D-4599-8DF5-32A612142A1A}" type="pres">
      <dgm:prSet presAssocID="{0400F450-E292-4934-A27D-629103E6B052}" presName="compNode" presStyleCnt="0"/>
      <dgm:spPr/>
    </dgm:pt>
    <dgm:pt modelId="{AD98539C-FEDB-438E-9A4D-F23AF593A669}" type="pres">
      <dgm:prSet presAssocID="{0400F450-E292-4934-A27D-629103E6B052}" presName="iconBgRect" presStyleLbl="bgShp" presStyleIdx="0" presStyleCnt="3" custLinFactNeighborY="2896"/>
      <dgm:spPr/>
    </dgm:pt>
    <dgm:pt modelId="{4D36FFC8-7D0C-4386-945E-53A3046D39EC}" type="pres">
      <dgm:prSet presAssocID="{0400F450-E292-4934-A27D-629103E6B052}" presName="iconRect" presStyleLbl="node1" presStyleIdx="0" presStyleCnt="3" custScaleX="106334" custScaleY="10287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33000" r="-33000"/>
          </a:stretch>
        </a:blipFill>
      </dgm:spPr>
    </dgm:pt>
    <dgm:pt modelId="{A175C90E-F939-445D-B97F-C13F4E1D7513}" type="pres">
      <dgm:prSet presAssocID="{0400F450-E292-4934-A27D-629103E6B052}" presName="spaceRect" presStyleCnt="0"/>
      <dgm:spPr/>
    </dgm:pt>
    <dgm:pt modelId="{0791A765-2B72-4DCB-9ACF-59502D72D9EE}" type="pres">
      <dgm:prSet presAssocID="{0400F450-E292-4934-A27D-629103E6B052}" presName="textRect" presStyleLbl="revTx" presStyleIdx="0" presStyleCnt="3" custScaleX="113192">
        <dgm:presLayoutVars>
          <dgm:chMax val="1"/>
          <dgm:chPref val="1"/>
        </dgm:presLayoutVars>
      </dgm:prSet>
      <dgm:spPr/>
    </dgm:pt>
    <dgm:pt modelId="{0859C4E0-CBF2-478B-9B12-7EDB2D8458E0}" type="pres">
      <dgm:prSet presAssocID="{F9237A0C-D2E4-49FE-B82A-36F1FDE73B67}" presName="sibTrans" presStyleLbl="sibTrans2D1" presStyleIdx="0" presStyleCnt="0"/>
      <dgm:spPr/>
    </dgm:pt>
    <dgm:pt modelId="{BC8F3EC8-469B-40D2-9C09-14FCAEC30376}" type="pres">
      <dgm:prSet presAssocID="{49AB7CD1-C4E5-4BC0-B3E4-C544203FEB89}" presName="compNode" presStyleCnt="0"/>
      <dgm:spPr/>
    </dgm:pt>
    <dgm:pt modelId="{909F01DD-D2D2-43BB-9ED1-EE0C2D5A4F96}" type="pres">
      <dgm:prSet presAssocID="{49AB7CD1-C4E5-4BC0-B3E4-C544203FEB89}" presName="iconBgRect" presStyleLbl="bgShp" presStyleIdx="1" presStyleCnt="3"/>
      <dgm:spPr/>
    </dgm:pt>
    <dgm:pt modelId="{A5A381C4-344C-43F8-BB8A-2CC9E087AC1A}" type="pres">
      <dgm:prSet presAssocID="{49AB7CD1-C4E5-4BC0-B3E4-C544203FEB8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nake"/>
        </a:ext>
      </dgm:extLst>
    </dgm:pt>
    <dgm:pt modelId="{161B99AB-90A8-4E9C-9622-5FCC27D22B9E}" type="pres">
      <dgm:prSet presAssocID="{49AB7CD1-C4E5-4BC0-B3E4-C544203FEB89}" presName="spaceRect" presStyleCnt="0"/>
      <dgm:spPr/>
    </dgm:pt>
    <dgm:pt modelId="{C0A1C7D2-E5BA-45AA-941E-5D6FB9A13CCC}" type="pres">
      <dgm:prSet presAssocID="{49AB7CD1-C4E5-4BC0-B3E4-C544203FEB89}" presName="textRect" presStyleLbl="revTx" presStyleIdx="1" presStyleCnt="3">
        <dgm:presLayoutVars>
          <dgm:chMax val="1"/>
          <dgm:chPref val="1"/>
        </dgm:presLayoutVars>
      </dgm:prSet>
      <dgm:spPr/>
    </dgm:pt>
    <dgm:pt modelId="{2F98B96F-3AC9-4DF5-A74C-E258446BA53E}" type="pres">
      <dgm:prSet presAssocID="{B74FB29E-692E-4A52-BEC2-775544134E69}" presName="sibTrans" presStyleLbl="sibTrans2D1" presStyleIdx="0" presStyleCnt="0"/>
      <dgm:spPr/>
    </dgm:pt>
    <dgm:pt modelId="{5A2A036F-3446-45DA-ACDD-1B940E959BA8}" type="pres">
      <dgm:prSet presAssocID="{03BFF6DB-9E1A-4F61-BBB3-C1B23CED09B8}" presName="compNode" presStyleCnt="0"/>
      <dgm:spPr/>
    </dgm:pt>
    <dgm:pt modelId="{D1BC7BA2-4F04-4DFB-8B26-E7B6B3913C04}" type="pres">
      <dgm:prSet presAssocID="{03BFF6DB-9E1A-4F61-BBB3-C1B23CED09B8}" presName="iconBgRect" presStyleLbl="bgShp" presStyleIdx="2" presStyleCnt="3"/>
      <dgm:spPr/>
    </dgm:pt>
    <dgm:pt modelId="{413BD64B-7B4F-4727-8672-A0BA23527216}" type="pres">
      <dgm:prSet presAssocID="{03BFF6DB-9E1A-4F61-BBB3-C1B23CED09B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"/>
        </a:ext>
      </dgm:extLst>
    </dgm:pt>
    <dgm:pt modelId="{B24A7304-8A03-45A2-B612-A3F9EF5DE53B}" type="pres">
      <dgm:prSet presAssocID="{03BFF6DB-9E1A-4F61-BBB3-C1B23CED09B8}" presName="spaceRect" presStyleCnt="0"/>
      <dgm:spPr/>
    </dgm:pt>
    <dgm:pt modelId="{81451CE9-6629-44D3-870E-78D2EB9BE8F7}" type="pres">
      <dgm:prSet presAssocID="{03BFF6DB-9E1A-4F61-BBB3-C1B23CED09B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9F33F02-DA87-4F0D-8325-E38AD869661A}" type="presOf" srcId="{B74FB29E-692E-4A52-BEC2-775544134E69}" destId="{2F98B96F-3AC9-4DF5-A74C-E258446BA53E}" srcOrd="0" destOrd="0" presId="urn:microsoft.com/office/officeart/2018/2/layout/IconCircleList"/>
    <dgm:cxn modelId="{37C7CA26-B944-4465-BA0D-AA0448782E89}" srcId="{DF554EFC-06C6-4978-8633-357DB2CB331C}" destId="{49AB7CD1-C4E5-4BC0-B3E4-C544203FEB89}" srcOrd="1" destOrd="0" parTransId="{5D2E7736-1146-4BD8-B6A6-FE927B89EAED}" sibTransId="{B74FB29E-692E-4A52-BEC2-775544134E69}"/>
    <dgm:cxn modelId="{7DC5515A-0901-405E-80E9-84336870A0FB}" srcId="{DF554EFC-06C6-4978-8633-357DB2CB331C}" destId="{03BFF6DB-9E1A-4F61-BBB3-C1B23CED09B8}" srcOrd="2" destOrd="0" parTransId="{B5726E07-25E2-42B7-AEA8-1166861DD7FF}" sibTransId="{38074E24-CF15-4D4B-9DD4-0C8D1AA46BA7}"/>
    <dgm:cxn modelId="{EC7FF685-D155-4AE9-9B22-D1FEDBEADD66}" type="presOf" srcId="{DF554EFC-06C6-4978-8633-357DB2CB331C}" destId="{701F96F9-0E68-480A-89B9-7E189DB85907}" srcOrd="0" destOrd="0" presId="urn:microsoft.com/office/officeart/2018/2/layout/IconCircleList"/>
    <dgm:cxn modelId="{D33A1D8A-B4C1-433D-8A70-5C74CFBE5D12}" type="presOf" srcId="{F9237A0C-D2E4-49FE-B82A-36F1FDE73B67}" destId="{0859C4E0-CBF2-478B-9B12-7EDB2D8458E0}" srcOrd="0" destOrd="0" presId="urn:microsoft.com/office/officeart/2018/2/layout/IconCircleList"/>
    <dgm:cxn modelId="{16FF969A-A21D-4F7A-A730-0935ED838589}" srcId="{DF554EFC-06C6-4978-8633-357DB2CB331C}" destId="{0400F450-E292-4934-A27D-629103E6B052}" srcOrd="0" destOrd="0" parTransId="{718249D7-81CD-45CC-B628-563F2A3CFD8C}" sibTransId="{F9237A0C-D2E4-49FE-B82A-36F1FDE73B67}"/>
    <dgm:cxn modelId="{0E7445AE-93DB-4B56-B260-68576C49F7DB}" type="presOf" srcId="{03BFF6DB-9E1A-4F61-BBB3-C1B23CED09B8}" destId="{81451CE9-6629-44D3-870E-78D2EB9BE8F7}" srcOrd="0" destOrd="0" presId="urn:microsoft.com/office/officeart/2018/2/layout/IconCircleList"/>
    <dgm:cxn modelId="{77B2BDB5-A02C-4FB4-9C55-A577C082C970}" type="presOf" srcId="{49AB7CD1-C4E5-4BC0-B3E4-C544203FEB89}" destId="{C0A1C7D2-E5BA-45AA-941E-5D6FB9A13CCC}" srcOrd="0" destOrd="0" presId="urn:microsoft.com/office/officeart/2018/2/layout/IconCircleList"/>
    <dgm:cxn modelId="{DBD476F3-1AC5-4C23-99EA-723578250DFE}" type="presOf" srcId="{0400F450-E292-4934-A27D-629103E6B052}" destId="{0791A765-2B72-4DCB-9ACF-59502D72D9EE}" srcOrd="0" destOrd="0" presId="urn:microsoft.com/office/officeart/2018/2/layout/IconCircleList"/>
    <dgm:cxn modelId="{9047C21B-0F7D-487C-B82E-C962C253328B}" type="presParOf" srcId="{701F96F9-0E68-480A-89B9-7E189DB85907}" destId="{9D585C45-F7EB-46E7-BC3D-09F0A56599B8}" srcOrd="0" destOrd="0" presId="urn:microsoft.com/office/officeart/2018/2/layout/IconCircleList"/>
    <dgm:cxn modelId="{1BF82173-3697-4EEE-BA9B-D3713D222CDD}" type="presParOf" srcId="{9D585C45-F7EB-46E7-BC3D-09F0A56599B8}" destId="{81AFCDED-1F1D-4599-8DF5-32A612142A1A}" srcOrd="0" destOrd="0" presId="urn:microsoft.com/office/officeart/2018/2/layout/IconCircleList"/>
    <dgm:cxn modelId="{C16AD776-47B2-472A-8CAE-587B6EADAC23}" type="presParOf" srcId="{81AFCDED-1F1D-4599-8DF5-32A612142A1A}" destId="{AD98539C-FEDB-438E-9A4D-F23AF593A669}" srcOrd="0" destOrd="0" presId="urn:microsoft.com/office/officeart/2018/2/layout/IconCircleList"/>
    <dgm:cxn modelId="{33A7EE40-4472-411C-B5D2-B9D20FE8923B}" type="presParOf" srcId="{81AFCDED-1F1D-4599-8DF5-32A612142A1A}" destId="{4D36FFC8-7D0C-4386-945E-53A3046D39EC}" srcOrd="1" destOrd="0" presId="urn:microsoft.com/office/officeart/2018/2/layout/IconCircleList"/>
    <dgm:cxn modelId="{249BBF55-BD0F-44A6-B82C-F74B3573F03E}" type="presParOf" srcId="{81AFCDED-1F1D-4599-8DF5-32A612142A1A}" destId="{A175C90E-F939-445D-B97F-C13F4E1D7513}" srcOrd="2" destOrd="0" presId="urn:microsoft.com/office/officeart/2018/2/layout/IconCircleList"/>
    <dgm:cxn modelId="{1E3492AA-24A0-407A-A922-C6E3A700CFF9}" type="presParOf" srcId="{81AFCDED-1F1D-4599-8DF5-32A612142A1A}" destId="{0791A765-2B72-4DCB-9ACF-59502D72D9EE}" srcOrd="3" destOrd="0" presId="urn:microsoft.com/office/officeart/2018/2/layout/IconCircleList"/>
    <dgm:cxn modelId="{597F9598-9A43-42B5-9CB9-DF33613BFB62}" type="presParOf" srcId="{9D585C45-F7EB-46E7-BC3D-09F0A56599B8}" destId="{0859C4E0-CBF2-478B-9B12-7EDB2D8458E0}" srcOrd="1" destOrd="0" presId="urn:microsoft.com/office/officeart/2018/2/layout/IconCircleList"/>
    <dgm:cxn modelId="{37A22AD5-104C-4EA1-95D2-C3907065ABD4}" type="presParOf" srcId="{9D585C45-F7EB-46E7-BC3D-09F0A56599B8}" destId="{BC8F3EC8-469B-40D2-9C09-14FCAEC30376}" srcOrd="2" destOrd="0" presId="urn:microsoft.com/office/officeart/2018/2/layout/IconCircleList"/>
    <dgm:cxn modelId="{266060F6-86D5-46F4-869B-B0956E597A60}" type="presParOf" srcId="{BC8F3EC8-469B-40D2-9C09-14FCAEC30376}" destId="{909F01DD-D2D2-43BB-9ED1-EE0C2D5A4F96}" srcOrd="0" destOrd="0" presId="urn:microsoft.com/office/officeart/2018/2/layout/IconCircleList"/>
    <dgm:cxn modelId="{364FE93C-1AF0-4AD5-83E2-41BDCE3ADD6F}" type="presParOf" srcId="{BC8F3EC8-469B-40D2-9C09-14FCAEC30376}" destId="{A5A381C4-344C-43F8-BB8A-2CC9E087AC1A}" srcOrd="1" destOrd="0" presId="urn:microsoft.com/office/officeart/2018/2/layout/IconCircleList"/>
    <dgm:cxn modelId="{C2C3A91C-5A9D-4057-8AB9-297CE114522F}" type="presParOf" srcId="{BC8F3EC8-469B-40D2-9C09-14FCAEC30376}" destId="{161B99AB-90A8-4E9C-9622-5FCC27D22B9E}" srcOrd="2" destOrd="0" presId="urn:microsoft.com/office/officeart/2018/2/layout/IconCircleList"/>
    <dgm:cxn modelId="{4A2ADFBB-D96E-4AE2-B459-373CCBC0208D}" type="presParOf" srcId="{BC8F3EC8-469B-40D2-9C09-14FCAEC30376}" destId="{C0A1C7D2-E5BA-45AA-941E-5D6FB9A13CCC}" srcOrd="3" destOrd="0" presId="urn:microsoft.com/office/officeart/2018/2/layout/IconCircleList"/>
    <dgm:cxn modelId="{8D7821B5-50CF-4B71-82B7-5DB934AB4573}" type="presParOf" srcId="{9D585C45-F7EB-46E7-BC3D-09F0A56599B8}" destId="{2F98B96F-3AC9-4DF5-A74C-E258446BA53E}" srcOrd="3" destOrd="0" presId="urn:microsoft.com/office/officeart/2018/2/layout/IconCircleList"/>
    <dgm:cxn modelId="{A9323EA4-1923-41D1-BB28-75DFAB865D6E}" type="presParOf" srcId="{9D585C45-F7EB-46E7-BC3D-09F0A56599B8}" destId="{5A2A036F-3446-45DA-ACDD-1B940E959BA8}" srcOrd="4" destOrd="0" presId="urn:microsoft.com/office/officeart/2018/2/layout/IconCircleList"/>
    <dgm:cxn modelId="{D955CE3F-3CB0-49EC-AC00-368ABD78B98A}" type="presParOf" srcId="{5A2A036F-3446-45DA-ACDD-1B940E959BA8}" destId="{D1BC7BA2-4F04-4DFB-8B26-E7B6B3913C04}" srcOrd="0" destOrd="0" presId="urn:microsoft.com/office/officeart/2018/2/layout/IconCircleList"/>
    <dgm:cxn modelId="{23BCDC5F-4DAD-4A93-87D9-3C0E8F191EDF}" type="presParOf" srcId="{5A2A036F-3446-45DA-ACDD-1B940E959BA8}" destId="{413BD64B-7B4F-4727-8672-A0BA23527216}" srcOrd="1" destOrd="0" presId="urn:microsoft.com/office/officeart/2018/2/layout/IconCircleList"/>
    <dgm:cxn modelId="{E7D3049B-B28A-46B3-8EEF-C6F1CCF6B58F}" type="presParOf" srcId="{5A2A036F-3446-45DA-ACDD-1B940E959BA8}" destId="{B24A7304-8A03-45A2-B612-A3F9EF5DE53B}" srcOrd="2" destOrd="0" presId="urn:microsoft.com/office/officeart/2018/2/layout/IconCircleList"/>
    <dgm:cxn modelId="{CC4ED442-E023-457D-9A21-E37E54AF2B3E}" type="presParOf" srcId="{5A2A036F-3446-45DA-ACDD-1B940E959BA8}" destId="{81451CE9-6629-44D3-870E-78D2EB9BE8F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8539C-FEDB-438E-9A4D-F23AF593A669}">
      <dsp:nvSpPr>
        <dsp:cNvPr id="0" name=""/>
        <dsp:cNvSpPr/>
      </dsp:nvSpPr>
      <dsp:spPr>
        <a:xfrm>
          <a:off x="397880" y="1731175"/>
          <a:ext cx="942863" cy="94286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36FFC8-7D0C-4386-945E-53A3046D39EC}">
      <dsp:nvSpPr>
        <dsp:cNvPr id="0" name=""/>
        <dsp:cNvSpPr/>
      </dsp:nvSpPr>
      <dsp:spPr>
        <a:xfrm>
          <a:off x="578563" y="1894007"/>
          <a:ext cx="581499" cy="5625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91A765-2B72-4DCB-9ACF-59502D72D9EE}">
      <dsp:nvSpPr>
        <dsp:cNvPr id="0" name=""/>
        <dsp:cNvSpPr/>
      </dsp:nvSpPr>
      <dsp:spPr>
        <a:xfrm>
          <a:off x="1396192" y="1703869"/>
          <a:ext cx="2515651" cy="942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Most, if not all, reptiles carry </a:t>
          </a:r>
          <a:r>
            <a:rPr lang="en-US" sz="2400" b="1" kern="1200" dirty="0"/>
            <a:t>Salmonella</a:t>
          </a:r>
          <a:r>
            <a:rPr lang="en-US" sz="2400" kern="1200" dirty="0"/>
            <a:t> in their intestinal tract and intermittently or continuously shed these bacteria in their feces.</a:t>
          </a:r>
        </a:p>
      </dsp:txBody>
      <dsp:txXfrm>
        <a:off x="1396192" y="1703869"/>
        <a:ext cx="2515651" cy="942863"/>
      </dsp:txXfrm>
    </dsp:sp>
    <dsp:sp modelId="{909F01DD-D2D2-43BB-9ED1-EE0C2D5A4F96}">
      <dsp:nvSpPr>
        <dsp:cNvPr id="0" name=""/>
        <dsp:cNvSpPr/>
      </dsp:nvSpPr>
      <dsp:spPr>
        <a:xfrm>
          <a:off x="4299092" y="1703869"/>
          <a:ext cx="942863" cy="94286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A381C4-344C-43F8-BB8A-2CC9E087AC1A}">
      <dsp:nvSpPr>
        <dsp:cNvPr id="0" name=""/>
        <dsp:cNvSpPr/>
      </dsp:nvSpPr>
      <dsp:spPr>
        <a:xfrm>
          <a:off x="4497093" y="1901871"/>
          <a:ext cx="546860" cy="5468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A1C7D2-E5BA-45AA-941E-5D6FB9A13CCC}">
      <dsp:nvSpPr>
        <dsp:cNvPr id="0" name=""/>
        <dsp:cNvSpPr/>
      </dsp:nvSpPr>
      <dsp:spPr>
        <a:xfrm>
          <a:off x="5443998" y="1703869"/>
          <a:ext cx="2222464" cy="942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Studies have shown that 85% of all turtles, 77% of lizards, and 92% of snakes carry one of the </a:t>
          </a:r>
          <a:r>
            <a:rPr lang="en-US" sz="2400" b="1" kern="1200" dirty="0"/>
            <a:t>500</a:t>
          </a:r>
          <a:r>
            <a:rPr lang="en-US" sz="2400" kern="1200" dirty="0"/>
            <a:t> serotypes of </a:t>
          </a:r>
          <a:r>
            <a:rPr lang="en-US" sz="2400" b="1" kern="1200" dirty="0"/>
            <a:t>Salmonella</a:t>
          </a:r>
          <a:r>
            <a:rPr lang="en-US" sz="2400" kern="1200" dirty="0"/>
            <a:t>.</a:t>
          </a:r>
        </a:p>
      </dsp:txBody>
      <dsp:txXfrm>
        <a:off x="5443998" y="1703869"/>
        <a:ext cx="2222464" cy="942863"/>
      </dsp:txXfrm>
    </dsp:sp>
    <dsp:sp modelId="{D1BC7BA2-4F04-4DFB-8B26-E7B6B3913C04}">
      <dsp:nvSpPr>
        <dsp:cNvPr id="0" name=""/>
        <dsp:cNvSpPr/>
      </dsp:nvSpPr>
      <dsp:spPr>
        <a:xfrm>
          <a:off x="8053709" y="1703869"/>
          <a:ext cx="942863" cy="94286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3BD64B-7B4F-4727-8672-A0BA23527216}">
      <dsp:nvSpPr>
        <dsp:cNvPr id="0" name=""/>
        <dsp:cNvSpPr/>
      </dsp:nvSpPr>
      <dsp:spPr>
        <a:xfrm>
          <a:off x="8251711" y="1901871"/>
          <a:ext cx="546860" cy="5468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451CE9-6629-44D3-870E-78D2EB9BE8F7}">
      <dsp:nvSpPr>
        <dsp:cNvPr id="0" name=""/>
        <dsp:cNvSpPr/>
      </dsp:nvSpPr>
      <dsp:spPr>
        <a:xfrm>
          <a:off x="9198615" y="1703869"/>
          <a:ext cx="2222464" cy="942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Salmonella</a:t>
          </a:r>
          <a:r>
            <a:rPr lang="en-US" sz="2400" kern="1200" dirty="0"/>
            <a:t> usually do not cause any illness in reptiles, but can cause serious illness in people. (Petco)</a:t>
          </a:r>
        </a:p>
      </dsp:txBody>
      <dsp:txXfrm>
        <a:off x="9198615" y="1703869"/>
        <a:ext cx="2222464" cy="942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DF05EE-050A-4F62-913D-D2C8E874A7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EA09A4-38B3-43BA-8874-4DAAF487EA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471AE73-AEDF-406E-BD91-393BD19695D1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9F2AC-86AE-45F2-A792-A951D80EE0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4863-5430-4067-BE28-8E04C4E816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12D9CC3-0CCB-45D9-9B56-176A6B0FC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0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33B08305-DF4B-4C01-A1B7-E8BF210500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90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obert.hunt@dhhs.nc.gov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pa.gov/ingredients-used-pesticide-products/chromated-arsenicals-cca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robert.hunt@dhhs.nc.gov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329B6-AA4E-489D-8419-E6E891DF6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516194"/>
            <a:ext cx="9613861" cy="145271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Animal and Vermin Control</a:t>
            </a:r>
            <a:br>
              <a:rPr lang="en-US" dirty="0"/>
            </a:br>
            <a:r>
              <a:rPr lang="en-US" dirty="0"/>
              <a:t>Outdoor Learning Environment and Premises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0DE87-B1C8-41DE-8C50-E9291B44B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125054" cy="4004933"/>
          </a:xfrm>
        </p:spPr>
        <p:txBody>
          <a:bodyPr/>
          <a:lstStyle/>
          <a:p>
            <a:pPr algn="ctr"/>
            <a:endParaRPr lang="en-US" sz="3200" dirty="0"/>
          </a:p>
          <a:p>
            <a:pPr algn="ctr"/>
            <a:r>
              <a:rPr lang="en-US" sz="4000" dirty="0"/>
              <a:t>Robert Hunt, REHS</a:t>
            </a:r>
          </a:p>
          <a:p>
            <a:pPr algn="ctr"/>
            <a:r>
              <a:rPr lang="en-US" sz="4000" dirty="0"/>
              <a:t>Children’s Environmental Health</a:t>
            </a:r>
          </a:p>
          <a:p>
            <a:pPr algn="ctr"/>
            <a:r>
              <a:rPr lang="en-US" sz="4000" dirty="0"/>
              <a:t>252-955-4574</a:t>
            </a:r>
          </a:p>
          <a:p>
            <a:pPr algn="ctr"/>
            <a:r>
              <a:rPr lang="en-US" sz="4000" dirty="0">
                <a:hlinkClick r:id="rId2"/>
              </a:rPr>
              <a:t>robert.hunt@dhhs.nc.gov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543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D87452-FC4F-4BDC-ADC8-4CB118A2A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BF5510-F7D5-4319-BB4C-0AE630F6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A4D1F0-9B28-473F-91C9-F6B4A1A40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19A71C9-AAD8-428A-8652-55BF6871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01DDCC-A2F8-4180-A0A2-DD6376810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643ED-A140-47CA-81F1-58696BA78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14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812CAFD-685E-41B9-88E6-2203CD3DE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9346B-F2BD-492B-B596-9020DB24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613" y="4145483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700" dirty="0"/>
              <a:t>Insects, Rodents and other Vermin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C9145-91A1-48B8-8062-4E580BABE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28" y="5215954"/>
            <a:ext cx="8133478" cy="83595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800" dirty="0"/>
              <a:t>What have you heard an operator say?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75FC1D-C84E-48CA-926A-50980CC6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61F5CB-8E2A-4012-A573-C0061CFA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292B8A-FF7F-4838-AA00-55AECF9D1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C48C0-E525-434E-B596-4979E52173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5558" y="4343485"/>
            <a:ext cx="2053057" cy="145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44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346B-F2BD-492B-B596-9020DB24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85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sz="4200" dirty="0"/>
              <a:t>Insects, Rodents and other Vermin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C9145-91A1-48B8-8062-4E580BABE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377" y="2239860"/>
            <a:ext cx="10795819" cy="44629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300" dirty="0"/>
              <a:t>What have you heard?</a:t>
            </a:r>
          </a:p>
          <a:p>
            <a:r>
              <a:rPr lang="en-US" sz="3300" dirty="0"/>
              <a:t>I’ve never seen one before.</a:t>
            </a:r>
          </a:p>
          <a:p>
            <a:r>
              <a:rPr lang="en-US" sz="3300" dirty="0"/>
              <a:t>We clean that everyday.</a:t>
            </a:r>
          </a:p>
          <a:p>
            <a:r>
              <a:rPr lang="en-US" sz="3300" dirty="0"/>
              <a:t>We’ve had problems ever since the flood.</a:t>
            </a:r>
          </a:p>
          <a:p>
            <a:r>
              <a:rPr lang="en-US" sz="3300" dirty="0"/>
              <a:t>They come from next door.</a:t>
            </a:r>
          </a:p>
          <a:p>
            <a:r>
              <a:rPr lang="en-US" sz="3300" dirty="0"/>
              <a:t>I think they (pest control company) are spraying water.</a:t>
            </a:r>
          </a:p>
          <a:p>
            <a:r>
              <a:rPr lang="en-US" sz="3300" dirty="0"/>
              <a:t>I’ve done everything.</a:t>
            </a:r>
          </a:p>
        </p:txBody>
      </p:sp>
    </p:spTree>
    <p:extLst>
      <p:ext uri="{BB962C8B-B14F-4D97-AF65-F5344CB8AC3E}">
        <p14:creationId xmlns:p14="http://schemas.microsoft.com/office/powerpoint/2010/main" val="362368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2FF9-9933-4C0C-9AE8-6E31794C1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Effective measures… .2831(b)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A8816-6EFE-4E20-86F0-C11A34982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51817"/>
            <a:ext cx="9613861" cy="4009938"/>
          </a:xfrm>
        </p:spPr>
        <p:txBody>
          <a:bodyPr>
            <a:noAutofit/>
          </a:bodyPr>
          <a:lstStyle/>
          <a:p>
            <a:r>
              <a:rPr lang="en-US" sz="3300" dirty="0"/>
              <a:t>Cleaning is essential in preventing pests</a:t>
            </a:r>
          </a:p>
          <a:p>
            <a:r>
              <a:rPr lang="en-US" sz="3300" dirty="0"/>
              <a:t>Caulking cracks and gaps</a:t>
            </a:r>
          </a:p>
          <a:p>
            <a:r>
              <a:rPr lang="en-US" sz="3300" dirty="0"/>
              <a:t>Containing food</a:t>
            </a:r>
          </a:p>
          <a:p>
            <a:r>
              <a:rPr lang="en-US" sz="3300" dirty="0"/>
              <a:t>Reducing clutter</a:t>
            </a:r>
          </a:p>
          <a:p>
            <a:r>
              <a:rPr lang="en-US" sz="3300" dirty="0"/>
              <a:t>Maintaining buildings to control entry of pests</a:t>
            </a:r>
          </a:p>
          <a:p>
            <a:r>
              <a:rPr lang="en-US" sz="3300" dirty="0"/>
              <a:t>Maintaining Waste areas</a:t>
            </a:r>
          </a:p>
          <a:p>
            <a:r>
              <a:rPr lang="en-US" sz="3300" dirty="0"/>
              <a:t>Self inspections</a:t>
            </a:r>
          </a:p>
        </p:txBody>
      </p:sp>
    </p:spTree>
    <p:extLst>
      <p:ext uri="{BB962C8B-B14F-4D97-AF65-F5344CB8AC3E}">
        <p14:creationId xmlns:p14="http://schemas.microsoft.com/office/powerpoint/2010/main" val="1747080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7F14-F0D1-4B04-903D-9FF060E18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Structural Control for Pests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E8604-3033-479C-B52F-98D85F7C3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472266"/>
            <a:ext cx="9613861" cy="404283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Structural improvements will not eliminate pests, but can control the entry of pests!</a:t>
            </a:r>
          </a:p>
          <a:p>
            <a:endParaRPr lang="en-US" sz="3600" dirty="0"/>
          </a:p>
          <a:p>
            <a:r>
              <a:rPr lang="en-US" sz="3600" dirty="0"/>
              <a:t>Suggest improvements during inspections</a:t>
            </a:r>
          </a:p>
          <a:p>
            <a:endParaRPr lang="en-US" sz="3600" dirty="0"/>
          </a:p>
          <a:p>
            <a:r>
              <a:rPr lang="en-US" sz="3600" dirty="0"/>
              <a:t>Encourage facility self inspections and communication with staff</a:t>
            </a:r>
          </a:p>
        </p:txBody>
      </p:sp>
    </p:spTree>
    <p:extLst>
      <p:ext uri="{BB962C8B-B14F-4D97-AF65-F5344CB8AC3E}">
        <p14:creationId xmlns:p14="http://schemas.microsoft.com/office/powerpoint/2010/main" val="4275613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83333-5EF3-4C89-9C65-E1326A4F2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sz="4200" dirty="0"/>
              <a:t>Supplies are readily available</a:t>
            </a:r>
          </a:p>
        </p:txBody>
      </p:sp>
      <p:sp>
        <p:nvSpPr>
          <p:cNvPr id="8199" name="Content Placeholder 8198">
            <a:extLst>
              <a:ext uri="{FF2B5EF4-FFF2-40B4-BE49-F238E27FC236}">
                <a16:creationId xmlns:a16="http://schemas.microsoft.com/office/drawing/2014/main" id="{78764A29-AC15-4AFC-946E-1CDDB9819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4127460" cy="3599316"/>
          </a:xfrm>
        </p:spPr>
        <p:txBody>
          <a:bodyPr>
            <a:noAutofit/>
          </a:bodyPr>
          <a:lstStyle/>
          <a:p>
            <a:r>
              <a:rPr lang="en-US" sz="3300" dirty="0"/>
              <a:t>Caulking</a:t>
            </a:r>
          </a:p>
          <a:p>
            <a:r>
              <a:rPr lang="en-US" sz="3300" dirty="0"/>
              <a:t>Expanding foam insulation/sealer</a:t>
            </a:r>
          </a:p>
          <a:p>
            <a:r>
              <a:rPr lang="en-US" sz="3300" dirty="0"/>
              <a:t>Window/door screen</a:t>
            </a:r>
          </a:p>
          <a:p>
            <a:r>
              <a:rPr lang="en-US" sz="3300" dirty="0"/>
              <a:t>¼ inch Hardware Cloth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BF1C0-AB85-4AA6-A088-BE5C59E9F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" r="13323" b="-4"/>
          <a:stretch/>
        </p:blipFill>
        <p:spPr>
          <a:xfrm>
            <a:off x="4887898" y="2319838"/>
            <a:ext cx="2198296" cy="162351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8197" name="Picture 2" descr="Image result for roaches in holes">
            <a:extLst>
              <a:ext uri="{FF2B5EF4-FFF2-40B4-BE49-F238E27FC236}">
                <a16:creationId xmlns:a16="http://schemas.microsoft.com/office/drawing/2014/main" id="{4618310D-9FD5-4A6E-8B9F-0007CB72C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5" r="-3" b="3823"/>
          <a:stretch/>
        </p:blipFill>
        <p:spPr bwMode="auto">
          <a:xfrm>
            <a:off x="7213084" y="2179208"/>
            <a:ext cx="1302265" cy="1764142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0DFE7E-DF93-419D-87C6-B7AA6F5253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32963"/>
          <a:stretch/>
        </p:blipFill>
        <p:spPr>
          <a:xfrm>
            <a:off x="5028479" y="4180622"/>
            <a:ext cx="3369206" cy="225849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B4635F-5F03-455B-8217-D23824C719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89" r="22627" b="1"/>
          <a:stretch/>
        </p:blipFill>
        <p:spPr>
          <a:xfrm>
            <a:off x="8659496" y="2073112"/>
            <a:ext cx="2460123" cy="454032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912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879C-B373-4F2A-BCDB-5DFE8732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Structural controls for pests</a:t>
            </a:r>
          </a:p>
        </p:txBody>
      </p:sp>
      <p:pic>
        <p:nvPicPr>
          <p:cNvPr id="1026" name="Picture 2" descr="Image result for weep holes in brick">
            <a:extLst>
              <a:ext uri="{FF2B5EF4-FFF2-40B4-BE49-F238E27FC236}">
                <a16:creationId xmlns:a16="http://schemas.microsoft.com/office/drawing/2014/main" id="{F888F8DA-A366-458C-A8E1-7F562567340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" b="5726"/>
          <a:stretch>
            <a:fillRect/>
          </a:stretch>
        </p:blipFill>
        <p:spPr bwMode="auto">
          <a:xfrm>
            <a:off x="5711295" y="2136850"/>
            <a:ext cx="5329744" cy="353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CA1D12-FB78-46C8-8E14-23953B08C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193" y="2587226"/>
            <a:ext cx="4831308" cy="288698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Weep holes in masonry are to allow an outlet for moisture. </a:t>
            </a:r>
          </a:p>
          <a:p>
            <a:r>
              <a:rPr lang="en-US" sz="3600" dirty="0"/>
              <a:t> 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560F06A-D0DE-4398-8EF0-BC3ED87E0183}"/>
              </a:ext>
            </a:extLst>
          </p:cNvPr>
          <p:cNvSpPr txBox="1">
            <a:spLocks/>
          </p:cNvSpPr>
          <p:nvPr/>
        </p:nvSpPr>
        <p:spPr>
          <a:xfrm>
            <a:off x="1351129" y="5356751"/>
            <a:ext cx="8501522" cy="1774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Do not seal them! Screen them!</a:t>
            </a:r>
          </a:p>
        </p:txBody>
      </p:sp>
    </p:spTree>
    <p:extLst>
      <p:ext uri="{BB962C8B-B14F-4D97-AF65-F5344CB8AC3E}">
        <p14:creationId xmlns:p14="http://schemas.microsoft.com/office/powerpoint/2010/main" val="3764120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C7E23-4224-4EB0-8865-D7D479BA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Structural controls for pests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01B06B7B-64E7-4C76-8732-22494E791A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39" y="2398584"/>
            <a:ext cx="5387519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A91F87E8-36C8-4070-B367-7EC74798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15" y="2398583"/>
            <a:ext cx="4794420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090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6953D-AFA0-42D4-B84D-13FA7966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controls for pests</a:t>
            </a:r>
          </a:p>
        </p:txBody>
      </p:sp>
      <p:pic>
        <p:nvPicPr>
          <p:cNvPr id="6146" name="Picture 2" descr="Related image">
            <a:extLst>
              <a:ext uri="{FF2B5EF4-FFF2-40B4-BE49-F238E27FC236}">
                <a16:creationId xmlns:a16="http://schemas.microsoft.com/office/drawing/2014/main" id="{37A8175F-74ED-4BE6-AAE6-09E25D0549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76" y="2446024"/>
            <a:ext cx="4283067" cy="406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E61F50A1-ABE3-42FB-AE0E-C734C10D4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586" y="2446023"/>
            <a:ext cx="5208706" cy="406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288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8EC1-C4F8-4176-9229-4CAD4701D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74" y="755009"/>
            <a:ext cx="9613861" cy="1070768"/>
          </a:xfrm>
        </p:spPr>
        <p:txBody>
          <a:bodyPr>
            <a:normAutofit/>
          </a:bodyPr>
          <a:lstStyle/>
          <a:p>
            <a:r>
              <a:rPr lang="en-US" sz="4200" dirty="0"/>
              <a:t>More information available from…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BEDAA-4FED-46DA-8CE4-E1EBB007E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908" y="2206305"/>
            <a:ext cx="8086987" cy="439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4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64CED-B7CB-4992-9B11-C3A8A027F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87" y="798384"/>
            <a:ext cx="9613861" cy="1080938"/>
          </a:xfrm>
        </p:spPr>
        <p:txBody>
          <a:bodyPr>
            <a:normAutofit/>
          </a:bodyPr>
          <a:lstStyle/>
          <a:p>
            <a:r>
              <a:rPr lang="en-US" sz="4200" dirty="0"/>
              <a:t>Pesticides… .2831(c) and (d)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21DE0-F0AD-470D-ACAA-2BD7BD56D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73525"/>
            <a:ext cx="9613861" cy="4645639"/>
          </a:xfrm>
        </p:spPr>
        <p:txBody>
          <a:bodyPr>
            <a:noAutofit/>
          </a:bodyPr>
          <a:lstStyle/>
          <a:p>
            <a:r>
              <a:rPr lang="en-US" sz="3200" dirty="0"/>
              <a:t>In food preparation areas only fly traps, pyrethrin based insecticides, or a fly swatter shall be used for extermination of flying pests</a:t>
            </a:r>
          </a:p>
          <a:p>
            <a:r>
              <a:rPr lang="en-US" sz="3200" dirty="0"/>
              <a:t>Insecticides shall not come in contact …</a:t>
            </a:r>
          </a:p>
          <a:p>
            <a:r>
              <a:rPr lang="en-US" sz="3200" dirty="0"/>
              <a:t>Pesticides shall be used in accordance with the directions on the label and shall be stored in a locked storage room or cabinet separate from foods and medications.</a:t>
            </a:r>
          </a:p>
          <a:p>
            <a:r>
              <a:rPr lang="en-US" sz="3200" dirty="0"/>
              <a:t>Pesticides shall not be applied or used while children are present in the area.  </a:t>
            </a:r>
          </a:p>
        </p:txBody>
      </p:sp>
    </p:spTree>
    <p:extLst>
      <p:ext uri="{BB962C8B-B14F-4D97-AF65-F5344CB8AC3E}">
        <p14:creationId xmlns:p14="http://schemas.microsoft.com/office/powerpoint/2010/main" val="1790091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EBBAE-A6D8-4695-816A-248E52B26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900" dirty="0"/>
              <a:t>Animal and Vermin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7E497-9CAA-4BF5-86A5-8352922E7E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15A NCAC 18A .2831</a:t>
            </a:r>
          </a:p>
        </p:txBody>
      </p:sp>
    </p:spTree>
    <p:extLst>
      <p:ext uri="{BB962C8B-B14F-4D97-AF65-F5344CB8AC3E}">
        <p14:creationId xmlns:p14="http://schemas.microsoft.com/office/powerpoint/2010/main" val="3111101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8EC1-C4F8-4176-9229-4CAD4701D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9" y="763398"/>
            <a:ext cx="10953065" cy="1070768"/>
          </a:xfrm>
        </p:spPr>
        <p:txBody>
          <a:bodyPr>
            <a:noAutofit/>
          </a:bodyPr>
          <a:lstStyle/>
          <a:p>
            <a:r>
              <a:rPr lang="en-US" sz="4200" dirty="0"/>
              <a:t>Chromated Copper Arsenate (CCA) pressure-treated wood  .2831 (e), (f), and (g)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CDBCC2-8401-4DB6-80D7-E502CD1E3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3369" y="2175354"/>
            <a:ext cx="3313651" cy="4512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2FFEED-6E5B-452E-9C42-DB8A23E4AFB8}"/>
              </a:ext>
            </a:extLst>
          </p:cNvPr>
          <p:cNvSpPr txBox="1"/>
          <p:nvPr/>
        </p:nvSpPr>
        <p:spPr>
          <a:xfrm>
            <a:off x="210510" y="2175354"/>
            <a:ext cx="80358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Decks, fences, playground equipment and other products constructed or installed after September 1, 2006 shall not be made from CCA wood.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CCA wood installed or constructed shall be sealed using oil based semi-transparent sealant, oil-based clear stain or water based clear stain applied at lease once every two years.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Soil under CCA wood shall be removed and replaced with similar material, covered or otherwise made inaccessible to children. (rule provides more detail)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5415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4ED65-E7F4-4C16-BB5F-35D25FEAD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For more information on CCA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D8F7A-056C-4A48-AC7A-248729BE4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40764"/>
          </a:xfrm>
        </p:spPr>
        <p:txBody>
          <a:bodyPr>
            <a:noAutofit/>
          </a:bodyPr>
          <a:lstStyle/>
          <a:p>
            <a:r>
              <a:rPr lang="en-US" sz="3300" dirty="0"/>
              <a:t>There is an interagency (CPSC, EPA and others) consumer awareness brochure called CCA-Pressure Treated Wood.  It is CPSC publication 270.</a:t>
            </a:r>
          </a:p>
          <a:p>
            <a:r>
              <a:rPr lang="en-US" sz="3300" dirty="0"/>
              <a:t>More information at </a:t>
            </a:r>
            <a:r>
              <a:rPr lang="en-US" sz="3300" dirty="0">
                <a:hlinkClick r:id="rId2"/>
              </a:rPr>
              <a:t>https://www.epa.gov/ingredients-used-pesticide-products/chromated-arsenicals-cca</a:t>
            </a:r>
            <a:endParaRPr lang="en-US" sz="3300" dirty="0"/>
          </a:p>
          <a:p>
            <a:endParaRPr lang="en-US" sz="3300" dirty="0"/>
          </a:p>
          <a:p>
            <a:r>
              <a:rPr lang="en-US" sz="3300" dirty="0"/>
              <a:t>CCA form is available on the CEH website</a:t>
            </a:r>
          </a:p>
        </p:txBody>
      </p:sp>
    </p:spTree>
    <p:extLst>
      <p:ext uri="{BB962C8B-B14F-4D97-AF65-F5344CB8AC3E}">
        <p14:creationId xmlns:p14="http://schemas.microsoft.com/office/powerpoint/2010/main" val="1735958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0DAFD82-3F74-4E59-B32E-BD77462BF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4A91303C-F093-4328-A707-645FBC76F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6DCE38-5576-4DB4-9E0B-8BA014EBC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FB0EEDE-9390-40E6-9260-BBD4872A3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3" r="9547" b="-2"/>
          <a:stretch/>
        </p:blipFill>
        <p:spPr>
          <a:xfrm rot="10800000"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56B696F-2C62-45F3-A534-B39DDD903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0CF3E-1013-4509-94B5-871B682C5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78" y="753228"/>
            <a:ext cx="4207029" cy="1080938"/>
          </a:xfrm>
        </p:spPr>
        <p:txBody>
          <a:bodyPr>
            <a:normAutofit fontScale="90000"/>
          </a:bodyPr>
          <a:lstStyle/>
          <a:p>
            <a:r>
              <a:rPr lang="en-US" sz="4200" dirty="0"/>
              <a:t>Treated wood tag</a:t>
            </a:r>
            <a:r>
              <a:rPr lang="en-US" sz="3200" dirty="0"/>
              <a:t>	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5D1A39-500D-4C26-97A9-AB4AD60D0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F5F6E94-BE15-4263-9830-BD9F9131A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985247"/>
            <a:ext cx="4132729" cy="29509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/>
              <a:t>In this case EL2 is the preservative name code for DCOI-</a:t>
            </a:r>
            <a:r>
              <a:rPr lang="en-US" sz="3300" dirty="0" err="1"/>
              <a:t>Imidicloprid</a:t>
            </a:r>
            <a:r>
              <a:rPr lang="en-US" sz="3300" dirty="0"/>
              <a:t>-Stabilizer.  Not CCA.</a:t>
            </a:r>
          </a:p>
        </p:txBody>
      </p:sp>
    </p:spTree>
    <p:extLst>
      <p:ext uri="{BB962C8B-B14F-4D97-AF65-F5344CB8AC3E}">
        <p14:creationId xmlns:p14="http://schemas.microsoft.com/office/powerpoint/2010/main" val="2456769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83F66-036A-4199-BB07-43C56832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Any composting….2831(h)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69C6E-42AC-49CA-AF08-1FE96798E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36" y="3000253"/>
            <a:ext cx="9613861" cy="1510019"/>
          </a:xfrm>
        </p:spPr>
        <p:txBody>
          <a:bodyPr/>
          <a:lstStyle/>
          <a:p>
            <a:r>
              <a:rPr lang="en-US" sz="3300" dirty="0"/>
              <a:t>…areas shall be covered and maintained to prevent attracting pests.  Worm bins shall be covered.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217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4231C4-9291-4AB6-8013-B89905DCB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C390F80A-37D4-4A7B-A585-D5E493270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1DC446B-A3C5-434C-AA6D-D5C209AF23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A picture containing grass, outdoor, next, sitting&#10;&#10;Description generated with very high confidence">
            <a:extLst>
              <a:ext uri="{FF2B5EF4-FFF2-40B4-BE49-F238E27FC236}">
                <a16:creationId xmlns:a16="http://schemas.microsoft.com/office/drawing/2014/main" id="{064340C1-C049-4000-8E0E-1FD77CAE7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12" r="23336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9907B2-E996-4DCD-8596-211DD8438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33ECB-1AB9-4E3F-B470-0590F8E2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/>
              <a:t>…vegetation shall be maintained… .2831(</a:t>
            </a:r>
            <a:r>
              <a:rPr lang="en-US" err="1"/>
              <a:t>i</a:t>
            </a:r>
            <a:r>
              <a:rPr lang="en-US"/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D6DC29-A8FD-460F-A5B1-04986EAA9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F5AB2-C188-4599-9E41-7118DBF71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7" y="2860645"/>
            <a:ext cx="6491136" cy="3075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Grass, fruit and vegetable gardens, vines on fences, and other vegetation shall be maintained to prevent the harboring and breeding of pests.</a:t>
            </a:r>
          </a:p>
        </p:txBody>
      </p:sp>
    </p:spTree>
    <p:extLst>
      <p:ext uri="{BB962C8B-B14F-4D97-AF65-F5344CB8AC3E}">
        <p14:creationId xmlns:p14="http://schemas.microsoft.com/office/powerpoint/2010/main" val="973041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EBBAE-A6D8-4695-816A-248E52B26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Outdoor Learning Environment and Premises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7E497-9CAA-4BF5-86A5-8352922E7E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15A NCAC 18A .2832</a:t>
            </a:r>
          </a:p>
        </p:txBody>
      </p:sp>
    </p:spTree>
    <p:extLst>
      <p:ext uri="{BB962C8B-B14F-4D97-AF65-F5344CB8AC3E}">
        <p14:creationId xmlns:p14="http://schemas.microsoft.com/office/powerpoint/2010/main" val="3211632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B4F00-9D90-476C-9E64-C82FFD2C0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2832(a) …the premises...</a:t>
            </a:r>
          </a:p>
        </p:txBody>
      </p:sp>
      <p:pic>
        <p:nvPicPr>
          <p:cNvPr id="4" name="Picture 5" descr="C:\Documents and Settings\Charles_McKenzie\Desktop\CCC photos\Roll14\000001-R14-E320.jpg">
            <a:extLst>
              <a:ext uri="{FF2B5EF4-FFF2-40B4-BE49-F238E27FC236}">
                <a16:creationId xmlns:a16="http://schemas.microsoft.com/office/drawing/2014/main" id="{5D56E834-EE8C-499D-8D0B-43507C65D05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870" b="870"/>
          <a:stretch>
            <a:fillRect/>
          </a:stretch>
        </p:blipFill>
        <p:spPr bwMode="auto">
          <a:xfrm>
            <a:off x="4868333" y="2192695"/>
            <a:ext cx="6375055" cy="4460032"/>
          </a:xfrm>
          <a:prstGeom prst="rect">
            <a:avLst/>
          </a:prstGeo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7C653-DE55-4ED1-A1DA-8AF35AA61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3100" y="2318943"/>
            <a:ext cx="3876256" cy="3599315"/>
          </a:xfrm>
        </p:spPr>
        <p:txBody>
          <a:bodyPr>
            <a:normAutofit/>
          </a:bodyPr>
          <a:lstStyle/>
          <a:p>
            <a:r>
              <a:rPr lang="en-US" sz="3300" dirty="0"/>
              <a:t>What does this play ground have going for it?</a:t>
            </a:r>
          </a:p>
        </p:txBody>
      </p:sp>
    </p:spTree>
    <p:extLst>
      <p:ext uri="{BB962C8B-B14F-4D97-AF65-F5344CB8AC3E}">
        <p14:creationId xmlns:p14="http://schemas.microsoft.com/office/powerpoint/2010/main" val="3677650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B4F00-9D90-476C-9E64-C82FFD2C0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34" y="741939"/>
            <a:ext cx="9613857" cy="1080938"/>
          </a:xfrm>
        </p:spPr>
        <p:txBody>
          <a:bodyPr>
            <a:normAutofit/>
          </a:bodyPr>
          <a:lstStyle/>
          <a:p>
            <a:r>
              <a:rPr lang="en-US" sz="4400" dirty="0"/>
              <a:t>2832(a) …the premises...</a:t>
            </a:r>
          </a:p>
        </p:txBody>
      </p:sp>
      <p:pic>
        <p:nvPicPr>
          <p:cNvPr id="4" name="Picture 5" descr="C:\Documents and Settings\Charles_McKenzie\Desktop\CCC photos\Roll14\000001-R14-E320.jpg">
            <a:extLst>
              <a:ext uri="{FF2B5EF4-FFF2-40B4-BE49-F238E27FC236}">
                <a16:creationId xmlns:a16="http://schemas.microsoft.com/office/drawing/2014/main" id="{5D56E834-EE8C-499D-8D0B-43507C65D05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870" b="870"/>
          <a:stretch>
            <a:fillRect/>
          </a:stretch>
        </p:blipFill>
        <p:spPr bwMode="auto">
          <a:xfrm>
            <a:off x="4868333" y="2199273"/>
            <a:ext cx="6375055" cy="4460032"/>
          </a:xfrm>
          <a:prstGeom prst="rect">
            <a:avLst/>
          </a:prstGeo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7C653-DE55-4ED1-A1DA-8AF35AA61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1911" y="2336873"/>
            <a:ext cx="4364668" cy="4315854"/>
          </a:xfrm>
        </p:spPr>
        <p:txBody>
          <a:bodyPr>
            <a:noAutofit/>
          </a:bodyPr>
          <a:lstStyle/>
          <a:p>
            <a:r>
              <a:rPr lang="en-US" sz="3300" dirty="0"/>
              <a:t>It appears to be:</a:t>
            </a:r>
          </a:p>
          <a:p>
            <a:r>
              <a:rPr lang="en-US" sz="3300" dirty="0"/>
              <a:t>-Clean</a:t>
            </a:r>
          </a:p>
          <a:p>
            <a:r>
              <a:rPr lang="en-US" sz="3300" dirty="0"/>
              <a:t>-drained to minimize standing water</a:t>
            </a:r>
          </a:p>
          <a:p>
            <a:r>
              <a:rPr lang="en-US" sz="3300" dirty="0"/>
              <a:t>-free of liter</a:t>
            </a:r>
          </a:p>
          <a:p>
            <a:r>
              <a:rPr lang="en-US" sz="3300" dirty="0"/>
              <a:t>-Maintained to minimize the pests</a:t>
            </a:r>
          </a:p>
        </p:txBody>
      </p:sp>
    </p:spTree>
    <p:extLst>
      <p:ext uri="{BB962C8B-B14F-4D97-AF65-F5344CB8AC3E}">
        <p14:creationId xmlns:p14="http://schemas.microsoft.com/office/powerpoint/2010/main" val="4073780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A68D-1189-45CE-B716-4BDBD63B9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300" y="1659467"/>
            <a:ext cx="10363200" cy="3386665"/>
          </a:xfrm>
        </p:spPr>
        <p:txBody>
          <a:bodyPr>
            <a:noAutofit/>
          </a:bodyPr>
          <a:lstStyle/>
          <a:p>
            <a:r>
              <a:rPr lang="en-US" sz="4200" dirty="0"/>
              <a:t>But…take a walk around the playground: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CF843-9CC3-46B8-9655-6483B9EEE8B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390862" y="2768367"/>
            <a:ext cx="7055142" cy="332763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756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D87452-FC4F-4BDC-ADC8-4CB118A2A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1CB1A8-848E-4163-B923-E8E45A875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1A8FA8-12B4-4DAC-9916-EDE743447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F607A8-3DC2-493D-84D1-FCC004555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76774C-5A0F-479C-9E8B-557A2F643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DAFD82-3F74-4E59-B32E-BD77462BF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0" name="Rectangle 19">
              <a:extLst>
                <a:ext uri="{FF2B5EF4-FFF2-40B4-BE49-F238E27FC236}">
                  <a16:creationId xmlns:a16="http://schemas.microsoft.com/office/drawing/2014/main" id="{4A91303C-F093-4328-A707-645FBC76F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6DCE38-5576-4DB4-9E0B-8BA014EBC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56B696F-2C62-45F3-A534-B39DDD903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CA68D-1189-45CE-B716-4BDBD63B9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44" y="708374"/>
            <a:ext cx="5018565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From there you can’t see: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55D1A39-500D-4C26-97A9-AB4AD60D0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CF843-9CC3-46B8-9655-6483B9EEE8B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-38144" y="2022537"/>
            <a:ext cx="4670976" cy="494975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800" dirty="0"/>
              <a:t>what’s in the shade of the trees</a:t>
            </a:r>
          </a:p>
          <a:p>
            <a:r>
              <a:rPr lang="en-US" sz="2800" dirty="0"/>
              <a:t>What’s outside the gate to the right</a:t>
            </a:r>
          </a:p>
          <a:p>
            <a:r>
              <a:rPr lang="en-US" sz="2800" dirty="0"/>
              <a:t>broken or damaged equipment</a:t>
            </a:r>
          </a:p>
          <a:p>
            <a:r>
              <a:rPr lang="en-US" sz="2800" dirty="0"/>
              <a:t> Fencing condition</a:t>
            </a:r>
          </a:p>
          <a:p>
            <a:r>
              <a:rPr lang="en-US" sz="2800" dirty="0"/>
              <a:t>Storage shed/room?</a:t>
            </a:r>
          </a:p>
          <a:p>
            <a:r>
              <a:rPr lang="en-US" sz="2800" dirty="0"/>
              <a:t>Dead limbs hanging from the trees</a:t>
            </a:r>
          </a:p>
          <a:p>
            <a:r>
              <a:rPr lang="en-US" sz="2800" dirty="0"/>
              <a:t>If the structure with the roof is a sandbox</a:t>
            </a:r>
          </a:p>
          <a:p>
            <a:endParaRPr lang="en-US" sz="1600" dirty="0"/>
          </a:p>
        </p:txBody>
      </p:sp>
      <p:pic>
        <p:nvPicPr>
          <p:cNvPr id="16" name="Picture 5" descr="C:\Documents and Settings\Charles_McKenzie\Desktop\CCC photos\Roll14\000001-R14-E320.jpg">
            <a:extLst>
              <a:ext uri="{FF2B5EF4-FFF2-40B4-BE49-F238E27FC236}">
                <a16:creationId xmlns:a16="http://schemas.microsoft.com/office/drawing/2014/main" id="{1BC0A2FC-A162-47ED-BEE0-0B5CE9BA4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870" b="870"/>
          <a:stretch>
            <a:fillRect/>
          </a:stretch>
        </p:blipFill>
        <p:spPr bwMode="auto">
          <a:xfrm>
            <a:off x="5128434" y="1024138"/>
            <a:ext cx="6938920" cy="4950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8127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88F5C15-5BC6-4F5A-BCB4-412E09DDD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C464E57E-E5DA-4983-840E-E0F92344F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B7F183-8C81-48F0-AB7A-BB225A6F5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3F17B31-9837-4784-A125-21EFCBD0D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2" r="12881" b="-1"/>
          <a:stretch/>
        </p:blipFill>
        <p:spPr>
          <a:xfrm>
            <a:off x="8752080" y="136001"/>
            <a:ext cx="3020820" cy="275567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7A0DDB-02D0-4721-9306-E8AEA0476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28083-BF93-452D-9203-78B9F6CF6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/>
              <a:t>Animal and Vermin Control .2831(a)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1D6C94-3CA3-4C20-8463-EE546BE57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28FAF-6770-4F1A-AD8D-6A5A1BBA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2113871"/>
            <a:ext cx="8299029" cy="4601253"/>
          </a:xfrm>
        </p:spPr>
        <p:txBody>
          <a:bodyPr>
            <a:normAutofit/>
          </a:bodyPr>
          <a:lstStyle/>
          <a:p>
            <a:r>
              <a:rPr lang="en-US" sz="3200" dirty="0"/>
              <a:t>Vaccination records available for animals on the premises</a:t>
            </a:r>
          </a:p>
          <a:p>
            <a:r>
              <a:rPr lang="en-US" sz="3200" dirty="0"/>
              <a:t>Any animals kept as pets shall be examined by a Veterinarian</a:t>
            </a:r>
          </a:p>
          <a:p>
            <a:r>
              <a:rPr lang="en-US" sz="3200" dirty="0"/>
              <a:t>Animals belonging to child care owners, employees, volunteers, visitors, and children shall not be allowed in child care centers or on the premises unless the requirements are met.</a:t>
            </a: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DC7420-9D27-4664-A7D7-80A9451E6F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05" t="11819" r="13485" b="12834"/>
          <a:stretch/>
        </p:blipFill>
        <p:spPr>
          <a:xfrm>
            <a:off x="8748309" y="2367269"/>
            <a:ext cx="3010304" cy="2123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36311F-F7AD-4582-9FAB-C6400DE8C8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82" t="8889" r="13628" b="23752"/>
          <a:stretch/>
        </p:blipFill>
        <p:spPr>
          <a:xfrm>
            <a:off x="8732417" y="4490730"/>
            <a:ext cx="3020820" cy="21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46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>
            <a:extLst>
              <a:ext uri="{FF2B5EF4-FFF2-40B4-BE49-F238E27FC236}">
                <a16:creationId xmlns:a16="http://schemas.microsoft.com/office/drawing/2014/main" id="{F39EC55B-1FD2-43C2-A455-323AD2271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508FA8E3-79E3-477B-BA78-69DE532BE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761D2584-EFD9-4C7A-B5C2-267A57B1B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D370B01C-0674-41AA-9308-ACAE63B0B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D1F3C1A5-3206-4F5F-B1F4-C655C505D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337C45B0-1CC0-455C-A797-A457809DF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47" name="Rectangle 146">
              <a:extLst>
                <a:ext uri="{FF2B5EF4-FFF2-40B4-BE49-F238E27FC236}">
                  <a16:creationId xmlns:a16="http://schemas.microsoft.com/office/drawing/2014/main" id="{F8640AE5-B1B2-46FC-AB0C-9DAFF1F2F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48D825BC-E422-4ECA-894E-4E55CDEAA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50" name="Rectangle 149">
            <a:extLst>
              <a:ext uri="{FF2B5EF4-FFF2-40B4-BE49-F238E27FC236}">
                <a16:creationId xmlns:a16="http://schemas.microsoft.com/office/drawing/2014/main" id="{B55C2A7F-B900-498C-8B47-2EEEA32E1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/>
              <a:t>.2832(c)(1)  Equipment …in good repair…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3D7820E3-A960-442E-BB4C-E4C1BE118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6837" y="2587397"/>
            <a:ext cx="4823669" cy="3348791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 sz="3000" dirty="0"/>
              <a:t>Sharp edges caused by wear, breaks, cracks</a:t>
            </a:r>
          </a:p>
          <a:p>
            <a:pPr lvl="1"/>
            <a:r>
              <a:rPr lang="en-US" sz="3000" dirty="0"/>
              <a:t>Paint condition, rust and other damage on play equipment</a:t>
            </a:r>
          </a:p>
          <a:p>
            <a:pPr lvl="1"/>
            <a:r>
              <a:rPr lang="en-US" sz="3000" dirty="0"/>
              <a:t>Toys that need cleaning</a:t>
            </a:r>
          </a:p>
          <a:p>
            <a:endParaRPr lang="en-US" sz="1600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F3B59174-A5FB-4685-85BC-0D042F411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7" y="488844"/>
            <a:ext cx="3378077" cy="35260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76F7DB-7422-4073-BA79-797CF8163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375216" y="562827"/>
            <a:ext cx="3526038" cy="3378077"/>
          </a:xfrm>
          <a:prstGeom prst="rect">
            <a:avLst/>
          </a:prstGeom>
        </p:spPr>
      </p:pic>
      <p:sp>
        <p:nvSpPr>
          <p:cNvPr id="156" name="Rectangle 155">
            <a:extLst>
              <a:ext uri="{FF2B5EF4-FFF2-40B4-BE49-F238E27FC236}">
                <a16:creationId xmlns:a16="http://schemas.microsoft.com/office/drawing/2014/main" id="{AB570081-9A6B-4A68-A20C-D62755759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80" y="488844"/>
            <a:ext cx="2739690" cy="248087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ground&#10;&#10;Description generated with high confidence">
            <a:extLst>
              <a:ext uri="{FF2B5EF4-FFF2-40B4-BE49-F238E27FC236}">
                <a16:creationId xmlns:a16="http://schemas.microsoft.com/office/drawing/2014/main" id="{CCDC0DF3-DF9D-429F-982A-322D3363AE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399" r="14077"/>
          <a:stretch/>
        </p:blipFill>
        <p:spPr>
          <a:xfrm>
            <a:off x="8975287" y="488843"/>
            <a:ext cx="2732083" cy="2480873"/>
          </a:xfrm>
          <a:prstGeom prst="rect">
            <a:avLst/>
          </a:prstGeom>
        </p:spPr>
      </p:pic>
      <p:sp>
        <p:nvSpPr>
          <p:cNvPr id="158" name="Rectangle 157">
            <a:extLst>
              <a:ext uri="{FF2B5EF4-FFF2-40B4-BE49-F238E27FC236}">
                <a16:creationId xmlns:a16="http://schemas.microsoft.com/office/drawing/2014/main" id="{1D121718-2EA4-4B53-8F7D-41B6E699A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00FC8BA8-D121-4357-9AA3-3A0C26F8B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80" y="3130583"/>
            <a:ext cx="2739690" cy="324803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itting, outdoor, chair&#10;&#10;Description generated with high confidence">
            <a:extLst>
              <a:ext uri="{FF2B5EF4-FFF2-40B4-BE49-F238E27FC236}">
                <a16:creationId xmlns:a16="http://schemas.microsoft.com/office/drawing/2014/main" id="{6FEB6CA0-E563-4D7A-8FCD-8679950B03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722042" y="3383830"/>
            <a:ext cx="3238572" cy="273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49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3D32-FA07-44A6-B741-D164C2F77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2048"/>
            <a:ext cx="10363200" cy="1982980"/>
          </a:xfrm>
        </p:spPr>
        <p:txBody>
          <a:bodyPr>
            <a:normAutofit/>
          </a:bodyPr>
          <a:lstStyle/>
          <a:p>
            <a:r>
              <a:rPr lang="en-US" sz="4200" dirty="0"/>
              <a:t>…Wells, grease traps, cisterns, and utility equipment shall be made inaccessible to children..2832(a)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B6B42-9AAE-495C-89BE-88F9B5191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97140" y="2882899"/>
            <a:ext cx="4066151" cy="3270258"/>
          </a:xfrm>
          <a:prstGeom prst="rect">
            <a:avLst/>
          </a:prstGeom>
        </p:spPr>
      </p:pic>
      <p:pic>
        <p:nvPicPr>
          <p:cNvPr id="9" name="Picture 3" descr="C:\Documents and Settings\Charles_McKenzie\Desktop\CCC photos\Roll14\000001-R14-E322.jpg">
            <a:extLst>
              <a:ext uri="{FF2B5EF4-FFF2-40B4-BE49-F238E27FC236}">
                <a16:creationId xmlns:a16="http://schemas.microsoft.com/office/drawing/2014/main" id="{0222B12B-87B6-4FC7-A7BF-D2039BDB732E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4446" y="2650962"/>
            <a:ext cx="3420387" cy="3888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8374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3D32-FA07-44A6-B741-D164C2F77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…inaccessible to children. .2832(a)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6CA0FE-089D-42E6-8EE4-19B5A6486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6" y="1888067"/>
            <a:ext cx="4110606" cy="4648200"/>
          </a:xfrm>
          <a:prstGeom prst="rect">
            <a:avLst/>
          </a:prstGeom>
        </p:spPr>
      </p:pic>
      <p:pic>
        <p:nvPicPr>
          <p:cNvPr id="7" name="Online Image Placeholder 5">
            <a:extLst>
              <a:ext uri="{FF2B5EF4-FFF2-40B4-BE49-F238E27FC236}">
                <a16:creationId xmlns:a16="http://schemas.microsoft.com/office/drawing/2014/main" id="{E7AD65C3-4737-4275-819E-0BDFC549FEAC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3"/>
          <a:stretch>
            <a:fillRect/>
          </a:stretch>
        </p:blipFill>
        <p:spPr>
          <a:xfrm>
            <a:off x="5199147" y="2813756"/>
            <a:ext cx="3262136" cy="257104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93F6A0-902C-4C58-B681-90716F6ED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869" y="2066488"/>
            <a:ext cx="269199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63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95402-AA2E-4860-A118-159B0EA5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8" y="609600"/>
            <a:ext cx="10363200" cy="1143000"/>
          </a:xfrm>
        </p:spPr>
        <p:txBody>
          <a:bodyPr>
            <a:noAutofit/>
          </a:bodyPr>
          <a:lstStyle/>
          <a:p>
            <a:pPr algn="ctr"/>
            <a:r>
              <a:rPr lang="en-US" sz="4200" dirty="0"/>
              <a:t>Black widows may not have the characteristic red hour glass.</a:t>
            </a:r>
          </a:p>
        </p:txBody>
      </p:sp>
      <p:pic>
        <p:nvPicPr>
          <p:cNvPr id="6" name="Online Image Placeholder 5">
            <a:extLst>
              <a:ext uri="{FF2B5EF4-FFF2-40B4-BE49-F238E27FC236}">
                <a16:creationId xmlns:a16="http://schemas.microsoft.com/office/drawing/2014/main" id="{87FB24EB-7B26-419C-8D7B-8FCDB0260BB6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757620" y="2124348"/>
            <a:ext cx="4945566" cy="3867019"/>
          </a:xfrm>
        </p:spPr>
      </p:pic>
      <p:pic>
        <p:nvPicPr>
          <p:cNvPr id="4" name="Online Image Placeholder 5">
            <a:extLst>
              <a:ext uri="{FF2B5EF4-FFF2-40B4-BE49-F238E27FC236}">
                <a16:creationId xmlns:a16="http://schemas.microsoft.com/office/drawing/2014/main" id="{89DEFE18-23B6-4668-B996-976FE6E2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218" b="5108"/>
          <a:stretch/>
        </p:blipFill>
        <p:spPr>
          <a:xfrm>
            <a:off x="6323295" y="2124348"/>
            <a:ext cx="4849114" cy="38670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74A1B94-173A-415D-8526-F9FA22C32A9C}"/>
              </a:ext>
            </a:extLst>
          </p:cNvPr>
          <p:cNvSpPr txBox="1">
            <a:spLocks/>
          </p:cNvSpPr>
          <p:nvPr/>
        </p:nvSpPr>
        <p:spPr>
          <a:xfrm>
            <a:off x="7055891" y="5138229"/>
            <a:ext cx="3575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Brown Widow</a:t>
            </a:r>
            <a:endParaRPr lang="en-US" sz="28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81668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CF843-9CC3-46B8-9655-6483B9EEE8B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25537" y="2499919"/>
            <a:ext cx="4952474" cy="308714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3300" dirty="0">
                <a:effectLst/>
              </a:rPr>
              <a:t>A sandbox used in outdoor play shall be constructed to allow for drainage of water and shall be covered when not in use and kept clean.</a:t>
            </a:r>
          </a:p>
          <a:p>
            <a:endParaRPr lang="en-US" sz="1600" dirty="0"/>
          </a:p>
        </p:txBody>
      </p:sp>
      <p:pic>
        <p:nvPicPr>
          <p:cNvPr id="16" name="Picture 2" descr="C:\Documents and Settings\Charles_McKenzie\Desktop\CCC photos\000001-R13-E294.jpg">
            <a:extLst>
              <a:ext uri="{FF2B5EF4-FFF2-40B4-BE49-F238E27FC236}">
                <a16:creationId xmlns:a16="http://schemas.microsoft.com/office/drawing/2014/main" id="{94E5984D-46C9-458A-82A8-FCA3E5D3FCC7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8547" y="3242195"/>
            <a:ext cx="4475071" cy="3484897"/>
          </a:xfrm>
          <a:prstGeom prst="rect">
            <a:avLst/>
          </a:prstGeom>
          <a:noFill/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5AE8EFC-BF45-4486-8FFE-0439B46DF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02" y="708025"/>
            <a:ext cx="5546356" cy="10810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200" dirty="0"/>
              <a:t>Why cover a sandbox?  .2832(c)(2)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309941-2881-409B-9AD6-CD1D06E9C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0" t="12983" r="3353" b="16037"/>
          <a:stretch/>
        </p:blipFill>
        <p:spPr>
          <a:xfrm>
            <a:off x="5697358" y="482650"/>
            <a:ext cx="5617569" cy="26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9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7DA6-6250-48A7-A006-17D89D889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478563"/>
            <a:ext cx="5891395" cy="1653143"/>
          </a:xfrm>
        </p:spPr>
        <p:txBody>
          <a:bodyPr>
            <a:normAutofit/>
          </a:bodyPr>
          <a:lstStyle/>
          <a:p>
            <a:r>
              <a:rPr lang="en-US" sz="4000" dirty="0"/>
              <a:t>Water features/toys holding water .2832(b)</a:t>
            </a:r>
          </a:p>
        </p:txBody>
      </p:sp>
      <p:pic>
        <p:nvPicPr>
          <p:cNvPr id="10" name="Content Placeholder 4" descr="A picture containing cake, building, birthday, ground&#10;&#10;Description generated with high confidence">
            <a:extLst>
              <a:ext uri="{FF2B5EF4-FFF2-40B4-BE49-F238E27FC236}">
                <a16:creationId xmlns:a16="http://schemas.microsoft.com/office/drawing/2014/main" id="{8499AA7B-7ABB-4DBC-86F2-90CFE7A11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9"/>
          <a:stretch/>
        </p:blipFill>
        <p:spPr>
          <a:xfrm rot="5400000">
            <a:off x="3091022" y="2726555"/>
            <a:ext cx="4726293" cy="3536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 descr="A picture containing piece, indoor, food&#10;&#10;Description generated with high confidence">
            <a:extLst>
              <a:ext uri="{FF2B5EF4-FFF2-40B4-BE49-F238E27FC236}">
                <a16:creationId xmlns:a16="http://schemas.microsoft.com/office/drawing/2014/main" id="{DBCC073E-60AD-42BF-93EA-4CF3217F4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64936" y="393767"/>
            <a:ext cx="6539081" cy="5343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F9C0D1-1D11-49F4-AC61-6A89E29C3C01}"/>
              </a:ext>
            </a:extLst>
          </p:cNvPr>
          <p:cNvSpPr txBox="1"/>
          <p:nvPr/>
        </p:nvSpPr>
        <p:spPr>
          <a:xfrm>
            <a:off x="512747" y="2131706"/>
            <a:ext cx="26748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Sand toys, water tables and other items that can collect standing water in the outdoor learning environment shall be emptied and stored to prevent standing water.</a:t>
            </a:r>
          </a:p>
        </p:txBody>
      </p:sp>
    </p:spTree>
    <p:extLst>
      <p:ext uri="{BB962C8B-B14F-4D97-AF65-F5344CB8AC3E}">
        <p14:creationId xmlns:p14="http://schemas.microsoft.com/office/powerpoint/2010/main" val="4099425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48AA4-19BC-47BD-9ADF-F24432560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6" y="880532"/>
            <a:ext cx="11300177" cy="880535"/>
          </a:xfrm>
        </p:spPr>
        <p:txBody>
          <a:bodyPr>
            <a:noAutofit/>
          </a:bodyPr>
          <a:lstStyle/>
          <a:p>
            <a:r>
              <a:rPr lang="en-US" sz="4000" dirty="0"/>
              <a:t>Water features/toys holding water .2832(b)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48C2F2-6F47-4802-9F09-0BFB0AF25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2793" y="2402006"/>
            <a:ext cx="4398999" cy="406416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04B07C-A88B-4E83-A4EE-4C98953F606E}"/>
              </a:ext>
            </a:extLst>
          </p:cNvPr>
          <p:cNvSpPr txBox="1">
            <a:spLocks/>
          </p:cNvSpPr>
          <p:nvPr/>
        </p:nvSpPr>
        <p:spPr>
          <a:xfrm>
            <a:off x="250208" y="2402006"/>
            <a:ext cx="7236014" cy="4064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life cycle typically takes two weeks, but depending on conditions, it can range from 4 days to as long as a month.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Mosquitos can travel long distances depending on the species, but don’t increase the population on the playground.</a:t>
            </a:r>
          </a:p>
        </p:txBody>
      </p:sp>
    </p:spTree>
    <p:extLst>
      <p:ext uri="{BB962C8B-B14F-4D97-AF65-F5344CB8AC3E}">
        <p14:creationId xmlns:p14="http://schemas.microsoft.com/office/powerpoint/2010/main" val="2708012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1C886-4342-4351-ADEF-38D6CEE06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Other concerns: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3AA34-AB84-408F-B574-BD0FEB7ED0D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1619069"/>
            <a:ext cx="5108895" cy="5381806"/>
          </a:xfrm>
        </p:spPr>
        <p:txBody>
          <a:bodyPr>
            <a:noAutofit/>
          </a:bodyPr>
          <a:lstStyle/>
          <a:p>
            <a:r>
              <a:rPr lang="en-US" sz="3300" dirty="0"/>
              <a:t>Ours?  We shouldn’t ignore hazards.  Document with a comment on the comment addendum. Call DCDEE consultant if needed.</a:t>
            </a:r>
            <a:endParaRPr lang="en-US" sz="3300" dirty="0">
              <a:highlight>
                <a:srgbClr val="FF00FF"/>
              </a:highlight>
            </a:endParaRPr>
          </a:p>
        </p:txBody>
      </p:sp>
      <p:pic>
        <p:nvPicPr>
          <p:cNvPr id="5" name="Picture 7" descr="C:\Documents and Settings\Charles_McKenzie\Desktop\CCC photos\Roll14\000001-R14-E313.jpg">
            <a:extLst>
              <a:ext uri="{FF2B5EF4-FFF2-40B4-BE49-F238E27FC236}">
                <a16:creationId xmlns:a16="http://schemas.microsoft.com/office/drawing/2014/main" id="{76C6A3E5-3E95-4401-BD77-73694347FAED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47435" y="2761861"/>
            <a:ext cx="4172654" cy="3731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A close up of a garden&#10;&#10;Description generated with very high confidence">
            <a:extLst>
              <a:ext uri="{FF2B5EF4-FFF2-40B4-BE49-F238E27FC236}">
                <a16:creationId xmlns:a16="http://schemas.microsoft.com/office/drawing/2014/main" id="{E252B699-5294-4595-B6F5-6085EF5B9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98955" y="347337"/>
            <a:ext cx="3959290" cy="3819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91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C951E-2801-4752-A5B2-05F21497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.2832(d) If a daily air quality forecast is made by the Division of Air Quality…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32275-50A6-47C9-839D-8BAC09CD5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outdoor activities (noon-8PM) shall be restricted as follows.</a:t>
            </a:r>
          </a:p>
          <a:p>
            <a:r>
              <a:rPr lang="en-US" sz="3000" dirty="0"/>
              <a:t>Code </a:t>
            </a:r>
            <a:r>
              <a:rPr lang="en-US" sz="3000" b="1" dirty="0">
                <a:solidFill>
                  <a:srgbClr val="FF9900"/>
                </a:solidFill>
              </a:rPr>
              <a:t>orange</a:t>
            </a:r>
            <a:r>
              <a:rPr lang="en-US" sz="3000" dirty="0"/>
              <a:t>-limit activity to 1 hour.</a:t>
            </a:r>
          </a:p>
          <a:p>
            <a:r>
              <a:rPr lang="en-US" sz="3000" dirty="0"/>
              <a:t>Code </a:t>
            </a:r>
            <a:r>
              <a:rPr lang="en-US" sz="3000" b="1" dirty="0">
                <a:solidFill>
                  <a:srgbClr val="FF3300"/>
                </a:solidFill>
              </a:rPr>
              <a:t>red</a:t>
            </a:r>
            <a:r>
              <a:rPr lang="en-US" sz="3000" dirty="0"/>
              <a:t>-limit activity to 15 minutes.</a:t>
            </a:r>
          </a:p>
          <a:p>
            <a:r>
              <a:rPr lang="en-US" sz="3000" dirty="0"/>
              <a:t>Code </a:t>
            </a:r>
            <a:r>
              <a:rPr lang="en-US" sz="3000" b="1" dirty="0">
                <a:solidFill>
                  <a:srgbClr val="CC00CC"/>
                </a:solidFill>
              </a:rPr>
              <a:t>purple</a:t>
            </a:r>
            <a:r>
              <a:rPr lang="en-US" sz="3000" dirty="0"/>
              <a:t>-no physical activity.</a:t>
            </a:r>
          </a:p>
          <a:p>
            <a:r>
              <a:rPr lang="en-US" sz="3000" dirty="0"/>
              <a:t>Provisions shall be made to allow children with diagnosed asthma or with coughing or wheezing symptoms to participate in physical activity indoors on these days.</a:t>
            </a:r>
          </a:p>
        </p:txBody>
      </p:sp>
    </p:spTree>
    <p:extLst>
      <p:ext uri="{BB962C8B-B14F-4D97-AF65-F5344CB8AC3E}">
        <p14:creationId xmlns:p14="http://schemas.microsoft.com/office/powerpoint/2010/main" val="3290824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2DAC6-6E19-4CCE-9FFF-8CFDA5597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94" y="736450"/>
            <a:ext cx="9613861" cy="1080938"/>
          </a:xfrm>
        </p:spPr>
        <p:txBody>
          <a:bodyPr>
            <a:normAutofit/>
          </a:bodyPr>
          <a:lstStyle/>
          <a:p>
            <a:r>
              <a:rPr lang="en-US" sz="3200" dirty="0"/>
              <a:t>Airquality.climate.ncsu.edu/air-guide/</a:t>
            </a:r>
            <a:r>
              <a:rPr lang="en-US" sz="3200" dirty="0" err="1"/>
              <a:t>aq</a:t>
            </a:r>
            <a:r>
              <a:rPr lang="en-US" sz="3200" dirty="0"/>
              <a:t>-datasets/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275724-94F0-D8C6-9F64-74B931754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3179" y="2213226"/>
            <a:ext cx="6824108" cy="410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16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539E3D4-6962-40AB-8B73-E9DD5692F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90E84B-32AB-4B93-B2A7-C660A2894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C53B3-E639-4BE7-9C53-AAF6DF686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D7F1D5-2F5D-4F06-91C2-5616C9AD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AAA3A-A0E2-403C-9BBC-B04DDBA2E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9" y="753228"/>
            <a:ext cx="4631886" cy="1080938"/>
          </a:xfrm>
        </p:spPr>
        <p:txBody>
          <a:bodyPr>
            <a:noAutofit/>
          </a:bodyPr>
          <a:lstStyle/>
          <a:p>
            <a:r>
              <a:rPr lang="en-US" sz="4200" dirty="0"/>
              <a:t>Told for the truth!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0F9C00-759D-439B-962A-EA32D6076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7" name="Picture 2" descr="C:\Documents and Settings\Charles_McKenzie\Desktop\CCC photos\Roll14\000001-R14-E310.jpg">
            <a:extLst>
              <a:ext uri="{FF2B5EF4-FFF2-40B4-BE49-F238E27FC236}">
                <a16:creationId xmlns:a16="http://schemas.microsoft.com/office/drawing/2014/main" id="{7A33EF2A-AEE9-4C7D-854B-11070C46A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7697" y="466035"/>
            <a:ext cx="6269479" cy="4231898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01FBF7-1CC0-4F20-B516-FB85EC86C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1000" y="4928019"/>
            <a:ext cx="6938391" cy="15393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dirty="0"/>
              <a:t>I was told that this alligator was found near a child care center in South Carolina. The kids were feeding it.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D0C33C-6CBC-40C7-9A1A-7DEA11B78E61}"/>
              </a:ext>
            </a:extLst>
          </p:cNvPr>
          <p:cNvSpPr/>
          <p:nvPr/>
        </p:nvSpPr>
        <p:spPr>
          <a:xfrm>
            <a:off x="0" y="2798290"/>
            <a:ext cx="48164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.2831(a)Turtles, iguanas, frogs, salamanders, and other reptiles or amphibians are not allowed to be kept as pets on the premises.</a:t>
            </a:r>
          </a:p>
        </p:txBody>
      </p:sp>
    </p:spTree>
    <p:extLst>
      <p:ext uri="{BB962C8B-B14F-4D97-AF65-F5344CB8AC3E}">
        <p14:creationId xmlns:p14="http://schemas.microsoft.com/office/powerpoint/2010/main" val="2347148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F8150-2774-455C-9A68-54A0B2E1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Scroll down and click on “</a:t>
            </a:r>
            <a:r>
              <a:rPr lang="en-US" sz="4400" dirty="0" err="1"/>
              <a:t>AirNow</a:t>
            </a:r>
            <a:r>
              <a:rPr lang="en-US" sz="4400" dirty="0"/>
              <a:t>”. Then you can enter a zip code.</a:t>
            </a:r>
            <a:endParaRPr lang="en-US" sz="42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D7A9952-BB28-6BE1-B4F1-3F411BA62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473" y="2286000"/>
            <a:ext cx="7478941" cy="4066674"/>
          </a:xfrm>
        </p:spPr>
      </p:pic>
    </p:spTree>
    <p:extLst>
      <p:ext uri="{BB962C8B-B14F-4D97-AF65-F5344CB8AC3E}">
        <p14:creationId xmlns:p14="http://schemas.microsoft.com/office/powerpoint/2010/main" val="1702233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01AB5-F546-4EE1-9AF0-32F93430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.2832(e) When food service is provided in the outdoor learning environment…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4EBEF-7A8D-4C50-AD0F-A5C6B2606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23911"/>
            <a:ext cx="10608568" cy="4267200"/>
          </a:xfrm>
        </p:spPr>
        <p:txBody>
          <a:bodyPr>
            <a:normAutofit/>
          </a:bodyPr>
          <a:lstStyle/>
          <a:p>
            <a:r>
              <a:rPr lang="en-US" sz="4300" dirty="0"/>
              <a:t>It shall comply with all the food rules…</a:t>
            </a:r>
          </a:p>
          <a:p>
            <a:r>
              <a:rPr lang="en-US" sz="4300" dirty="0"/>
              <a:t>Food service tables shall be cleaned or covered prior to use</a:t>
            </a:r>
          </a:p>
          <a:p>
            <a:r>
              <a:rPr lang="en-US" sz="4300" dirty="0"/>
              <a:t>Handwashing shall comply with handwashing rule.</a:t>
            </a:r>
          </a:p>
        </p:txBody>
      </p:sp>
    </p:spTree>
    <p:extLst>
      <p:ext uri="{BB962C8B-B14F-4D97-AF65-F5344CB8AC3E}">
        <p14:creationId xmlns:p14="http://schemas.microsoft.com/office/powerpoint/2010/main" val="1364231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F9ECA-54AD-465C-B02F-D4BEB7589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98384"/>
            <a:ext cx="10814756" cy="1067184"/>
          </a:xfrm>
        </p:spPr>
        <p:txBody>
          <a:bodyPr>
            <a:noAutofit/>
          </a:bodyPr>
          <a:lstStyle/>
          <a:p>
            <a:r>
              <a:rPr lang="en-US" dirty="0"/>
              <a:t>.2832(f) When diapering and toiling facilities are provided in the outdoor learning environment…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0E68B-6F69-4294-A111-A5A13A380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641601"/>
            <a:ext cx="9613861" cy="3294588"/>
          </a:xfrm>
        </p:spPr>
        <p:txBody>
          <a:bodyPr/>
          <a:lstStyle/>
          <a:p>
            <a:r>
              <a:rPr lang="en-US" sz="3300" dirty="0"/>
              <a:t>they shall meet all the diapering and toileting rules.</a:t>
            </a:r>
          </a:p>
          <a:p>
            <a:r>
              <a:rPr lang="en-US" sz="3300" dirty="0"/>
              <a:t>They shall meet the handwashing requirements</a:t>
            </a:r>
          </a:p>
          <a:p>
            <a:pPr lvl="1"/>
            <a:r>
              <a:rPr lang="en-US" sz="3300" dirty="0"/>
              <a:t>For diapering, hand sanitizing products are not allowed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93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347B4-0D51-4EB9-B10A-D5AF79A0C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.2832(g)  Storage provided outdoors for children’s toys…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4525D-3C2B-4BFB-886C-DD785858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675467"/>
            <a:ext cx="9613861" cy="3260722"/>
          </a:xfrm>
        </p:spPr>
        <p:txBody>
          <a:bodyPr>
            <a:normAutofit fontScale="92500" lnSpcReduction="10000"/>
          </a:bodyPr>
          <a:lstStyle/>
          <a:p>
            <a:r>
              <a:rPr lang="en-US" sz="3300" dirty="0"/>
              <a:t>Shall be kept clean</a:t>
            </a:r>
          </a:p>
          <a:p>
            <a:r>
              <a:rPr lang="en-US" sz="3300" dirty="0"/>
              <a:t>Storage areas assessable to children shall be free of equipment that is not intended by the manufacturer to be used by children</a:t>
            </a:r>
          </a:p>
          <a:p>
            <a:r>
              <a:rPr lang="en-US" sz="3300" dirty="0"/>
              <a:t>Comply with .2820</a:t>
            </a:r>
          </a:p>
          <a:p>
            <a:r>
              <a:rPr lang="en-US" sz="3300" dirty="0"/>
              <a:t>Meet requirements for lighting</a:t>
            </a:r>
          </a:p>
          <a:p>
            <a:r>
              <a:rPr lang="en-US" sz="3300" dirty="0"/>
              <a:t>Keep an eye out for spiders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60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F1AB9-092D-4789-A8F0-CE337308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45" y="753228"/>
            <a:ext cx="10034538" cy="1080938"/>
          </a:xfrm>
        </p:spPr>
        <p:txBody>
          <a:bodyPr>
            <a:noAutofit/>
          </a:bodyPr>
          <a:lstStyle/>
          <a:p>
            <a:r>
              <a:rPr lang="en-US" sz="4000" dirty="0"/>
              <a:t>What meets the requirements for lighting?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64A72-4C30-48D6-8632-390D8E500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848" y="2860646"/>
            <a:ext cx="9111334" cy="3075543"/>
          </a:xfrm>
        </p:spPr>
        <p:txBody>
          <a:bodyPr>
            <a:normAutofit/>
          </a:bodyPr>
          <a:lstStyle/>
          <a:p>
            <a:r>
              <a:rPr lang="en-US" sz="3300" dirty="0"/>
              <a:t>Lighting for storage areas shall be 10 foot candles  </a:t>
            </a:r>
          </a:p>
          <a:p>
            <a:r>
              <a:rPr lang="en-US" sz="3300" dirty="0"/>
              <a:t>How?…opening door , windows, sky lights, battery operated light, flashlight or electric lighting.</a:t>
            </a:r>
          </a:p>
        </p:txBody>
      </p:sp>
    </p:spTree>
    <p:extLst>
      <p:ext uri="{BB962C8B-B14F-4D97-AF65-F5344CB8AC3E}">
        <p14:creationId xmlns:p14="http://schemas.microsoft.com/office/powerpoint/2010/main" val="3955281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10DF-16F7-4C84-B3CA-E54859293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200" dirty="0"/>
              <a:t>Outdoor water activity centers… .2832(h)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8A3693-2D07-41E1-8889-05D4840D8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4730" y="2261056"/>
            <a:ext cx="4766705" cy="35988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D937C4-F36F-496D-AD1A-B5D3DD270D7B}"/>
              </a:ext>
            </a:extLst>
          </p:cNvPr>
          <p:cNvSpPr txBox="1"/>
          <p:nvPr/>
        </p:nvSpPr>
        <p:spPr>
          <a:xfrm>
            <a:off x="788566" y="2340528"/>
            <a:ext cx="491594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This looks pretty.  They can build it themselves.</a:t>
            </a:r>
          </a:p>
          <a:p>
            <a:endParaRPr lang="en-US" sz="3300" dirty="0"/>
          </a:p>
          <a:p>
            <a:r>
              <a:rPr lang="en-US" sz="3300" dirty="0"/>
              <a:t>But who wants to clean under this table?  What’s under there after 2 months?  </a:t>
            </a:r>
          </a:p>
        </p:txBody>
      </p:sp>
    </p:spTree>
    <p:extLst>
      <p:ext uri="{BB962C8B-B14F-4D97-AF65-F5344CB8AC3E}">
        <p14:creationId xmlns:p14="http://schemas.microsoft.com/office/powerpoint/2010/main" val="17498961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F85E7EB-64DD-4240-8583-6C2438067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AA9413-A886-4022-A477-7ACECA365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1C6E63-BD83-438C-8E5A-539006F79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1E0C71-AEB6-4ADF-A06B-0842850D6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C0EC23-D574-49A1-BF73-12F89755F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Autofit/>
          </a:bodyPr>
          <a:lstStyle/>
          <a:p>
            <a:r>
              <a:rPr lang="en-US" sz="3800" dirty="0"/>
              <a:t>Outdoor water activity centers…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3AC3CC6-6498-44DC-8A2A-3BCA9A761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342B2B-0BFA-4BB7-B5ED-D4E8C8385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675467"/>
            <a:ext cx="3656289" cy="3260721"/>
          </a:xfrm>
        </p:spPr>
        <p:txBody>
          <a:bodyPr>
            <a:normAutofit/>
          </a:bodyPr>
          <a:lstStyle/>
          <a:p>
            <a:r>
              <a:rPr lang="en-US" sz="3300" dirty="0"/>
              <a:t>Promote items that are easy to maintain and clean.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2C39F2-3E8E-489A-8907-3C251BE71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167B44D-D018-4C61-9691-42F5455DC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085" y="1546835"/>
            <a:ext cx="5629268" cy="375753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07077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0B458-C4B7-488D-B42E-A437D9141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9BAF9-BAB7-4282-B177-FCC9C73F8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sz="3200" dirty="0"/>
              <a:t>Robert Hunt, REHS</a:t>
            </a:r>
          </a:p>
          <a:p>
            <a:pPr algn="ctr"/>
            <a:r>
              <a:rPr lang="en-US" sz="3200" dirty="0"/>
              <a:t>Children’s Environmental Health</a:t>
            </a:r>
          </a:p>
          <a:p>
            <a:pPr algn="ctr"/>
            <a:r>
              <a:rPr lang="en-US" sz="3200" dirty="0"/>
              <a:t>252-955-4574</a:t>
            </a:r>
          </a:p>
          <a:p>
            <a:pPr algn="ctr"/>
            <a:r>
              <a:rPr lang="en-US" sz="3200" dirty="0">
                <a:hlinkClick r:id="rId2"/>
              </a:rPr>
              <a:t>robert.hunt@dhhs.nc</a:t>
            </a:r>
            <a:r>
              <a:rPr lang="en-US" sz="3200">
                <a:hlinkClick r:id="rId2"/>
              </a:rPr>
              <a:t>.gov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10259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B1C9-1F9D-4ADF-89C3-4B9C08B5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Turtles, iguanas, frogs, salamanders, and other reptiles or amphibians…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2BB8C-E295-4167-BC04-F7957CCC4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440" y="2189407"/>
            <a:ext cx="9613861" cy="4404575"/>
          </a:xfrm>
        </p:spPr>
        <p:txBody>
          <a:bodyPr>
            <a:noAutofit/>
          </a:bodyPr>
          <a:lstStyle/>
          <a:p>
            <a:r>
              <a:rPr lang="en-US" sz="3300" dirty="0">
                <a:effectLst/>
              </a:rPr>
              <a:t>In 2015 and 2016, more than 202 people were sickened in several nationwide salmonella outbreaks linked to small turtles. </a:t>
            </a:r>
          </a:p>
          <a:p>
            <a:r>
              <a:rPr lang="en-US" sz="3300" dirty="0">
                <a:effectLst/>
              </a:rPr>
              <a:t>41% of patients were children younger than 5 years. </a:t>
            </a:r>
          </a:p>
          <a:p>
            <a:r>
              <a:rPr lang="en-US" sz="3300" dirty="0">
                <a:effectLst/>
              </a:rPr>
              <a:t>Some people in these outbreaks became sick even when they did not touch the turtles, but had turtles in their households.</a:t>
            </a:r>
          </a:p>
          <a:p>
            <a:pPr marL="0" indent="0" algn="ctr">
              <a:buNone/>
            </a:pPr>
            <a:r>
              <a:rPr lang="en-US" sz="1800" dirty="0"/>
              <a:t>Centers for Disease Control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F18AEC9-6B03-4911-9554-0A99D1CC2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5"/>
          <a:stretch/>
        </p:blipFill>
        <p:spPr bwMode="auto">
          <a:xfrm>
            <a:off x="9598723" y="3000778"/>
            <a:ext cx="2358445" cy="202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391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D333345-06FE-431A-A170-B442B71B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F3CF734-AF09-4284-A3AF-E1B79C0AA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51DDCB9-F755-45C2-A2DF-09112F5CC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E5D6A2-8420-4DDB-B2B9-F907655B9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79C48-FFD9-480C-AE02-C649DF19F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sz="3100"/>
              <a:t>Turtles, iguanas, frogs, salamanders, and other reptiles or amphibians…</a:t>
            </a:r>
            <a:endParaRPr lang="en-US" sz="31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95C9795-5873-43E5-A16C-324C15CF1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8C7E9-D297-44BF-8BE7-73104DA01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199" y="2478542"/>
            <a:ext cx="7028913" cy="43472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effectLst/>
              </a:rPr>
              <a:t>From 2006 to 2014, CDC investigated 15 multistate </a:t>
            </a:r>
            <a:r>
              <a:rPr lang="en-US" sz="3200" i="1" dirty="0">
                <a:effectLst/>
              </a:rPr>
              <a:t>Salmonella </a:t>
            </a:r>
            <a:r>
              <a:rPr lang="en-US" sz="3200" dirty="0">
                <a:effectLst/>
              </a:rPr>
              <a:t>outbreaks linked to turtles </a:t>
            </a:r>
          </a:p>
          <a:p>
            <a:r>
              <a:rPr lang="en-US" sz="3600" dirty="0">
                <a:effectLst/>
              </a:rPr>
              <a:t>921 people were sickened </a:t>
            </a:r>
          </a:p>
          <a:p>
            <a:r>
              <a:rPr lang="en-US" sz="3600" dirty="0">
                <a:effectLst/>
              </a:rPr>
              <a:t>156 were hospitalized </a:t>
            </a:r>
          </a:p>
          <a:p>
            <a:r>
              <a:rPr lang="en-US" sz="3600" dirty="0">
                <a:effectLst/>
              </a:rPr>
              <a:t>an infant died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910CF2-A057-488B-837A-194B10338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006" y="1024493"/>
            <a:ext cx="3314843" cy="221265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DD2857-79DA-4223-AE23-CB2561F11F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54" t="4576" r="-8962" b="12235"/>
          <a:stretch/>
        </p:blipFill>
        <p:spPr>
          <a:xfrm>
            <a:off x="8362478" y="4187242"/>
            <a:ext cx="3639021" cy="20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8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3ABC7-87F6-4097-B503-5E15BB9F9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Turtles, iguanas, frogs, salamanders, and other reptiles or amphibians…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45640-0196-4D9C-A99C-2A47411AD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84" y="2599521"/>
            <a:ext cx="9613861" cy="292454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effectLst/>
              </a:rPr>
              <a:t>In 2011, CDC investigated an outbreak linked to African dwarf frogs</a:t>
            </a:r>
          </a:p>
          <a:p>
            <a:r>
              <a:rPr lang="en-US" sz="3600" dirty="0">
                <a:effectLst/>
              </a:rPr>
              <a:t> 241 people were sickened</a:t>
            </a:r>
          </a:p>
          <a:p>
            <a:r>
              <a:rPr lang="en-US" sz="3600" dirty="0">
                <a:effectLst/>
              </a:rPr>
              <a:t>69% were younger than 10 years.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6C353-68D3-4991-8239-932E89D13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513" y="3411614"/>
            <a:ext cx="2877803" cy="287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0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5669C-9723-4C6D-B779-A069EA120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/>
              <a:t>Turtles, iguanas, frogs, salamanders, and other reptiles or amphibians…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749402ED-B16F-4C92-8347-F6D57C1A4D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363026"/>
              </p:ext>
            </p:extLst>
          </p:nvPr>
        </p:nvGraphicFramePr>
        <p:xfrm>
          <a:off x="-95537" y="2336799"/>
          <a:ext cx="11818961" cy="4350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2679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B8D7E-6904-465B-8E7C-F5FD234A2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Turtles, iguanas, frogs, salamanders, and other reptiles or amphibians…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99B27-07CC-48C6-82FE-7AC841841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894202"/>
            <a:ext cx="9613861" cy="3041987"/>
          </a:xfrm>
        </p:spPr>
        <p:txBody>
          <a:bodyPr>
            <a:normAutofit/>
          </a:bodyPr>
          <a:lstStyle/>
          <a:p>
            <a:r>
              <a:rPr lang="en-US" sz="3300" dirty="0">
                <a:effectLst/>
              </a:rPr>
              <a:t>Pregnant women, children, elderly or frail adults, or immunosuppressed people are particularly at risk of infection or serious complications of salmonellosis. At a minimum, they need to take extra precautions; ideally, they should avoid contact with reptiles. (Petco)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274436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206c7d-ee11-4b55-90e5-ac8204f637ba" xsi:nil="true"/>
    <lcf76f155ced4ddcb4097134ff3c332f xmlns="f36cb3f5-6ea6-42b5-bbfa-54f76c708ee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FEE30422645A459041866543E5112E" ma:contentTypeVersion="14" ma:contentTypeDescription="Create a new document." ma:contentTypeScope="" ma:versionID="9848c9a32bd3df96c691c5dc22a3c9c7">
  <xsd:schema xmlns:xsd="http://www.w3.org/2001/XMLSchema" xmlns:xs="http://www.w3.org/2001/XMLSchema" xmlns:p="http://schemas.microsoft.com/office/2006/metadata/properties" xmlns:ns2="f36cb3f5-6ea6-42b5-bbfa-54f76c708ee7" xmlns:ns3="05206c7d-ee11-4b55-90e5-ac8204f637ba" targetNamespace="http://schemas.microsoft.com/office/2006/metadata/properties" ma:root="true" ma:fieldsID="daebb2dbccf6da2345eabeaac583b99f" ns2:_="" ns3:_="">
    <xsd:import namespace="f36cb3f5-6ea6-42b5-bbfa-54f76c708ee7"/>
    <xsd:import namespace="05206c7d-ee11-4b55-90e5-ac8204f637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6cb3f5-6ea6-42b5-bbfa-54f76c708e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206c7d-ee11-4b55-90e5-ac8204f637b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226c897-98c7-443b-a76d-cf00a5bcf808}" ma:internalName="TaxCatchAll" ma:showField="CatchAllData" ma:web="05206c7d-ee11-4b55-90e5-ac8204f637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54FC73-74D2-4E13-9CC1-731DDBB604C3}">
  <ds:schemaRefs>
    <ds:schemaRef ds:uri="http://schemas.microsoft.com/office/2006/metadata/properties"/>
    <ds:schemaRef ds:uri="http://schemas.microsoft.com/office/infopath/2007/PartnerControls"/>
    <ds:schemaRef ds:uri="05206c7d-ee11-4b55-90e5-ac8204f637ba"/>
    <ds:schemaRef ds:uri="f36cb3f5-6ea6-42b5-bbfa-54f76c708ee7"/>
  </ds:schemaRefs>
</ds:datastoreItem>
</file>

<file path=customXml/itemProps2.xml><?xml version="1.0" encoding="utf-8"?>
<ds:datastoreItem xmlns:ds="http://schemas.openxmlformats.org/officeDocument/2006/customXml" ds:itemID="{D87E31E5-791D-44DC-9663-4DAA15AFA9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A8DB40-65CF-4893-99A7-FD4D683807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6cb3f5-6ea6-42b5-bbfa-54f76c708ee7"/>
    <ds:schemaRef ds:uri="05206c7d-ee11-4b55-90e5-ac8204f637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7338</TotalTime>
  <Words>1665</Words>
  <Application>Microsoft Office PowerPoint</Application>
  <PresentationFormat>Widescreen</PresentationFormat>
  <Paragraphs>165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Trebuchet MS</vt:lpstr>
      <vt:lpstr>Berlin</vt:lpstr>
      <vt:lpstr>Animal and Vermin Control Outdoor Learning Environment and Premises</vt:lpstr>
      <vt:lpstr>Animal and Vermin Control</vt:lpstr>
      <vt:lpstr>Animal and Vermin Control .2831(a)</vt:lpstr>
      <vt:lpstr>Told for the truth!</vt:lpstr>
      <vt:lpstr>Turtles, iguanas, frogs, salamanders, and other reptiles or amphibians…</vt:lpstr>
      <vt:lpstr>Turtles, iguanas, frogs, salamanders, and other reptiles or amphibians…</vt:lpstr>
      <vt:lpstr>Turtles, iguanas, frogs, salamanders, and other reptiles or amphibians…</vt:lpstr>
      <vt:lpstr>Turtles, iguanas, frogs, salamanders, and other reptiles or amphibians…</vt:lpstr>
      <vt:lpstr>Turtles, iguanas, frogs, salamanders, and other reptiles or amphibians…</vt:lpstr>
      <vt:lpstr>Insects, Rodents and other Vermin</vt:lpstr>
      <vt:lpstr>Insects, Rodents and other Vermin</vt:lpstr>
      <vt:lpstr>Effective measures… .2831(b)</vt:lpstr>
      <vt:lpstr>Structural Control for Pests</vt:lpstr>
      <vt:lpstr>Supplies are readily available</vt:lpstr>
      <vt:lpstr>Structural controls for pests</vt:lpstr>
      <vt:lpstr>Structural controls for pests</vt:lpstr>
      <vt:lpstr>Structural controls for pests</vt:lpstr>
      <vt:lpstr>More information available from…</vt:lpstr>
      <vt:lpstr>Pesticides… .2831(c) and (d)</vt:lpstr>
      <vt:lpstr>Chromated Copper Arsenate (CCA) pressure-treated wood  .2831 (e), (f), and (g)</vt:lpstr>
      <vt:lpstr>For more information on CCA</vt:lpstr>
      <vt:lpstr>Treated wood tag </vt:lpstr>
      <vt:lpstr>Any composting….2831(h)</vt:lpstr>
      <vt:lpstr>…vegetation shall be maintained… .2831(i)</vt:lpstr>
      <vt:lpstr>Outdoor Learning Environment and Premises</vt:lpstr>
      <vt:lpstr>2832(a) …the premises...</vt:lpstr>
      <vt:lpstr>2832(a) …the premises...</vt:lpstr>
      <vt:lpstr>But…take a walk around the playground:</vt:lpstr>
      <vt:lpstr>From there you can’t see:</vt:lpstr>
      <vt:lpstr>.2832(c)(1)  Equipment …in good repair…</vt:lpstr>
      <vt:lpstr>…Wells, grease traps, cisterns, and utility equipment shall be made inaccessible to children..2832(a)</vt:lpstr>
      <vt:lpstr>…inaccessible to children. .2832(a)</vt:lpstr>
      <vt:lpstr>Black widows may not have the characteristic red hour glass.</vt:lpstr>
      <vt:lpstr>Why cover a sandbox?  .2832(c)(2)</vt:lpstr>
      <vt:lpstr>Water features/toys holding water .2832(b)</vt:lpstr>
      <vt:lpstr>Water features/toys holding water .2832(b)</vt:lpstr>
      <vt:lpstr>Other concerns:</vt:lpstr>
      <vt:lpstr>.2832(d) If a daily air quality forecast is made by the Division of Air Quality…</vt:lpstr>
      <vt:lpstr>Airquality.climate.ncsu.edu/air-guide/aq-datasets/</vt:lpstr>
      <vt:lpstr>Scroll down and click on “AirNow”. Then you can enter a zip code.</vt:lpstr>
      <vt:lpstr>.2832(e) When food service is provided in the outdoor learning environment…</vt:lpstr>
      <vt:lpstr>.2832(f) When diapering and toiling facilities are provided in the outdoor learning environment…</vt:lpstr>
      <vt:lpstr>.2832(g)  Storage provided outdoors for children’s toys…</vt:lpstr>
      <vt:lpstr>What meets the requirements for lighting?</vt:lpstr>
      <vt:lpstr>Outdoor water activity centers… .2832(h)</vt:lpstr>
      <vt:lpstr>Outdoor water activity centers…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and Vermin Control Outdoor Learning Environment and Premises</dc:title>
  <dc:creator>Blount, Kimly</dc:creator>
  <cp:lastModifiedBy>Blount, Kimly</cp:lastModifiedBy>
  <cp:revision>36</cp:revision>
  <cp:lastPrinted>2019-08-29T17:44:45Z</cp:lastPrinted>
  <dcterms:created xsi:type="dcterms:W3CDTF">2018-08-20T15:26:18Z</dcterms:created>
  <dcterms:modified xsi:type="dcterms:W3CDTF">2023-11-06T00:28:21Z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0x010100AAFEE30422645A459041866543E5112E</vt:lpwstr>
  </property>
</Properties>
</file>