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4" r:id="rId2"/>
    <p:sldId id="370" r:id="rId3"/>
    <p:sldId id="333" r:id="rId4"/>
    <p:sldId id="288" r:id="rId5"/>
    <p:sldId id="373" r:id="rId6"/>
    <p:sldId id="375" r:id="rId7"/>
    <p:sldId id="339" r:id="rId8"/>
    <p:sldId id="403" r:id="rId9"/>
    <p:sldId id="402" r:id="rId10"/>
    <p:sldId id="404" r:id="rId11"/>
    <p:sldId id="405" r:id="rId12"/>
    <p:sldId id="394" r:id="rId13"/>
    <p:sldId id="380" r:id="rId14"/>
    <p:sldId id="387" r:id="rId15"/>
    <p:sldId id="400" r:id="rId16"/>
    <p:sldId id="406" r:id="rId17"/>
    <p:sldId id="392" r:id="rId18"/>
    <p:sldId id="407" r:id="rId19"/>
    <p:sldId id="360" r:id="rId20"/>
    <p:sldId id="330"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0802" autoAdjust="0"/>
  </p:normalViewPr>
  <p:slideViewPr>
    <p:cSldViewPr>
      <p:cViewPr varScale="1">
        <p:scale>
          <a:sx n="46" d="100"/>
          <a:sy n="46" d="100"/>
        </p:scale>
        <p:origin x="1860" y="48"/>
      </p:cViewPr>
      <p:guideLst>
        <p:guide orient="horz" pos="2160"/>
        <p:guide pos="2880"/>
      </p:guideLst>
    </p:cSldViewPr>
  </p:slideViewPr>
  <p:notesTextViewPr>
    <p:cViewPr>
      <p:scale>
        <a:sx n="3" d="2"/>
        <a:sy n="3" d="2"/>
      </p:scale>
      <p:origin x="0" y="0"/>
    </p:cViewPr>
  </p:notesTextViewPr>
  <p:sorterViewPr>
    <p:cViewPr>
      <p:scale>
        <a:sx n="110" d="100"/>
        <a:sy n="110" d="100"/>
      </p:scale>
      <p:origin x="0" y="0"/>
    </p:cViewPr>
  </p:sorterViewPr>
  <p:notesViewPr>
    <p:cSldViewPr>
      <p:cViewPr>
        <p:scale>
          <a:sx n="100" d="100"/>
          <a:sy n="100" d="100"/>
        </p:scale>
        <p:origin x="-1632" y="1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B5023-53AC-4881-82FD-A730860EFB41}" type="datetimeFigureOut">
              <a:rPr lang="en-US" smtClean="0"/>
              <a:pPr/>
              <a:t>11/5/2023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D36B3-CE85-48EA-9D57-D22CAE102AA5}" type="slidenum">
              <a:rPr lang="en-US" smtClean="0"/>
              <a:pPr/>
              <a:t>‹#›</a:t>
            </a:fld>
            <a:endParaRPr lang="en-US" dirty="0"/>
          </a:p>
        </p:txBody>
      </p:sp>
    </p:spTree>
    <p:extLst>
      <p:ext uri="{BB962C8B-B14F-4D97-AF65-F5344CB8AC3E}">
        <p14:creationId xmlns:p14="http://schemas.microsoft.com/office/powerpoint/2010/main" val="8314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FDF681-46AD-4B0E-8EAE-D8D4E363FEC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6135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Types of materials; quantity and variety; amount of time.</a:t>
            </a:r>
            <a:r>
              <a:rPr lang="en-US" baseline="0" dirty="0">
                <a:latin typeface="Arial" pitchFamily="34" charset="0"/>
              </a:rPr>
              <a:t> </a:t>
            </a:r>
            <a:r>
              <a:rPr lang="en-US" dirty="0">
                <a:latin typeface="Arial" pitchFamily="34" charset="0"/>
              </a:rPr>
              <a:t>Run though the name</a:t>
            </a:r>
            <a:r>
              <a:rPr lang="en-US" baseline="0" dirty="0">
                <a:latin typeface="Arial" pitchFamily="34" charset="0"/>
              </a:rPr>
              <a:t>s of items in this subscales, maybe a few quick descriptions/comments depending on time</a:t>
            </a:r>
            <a:endParaRPr lang="en-US" dirty="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ndParaRPr>
          </a:p>
          <a:p>
            <a:endParaRPr lang="en-US" dirty="0">
              <a:latin typeface="Arial"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1BB67D70-5345-4CFD-864B-9D00C2977845}" type="slidenum">
              <a:rPr lang="en-US" smtClean="0"/>
              <a:pPr/>
              <a:t>10</a:t>
            </a:fld>
            <a:endParaRPr lang="en-US"/>
          </a:p>
        </p:txBody>
      </p:sp>
    </p:spTree>
    <p:extLst>
      <p:ext uri="{BB962C8B-B14F-4D97-AF65-F5344CB8AC3E}">
        <p14:creationId xmlns:p14="http://schemas.microsoft.com/office/powerpoint/2010/main" val="413344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Daily schedule, transitions, frequency of outdoor play weather permitting, balance of free play vs. group activities, small group, whole group, etc. provisions for children with disabilities. Run though the name</a:t>
            </a:r>
            <a:r>
              <a:rPr lang="en-US" baseline="0" dirty="0">
                <a:latin typeface="Arial" pitchFamily="34" charset="0"/>
              </a:rPr>
              <a:t>s of items in this subscales, maybe a few quick descriptions/comments depending on time</a:t>
            </a:r>
            <a:endParaRPr lang="en-US" dirty="0">
              <a:latin typeface="Arial" pitchFamily="34" charset="0"/>
            </a:endParaRPr>
          </a:p>
          <a:p>
            <a:endParaRPr lang="en-US" dirty="0">
              <a:latin typeface="Arial" pitchFamily="34" charset="0"/>
            </a:endParaRPr>
          </a:p>
          <a:p>
            <a:endParaRPr lang="en-US" dirty="0"/>
          </a:p>
          <a:p>
            <a:endParaRPr lang="en-US" dirty="0">
              <a:latin typeface="Arial"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1BB67D70-5345-4CFD-864B-9D00C2977845}" type="slidenum">
              <a:rPr lang="en-US" smtClean="0"/>
              <a:pPr/>
              <a:t>11</a:t>
            </a:fld>
            <a:endParaRPr lang="en-US"/>
          </a:p>
        </p:txBody>
      </p:sp>
    </p:spTree>
    <p:extLst>
      <p:ext uri="{BB962C8B-B14F-4D97-AF65-F5344CB8AC3E}">
        <p14:creationId xmlns:p14="http://schemas.microsoft.com/office/powerpoint/2010/main" val="28007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Mention separately – relation to safety, characteristics</a:t>
            </a:r>
            <a:r>
              <a:rPr lang="en-US" baseline="0" dirty="0">
                <a:latin typeface="Arial" pitchFamily="34" charset="0"/>
              </a:rPr>
              <a:t> of the outdoor space(s),</a:t>
            </a:r>
            <a:r>
              <a:rPr lang="en-US" dirty="0">
                <a:latin typeface="Arial" pitchFamily="34" charset="0"/>
              </a:rPr>
              <a:t> types of materials, play opportunities</a:t>
            </a:r>
            <a:r>
              <a:rPr lang="en-US" baseline="0" dirty="0">
                <a:latin typeface="Arial" pitchFamily="34" charset="0"/>
              </a:rPr>
              <a:t>, etc.</a:t>
            </a:r>
            <a:endParaRPr lang="en-US" dirty="0">
              <a:latin typeface="Arial"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1BB67D70-5345-4CFD-864B-9D00C2977845}" type="slidenum">
              <a:rPr lang="en-US" smtClean="0"/>
              <a:pPr/>
              <a:t>12</a:t>
            </a:fld>
            <a:endParaRPr lang="en-US"/>
          </a:p>
        </p:txBody>
      </p:sp>
      <p:sp>
        <p:nvSpPr>
          <p:cNvPr id="5" name="Notes Placeholder 2"/>
          <p:cNvSpPr txBox="1">
            <a:spLocks/>
          </p:cNvSpPr>
          <p:nvPr/>
        </p:nvSpPr>
        <p:spPr>
          <a:xfrm>
            <a:off x="685800" y="44196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latin typeface="Arial" pitchFamily="34" charset="0"/>
              </a:rPr>
              <a:t>The ERS considers how children are supervised during GM time, much time children are scheduled for gross motor play and outdoor time and have access to appropriate gross motor equipment each day. </a:t>
            </a:r>
          </a:p>
          <a:p>
            <a:endParaRPr lang="en-US" dirty="0">
              <a:latin typeface="Arial" pitchFamily="34" charset="0"/>
            </a:endParaRPr>
          </a:p>
          <a:p>
            <a:r>
              <a:rPr lang="en-US" dirty="0">
                <a:latin typeface="Arial" pitchFamily="34" charset="0"/>
              </a:rPr>
              <a:t>In recent years, several programs in NC are considering their outdoor spaces and are working to naturalize their outdoor areas mainly due to grass roots efforts by professionals in the field and support from the Natural Learning Initiative out of NC State.. </a:t>
            </a:r>
          </a:p>
          <a:p>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82917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Then – of</a:t>
            </a:r>
            <a:r>
              <a:rPr lang="en-US" baseline="0" dirty="0">
                <a:latin typeface="Arial" pitchFamily="34" charset="0"/>
              </a:rPr>
              <a:t> most interest to this group are the s</a:t>
            </a:r>
            <a:r>
              <a:rPr lang="en-US" dirty="0">
                <a:latin typeface="Arial" pitchFamily="34" charset="0"/>
              </a:rPr>
              <a:t>afety, health and sanitation issues, routine care needs such as meals/snacks, toileting, and nap. Some of</a:t>
            </a:r>
            <a:r>
              <a:rPr lang="en-US" baseline="0" dirty="0">
                <a:latin typeface="Arial" pitchFamily="34" charset="0"/>
              </a:rPr>
              <a:t> the content is similar or the same to what is found in the sanitation rules, but the rating scales also include different considerations and do not consider everything that is included in the sanitation rules.  These differences at times may appear contradictory but really are not – simply that our different roles, look for different aspects leading to better and higher quality.</a:t>
            </a:r>
            <a:endParaRPr lang="en-US" dirty="0">
              <a:latin typeface="Arial" pitchFamily="34" charset="0"/>
            </a:endParaRPr>
          </a:p>
          <a:p>
            <a:endParaRPr lang="en-US" dirty="0">
              <a:latin typeface="Arial"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1BB67D70-5345-4CFD-864B-9D00C2977845}" type="slidenum">
              <a:rPr lang="en-US" smtClean="0"/>
              <a:pPr/>
              <a:t>13</a:t>
            </a:fld>
            <a:endParaRPr lang="en-US"/>
          </a:p>
        </p:txBody>
      </p:sp>
      <p:sp>
        <p:nvSpPr>
          <p:cNvPr id="5" name="Notes Placeholder 2"/>
          <p:cNvSpPr txBox="1">
            <a:spLocks/>
          </p:cNvSpPr>
          <p:nvPr/>
        </p:nvSpPr>
        <p:spPr>
          <a:xfrm>
            <a:off x="762000" y="57150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latin typeface="Arial" pitchFamily="34" charset="0"/>
              </a:rPr>
              <a:t>This subscale deals with health, sanitation, and safety of the children. The  lowest scoring items/indicators are typically associated these items for the ITERS-R, ECERS-R, and FCCERS-R rating scales.</a:t>
            </a:r>
          </a:p>
          <a:p>
            <a:endParaRPr lang="en-US" dirty="0">
              <a:latin typeface="Arial" pitchFamily="34" charset="0"/>
            </a:endParaRPr>
          </a:p>
          <a:p>
            <a:r>
              <a:rPr lang="en-US" dirty="0">
                <a:latin typeface="Arial" pitchFamily="34" charset="0"/>
              </a:rPr>
              <a:t>Over the last 14 years, since these items show up on the lower scoring list, we at NCRLAP have noticed that programs can become “hypersensitive” to handwashing and sanitation concerns. Give brief example of programs having children re-wash hands excessively while creating longer wait times and sometimes discipline/negative interaction issues. </a:t>
            </a:r>
          </a:p>
          <a:p>
            <a:endParaRPr lang="en-US" dirty="0">
              <a:latin typeface="Arial" pitchFamily="34" charset="0"/>
            </a:endParaRPr>
          </a:p>
          <a:p>
            <a:r>
              <a:rPr lang="en-US" dirty="0">
                <a:latin typeface="Arial" pitchFamily="34" charset="0"/>
              </a:rPr>
              <a:t>We think a helpful reminder to teaching staff is the fact that for most indicators for health/sanitation,  perfection is not required- 75% in many cases or a few lapses are allowed. The scale allows for a few misses. </a:t>
            </a:r>
          </a:p>
        </p:txBody>
      </p:sp>
    </p:spTree>
    <p:extLst>
      <p:ext uri="{BB962C8B-B14F-4D97-AF65-F5344CB8AC3E}">
        <p14:creationId xmlns:p14="http://schemas.microsoft.com/office/powerpoint/2010/main" val="397535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normAutofit fontScale="85000" lnSpcReduction="10000"/>
          </a:bodyPr>
          <a:lstStyle/>
          <a:p>
            <a:r>
              <a:rPr lang="en-US" dirty="0"/>
              <a:t>This is an example of a slide we show during provider trainings and an issue that is addressed in another one of our website resources: When a self-assessment or mock assessment completed by a TA agency shows areas needing improvement, some issues will be quick fixes. This image shows a common issue with crib placement. The scale requirement for nap/rest is  3 feet apart or separated by a solid barrier. The two on the left are fine because they are separated by a solid barrier. When programs use an L-shape arrangement, they often place the cribs too close together. The slats allow for air flow- it’s not a complete solid barrier and the cribs are not 3 feet apart. So, with some room rearranging, the crib on the right can move down and be appropriately space- quick fix! However, for other classrooms due to limited space for routine care and play areas, this may be the only option for the number of children enrolled. Moving the crib down could negatively impact the infant’s play area. </a:t>
            </a:r>
          </a:p>
          <a:p>
            <a:endParaRPr lang="en-US" dirty="0"/>
          </a:p>
          <a:p>
            <a:r>
              <a:rPr lang="en-US" dirty="0"/>
              <a:t>For administrators, issues such as this are important to discuss with staff. Talking with teachers ahead of time can make them aware that if this arrangement remains the same, this item will score lower on the scale. It’s an issue in the environment- not a personal reflection of the teacher.  (May want to</a:t>
            </a:r>
            <a:r>
              <a:rPr lang="en-US" baseline="0" dirty="0"/>
              <a:t> mention that in this room there was another evacuation crib close to the door – the one in the corner is not the only one!)</a:t>
            </a:r>
            <a:endParaRPr lang="en-US" dirty="0"/>
          </a:p>
          <a:p>
            <a:endParaRPr lang="en-US" dirty="0"/>
          </a:p>
          <a:p>
            <a:r>
              <a:rPr lang="en-US" dirty="0"/>
              <a:t>Understanding these programmatic level decisions through the lens of the assessment process can help prepare teachers for the reading the report  later. It can help each staff member sort the item/indicator scores regarding what is within the teacher’s control, within the administration’s control- responsibility, and the issues that are not likely going to improve or change quickly such as  the size of a room  (without renovation) or dropping the group size (without budget considerations).</a:t>
            </a:r>
          </a:p>
          <a:p>
            <a:endParaRPr lang="en-US" dirty="0"/>
          </a:p>
          <a:p>
            <a:r>
              <a:rPr lang="en-US" dirty="0"/>
              <a:t>Some similar environment issues can be steps to access the center or playground, round door knobs, l-shaped room, furnishings that are not appropriately sized for most of the children, etc.</a:t>
            </a:r>
          </a:p>
          <a:p>
            <a:endParaRPr lang="en-US" dirty="0"/>
          </a:p>
          <a:p>
            <a:r>
              <a:rPr lang="en-US" dirty="0"/>
              <a:t>With that said, it is also important for staff members to under that there is no perfect environment and some items will score lower but if many items score well because there are positive interactions, children can use a variety of appropriate materials throughout the day, a program can still receive a good overall average  score of 5 or better. </a:t>
            </a:r>
          </a:p>
          <a:p>
            <a:endParaRPr lang="en-US" dirty="0"/>
          </a:p>
        </p:txBody>
      </p:sp>
      <p:sp>
        <p:nvSpPr>
          <p:cNvPr id="4" name="Slide Number Placeholder 3"/>
          <p:cNvSpPr>
            <a:spLocks noGrp="1"/>
          </p:cNvSpPr>
          <p:nvPr>
            <p:ph type="sldNum" sz="quarter" idx="10"/>
          </p:nvPr>
        </p:nvSpPr>
        <p:spPr/>
        <p:txBody>
          <a:bodyPr/>
          <a:lstStyle/>
          <a:p>
            <a:fld id="{6C28FC24-882D-4F93-85F0-B82A70F2CDB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1945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defRPr/>
            </a:pPr>
            <a:r>
              <a:rPr lang="en-US" sz="1000" dirty="0">
                <a:latin typeface="Arial" pitchFamily="34" charset="0"/>
              </a:rPr>
              <a:t>Run through bullets </a:t>
            </a:r>
          </a:p>
          <a:p>
            <a:pPr marL="171450" indent="-171450">
              <a:buFont typeface="Arial" pitchFamily="34" charset="0"/>
              <a:buChar char="•"/>
              <a:defRPr/>
            </a:pPr>
            <a:r>
              <a:rPr lang="en-US" sz="1000" dirty="0">
                <a:latin typeface="Arial" pitchFamily="34" charset="0"/>
              </a:rPr>
              <a:t>Quickly reinforce – as already mentioned handwashing is still a requirement – that is a note posted at author’s website NOT used by NCRLAP, we line up with sanitation (15 seconds is fine)</a:t>
            </a:r>
          </a:p>
          <a:p>
            <a:pPr marL="171450" indent="-171450">
              <a:buFont typeface="Arial" pitchFamily="34" charset="0"/>
              <a:buChar char="•"/>
              <a:defRPr/>
            </a:pPr>
            <a:r>
              <a:rPr lang="en-US" sz="1000" dirty="0">
                <a:latin typeface="Arial" pitchFamily="34" charset="0"/>
              </a:rPr>
              <a:t>NCRLAP Uses the diaper change poster, unaware of any differences </a:t>
            </a:r>
          </a:p>
          <a:p>
            <a:pPr marL="171450" indent="-171450">
              <a:buFont typeface="Arial" pitchFamily="34" charset="0"/>
              <a:buChar char="•"/>
              <a:defRPr/>
            </a:pPr>
            <a:r>
              <a:rPr lang="en-US" sz="1000" dirty="0">
                <a:latin typeface="Arial" pitchFamily="34" charset="0"/>
              </a:rPr>
              <a:t>Nap – does require 3 feet separation or solid barrier– this is an example of a higher standard in the ERS since 18 inches or a solid</a:t>
            </a:r>
            <a:r>
              <a:rPr lang="en-US" sz="1000" baseline="0" dirty="0">
                <a:latin typeface="Arial" pitchFamily="34" charset="0"/>
              </a:rPr>
              <a:t> barrier</a:t>
            </a:r>
            <a:r>
              <a:rPr lang="en-US" sz="1000" dirty="0">
                <a:latin typeface="Arial" pitchFamily="34" charset="0"/>
              </a:rPr>
              <a:t> is required in the sanitation rules.  For NCRLAP solid barriers are fine as long as extend the entire length of exposed sleep surface and do not allow air to pass through.  Crib ends (solid) are fine for NCRLAP – another author note not applied by us as mentioned earlier</a:t>
            </a:r>
          </a:p>
          <a:p>
            <a:pPr marL="171450" indent="-171450">
              <a:buFont typeface="Arial" pitchFamily="34" charset="0"/>
              <a:buChar char="•"/>
              <a:defRPr/>
            </a:pPr>
            <a:r>
              <a:rPr lang="en-US" sz="1000" dirty="0">
                <a:latin typeface="Arial" pitchFamily="34" charset="0"/>
              </a:rPr>
              <a:t>The scales require cleaning/sanitizing of tables – another additional ERS requirement – do not test sanitizer simply look for it to sit for 2 min.</a:t>
            </a:r>
          </a:p>
          <a:p>
            <a:pPr marL="628650" lvl="1" indent="-171450">
              <a:buFont typeface="Arial" pitchFamily="34" charset="0"/>
              <a:buChar char="•"/>
              <a:defRPr/>
            </a:pPr>
            <a:r>
              <a:rPr lang="en-US" sz="1000" dirty="0">
                <a:latin typeface="Arial" pitchFamily="34" charset="0"/>
              </a:rPr>
              <a:t>Also likel</a:t>
            </a:r>
            <a:r>
              <a:rPr lang="en-US" sz="1000" baseline="0" dirty="0">
                <a:latin typeface="Arial" pitchFamily="34" charset="0"/>
              </a:rPr>
              <a:t>y to get a bunch of sanitizer questions – we rely on them to tell us what is approved – ask if new memo about </a:t>
            </a:r>
            <a:r>
              <a:rPr lang="en-US" sz="1000" baseline="0" dirty="0" err="1">
                <a:latin typeface="Arial" pitchFamily="34" charset="0"/>
              </a:rPr>
              <a:t>Chloroglass</a:t>
            </a:r>
            <a:r>
              <a:rPr lang="en-US" sz="1000" baseline="0" dirty="0">
                <a:latin typeface="Arial" pitchFamily="34" charset="0"/>
              </a:rPr>
              <a:t>/A to B/DBK (all same product) being OK has been sent please – if so we’d like a copy. Explain we do not use test strips, etc. but if unfamiliar with product will ask program for the MSDS sheet or EHS documentation that it is OK</a:t>
            </a:r>
          </a:p>
        </p:txBody>
      </p:sp>
      <p:sp>
        <p:nvSpPr>
          <p:cNvPr id="4" name="Slide Number Placeholder 3"/>
          <p:cNvSpPr>
            <a:spLocks noGrp="1"/>
          </p:cNvSpPr>
          <p:nvPr>
            <p:ph type="sldNum" sz="quarter" idx="10"/>
          </p:nvPr>
        </p:nvSpPr>
        <p:spPr/>
        <p:txBody>
          <a:bodyPr/>
          <a:lstStyle/>
          <a:p>
            <a:fld id="{F5F3FEEE-552C-4094-AFEF-6B2F7FE03BEE}" type="slidenum">
              <a:rPr lang="en-US" smtClean="0"/>
              <a:pPr/>
              <a:t>15</a:t>
            </a:fld>
            <a:endParaRPr lang="en-US" dirty="0"/>
          </a:p>
        </p:txBody>
      </p:sp>
    </p:spTree>
    <p:extLst>
      <p:ext uri="{BB962C8B-B14F-4D97-AF65-F5344CB8AC3E}">
        <p14:creationId xmlns:p14="http://schemas.microsoft.com/office/powerpoint/2010/main" val="2547014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We all have the shared hope that programs will perceive </a:t>
            </a:r>
            <a:r>
              <a:rPr lang="en-US" i="1" dirty="0"/>
              <a:t>licensing and  beyond that the </a:t>
            </a:r>
            <a:r>
              <a:rPr lang="en-US" dirty="0"/>
              <a:t>assessment process as a pathway for program enhancement and sustained quality by focusing in on what is good for children and implementing best practices each day. </a:t>
            </a:r>
          </a:p>
          <a:p>
            <a:r>
              <a:rPr lang="en-US" dirty="0"/>
              <a:t>As one of you said, “understanding the why” for the Rating Scale requirements. Why is item X, indicator 5.2 an indicator of quality of best practices? Why is this good for children’s development. When programs understand this, I think they are more likely motivated to actually do it. </a:t>
            </a:r>
          </a:p>
          <a:p>
            <a:endParaRPr lang="en-US" dirty="0"/>
          </a:p>
          <a:p>
            <a:r>
              <a:rPr lang="en-US" dirty="0"/>
              <a:t>I think we all agree that when programs use the process as a self-study- a time for them to focus on program strengths/weakness, make decisions about what changes they may need to make, take the time to brainstorm, implement, and evaluate the changes, the assessment process can be viewed as a time for verification. The assessors use the assessment tool to objectively evaluate program quality. From there, the program views the results and considers if they did meet the desired goal or if there is more work to be done. </a:t>
            </a:r>
          </a:p>
          <a:p>
            <a:endParaRPr lang="en-US" dirty="0"/>
          </a:p>
          <a:p>
            <a:r>
              <a:rPr lang="en-US" dirty="0"/>
              <a:t>Of course, the system does have some accountability or “teeth” so to speak.  The higher the star rating, the more money a program can receive for reimbursement rates or potentially charge more for tuition fees. Even though there are some concrete desired scores or outcomes, if we continue (NCRLAP and the TA Specialists) frame this process as a means for program enhancement, perhaps we can help directors, teachers, and home providers view the process less as a “test” for one day. </a:t>
            </a:r>
          </a:p>
        </p:txBody>
      </p:sp>
      <p:sp>
        <p:nvSpPr>
          <p:cNvPr id="4" name="Slide Number Placeholder 3"/>
          <p:cNvSpPr>
            <a:spLocks noGrp="1"/>
          </p:cNvSpPr>
          <p:nvPr>
            <p:ph type="sldNum" sz="quarter" idx="10"/>
          </p:nvPr>
        </p:nvSpPr>
        <p:spPr/>
        <p:txBody>
          <a:bodyPr/>
          <a:lstStyle/>
          <a:p>
            <a:fld id="{77E0AC58-6CDC-4657-BDF5-C8E0F5424088}" type="slidenum">
              <a:rPr lang="en-US" smtClean="0"/>
              <a:pPr/>
              <a:t>16</a:t>
            </a:fld>
            <a:endParaRPr lang="en-US" dirty="0"/>
          </a:p>
        </p:txBody>
      </p:sp>
    </p:spTree>
    <p:extLst>
      <p:ext uri="{BB962C8B-B14F-4D97-AF65-F5344CB8AC3E}">
        <p14:creationId xmlns:p14="http://schemas.microsoft.com/office/powerpoint/2010/main" val="118573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It’s a good thing for children and our communities – the</a:t>
            </a:r>
            <a:r>
              <a:rPr lang="en-US" baseline="0" dirty="0">
                <a:latin typeface="Arial" pitchFamily="34" charset="0"/>
              </a:rPr>
              <a:t> work we all complete and our different roles are important in reaching this goal</a:t>
            </a:r>
            <a:endParaRPr lang="en-US" dirty="0">
              <a:latin typeface="Arial" pitchFamily="34" charset="0"/>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3186EEB2-FD7B-48EE-B840-FBC40C5CB634}" type="slidenum">
              <a:rPr lang="en-US" smtClean="0"/>
              <a:pPr/>
              <a:t>17</a:t>
            </a:fld>
            <a:endParaRPr lang="en-US"/>
          </a:p>
        </p:txBody>
      </p:sp>
    </p:spTree>
    <p:extLst>
      <p:ext uri="{BB962C8B-B14F-4D97-AF65-F5344CB8AC3E}">
        <p14:creationId xmlns:p14="http://schemas.microsoft.com/office/powerpoint/2010/main" val="92553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6241"/>
            <a:ext cx="5486400" cy="4723074"/>
          </a:xfrm>
        </p:spPr>
        <p:txBody>
          <a:bodyPr/>
          <a:lstStyle/>
          <a:p>
            <a:endParaRPr lang="en-US" sz="1000" dirty="0"/>
          </a:p>
        </p:txBody>
      </p:sp>
      <p:sp>
        <p:nvSpPr>
          <p:cNvPr id="4" name="Slide Number Placeholder 3"/>
          <p:cNvSpPr>
            <a:spLocks noGrp="1"/>
          </p:cNvSpPr>
          <p:nvPr>
            <p:ph type="sldNum" sz="quarter" idx="10"/>
          </p:nvPr>
        </p:nvSpPr>
        <p:spPr/>
        <p:txBody>
          <a:bodyPr/>
          <a:lstStyle/>
          <a:p>
            <a:fld id="{0B14F549-2936-BB42-BFB2-485A5D20C9F8}" type="slidenum">
              <a:rPr lang="en-US" smtClean="0"/>
              <a:t>18</a:t>
            </a:fld>
            <a:endParaRPr lang="en-US"/>
          </a:p>
        </p:txBody>
      </p:sp>
    </p:spTree>
    <p:extLst>
      <p:ext uri="{BB962C8B-B14F-4D97-AF65-F5344CB8AC3E}">
        <p14:creationId xmlns:p14="http://schemas.microsoft.com/office/powerpoint/2010/main" val="419380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1280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5F05639F-39CF-4D9E-A088-AA990475F8DF}" type="slidenum">
              <a:rPr lang="en-US" smtClean="0"/>
              <a:pPr/>
              <a:t>19</a:t>
            </a:fld>
            <a:endParaRPr lang="en-US"/>
          </a:p>
        </p:txBody>
      </p:sp>
    </p:spTree>
    <p:extLst>
      <p:ext uri="{BB962C8B-B14F-4D97-AF65-F5344CB8AC3E}">
        <p14:creationId xmlns:p14="http://schemas.microsoft.com/office/powerpoint/2010/main" val="58745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3FEEE-552C-4094-AFEF-6B2F7FE03BEE}" type="slidenum">
              <a:rPr lang="en-US" smtClean="0"/>
              <a:pPr/>
              <a:t>2</a:t>
            </a:fld>
            <a:endParaRPr lang="en-US" dirty="0"/>
          </a:p>
        </p:txBody>
      </p:sp>
    </p:spTree>
    <p:extLst>
      <p:ext uri="{BB962C8B-B14F-4D97-AF65-F5344CB8AC3E}">
        <p14:creationId xmlns:p14="http://schemas.microsoft.com/office/powerpoint/2010/main" val="254701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2DF0F4D5-36D5-4743-90AD-FADD2972D586}" type="slidenum">
              <a:rPr lang="en-US">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55623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itchFamily="34" charset="0"/>
              </a:rPr>
              <a:t>NCRLAP </a:t>
            </a:r>
            <a:r>
              <a:rPr lang="en-US" sz="1000" dirty="0"/>
              <a:t>Began in 1999 to assess child care quality using the Environment Rating Scales and </a:t>
            </a:r>
            <a:r>
              <a:rPr lang="en-US" sz="1000" dirty="0">
                <a:latin typeface="Arial" pitchFamily="34" charset="0"/>
              </a:rPr>
              <a:t>is a funded by a grant from the Division of Child Development and Early Education. The grant is based and managed at UNCG though most of our staff are located across the state and work out of home offices.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The assessment scores count as part of the program standards of the license; therefore, the assessment process is considered high stakes in North Carolina. This means that the assessment scores are used as part of our regulatory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itchFamily="34" charset="0"/>
              </a:rPr>
              <a:t> </a:t>
            </a:r>
          </a:p>
          <a:p>
            <a:pPr marL="0" indent="0">
              <a:buFont typeface="Arial" pitchFamily="34" charset="0"/>
              <a:buNone/>
            </a:pPr>
            <a:r>
              <a:rPr lang="en-US" sz="1000" dirty="0"/>
              <a:t>To achieve this goal of consistency, we have an  extensive training and reliability system in place. Once an assessor is reliable, there is continued on-going  training through our reliability system with frequent reliability checks</a:t>
            </a:r>
            <a:endParaRPr lang="en-US" sz="1000" dirty="0">
              <a:latin typeface="Arial" pitchFamily="34" charset="0"/>
            </a:endParaRPr>
          </a:p>
          <a:p>
            <a:endParaRPr lang="en-US" sz="1000" dirty="0">
              <a:latin typeface="Arial" pitchFamily="34" charset="0"/>
            </a:endParaRPr>
          </a:p>
          <a:p>
            <a:endParaRPr lang="en-US" dirty="0">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CA6C8A2D-63F3-43C7-929D-6239A717A6AA}" type="slidenum">
              <a:rPr lang="en-US" smtClean="0"/>
              <a:pPr/>
              <a:t>3</a:t>
            </a:fld>
            <a:endParaRPr lang="en-US"/>
          </a:p>
        </p:txBody>
      </p:sp>
    </p:spTree>
    <p:extLst>
      <p:ext uri="{BB962C8B-B14F-4D97-AF65-F5344CB8AC3E}">
        <p14:creationId xmlns:p14="http://schemas.microsoft.com/office/powerpoint/2010/main" val="118466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6241"/>
            <a:ext cx="5486400" cy="4723074"/>
          </a:xfrm>
        </p:spPr>
        <p:txBody>
          <a:bodyPr/>
          <a:lstStyle/>
          <a:p>
            <a:r>
              <a:rPr lang="en-US" sz="1000" dirty="0"/>
              <a:t>To help programs prepare for the assessment process and quality enhancement, our website provides much information and training resources about what to expect during the process and best practices for children. It is designed so programs can easily find resources about all age groups/scales and then can find resources specific to certain age groups and Rating Scales. </a:t>
            </a:r>
          </a:p>
          <a:p>
            <a:endParaRPr lang="en-US" sz="1000" dirty="0"/>
          </a:p>
          <a:p>
            <a:r>
              <a:rPr lang="en-US" sz="1000" dirty="0"/>
              <a:t>There are worksheets, videos, and activities. </a:t>
            </a:r>
          </a:p>
          <a:p>
            <a:endParaRPr lang="en-US" sz="1000" dirty="0"/>
          </a:p>
          <a:p>
            <a:r>
              <a:rPr lang="en-US" sz="1000" dirty="0"/>
              <a:t>We also have an online training calendar that shows NCRLAP training events across the state such as when we do sessions at local and state conferences as well as dates for weekly webinars. The webinars are held during naptime- 1:00 usually on Tuesdays and discuss the lowest scoring items and indicators. </a:t>
            </a:r>
          </a:p>
        </p:txBody>
      </p:sp>
      <p:sp>
        <p:nvSpPr>
          <p:cNvPr id="4" name="Slide Number Placeholder 3"/>
          <p:cNvSpPr>
            <a:spLocks noGrp="1"/>
          </p:cNvSpPr>
          <p:nvPr>
            <p:ph type="sldNum" sz="quarter" idx="10"/>
          </p:nvPr>
        </p:nvSpPr>
        <p:spPr/>
        <p:txBody>
          <a:bodyPr/>
          <a:lstStyle/>
          <a:p>
            <a:fld id="{0B14F549-2936-BB42-BFB2-485A5D20C9F8}" type="slidenum">
              <a:rPr lang="en-US" smtClean="0"/>
              <a:t>4</a:t>
            </a:fld>
            <a:endParaRPr lang="en-US"/>
          </a:p>
        </p:txBody>
      </p:sp>
    </p:spTree>
    <p:extLst>
      <p:ext uri="{BB962C8B-B14F-4D97-AF65-F5344CB8AC3E}">
        <p14:creationId xmlns:p14="http://schemas.microsoft.com/office/powerpoint/2010/main" val="419380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38CB82-1024-467F-B8E2-D031671EAA3F}" type="slidenum">
              <a:rPr lang="en-US"/>
              <a:pPr eaLnBrk="1" hangingPunct="1"/>
              <a:t>5</a:t>
            </a:fld>
            <a:endParaRPr lang="en-US"/>
          </a:p>
        </p:txBody>
      </p:sp>
      <p:sp>
        <p:nvSpPr>
          <p:cNvPr id="55299" name="Rectangle 2"/>
          <p:cNvSpPr>
            <a:spLocks noGrp="1" noRot="1" noChangeAspect="1" noChangeArrowheads="1" noTextEdit="1"/>
          </p:cNvSpPr>
          <p:nvPr>
            <p:ph type="sldImg"/>
          </p:nvPr>
        </p:nvSpPr>
        <p:spPr>
          <a:xfrm>
            <a:off x="1146175" y="685800"/>
            <a:ext cx="4572000" cy="3429000"/>
          </a:xfrm>
          <a:ln/>
        </p:spPr>
      </p:sp>
      <p:sp>
        <p:nvSpPr>
          <p:cNvPr id="55300" name="Rectangle 3"/>
          <p:cNvSpPr>
            <a:spLocks noGrp="1" noChangeArrowheads="1"/>
          </p:cNvSpPr>
          <p:nvPr>
            <p:ph type="body" idx="1"/>
          </p:nvPr>
        </p:nvSpPr>
        <p:spPr>
          <a:xfrm>
            <a:off x="914400" y="4343400"/>
            <a:ext cx="5029200" cy="4419600"/>
          </a:xfrm>
          <a:noFill/>
          <a:ln w="28575">
            <a:noFill/>
            <a:miter lim="800000"/>
            <a:headEnd/>
            <a:tailEnd/>
          </a:ln>
        </p:spPr>
        <p:txBody>
          <a:bodyPr>
            <a:normAutofit/>
          </a:bodyPr>
          <a:lstStyle/>
          <a:p>
            <a:pPr eaLnBrk="1" hangingPunct="1">
              <a:spcBef>
                <a:spcPct val="50000"/>
              </a:spcBef>
            </a:pPr>
            <a:r>
              <a:rPr lang="en-US" sz="1100" dirty="0">
                <a:latin typeface="Arial" pitchFamily="34" charset="0"/>
              </a:rPr>
              <a:t>In NC, the Environment Rating Scales are used to assess global quality which means that a variety of process and structural characteristics are</a:t>
            </a:r>
            <a:r>
              <a:rPr lang="en-US" sz="1100" baseline="0" dirty="0">
                <a:latin typeface="Arial" pitchFamily="34" charset="0"/>
              </a:rPr>
              <a:t> considered – will discuss more in a minute</a:t>
            </a:r>
            <a:endParaRPr lang="en-US" sz="1100" dirty="0">
              <a:latin typeface="Arial" pitchFamily="34" charset="0"/>
            </a:endParaRPr>
          </a:p>
          <a:p>
            <a:pPr eaLnBrk="1" hangingPunct="1">
              <a:lnSpc>
                <a:spcPct val="90000"/>
              </a:lnSpc>
            </a:pPr>
            <a:endParaRPr lang="en-US" sz="1100" dirty="0">
              <a:latin typeface="Arial" pitchFamily="34" charset="0"/>
            </a:endParaRPr>
          </a:p>
          <a:p>
            <a:pPr eaLnBrk="1" hangingPunct="1">
              <a:lnSpc>
                <a:spcPct val="90000"/>
              </a:lnSpc>
            </a:pPr>
            <a:endParaRPr lang="en-US" sz="1100" dirty="0">
              <a:latin typeface="Arial" pitchFamily="34" charset="0"/>
            </a:endParaRPr>
          </a:p>
          <a:p>
            <a:pPr eaLnBrk="1" hangingPunct="1"/>
            <a:r>
              <a:rPr lang="en-US" sz="1100" dirty="0">
                <a:latin typeface="Arial" pitchFamily="34" charset="0"/>
              </a:rPr>
              <a:t>Each</a:t>
            </a:r>
            <a:r>
              <a:rPr lang="en-US" sz="1100" baseline="0" dirty="0">
                <a:latin typeface="Arial" pitchFamily="34" charset="0"/>
              </a:rPr>
              <a:t> scale includes 32-39 items (</a:t>
            </a:r>
            <a:r>
              <a:rPr lang="en-US" sz="1100" b="1" baseline="0" dirty="0">
                <a:latin typeface="Arial" pitchFamily="34" charset="0"/>
              </a:rPr>
              <a:t>good to have scale to show them that these are actual published books</a:t>
            </a:r>
            <a:r>
              <a:rPr lang="en-US" sz="1100" baseline="0" dirty="0">
                <a:latin typeface="Arial" pitchFamily="34" charset="0"/>
              </a:rPr>
              <a:t>), each of which includes multiple indicators, there are hundreds of indicators in each scale.  The scales are based on a 7 point scale (1=</a:t>
            </a:r>
            <a:r>
              <a:rPr lang="en-US" sz="1100" dirty="0">
                <a:latin typeface="Arial" pitchFamily="34" charset="0"/>
              </a:rPr>
              <a:t>Inadequate. 3= Minimal or indicators that represent basic care for children- what keeps children and safe and healthy and these indicators usually align with Child Care and Sanitation rule requirements. 5 is the Good level children. If a program receives an overall score of 5, the quality level is considered developmentally appropriate –</a:t>
            </a:r>
            <a:r>
              <a:rPr lang="en-US" sz="1100" baseline="0" dirty="0">
                <a:latin typeface="Arial" pitchFamily="34" charset="0"/>
              </a:rPr>
              <a:t> this is the “bar” for NC assessments</a:t>
            </a:r>
            <a:r>
              <a:rPr lang="en-US" sz="1100" dirty="0">
                <a:latin typeface="Arial" pitchFamily="34" charset="0"/>
              </a:rPr>
              <a:t>. There is another level of quality- the (7) or excellent level. Programs do not have to illustrate these indicators to have a developmentally appropriate program, but these indicators are further enriching, further enhancing elements.  To determine</a:t>
            </a:r>
            <a:r>
              <a:rPr lang="en-US" sz="1100" baseline="0" dirty="0">
                <a:latin typeface="Arial" pitchFamily="34" charset="0"/>
              </a:rPr>
              <a:t> the overall final score – each item is scored and then all item scores are averaged.  Therefore, many (literally 100’s) of indicators factor into each score – one item does not “make or break” a program’s star rated license – there are many important considerations related to child care quality.</a:t>
            </a:r>
            <a:endParaRPr lang="en-US" sz="1100" dirty="0">
              <a:latin typeface="Arial" pitchFamily="34" charset="0"/>
            </a:endParaRPr>
          </a:p>
        </p:txBody>
      </p:sp>
    </p:spTree>
    <p:extLst>
      <p:ext uri="{BB962C8B-B14F-4D97-AF65-F5344CB8AC3E}">
        <p14:creationId xmlns:p14="http://schemas.microsoft.com/office/powerpoint/2010/main" val="260068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normAutofit lnSpcReduction="10000"/>
          </a:bodyPr>
          <a:lstStyle/>
          <a:p>
            <a:pPr eaLnBrk="1" hangingPunct="1"/>
            <a:r>
              <a:rPr lang="en-US" dirty="0">
                <a:latin typeface="Arial" pitchFamily="34" charset="0"/>
              </a:rPr>
              <a:t>When an assessor conducts an observation, not only are the ERS used for the observation, but the assessor also uses the NC Additional Notes. These notes further clarify information in the scale</a:t>
            </a:r>
            <a:r>
              <a:rPr lang="en-US" baseline="0" dirty="0">
                <a:latin typeface="Arial" pitchFamily="34" charset="0"/>
              </a:rPr>
              <a:t> that we have received many questions about either from our own staff, child care providers, or DCDEE</a:t>
            </a:r>
            <a:r>
              <a:rPr lang="en-US" dirty="0">
                <a:latin typeface="Arial" pitchFamily="34" charset="0"/>
              </a:rPr>
              <a:t>. </a:t>
            </a:r>
          </a:p>
          <a:p>
            <a:pPr eaLnBrk="1" hangingPunct="1"/>
            <a:r>
              <a:rPr lang="en-US" dirty="0">
                <a:latin typeface="Arial" pitchFamily="34" charset="0"/>
              </a:rPr>
              <a:t>Programs can and should access these notes on our website. It may be helpful for you to be aware that there are often questions</a:t>
            </a:r>
            <a:r>
              <a:rPr lang="en-US" baseline="0" dirty="0">
                <a:latin typeface="Arial" pitchFamily="34" charset="0"/>
              </a:rPr>
              <a:t> about the additional notes used by assessors and this is because the author’s also post additional notes on their website that include some requirements or explanations that our staff do not use. Therefore, for NC assessments, the NC notes posted on our website are used – we do reference the author’s notes for 2 of the scales, but our notes should always be the starting point for licensure related assessments/questions.</a:t>
            </a:r>
          </a:p>
          <a:p>
            <a:pPr eaLnBrk="1" hangingPunct="1"/>
            <a:endParaRPr lang="en-US" baseline="0" dirty="0">
              <a:latin typeface="Arial" pitchFamily="34" charset="0"/>
            </a:endParaRPr>
          </a:p>
          <a:p>
            <a:pPr eaLnBrk="1" hangingPunct="1"/>
            <a:r>
              <a:rPr lang="en-US" baseline="0" dirty="0">
                <a:latin typeface="Arial" pitchFamily="34" charset="0"/>
              </a:rPr>
              <a:t>A few quick examples of differences that we often receive questions about 1) the authors allow hand sanitizer to be used in lieu of actual handwashing BUT because our assessments occur as part of the NC child care license we still require actual handwashing, just as is specified in the sanitation rules.  Hand sanitizer can only be used in limited situations (such as outdoors without running water, not freely accessible to children, etc.).  Also, for NCRLAP assessments a solid barrier between cots/cribs is acceptable as is explained in the child care rules – you may hear a child care provider say that the rating scales don’t allow a barrier any longer, but that is because they are looking at the authors/ERSI notes rather than our – in these cases please refer them to our website and notes.</a:t>
            </a:r>
            <a:endParaRPr lang="en-US" dirty="0">
              <a:latin typeface="Arial" pitchFamily="34" charset="0"/>
            </a:endParaRP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3F44AD-2E31-4156-AE97-0B61A14E60C1}" type="slidenum">
              <a:rPr lang="en-US"/>
              <a:pPr eaLnBrk="1" hangingPunct="1"/>
              <a:t>6</a:t>
            </a:fld>
            <a:endParaRPr lang="en-US"/>
          </a:p>
        </p:txBody>
      </p:sp>
    </p:spTree>
    <p:extLst>
      <p:ext uri="{BB962C8B-B14F-4D97-AF65-F5344CB8AC3E}">
        <p14:creationId xmlns:p14="http://schemas.microsoft.com/office/powerpoint/2010/main" val="296608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Next, I want to talk more about the major areas of the child care environment considered by the ERS as well as some of the important considerations programs think about in these specific areas when planning for quality care. Keep in mind that child care environments are unique and can look very different while still providing quality care and meeting rating scale requirements.</a:t>
            </a: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20E0BED1-B823-4DF8-A175-9C892F6D63FB}" type="slidenum">
              <a:rPr lang="en-US" smtClean="0"/>
              <a:pPr/>
              <a:t>7</a:t>
            </a:fld>
            <a:endParaRPr lang="en-US"/>
          </a:p>
        </p:txBody>
      </p:sp>
    </p:spTree>
    <p:extLst>
      <p:ext uri="{BB962C8B-B14F-4D97-AF65-F5344CB8AC3E}">
        <p14:creationId xmlns:p14="http://schemas.microsoft.com/office/powerpoint/2010/main" val="308106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Amount and cleanliness of space, furnishings, room arrangement, visual supervision, types of play areas, presences of softness, display. Run though the name</a:t>
            </a:r>
            <a:r>
              <a:rPr lang="en-US" baseline="0" dirty="0">
                <a:latin typeface="Arial" pitchFamily="34" charset="0"/>
              </a:rPr>
              <a:t>s of items in this subscale, maybe a few quick descriptions/comments depending on time</a:t>
            </a:r>
            <a:endParaRPr lang="en-US" dirty="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ndParaRPr>
          </a:p>
          <a:p>
            <a:endParaRPr lang="en-US" dirty="0"/>
          </a:p>
          <a:p>
            <a:endParaRPr lang="en-US" dirty="0">
              <a:latin typeface="Arial"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1BB67D70-5345-4CFD-864B-9D00C2977845}" type="slidenum">
              <a:rPr lang="en-US" smtClean="0"/>
              <a:pPr/>
              <a:t>8</a:t>
            </a:fld>
            <a:endParaRPr lang="en-US"/>
          </a:p>
        </p:txBody>
      </p:sp>
      <p:sp>
        <p:nvSpPr>
          <p:cNvPr id="5" name="Notes Placeholder 2"/>
          <p:cNvSpPr txBox="1">
            <a:spLocks/>
          </p:cNvSpPr>
          <p:nvPr/>
        </p:nvSpPr>
        <p:spPr>
          <a:xfrm>
            <a:off x="838200" y="44958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latin typeface="Arial" pitchFamily="34" charset="0"/>
            </a:endParaRPr>
          </a:p>
        </p:txBody>
      </p:sp>
    </p:spTree>
    <p:extLst>
      <p:ext uri="{BB962C8B-B14F-4D97-AF65-F5344CB8AC3E}">
        <p14:creationId xmlns:p14="http://schemas.microsoft.com/office/powerpoint/2010/main" val="116229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Literacy development and content of language used.  Run though the name</a:t>
            </a:r>
            <a:r>
              <a:rPr lang="en-US" baseline="0" dirty="0">
                <a:latin typeface="Arial" pitchFamily="34" charset="0"/>
              </a:rPr>
              <a:t>s of items in these two subscales, maybe a few quick descriptions/comments depending on time</a:t>
            </a:r>
            <a:endParaRPr lang="en-US" dirty="0">
              <a:latin typeface="Arial" pitchFamily="34"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pitchFamily="34" charset="0"/>
              </a:defRPr>
            </a:lvl1pPr>
            <a:lvl2pPr marL="702756" indent="-270291" defTabSz="912983">
              <a:defRPr>
                <a:solidFill>
                  <a:schemeClr val="tx1"/>
                </a:solidFill>
                <a:latin typeface="Arial" pitchFamily="34" charset="0"/>
              </a:defRPr>
            </a:lvl2pPr>
            <a:lvl3pPr marL="1081164" indent="-216233" defTabSz="912983">
              <a:defRPr>
                <a:solidFill>
                  <a:schemeClr val="tx1"/>
                </a:solidFill>
                <a:latin typeface="Arial" pitchFamily="34" charset="0"/>
              </a:defRPr>
            </a:lvl3pPr>
            <a:lvl4pPr marL="1513629" indent="-216233" defTabSz="912983">
              <a:defRPr>
                <a:solidFill>
                  <a:schemeClr val="tx1"/>
                </a:solidFill>
                <a:latin typeface="Arial" pitchFamily="34" charset="0"/>
              </a:defRPr>
            </a:lvl4pPr>
            <a:lvl5pPr marL="1946095" indent="-216233" defTabSz="912983">
              <a:defRPr>
                <a:solidFill>
                  <a:schemeClr val="tx1"/>
                </a:solidFill>
                <a:latin typeface="Arial" pitchFamily="34" charset="0"/>
              </a:defRPr>
            </a:lvl5pPr>
            <a:lvl6pPr marL="2378560" indent="-216233" defTabSz="912983" fontAlgn="base">
              <a:spcBef>
                <a:spcPct val="0"/>
              </a:spcBef>
              <a:spcAft>
                <a:spcPct val="0"/>
              </a:spcAft>
              <a:defRPr>
                <a:solidFill>
                  <a:schemeClr val="tx1"/>
                </a:solidFill>
                <a:latin typeface="Arial" pitchFamily="34" charset="0"/>
              </a:defRPr>
            </a:lvl6pPr>
            <a:lvl7pPr marL="2811026" indent="-216233" defTabSz="912983" fontAlgn="base">
              <a:spcBef>
                <a:spcPct val="0"/>
              </a:spcBef>
              <a:spcAft>
                <a:spcPct val="0"/>
              </a:spcAft>
              <a:defRPr>
                <a:solidFill>
                  <a:schemeClr val="tx1"/>
                </a:solidFill>
                <a:latin typeface="Arial" pitchFamily="34" charset="0"/>
              </a:defRPr>
            </a:lvl7pPr>
            <a:lvl8pPr marL="3243491" indent="-216233" defTabSz="912983" fontAlgn="base">
              <a:spcBef>
                <a:spcPct val="0"/>
              </a:spcBef>
              <a:spcAft>
                <a:spcPct val="0"/>
              </a:spcAft>
              <a:defRPr>
                <a:solidFill>
                  <a:schemeClr val="tx1"/>
                </a:solidFill>
                <a:latin typeface="Arial" pitchFamily="34" charset="0"/>
              </a:defRPr>
            </a:lvl8pPr>
            <a:lvl9pPr marL="3675957" indent="-216233" defTabSz="912983" fontAlgn="base">
              <a:spcBef>
                <a:spcPct val="0"/>
              </a:spcBef>
              <a:spcAft>
                <a:spcPct val="0"/>
              </a:spcAft>
              <a:defRPr>
                <a:solidFill>
                  <a:schemeClr val="tx1"/>
                </a:solidFill>
                <a:latin typeface="Arial" pitchFamily="34" charset="0"/>
              </a:defRPr>
            </a:lvl9pPr>
          </a:lstStyle>
          <a:p>
            <a:fld id="{1BB67D70-5345-4CFD-864B-9D00C2977845}" type="slidenum">
              <a:rPr lang="en-US" smtClean="0"/>
              <a:pPr/>
              <a:t>9</a:t>
            </a:fld>
            <a:endParaRPr lang="en-US"/>
          </a:p>
        </p:txBody>
      </p:sp>
    </p:spTree>
    <p:extLst>
      <p:ext uri="{BB962C8B-B14F-4D97-AF65-F5344CB8AC3E}">
        <p14:creationId xmlns:p14="http://schemas.microsoft.com/office/powerpoint/2010/main" val="358007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16B9EE-BB07-4C04-8443-182909DBB611}" type="datetime1">
              <a:rPr lang="en-US" smtClean="0">
                <a:solidFill>
                  <a:prstClr val="black">
                    <a:tint val="75000"/>
                  </a:prstClr>
                </a:solidFill>
              </a:r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9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CE2F65-2857-4B51-8824-C2FD844F1365}" type="datetime1">
              <a:rPr lang="en-US" smtClean="0">
                <a:solidFill>
                  <a:prstClr val="black">
                    <a:tint val="75000"/>
                  </a:prstClr>
                </a:solidFill>
              </a:r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59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41540-569D-4071-AC5A-AE51BE347F95}" type="datetime1">
              <a:rPr lang="en-US" smtClean="0">
                <a:solidFill>
                  <a:prstClr val="black">
                    <a:tint val="75000"/>
                  </a:prstClr>
                </a:solidFill>
              </a:r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46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838200"/>
          </a:xfrm>
        </p:spPr>
        <p:txBody>
          <a:bodyPr/>
          <a:lstStyle/>
          <a:p>
            <a:r>
              <a:rPr lang="en-US"/>
              <a:t>Click to edit Master title style</a:t>
            </a:r>
          </a:p>
        </p:txBody>
      </p:sp>
      <p:sp>
        <p:nvSpPr>
          <p:cNvPr id="3" name="Text Placeholder 2"/>
          <p:cNvSpPr>
            <a:spLocks noGrp="1"/>
          </p:cNvSpPr>
          <p:nvPr>
            <p:ph type="body" sz="half" idx="1"/>
          </p:nvPr>
        </p:nvSpPr>
        <p:spPr>
          <a:xfrm>
            <a:off x="304800" y="1143000"/>
            <a:ext cx="41529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143000"/>
            <a:ext cx="41529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695700"/>
            <a:ext cx="41529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ftr" sz="quarter" idx="10"/>
          </p:nvPr>
        </p:nvSpPr>
        <p:spPr>
          <a:ln/>
        </p:spPr>
        <p:txBody>
          <a:bodyPr/>
          <a:lstStyle>
            <a:lvl1pPr>
              <a:defRPr/>
            </a:lvl1pPr>
          </a:lstStyle>
          <a:p>
            <a:pPr>
              <a:defRPr/>
            </a:pPr>
            <a:endParaRPr lang="en-US" dirty="0">
              <a:solidFill>
                <a:prstClr val="black">
                  <a:tint val="75000"/>
                </a:prstClr>
              </a:solidFill>
            </a:endParaRPr>
          </a:p>
        </p:txBody>
      </p:sp>
      <p:sp>
        <p:nvSpPr>
          <p:cNvPr id="7" name="Rectangle 5"/>
          <p:cNvSpPr>
            <a:spLocks noGrp="1" noChangeArrowheads="1"/>
          </p:cNvSpPr>
          <p:nvPr>
            <p:ph type="sldNum" sz="quarter" idx="11"/>
          </p:nvPr>
        </p:nvSpPr>
        <p:spPr>
          <a:ln/>
        </p:spPr>
        <p:txBody>
          <a:bodyPr/>
          <a:lstStyle>
            <a:lvl1pPr>
              <a:defRPr/>
            </a:lvl1pPr>
          </a:lstStyle>
          <a:p>
            <a:pPr>
              <a:defRPr/>
            </a:pPr>
            <a:r>
              <a:rPr lang="en-US" dirty="0">
                <a:solidFill>
                  <a:prstClr val="black">
                    <a:tint val="75000"/>
                  </a:prstClr>
                </a:solidFill>
              </a:rPr>
              <a:t>Slide </a:t>
            </a:r>
            <a:fld id="{11368EA3-FAFE-47DB-8F48-BB92C54092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12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9C7A9-3EE9-44E7-AE7B-1FC994709CA6}" type="datetime1">
              <a:rPr lang="en-US" smtClean="0">
                <a:solidFill>
                  <a:prstClr val="black">
                    <a:tint val="75000"/>
                  </a:prstClr>
                </a:solidFill>
              </a:r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41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CC200-AF6C-4769-8760-216FC538E42D}" type="datetime1">
              <a:rPr lang="en-US" smtClean="0">
                <a:solidFill>
                  <a:prstClr val="black">
                    <a:tint val="75000"/>
                  </a:prstClr>
                </a:solidFill>
              </a:r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86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5C593F-46D2-47D4-95B6-16A088DDF0D9}" type="datetime1">
              <a:rPr lang="en-US" smtClean="0">
                <a:solidFill>
                  <a:prstClr val="black">
                    <a:tint val="75000"/>
                  </a:prstClr>
                </a:solidFill>
              </a:r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48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0DF883-4FA9-4493-B04A-5E7E7463A45B}" type="datetime1">
              <a:rPr lang="en-US" smtClean="0">
                <a:solidFill>
                  <a:prstClr val="black">
                    <a:tint val="75000"/>
                  </a:prstClr>
                </a:solidFill>
              </a:r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05603-DDF8-49AE-9355-F2E57F1803C7}" type="datetime1">
              <a:rPr lang="en-US" smtClean="0">
                <a:solidFill>
                  <a:prstClr val="black">
                    <a:tint val="75000"/>
                  </a:prstClr>
                </a:solidFill>
              </a:r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70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A2986-3339-4FA6-AA53-2F5E4F043AF1}" type="datetime1">
              <a:rPr lang="en-US" smtClean="0">
                <a:solidFill>
                  <a:prstClr val="black">
                    <a:tint val="75000"/>
                  </a:prstClr>
                </a:solidFill>
              </a:r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72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12E7C-F94F-4516-B95E-9A28C5B30150}" type="datetime1">
              <a:rPr lang="en-US" smtClean="0">
                <a:solidFill>
                  <a:prstClr val="black">
                    <a:tint val="75000"/>
                  </a:prstClr>
                </a:solidFill>
              </a:r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4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A108BB-686F-4CED-BB15-4B9B5660B9BC}" type="datetime1">
              <a:rPr lang="en-US" smtClean="0">
                <a:solidFill>
                  <a:prstClr val="black">
                    <a:tint val="75000"/>
                  </a:prstClr>
                </a:solidFill>
              </a:r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65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1428D-8F48-4205-A52C-DC7F6E56AB7E}" type="datetime1">
              <a:rPr lang="en-US" smtClean="0">
                <a:solidFill>
                  <a:prstClr val="black">
                    <a:tint val="75000"/>
                  </a:prstClr>
                </a:solidFill>
              </a:r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04048-B17E-4148-AFA2-6BE41B083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4642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ncrlap.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ncrlap@uncg.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86400"/>
            <a:ext cx="9144000" cy="1371600"/>
          </a:xfr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a:normAutofit fontScale="90000"/>
          </a:bodyPr>
          <a:lstStyle/>
          <a:p>
            <a:r>
              <a:rPr lang="en-US" b="1" dirty="0">
                <a:solidFill>
                  <a:schemeClr val="bg1"/>
                </a:solidFill>
              </a:rPr>
              <a:t> About the NC Rated License </a:t>
            </a:r>
            <a:br>
              <a:rPr lang="en-US" b="1" dirty="0">
                <a:solidFill>
                  <a:schemeClr val="bg1"/>
                </a:solidFill>
              </a:rPr>
            </a:br>
            <a:r>
              <a:rPr lang="en-US" b="1" dirty="0">
                <a:solidFill>
                  <a:schemeClr val="bg1"/>
                </a:solidFill>
              </a:rPr>
              <a:t>Assessment Project</a:t>
            </a:r>
          </a:p>
        </p:txBody>
      </p:sp>
      <p:pic>
        <p:nvPicPr>
          <p:cNvPr id="3" name="Picture 2" descr="C:\Users\nswyrick\Desktop\Shutterstock images\shutterstock_5545324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998" y="-201306"/>
            <a:ext cx="9147382" cy="5790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AA0701-6D08-C46E-04A0-70495F3BBB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2028" y="4267200"/>
            <a:ext cx="16573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163773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lnSpc>
                <a:spcPct val="95000"/>
              </a:lnSpc>
            </a:pPr>
            <a:r>
              <a:rPr lang="en-US" sz="6000" b="1" dirty="0">
                <a:solidFill>
                  <a:srgbClr val="FFFFFF"/>
                </a:solidFill>
              </a:rPr>
              <a:t>Learning materials</a:t>
            </a:r>
          </a:p>
        </p:txBody>
      </p:sp>
      <p:sp>
        <p:nvSpPr>
          <p:cNvPr id="5" name="Content Placeholder 2"/>
          <p:cNvSpPr>
            <a:spLocks noGrp="1"/>
          </p:cNvSpPr>
          <p:nvPr>
            <p:ph idx="1"/>
          </p:nvPr>
        </p:nvSpPr>
        <p:spPr>
          <a:xfrm>
            <a:off x="990600" y="1905000"/>
            <a:ext cx="7391400" cy="3352800"/>
          </a:xfrm>
        </p:spPr>
        <p:txBody>
          <a:bodyPr>
            <a:normAutofit/>
          </a:bodyPr>
          <a:lstStyle/>
          <a:p>
            <a:r>
              <a:rPr lang="en-US" dirty="0"/>
              <a:t>Different activity areas in the classroom</a:t>
            </a:r>
          </a:p>
          <a:p>
            <a:r>
              <a:rPr lang="en-US" dirty="0"/>
              <a:t>Access to age-appropriate materials</a:t>
            </a:r>
          </a:p>
          <a:p>
            <a:r>
              <a:rPr lang="en-US" dirty="0"/>
              <a:t>Variety of options for play and learning throughout the day</a:t>
            </a:r>
          </a:p>
        </p:txBody>
      </p:sp>
      <p:pic>
        <p:nvPicPr>
          <p:cNvPr id="6146" name="Picture 2" descr="C:\Users\nswyrick\Desktop\Shutterstock images\shutterstock_109114184 (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16" y="163773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0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4400" y="1905000"/>
            <a:ext cx="7239000" cy="3352800"/>
          </a:xfrm>
        </p:spPr>
        <p:txBody>
          <a:bodyPr>
            <a:normAutofit/>
          </a:bodyPr>
          <a:lstStyle/>
          <a:p>
            <a:r>
              <a:rPr lang="en-US" dirty="0"/>
              <a:t>Daily schedule of events</a:t>
            </a:r>
          </a:p>
          <a:p>
            <a:r>
              <a:rPr lang="en-US" dirty="0"/>
              <a:t>Time for free play</a:t>
            </a:r>
          </a:p>
          <a:p>
            <a:r>
              <a:rPr lang="en-US" dirty="0"/>
              <a:t>Group experiences</a:t>
            </a:r>
          </a:p>
          <a:p>
            <a:r>
              <a:rPr lang="en-US" dirty="0"/>
              <a:t>Meeting needs of the group and individual children including children with disabilities</a:t>
            </a:r>
          </a:p>
        </p:txBody>
      </p:sp>
      <p:sp>
        <p:nvSpPr>
          <p:cNvPr id="4" name="Title 1"/>
          <p:cNvSpPr txBox="1">
            <a:spLocks/>
          </p:cNvSpPr>
          <p:nvPr/>
        </p:nvSpPr>
        <p:spPr>
          <a:xfrm>
            <a:off x="0" y="-1"/>
            <a:ext cx="9144000" cy="163773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lnSpc>
                <a:spcPct val="95000"/>
              </a:lnSpc>
            </a:pPr>
            <a:r>
              <a:rPr lang="en-US" sz="6000" b="1" dirty="0">
                <a:solidFill>
                  <a:srgbClr val="FFFFFF"/>
                </a:solidFill>
              </a:rPr>
              <a:t>Program Structure</a:t>
            </a:r>
          </a:p>
        </p:txBody>
      </p:sp>
      <p:pic>
        <p:nvPicPr>
          <p:cNvPr id="3074" name="Picture 2" descr="C:\Users\nswyrick\Desktop\Shutterstock images\shutterstock_783082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80" y="1637731"/>
            <a:ext cx="9174480" cy="52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163773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lnSpc>
                <a:spcPct val="95000"/>
              </a:lnSpc>
            </a:pPr>
            <a:r>
              <a:rPr lang="en-US" sz="5400" b="1" dirty="0">
                <a:solidFill>
                  <a:srgbClr val="FFFFFF"/>
                </a:solidFill>
              </a:rPr>
              <a:t>Gross Motor &amp; Outdoor Space</a:t>
            </a:r>
          </a:p>
        </p:txBody>
      </p:sp>
      <p:sp>
        <p:nvSpPr>
          <p:cNvPr id="6" name="Content Placeholder 2"/>
          <p:cNvSpPr>
            <a:spLocks noGrp="1"/>
          </p:cNvSpPr>
          <p:nvPr>
            <p:ph idx="1"/>
          </p:nvPr>
        </p:nvSpPr>
        <p:spPr>
          <a:xfrm>
            <a:off x="1371600" y="1905000"/>
            <a:ext cx="6248400" cy="3352800"/>
          </a:xfrm>
        </p:spPr>
        <p:txBody>
          <a:bodyPr>
            <a:normAutofit/>
          </a:bodyPr>
          <a:lstStyle/>
          <a:p>
            <a:r>
              <a:rPr lang="en-US" dirty="0"/>
              <a:t>Access to GM equipment</a:t>
            </a:r>
          </a:p>
          <a:p>
            <a:r>
              <a:rPr lang="en-US" dirty="0"/>
              <a:t>Appropriate, safe outdoor space</a:t>
            </a:r>
          </a:p>
          <a:p>
            <a:r>
              <a:rPr lang="en-US" dirty="0"/>
              <a:t>Supervision of GM activities</a:t>
            </a:r>
          </a:p>
        </p:txBody>
      </p:sp>
      <p:pic>
        <p:nvPicPr>
          <p:cNvPr id="5" name="Picture 3" descr="F:\Desktop\Images 2010\100NCD40\DSC_044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637730"/>
            <a:ext cx="9144000" cy="522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28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163773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lnSpc>
                <a:spcPct val="95000"/>
              </a:lnSpc>
            </a:pPr>
            <a:r>
              <a:rPr lang="en-US" sz="6000" b="1" dirty="0">
                <a:solidFill>
                  <a:srgbClr val="FFFFFF"/>
                </a:solidFill>
              </a:rPr>
              <a:t>Personal Care Routines</a:t>
            </a:r>
          </a:p>
        </p:txBody>
      </p:sp>
      <p:sp>
        <p:nvSpPr>
          <p:cNvPr id="5" name="Content Placeholder 2"/>
          <p:cNvSpPr>
            <a:spLocks noGrp="1"/>
          </p:cNvSpPr>
          <p:nvPr>
            <p:ph idx="1"/>
          </p:nvPr>
        </p:nvSpPr>
        <p:spPr>
          <a:xfrm>
            <a:off x="1371600" y="1905000"/>
            <a:ext cx="6248400" cy="3352800"/>
          </a:xfrm>
        </p:spPr>
        <p:txBody>
          <a:bodyPr>
            <a:normAutofit/>
          </a:bodyPr>
          <a:lstStyle/>
          <a:p>
            <a:r>
              <a:rPr lang="en-US" dirty="0"/>
              <a:t>Health considerations</a:t>
            </a:r>
          </a:p>
          <a:p>
            <a:r>
              <a:rPr lang="en-US" dirty="0"/>
              <a:t>Sanitation</a:t>
            </a:r>
          </a:p>
          <a:p>
            <a:r>
              <a:rPr lang="en-US" dirty="0"/>
              <a:t>Safety</a:t>
            </a:r>
          </a:p>
        </p:txBody>
      </p:sp>
      <p:pic>
        <p:nvPicPr>
          <p:cNvPr id="5122" name="Picture 2" descr="C:\Users\nswyrick\Desktop\Shutterstock images\shutterstock_1641918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577" y="1620905"/>
            <a:ext cx="9166577" cy="525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7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swyrick\Desktop\Images 2012\Easter Seals-Charles Gaddy\DSCN02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500" y="2709229"/>
            <a:ext cx="5295899" cy="397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Oval Callout 12"/>
          <p:cNvSpPr/>
          <p:nvPr/>
        </p:nvSpPr>
        <p:spPr>
          <a:xfrm>
            <a:off x="800101" y="2042796"/>
            <a:ext cx="2667000" cy="1524000"/>
          </a:xfrm>
          <a:prstGeom prst="wedgeEllipseCallout">
            <a:avLst>
              <a:gd name="adj1" fmla="val 37024"/>
              <a:gd name="adj2" fmla="val 68125"/>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US" sz="2400" dirty="0">
                <a:solidFill>
                  <a:prstClr val="black"/>
                </a:solidFill>
              </a:rPr>
              <a:t>Solid barrier is okay</a:t>
            </a:r>
          </a:p>
        </p:txBody>
      </p:sp>
      <p:cxnSp>
        <p:nvCxnSpPr>
          <p:cNvPr id="5" name="Straight Arrow Connector 4"/>
          <p:cNvCxnSpPr/>
          <p:nvPr/>
        </p:nvCxnSpPr>
        <p:spPr>
          <a:xfrm>
            <a:off x="4800600" y="3352800"/>
            <a:ext cx="1371600" cy="762000"/>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64181" y="4038600"/>
            <a:ext cx="838200" cy="0"/>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9125" y="914400"/>
            <a:ext cx="2162175" cy="369332"/>
          </a:xfrm>
          <a:prstGeom prst="rect">
            <a:avLst/>
          </a:prstGeom>
          <a:noFill/>
        </p:spPr>
        <p:txBody>
          <a:bodyPr wrap="square" rtlCol="0">
            <a:spAutoFit/>
          </a:bodyPr>
          <a:lstStyle/>
          <a:p>
            <a:pPr algn="ctr" fontAlgn="auto">
              <a:spcBef>
                <a:spcPts val="0"/>
              </a:spcBef>
              <a:spcAft>
                <a:spcPts val="0"/>
              </a:spcAft>
            </a:pPr>
            <a:r>
              <a:rPr lang="en-US" dirty="0">
                <a:solidFill>
                  <a:prstClr val="black"/>
                </a:solidFill>
                <a:latin typeface="Calibri"/>
              </a:rPr>
              <a:t>Solid barrier is OK</a:t>
            </a:r>
          </a:p>
        </p:txBody>
      </p:sp>
      <p:sp>
        <p:nvSpPr>
          <p:cNvPr id="15" name="Oval Callout 14"/>
          <p:cNvSpPr/>
          <p:nvPr/>
        </p:nvSpPr>
        <p:spPr>
          <a:xfrm>
            <a:off x="5534024" y="2061845"/>
            <a:ext cx="2962275" cy="1676400"/>
          </a:xfrm>
          <a:prstGeom prst="wedgeEllipseCallout">
            <a:avLst>
              <a:gd name="adj1" fmla="val -81190"/>
              <a:gd name="adj2" fmla="val 1187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16" name="TextBox 15"/>
          <p:cNvSpPr txBox="1"/>
          <p:nvPr/>
        </p:nvSpPr>
        <p:spPr>
          <a:xfrm>
            <a:off x="5524499" y="2133600"/>
            <a:ext cx="2971800" cy="1261884"/>
          </a:xfrm>
          <a:prstGeom prst="rect">
            <a:avLst/>
          </a:prstGeom>
          <a:noFill/>
        </p:spPr>
        <p:txBody>
          <a:bodyPr wrap="square" rtlCol="0">
            <a:spAutoFit/>
          </a:bodyPr>
          <a:lstStyle/>
          <a:p>
            <a:pPr algn="ctr" fontAlgn="auto">
              <a:spcBef>
                <a:spcPts val="0"/>
              </a:spcBef>
              <a:spcAft>
                <a:spcPts val="0"/>
              </a:spcAft>
            </a:pPr>
            <a:r>
              <a:rPr lang="en-US" dirty="0">
                <a:solidFill>
                  <a:prstClr val="black"/>
                </a:solidFill>
                <a:latin typeface="Calibri"/>
              </a:rPr>
              <a:t>L-shape spacing</a:t>
            </a:r>
            <a:r>
              <a:rPr lang="en-US" sz="2800" dirty="0">
                <a:solidFill>
                  <a:prstClr val="black"/>
                </a:solidFill>
                <a:latin typeface="Calibri"/>
              </a:rPr>
              <a:t> </a:t>
            </a:r>
          </a:p>
          <a:p>
            <a:pPr algn="ctr" fontAlgn="auto">
              <a:spcBef>
                <a:spcPts val="0"/>
              </a:spcBef>
              <a:spcAft>
                <a:spcPts val="0"/>
              </a:spcAft>
            </a:pPr>
            <a:r>
              <a:rPr lang="en-US" sz="2400" dirty="0">
                <a:solidFill>
                  <a:prstClr val="black"/>
                </a:solidFill>
                <a:latin typeface="Calibri"/>
              </a:rPr>
              <a:t>Is this 3 feet apart?</a:t>
            </a:r>
          </a:p>
          <a:p>
            <a:pPr algn="ctr" fontAlgn="auto">
              <a:spcBef>
                <a:spcPts val="0"/>
              </a:spcBef>
              <a:spcAft>
                <a:spcPts val="0"/>
              </a:spcAft>
            </a:pPr>
            <a:r>
              <a:rPr lang="en-US" sz="2400" dirty="0">
                <a:solidFill>
                  <a:prstClr val="black"/>
                </a:solidFill>
                <a:latin typeface="Calibri"/>
              </a:rPr>
              <a:t>No</a:t>
            </a:r>
          </a:p>
        </p:txBody>
      </p:sp>
      <p:sp>
        <p:nvSpPr>
          <p:cNvPr id="2" name="Slide Number Placeholder 1"/>
          <p:cNvSpPr>
            <a:spLocks noGrp="1"/>
          </p:cNvSpPr>
          <p:nvPr>
            <p:ph type="sldNum" sz="quarter" idx="12"/>
          </p:nvPr>
        </p:nvSpPr>
        <p:spPr/>
        <p:txBody>
          <a:bodyPr/>
          <a:lstStyle/>
          <a:p>
            <a:fld id="{D0F04048-B17E-4148-AFA2-6BE41B083448}" type="slidenum">
              <a:rPr lang="en-US" smtClean="0">
                <a:solidFill>
                  <a:prstClr val="black">
                    <a:tint val="75000"/>
                  </a:prstClr>
                </a:solidFill>
              </a:rPr>
              <a:pPr/>
              <a:t>14</a:t>
            </a:fld>
            <a:endParaRPr lang="en-US">
              <a:solidFill>
                <a:prstClr val="black">
                  <a:tint val="75000"/>
                </a:prstClr>
              </a:solidFill>
            </a:endParaRPr>
          </a:p>
        </p:txBody>
      </p:sp>
      <p:sp>
        <p:nvSpPr>
          <p:cNvPr id="10" name="Title 1"/>
          <p:cNvSpPr txBox="1">
            <a:spLocks/>
          </p:cNvSpPr>
          <p:nvPr/>
        </p:nvSpPr>
        <p:spPr>
          <a:xfrm flipV="1">
            <a:off x="0" y="-2"/>
            <a:ext cx="9144000" cy="1666242"/>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 </a:t>
            </a:r>
          </a:p>
        </p:txBody>
      </p:sp>
      <p:sp>
        <p:nvSpPr>
          <p:cNvPr id="11" name="Title 1"/>
          <p:cNvSpPr>
            <a:spLocks noGrp="1"/>
          </p:cNvSpPr>
          <p:nvPr>
            <p:ph type="title"/>
          </p:nvPr>
        </p:nvSpPr>
        <p:spPr>
          <a:xfrm>
            <a:off x="457200" y="274638"/>
            <a:ext cx="8229600" cy="1009094"/>
          </a:xfrm>
        </p:spPr>
        <p:txBody>
          <a:bodyPr>
            <a:noAutofit/>
          </a:bodyPr>
          <a:lstStyle/>
          <a:p>
            <a:r>
              <a:rPr lang="en-US" sz="5400" b="1" dirty="0">
                <a:solidFill>
                  <a:schemeClr val="bg1"/>
                </a:solidFill>
              </a:rPr>
              <a:t>Some issues are quick fixes some are not</a:t>
            </a:r>
          </a:p>
        </p:txBody>
      </p:sp>
    </p:spTree>
    <p:extLst>
      <p:ext uri="{BB962C8B-B14F-4D97-AF65-F5344CB8AC3E}">
        <p14:creationId xmlns:p14="http://schemas.microsoft.com/office/powerpoint/2010/main" val="40995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8534400" cy="1676400"/>
          </a:xfrm>
        </p:spPr>
        <p:txBody>
          <a:bodyPr>
            <a:normAutofit/>
          </a:bodyPr>
          <a:lstStyle/>
          <a:p>
            <a:r>
              <a:rPr lang="en-US" dirty="0"/>
              <a:t>The ERS and Sanitation Rules</a:t>
            </a:r>
          </a:p>
          <a:p>
            <a:pPr lvl="1"/>
            <a:r>
              <a:rPr lang="en-US" dirty="0"/>
              <a:t>Differences in requirements are common, but actual conflicts are not.</a:t>
            </a:r>
          </a:p>
          <a:p>
            <a:pPr lvl="1"/>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F39EA521-5BD2-4962-BC05-E1950C0D15B4}" type="slidenum">
              <a:rPr lang="en-US" smtClean="0"/>
              <a:pPr/>
              <a:t>15</a:t>
            </a:fld>
            <a:endParaRPr lang="en-US" dirty="0"/>
          </a:p>
        </p:txBody>
      </p:sp>
      <p:sp>
        <p:nvSpPr>
          <p:cNvPr id="7" name="Title 1"/>
          <p:cNvSpPr txBox="1">
            <a:spLocks/>
          </p:cNvSpPr>
          <p:nvPr/>
        </p:nvSpPr>
        <p:spPr>
          <a:xfrm>
            <a:off x="0" y="0"/>
            <a:ext cx="9144000" cy="1447800"/>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A closer look</a:t>
            </a:r>
          </a:p>
        </p:txBody>
      </p:sp>
      <p:pic>
        <p:nvPicPr>
          <p:cNvPr id="8194" name="Picture 2" descr="C:\Users\nswyrick\Desktop\Shutterstock images\shutterstock_832947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599" y="3733086"/>
            <a:ext cx="4724401" cy="31520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0" y="3048000"/>
            <a:ext cx="4419599"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 Common questions</a:t>
            </a:r>
          </a:p>
          <a:p>
            <a:pPr lvl="1"/>
            <a:r>
              <a:rPr lang="en-US" sz="2400" dirty="0"/>
              <a:t>Hand sanitizer vs. handwashing</a:t>
            </a:r>
          </a:p>
          <a:p>
            <a:pPr lvl="1"/>
            <a:r>
              <a:rPr lang="en-US" sz="2400" dirty="0"/>
              <a:t>Diaper changing process</a:t>
            </a:r>
          </a:p>
          <a:p>
            <a:pPr lvl="1"/>
            <a:r>
              <a:rPr lang="en-US" sz="2400" dirty="0"/>
              <a:t>Cot/mat/crib separation</a:t>
            </a:r>
          </a:p>
          <a:p>
            <a:pPr lvl="1"/>
            <a:r>
              <a:rPr lang="en-US" sz="2400" dirty="0"/>
              <a:t>Table cleaning/sanitizing</a:t>
            </a:r>
          </a:p>
        </p:txBody>
      </p:sp>
    </p:spTree>
    <p:extLst>
      <p:ext uri="{BB962C8B-B14F-4D97-AF65-F5344CB8AC3E}">
        <p14:creationId xmlns:p14="http://schemas.microsoft.com/office/powerpoint/2010/main" val="56401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72" y="21608"/>
            <a:ext cx="9144000" cy="142619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path path="circle">
              <a:fillToRect l="50000" t="50000" r="50000" b="50000"/>
            </a:path>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436728" y="152400"/>
            <a:ext cx="8229600" cy="1143000"/>
          </a:xfrm>
        </p:spPr>
        <p:txBody>
          <a:bodyPr>
            <a:normAutofit fontScale="90000"/>
          </a:bodyPr>
          <a:lstStyle/>
          <a:p>
            <a:r>
              <a:rPr lang="en-US" dirty="0">
                <a:solidFill>
                  <a:schemeClr val="bg1"/>
                </a:solidFill>
              </a:rPr>
              <a:t>Helping programs implement good practices </a:t>
            </a:r>
            <a:r>
              <a:rPr lang="en-US" u="sng" dirty="0">
                <a:solidFill>
                  <a:schemeClr val="bg1"/>
                </a:solidFill>
              </a:rPr>
              <a:t>daily</a:t>
            </a:r>
          </a:p>
        </p:txBody>
      </p:sp>
      <p:sp>
        <p:nvSpPr>
          <p:cNvPr id="3" name="Content Placeholder 2"/>
          <p:cNvSpPr>
            <a:spLocks noGrp="1"/>
          </p:cNvSpPr>
          <p:nvPr>
            <p:ph idx="1"/>
          </p:nvPr>
        </p:nvSpPr>
        <p:spPr/>
        <p:txBody>
          <a:bodyPr>
            <a:normAutofit lnSpcReduction="10000"/>
          </a:bodyPr>
          <a:lstStyle/>
          <a:p>
            <a:r>
              <a:rPr lang="en-US" dirty="0"/>
              <a:t>Understanding the “why”</a:t>
            </a:r>
          </a:p>
          <a:p>
            <a:r>
              <a:rPr lang="en-US" dirty="0"/>
              <a:t>Using the tools as a method to increase knowledge of best practice vs. passing the test</a:t>
            </a:r>
          </a:p>
          <a:p>
            <a:r>
              <a:rPr lang="en-US" dirty="0"/>
              <a:t>View the assessment and licensing process as more of an instructional tool and less of a “high stakes test”</a:t>
            </a:r>
          </a:p>
          <a:p>
            <a:r>
              <a:rPr lang="en-US" dirty="0"/>
              <a:t>Let’s work together to guide programs toward better practice, not as “an event” that happens to them</a:t>
            </a:r>
          </a:p>
        </p:txBody>
      </p:sp>
      <p:sp>
        <p:nvSpPr>
          <p:cNvPr id="5" name="Slide Number Placeholder 4"/>
          <p:cNvSpPr>
            <a:spLocks noGrp="1"/>
          </p:cNvSpPr>
          <p:nvPr>
            <p:ph type="sldNum" sz="quarter" idx="12"/>
          </p:nvPr>
        </p:nvSpPr>
        <p:spPr/>
        <p:txBody>
          <a:bodyPr/>
          <a:lstStyle/>
          <a:p>
            <a:fld id="{D0F04048-B17E-4148-AFA2-6BE41B083448}"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8238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Children have much time for play, interactions and learning throughout the day because safe and healthy practices occur seamlessly and efficiently.</a:t>
            </a:r>
          </a:p>
        </p:txBody>
      </p:sp>
      <p:sp>
        <p:nvSpPr>
          <p:cNvPr id="4" name="Title 1"/>
          <p:cNvSpPr txBox="1">
            <a:spLocks/>
          </p:cNvSpPr>
          <p:nvPr/>
        </p:nvSpPr>
        <p:spPr>
          <a:xfrm>
            <a:off x="-31376" y="3586"/>
            <a:ext cx="9175376" cy="1676400"/>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 </a:t>
            </a:r>
          </a:p>
        </p:txBody>
      </p:sp>
      <p:sp>
        <p:nvSpPr>
          <p:cNvPr id="6" name="Title 1"/>
          <p:cNvSpPr>
            <a:spLocks noGrp="1"/>
          </p:cNvSpPr>
          <p:nvPr>
            <p:ph type="title"/>
          </p:nvPr>
        </p:nvSpPr>
        <p:spPr>
          <a:xfrm>
            <a:off x="457200" y="274638"/>
            <a:ext cx="8229600" cy="1143000"/>
          </a:xfrm>
        </p:spPr>
        <p:txBody>
          <a:bodyPr>
            <a:normAutofit/>
          </a:bodyPr>
          <a:lstStyle/>
          <a:p>
            <a:r>
              <a:rPr lang="en-US" b="1" dirty="0">
                <a:solidFill>
                  <a:schemeClr val="bg1"/>
                </a:solidFill>
              </a:rPr>
              <a:t>When it all comes together</a:t>
            </a:r>
          </a:p>
        </p:txBody>
      </p:sp>
      <p:pic>
        <p:nvPicPr>
          <p:cNvPr id="7" name="Picture 2" descr="C:\Users\nswyrick\Desktop\Shutterstock images\shutterstock_9930678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649279"/>
            <a:ext cx="9144000" cy="546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7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path path="circle">
              <a:fillToRect l="50000" t="50000" r="50000" b="50000"/>
            </a:path>
            <a:tileRect/>
          </a:gradFill>
        </p:spPr>
        <p:txBody>
          <a:bodyPr>
            <a:normAutofit/>
          </a:bodyPr>
          <a:lstStyle/>
          <a:p>
            <a:r>
              <a:rPr lang="en-US" dirty="0">
                <a:solidFill>
                  <a:schemeClr val="bg1"/>
                </a:solidFill>
              </a:rPr>
              <a:t>Website: www.ncrlap.org</a:t>
            </a:r>
          </a:p>
        </p:txBody>
      </p:sp>
      <p:sp>
        <p:nvSpPr>
          <p:cNvPr id="4" name="Slide Number Placeholder 3"/>
          <p:cNvSpPr>
            <a:spLocks noGrp="1"/>
          </p:cNvSpPr>
          <p:nvPr>
            <p:ph type="sldNum" sz="quarter" idx="12"/>
          </p:nvPr>
        </p:nvSpPr>
        <p:spPr/>
        <p:txBody>
          <a:bodyPr/>
          <a:lstStyle/>
          <a:p>
            <a:fld id="{D0F04048-B17E-4148-AFA2-6BE41B083448}" type="slidenum">
              <a:rPr lang="en-US" smtClean="0">
                <a:solidFill>
                  <a:prstClr val="black">
                    <a:tint val="75000"/>
                  </a:prstClr>
                </a:solidFill>
              </a:rPr>
              <a:pPr/>
              <a:t>18</a:t>
            </a:fld>
            <a:endParaRPr lang="en-US">
              <a:solidFill>
                <a:prstClr val="black">
                  <a:tint val="75000"/>
                </a:prstClr>
              </a:solidFill>
            </a:endParaRPr>
          </a:p>
        </p:txBody>
      </p:sp>
      <p:pic>
        <p:nvPicPr>
          <p:cNvPr id="5" name="Picture 4">
            <a:extLst>
              <a:ext uri="{FF2B5EF4-FFF2-40B4-BE49-F238E27FC236}">
                <a16:creationId xmlns:a16="http://schemas.microsoft.com/office/drawing/2014/main" id="{847556C5-F19A-3613-AFF9-F2655D5930BE}"/>
              </a:ext>
            </a:extLst>
          </p:cNvPr>
          <p:cNvPicPr>
            <a:picLocks noChangeAspect="1"/>
          </p:cNvPicPr>
          <p:nvPr/>
        </p:nvPicPr>
        <p:blipFill rotWithShape="1">
          <a:blip r:embed="rId3"/>
          <a:srcRect l="3886" r="4344"/>
          <a:stretch/>
        </p:blipFill>
        <p:spPr>
          <a:xfrm>
            <a:off x="472440" y="1621139"/>
            <a:ext cx="7696200" cy="5236861"/>
          </a:xfrm>
          <a:prstGeom prst="rect">
            <a:avLst/>
          </a:prstGeom>
        </p:spPr>
      </p:pic>
    </p:spTree>
    <p:extLst>
      <p:ext uri="{BB962C8B-B14F-4D97-AF65-F5344CB8AC3E}">
        <p14:creationId xmlns:p14="http://schemas.microsoft.com/office/powerpoint/2010/main" val="422657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381000" y="1600200"/>
            <a:ext cx="8458200" cy="2895600"/>
          </a:xfrm>
        </p:spPr>
        <p:txBody>
          <a:bodyPr>
            <a:normAutofit fontScale="90000"/>
          </a:bodyPr>
          <a:lstStyle/>
          <a:p>
            <a:br>
              <a:rPr lang="en-US" sz="3200" dirty="0">
                <a:solidFill>
                  <a:schemeClr val="tx1"/>
                </a:solidFill>
              </a:rPr>
            </a:br>
            <a:br>
              <a:rPr lang="en-US" sz="3200" dirty="0"/>
            </a:br>
            <a:r>
              <a:rPr lang="en-US" sz="4000" b="1" dirty="0">
                <a:solidFill>
                  <a:schemeClr val="tx1"/>
                </a:solidFill>
              </a:rPr>
              <a:t>Contact information:</a:t>
            </a:r>
            <a:r>
              <a:rPr lang="en-US" sz="4000" dirty="0">
                <a:solidFill>
                  <a:schemeClr val="tx1"/>
                </a:solidFill>
              </a:rPr>
              <a:t>.</a:t>
            </a:r>
            <a:br>
              <a:rPr lang="en-US" sz="4000" dirty="0">
                <a:solidFill>
                  <a:schemeClr val="tx1"/>
                </a:solidFill>
              </a:rPr>
            </a:br>
            <a:r>
              <a:rPr lang="en-US" sz="4000" dirty="0">
                <a:solidFill>
                  <a:schemeClr val="tx1"/>
                </a:solidFill>
              </a:rPr>
              <a:t>1-866-362-7527</a:t>
            </a:r>
            <a:br>
              <a:rPr lang="en-US" sz="4000" b="1" dirty="0">
                <a:solidFill>
                  <a:schemeClr val="tx1"/>
                </a:solidFill>
              </a:rPr>
            </a:br>
            <a:r>
              <a:rPr lang="en-US" sz="4000" dirty="0">
                <a:solidFill>
                  <a:schemeClr val="tx1"/>
                </a:solidFill>
                <a:hlinkClick r:id="rId3"/>
              </a:rPr>
              <a:t>www.ncrlap.org</a:t>
            </a:r>
            <a:br>
              <a:rPr lang="en-US" sz="4000" b="1" dirty="0">
                <a:solidFill>
                  <a:schemeClr val="tx1"/>
                </a:solidFill>
              </a:rPr>
            </a:br>
            <a:r>
              <a:rPr lang="en-US" sz="4000" dirty="0">
                <a:solidFill>
                  <a:schemeClr val="tx1"/>
                </a:solidFill>
                <a:hlinkClick r:id="rId4"/>
              </a:rPr>
              <a:t>ncrlap@uncg.edu</a:t>
            </a:r>
            <a:br>
              <a:rPr lang="en-US" sz="3200" dirty="0">
                <a:solidFill>
                  <a:schemeClr val="tx1"/>
                </a:solidFill>
              </a:rPr>
            </a:br>
            <a:br>
              <a:rPr lang="en-US" sz="3200" b="1" dirty="0">
                <a:solidFill>
                  <a:schemeClr val="tx1"/>
                </a:solidFill>
              </a:rPr>
            </a:br>
            <a:endParaRPr lang="en-US" sz="3200" b="1" dirty="0">
              <a:solidFill>
                <a:schemeClr val="tx1"/>
              </a:solidFill>
            </a:endParaRPr>
          </a:p>
        </p:txBody>
      </p:sp>
      <p:sp>
        <p:nvSpPr>
          <p:cNvPr id="4" name="Title 1"/>
          <p:cNvSpPr txBox="1">
            <a:spLocks/>
          </p:cNvSpPr>
          <p:nvPr/>
        </p:nvSpPr>
        <p:spPr>
          <a:xfrm>
            <a:off x="-37011" y="0"/>
            <a:ext cx="9144000" cy="1524000"/>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path path="circle">
              <a:fillToRect l="50000" t="50000" r="50000" b="50000"/>
            </a:path>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5" name="Title 1"/>
          <p:cNvSpPr txBox="1">
            <a:spLocks/>
          </p:cNvSpPr>
          <p:nvPr/>
        </p:nvSpPr>
        <p:spPr>
          <a:xfrm>
            <a:off x="381000" y="838200"/>
            <a:ext cx="8229600" cy="5334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dirty="0"/>
            </a:br>
            <a:r>
              <a:rPr lang="en-US" sz="14400" dirty="0">
                <a:solidFill>
                  <a:schemeClr val="bg1"/>
                </a:solidFill>
              </a:rPr>
              <a:t>NC Rated License Assessment Project </a:t>
            </a:r>
            <a:br>
              <a:rPr lang="en-US" sz="14400" dirty="0">
                <a:solidFill>
                  <a:schemeClr val="bg1"/>
                </a:solidFill>
              </a:rPr>
            </a:br>
            <a:endParaRPr lang="en-US" sz="14400"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1843" y="4191000"/>
            <a:ext cx="2122593" cy="1752600"/>
          </a:xfrm>
          <a:prstGeom prst="rect">
            <a:avLst/>
          </a:prstGeom>
        </p:spPr>
      </p:pic>
    </p:spTree>
    <p:extLst>
      <p:ext uri="{BB962C8B-B14F-4D97-AF65-F5344CB8AC3E}">
        <p14:creationId xmlns:p14="http://schemas.microsoft.com/office/powerpoint/2010/main" val="34787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534400" cy="2252472"/>
          </a:xfrm>
        </p:spPr>
        <p:txBody>
          <a:bodyPr>
            <a:normAutofit fontScale="92500"/>
          </a:bodyPr>
          <a:lstStyle/>
          <a:p>
            <a:r>
              <a:rPr lang="en-US" dirty="0"/>
              <a:t>An overview of NCRLAP and the assessment process</a:t>
            </a:r>
          </a:p>
          <a:p>
            <a:r>
              <a:rPr lang="en-US" dirty="0"/>
              <a:t>Information about the Environment Rating Scales </a:t>
            </a:r>
          </a:p>
          <a:p>
            <a:r>
              <a:rPr lang="en-US" dirty="0"/>
              <a:t>Common questions</a:t>
            </a:r>
          </a:p>
          <a:p>
            <a:endParaRPr lang="en-US" dirty="0"/>
          </a:p>
        </p:txBody>
      </p:sp>
      <p:sp>
        <p:nvSpPr>
          <p:cNvPr id="5" name="Slide Number Placeholder 4"/>
          <p:cNvSpPr>
            <a:spLocks noGrp="1"/>
          </p:cNvSpPr>
          <p:nvPr>
            <p:ph type="sldNum" sz="quarter" idx="12"/>
          </p:nvPr>
        </p:nvSpPr>
        <p:spPr/>
        <p:txBody>
          <a:bodyPr/>
          <a:lstStyle/>
          <a:p>
            <a:fld id="{F39EA521-5BD2-4962-BC05-E1950C0D15B4}" type="slidenum">
              <a:rPr lang="en-US" smtClean="0"/>
              <a:pPr/>
              <a:t>2</a:t>
            </a:fld>
            <a:endParaRPr lang="en-US" dirty="0"/>
          </a:p>
        </p:txBody>
      </p:sp>
      <p:sp>
        <p:nvSpPr>
          <p:cNvPr id="7" name="Title 1"/>
          <p:cNvSpPr txBox="1">
            <a:spLocks/>
          </p:cNvSpPr>
          <p:nvPr/>
        </p:nvSpPr>
        <p:spPr>
          <a:xfrm>
            <a:off x="0" y="0"/>
            <a:ext cx="9144000" cy="1219200"/>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 Today we will discuss:</a:t>
            </a:r>
          </a:p>
        </p:txBody>
      </p:sp>
      <p:pic>
        <p:nvPicPr>
          <p:cNvPr id="4098" name="Picture 2" descr="C:\Users\nswyrick\Desktop\Shutterstock images\shutterstock_811782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6992" y="4114800"/>
            <a:ext cx="377001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1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417638"/>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path path="circle">
              <a:fillToRect l="50000" t="50000" r="50000" b="50000"/>
            </a:path>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4" name="Title 1"/>
          <p:cNvSpPr>
            <a:spLocks noGrp="1"/>
          </p:cNvSpPr>
          <p:nvPr>
            <p:ph type="title"/>
          </p:nvPr>
        </p:nvSpPr>
        <p:spPr>
          <a:xfrm>
            <a:off x="457200" y="579438"/>
            <a:ext cx="8229600" cy="533400"/>
          </a:xfrm>
        </p:spPr>
        <p:txBody>
          <a:bodyPr>
            <a:normAutofit fontScale="90000"/>
          </a:bodyPr>
          <a:lstStyle/>
          <a:p>
            <a:br>
              <a:rPr lang="en-US" dirty="0"/>
            </a:br>
            <a:r>
              <a:rPr lang="en-US" sz="6700" dirty="0">
                <a:solidFill>
                  <a:schemeClr val="bg1"/>
                </a:solidFill>
              </a:rPr>
              <a:t>References </a:t>
            </a:r>
            <a:br>
              <a:rPr lang="en-US" sz="6700" dirty="0">
                <a:solidFill>
                  <a:schemeClr val="bg1"/>
                </a:solidFill>
              </a:rPr>
            </a:br>
            <a:endParaRPr lang="en-US" sz="6700" dirty="0">
              <a:solidFill>
                <a:schemeClr val="bg1"/>
              </a:solidFill>
            </a:endParaRPr>
          </a:p>
        </p:txBody>
      </p:sp>
      <p:sp>
        <p:nvSpPr>
          <p:cNvPr id="5" name="Slide Number Placeholder 4"/>
          <p:cNvSpPr>
            <a:spLocks noGrp="1"/>
          </p:cNvSpPr>
          <p:nvPr>
            <p:ph type="sldNum" sz="quarter" idx="12"/>
          </p:nvPr>
        </p:nvSpPr>
        <p:spPr/>
        <p:txBody>
          <a:bodyPr/>
          <a:lstStyle/>
          <a:p>
            <a:pPr>
              <a:defRPr/>
            </a:pPr>
            <a:fld id="{330E7CAF-4051-4349-BFA4-232A83588F0C}" type="slidenum">
              <a:rPr lang="en-US" smtClean="0">
                <a:solidFill>
                  <a:prstClr val="black">
                    <a:tint val="75000"/>
                  </a:prstClr>
                </a:solidFill>
              </a:rPr>
              <a:pPr>
                <a:defRPr/>
              </a:pPr>
              <a:t>20</a:t>
            </a:fld>
            <a:endParaRPr lang="en-US" dirty="0">
              <a:solidFill>
                <a:prstClr val="black">
                  <a:tint val="75000"/>
                </a:prstClr>
              </a:solidFill>
            </a:endParaRPr>
          </a:p>
        </p:txBody>
      </p:sp>
      <p:sp>
        <p:nvSpPr>
          <p:cNvPr id="7" name="Content Placeholder 2"/>
          <p:cNvSpPr>
            <a:spLocks noGrp="1"/>
          </p:cNvSpPr>
          <p:nvPr>
            <p:ph idx="1"/>
          </p:nvPr>
        </p:nvSpPr>
        <p:spPr>
          <a:xfrm>
            <a:off x="647700" y="1524000"/>
            <a:ext cx="7848600" cy="5105400"/>
          </a:xfrm>
        </p:spPr>
        <p:txBody>
          <a:bodyPr>
            <a:normAutofit fontScale="92500" lnSpcReduction="10000"/>
          </a:bodyPr>
          <a:lstStyle/>
          <a:p>
            <a:pPr>
              <a:buFont typeface="Arial" charset="0"/>
              <a:buNone/>
              <a:defRPr/>
            </a:pPr>
            <a:r>
              <a:rPr lang="en-US" sz="2300" dirty="0"/>
              <a:t>Harms, T., Clifford, R., &amp; Cryer, D. (2005). </a:t>
            </a:r>
            <a:r>
              <a:rPr lang="en-US" sz="2300" i="1" dirty="0"/>
              <a:t>Early childhood </a:t>
            </a:r>
          </a:p>
          <a:p>
            <a:pPr>
              <a:buFont typeface="Arial" charset="0"/>
              <a:buNone/>
              <a:defRPr/>
            </a:pPr>
            <a:r>
              <a:rPr lang="en-US" sz="2300" i="1" dirty="0"/>
              <a:t>     environment rating scale. </a:t>
            </a:r>
            <a:r>
              <a:rPr lang="en-US" sz="2300" dirty="0"/>
              <a:t>(Revised edition). New York, NY: Teachers </a:t>
            </a:r>
          </a:p>
          <a:p>
            <a:pPr>
              <a:buFont typeface="Arial" charset="0"/>
              <a:buNone/>
              <a:defRPr/>
            </a:pPr>
            <a:r>
              <a:rPr lang="en-US" sz="2300" dirty="0"/>
              <a:t>     College Press. </a:t>
            </a:r>
          </a:p>
          <a:p>
            <a:pPr>
              <a:buFont typeface="Arial" charset="0"/>
              <a:buNone/>
              <a:defRPr/>
            </a:pPr>
            <a:endParaRPr lang="en-US" sz="2300" dirty="0"/>
          </a:p>
          <a:p>
            <a:pPr>
              <a:buNone/>
              <a:defRPr/>
            </a:pPr>
            <a:r>
              <a:rPr lang="en-US" sz="2300" dirty="0"/>
              <a:t>Harms, T.; Clifford, R.; &amp; Cryer, D. (2006). </a:t>
            </a:r>
            <a:r>
              <a:rPr lang="en-US" sz="2300" i="1" dirty="0"/>
              <a:t>Infant/toddler </a:t>
            </a:r>
          </a:p>
          <a:p>
            <a:pPr>
              <a:buNone/>
              <a:defRPr/>
            </a:pPr>
            <a:r>
              <a:rPr lang="en-US" sz="2300" i="1" dirty="0"/>
              <a:t>     environment rating scale</a:t>
            </a:r>
            <a:r>
              <a:rPr lang="en-US" sz="2300" dirty="0"/>
              <a:t>. (Revised edition). New York, NY: Teachers </a:t>
            </a:r>
          </a:p>
          <a:p>
            <a:pPr>
              <a:buNone/>
              <a:defRPr/>
            </a:pPr>
            <a:r>
              <a:rPr lang="en-US" sz="2300" dirty="0"/>
              <a:t>     College Press. </a:t>
            </a:r>
          </a:p>
          <a:p>
            <a:pPr>
              <a:buNone/>
              <a:defRPr/>
            </a:pPr>
            <a:endParaRPr lang="en-US" sz="2300" dirty="0"/>
          </a:p>
          <a:p>
            <a:pPr>
              <a:buFont typeface="Arial" charset="0"/>
              <a:buNone/>
              <a:defRPr/>
            </a:pPr>
            <a:r>
              <a:rPr lang="en-US" sz="2300" dirty="0"/>
              <a:t>Harms, T.; Clifford, R.; &amp; Cryer, D. (2007). </a:t>
            </a:r>
            <a:r>
              <a:rPr lang="en-US" sz="2300" i="1" dirty="0"/>
              <a:t>Family child care </a:t>
            </a:r>
          </a:p>
          <a:p>
            <a:pPr>
              <a:buFont typeface="Arial" charset="0"/>
              <a:buNone/>
              <a:defRPr/>
            </a:pPr>
            <a:r>
              <a:rPr lang="en-US" sz="2300" i="1" dirty="0"/>
              <a:t>     environment rating scale</a:t>
            </a:r>
            <a:r>
              <a:rPr lang="en-US" sz="2300" dirty="0"/>
              <a:t>. (Revised edition) New York, NY: Teachers </a:t>
            </a:r>
          </a:p>
          <a:p>
            <a:pPr>
              <a:buFont typeface="Arial" charset="0"/>
              <a:buNone/>
              <a:defRPr/>
            </a:pPr>
            <a:r>
              <a:rPr lang="en-US" sz="2300" dirty="0"/>
              <a:t>     College Press.</a:t>
            </a:r>
          </a:p>
          <a:p>
            <a:pPr>
              <a:buFont typeface="Arial" charset="0"/>
              <a:buNone/>
              <a:defRPr/>
            </a:pPr>
            <a:endParaRPr lang="en-US" sz="2300" dirty="0"/>
          </a:p>
          <a:p>
            <a:pPr>
              <a:buFont typeface="Arial" charset="0"/>
              <a:buNone/>
              <a:defRPr/>
            </a:pPr>
            <a:r>
              <a:rPr lang="en-US" sz="2300" dirty="0"/>
              <a:t>Harms, T.; Jacobs, E.; &amp; White, D. (1996). </a:t>
            </a:r>
            <a:r>
              <a:rPr lang="en-US" sz="2300" i="1" dirty="0"/>
              <a:t>School-age care </a:t>
            </a:r>
          </a:p>
          <a:p>
            <a:pPr>
              <a:buFont typeface="Arial" charset="0"/>
              <a:buNone/>
              <a:defRPr/>
            </a:pPr>
            <a:r>
              <a:rPr lang="en-US" sz="2300" i="1" dirty="0"/>
              <a:t>     environment rating scale</a:t>
            </a:r>
            <a:r>
              <a:rPr lang="en-US" sz="2300" dirty="0"/>
              <a:t>. New York, NY: Teachers College Press.</a:t>
            </a:r>
          </a:p>
        </p:txBody>
      </p:sp>
    </p:spTree>
    <p:extLst>
      <p:ext uri="{BB962C8B-B14F-4D97-AF65-F5344CB8AC3E}">
        <p14:creationId xmlns:p14="http://schemas.microsoft.com/office/powerpoint/2010/main" val="148986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 y="0"/>
            <a:ext cx="9144000" cy="1295400"/>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 </a:t>
            </a:r>
            <a:r>
              <a:rPr lang="en-US" sz="6000" dirty="0">
                <a:solidFill>
                  <a:schemeClr val="bg1"/>
                </a:solidFill>
                <a:latin typeface="+mn-lt"/>
              </a:rPr>
              <a:t>NCRLAP: Who we are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4190" y="1399253"/>
            <a:ext cx="5495620" cy="4246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 y="5791200"/>
            <a:ext cx="9174480" cy="986104"/>
          </a:xfrm>
          <a:prstGeom prst="rect">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8100000" scaled="1"/>
            <a:tileRect/>
          </a:gradFill>
        </p:spPr>
        <p:txBody>
          <a:bodyPr wrap="square">
            <a:spAutoFit/>
          </a:bodyPr>
          <a:lstStyle/>
          <a:p>
            <a:pPr algn="ctr">
              <a:lnSpc>
                <a:spcPct val="80000"/>
              </a:lnSpc>
              <a:defRPr/>
            </a:pPr>
            <a:r>
              <a:rPr lang="en-US" altLang="en-US" sz="2000" i="1" dirty="0">
                <a:solidFill>
                  <a:schemeClr val="bg1"/>
                </a:solidFill>
                <a:latin typeface="+mj-lt"/>
              </a:rPr>
              <a:t>“</a:t>
            </a:r>
            <a:r>
              <a:rPr lang="en-US" sz="2400" i="1" dirty="0">
                <a:solidFill>
                  <a:schemeClr val="bg1"/>
                </a:solidFill>
                <a:latin typeface="+mj-lt"/>
              </a:rPr>
              <a:t>The purpose of NCRLAP is to conduct assessments for child care centers and family child care homes attempting to earn a higher star rating in the NC star rated license system.</a:t>
            </a:r>
            <a:r>
              <a:rPr lang="en-US" altLang="en-US" sz="2400" i="1" dirty="0">
                <a:solidFill>
                  <a:schemeClr val="bg1"/>
                </a:solidFill>
                <a:latin typeface="+mj-lt"/>
              </a:rPr>
              <a:t>”</a:t>
            </a:r>
            <a:endParaRPr lang="en-US" sz="2400" i="1" dirty="0">
              <a:solidFill>
                <a:schemeClr val="bg1"/>
              </a:solidFill>
              <a:latin typeface="+mj-lt"/>
            </a:endParaRPr>
          </a:p>
        </p:txBody>
      </p:sp>
    </p:spTree>
    <p:extLst>
      <p:ext uri="{BB962C8B-B14F-4D97-AF65-F5344CB8AC3E}">
        <p14:creationId xmlns:p14="http://schemas.microsoft.com/office/powerpoint/2010/main" val="162415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7018"/>
          </a:xfr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path path="circle">
              <a:fillToRect l="50000" t="50000" r="50000" b="50000"/>
            </a:path>
            <a:tileRect/>
          </a:gradFill>
        </p:spPr>
        <p:txBody>
          <a:bodyPr>
            <a:normAutofit/>
          </a:bodyPr>
          <a:lstStyle/>
          <a:p>
            <a:r>
              <a:rPr lang="en-US" dirty="0">
                <a:solidFill>
                  <a:schemeClr val="bg1"/>
                </a:solidFill>
              </a:rPr>
              <a:t>Website: ncrlap.org</a:t>
            </a:r>
          </a:p>
        </p:txBody>
      </p:sp>
      <p:sp>
        <p:nvSpPr>
          <p:cNvPr id="4" name="Slide Number Placeholder 3"/>
          <p:cNvSpPr>
            <a:spLocks noGrp="1"/>
          </p:cNvSpPr>
          <p:nvPr>
            <p:ph type="sldNum" sz="quarter" idx="12"/>
          </p:nvPr>
        </p:nvSpPr>
        <p:spPr/>
        <p:txBody>
          <a:bodyPr/>
          <a:lstStyle/>
          <a:p>
            <a:fld id="{D0F04048-B17E-4148-AFA2-6BE41B083448}" type="slidenum">
              <a:rPr lang="en-US" smtClean="0">
                <a:solidFill>
                  <a:prstClr val="black">
                    <a:tint val="75000"/>
                  </a:prstClr>
                </a:solidFill>
              </a:rPr>
              <a:pPr/>
              <a:t>4</a:t>
            </a:fld>
            <a:endParaRPr lang="en-US">
              <a:solidFill>
                <a:prstClr val="black">
                  <a:tint val="75000"/>
                </a:prstClr>
              </a:solidFill>
            </a:endParaRPr>
          </a:p>
        </p:txBody>
      </p:sp>
      <p:pic>
        <p:nvPicPr>
          <p:cNvPr id="5" name="Picture 4">
            <a:extLst>
              <a:ext uri="{FF2B5EF4-FFF2-40B4-BE49-F238E27FC236}">
                <a16:creationId xmlns:a16="http://schemas.microsoft.com/office/drawing/2014/main" id="{396B1E41-C2BF-A588-2661-92DB39A87975}"/>
              </a:ext>
            </a:extLst>
          </p:cNvPr>
          <p:cNvPicPr>
            <a:picLocks noChangeAspect="1"/>
          </p:cNvPicPr>
          <p:nvPr/>
        </p:nvPicPr>
        <p:blipFill rotWithShape="1">
          <a:blip r:embed="rId3"/>
          <a:srcRect l="3886" r="4344"/>
          <a:stretch/>
        </p:blipFill>
        <p:spPr>
          <a:xfrm>
            <a:off x="990600" y="1621139"/>
            <a:ext cx="7696200" cy="5236861"/>
          </a:xfrm>
          <a:prstGeom prst="rect">
            <a:avLst/>
          </a:prstGeom>
        </p:spPr>
      </p:pic>
    </p:spTree>
    <p:extLst>
      <p:ext uri="{BB962C8B-B14F-4D97-AF65-F5344CB8AC3E}">
        <p14:creationId xmlns:p14="http://schemas.microsoft.com/office/powerpoint/2010/main" val="242224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1295400"/>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 </a:t>
            </a:r>
          </a:p>
        </p:txBody>
      </p:sp>
      <p:pic>
        <p:nvPicPr>
          <p:cNvPr id="24578" name="Picture 3"/>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28600" y="5547360"/>
            <a:ext cx="1600200" cy="1212850"/>
          </a:xfrm>
          <a:ln w="28575">
            <a:solidFill>
              <a:schemeClr val="tx1"/>
            </a:solidFill>
            <a:miter lim="800000"/>
            <a:headEnd/>
            <a:tailEnd/>
          </a:ln>
        </p:spPr>
      </p:pic>
      <p:sp>
        <p:nvSpPr>
          <p:cNvPr id="56322" name="Rectangle 2"/>
          <p:cNvSpPr>
            <a:spLocks noGrp="1" noChangeArrowheads="1"/>
          </p:cNvSpPr>
          <p:nvPr>
            <p:ph type="title"/>
          </p:nvPr>
        </p:nvSpPr>
        <p:spPr>
          <a:xfrm>
            <a:off x="495300" y="228600"/>
            <a:ext cx="8153400" cy="838200"/>
          </a:xfrm>
        </p:spPr>
        <p:txBody>
          <a:bodyPr>
            <a:noAutofit/>
          </a:bodyPr>
          <a:lstStyle/>
          <a:p>
            <a:pPr marL="54864" indent="0" fontAlgn="auto">
              <a:spcAft>
                <a:spcPts val="0"/>
              </a:spcAft>
              <a:defRPr/>
            </a:pPr>
            <a:r>
              <a:rPr lang="en-US" sz="4000" dirty="0">
                <a:solidFill>
                  <a:schemeClr val="bg1"/>
                </a:solidFill>
                <a:latin typeface="+mn-lt"/>
              </a:rPr>
              <a:t>The Environment Rating Scales</a:t>
            </a:r>
          </a:p>
        </p:txBody>
      </p:sp>
      <p:pic>
        <p:nvPicPr>
          <p:cNvPr id="2458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5900" y="2779604"/>
            <a:ext cx="1600200" cy="1231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1417528"/>
            <a:ext cx="1574800" cy="11826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3" name="Rectangle 16"/>
          <p:cNvSpPr>
            <a:spLocks noChangeArrowheads="1"/>
          </p:cNvSpPr>
          <p:nvPr/>
        </p:nvSpPr>
        <p:spPr bwMode="auto">
          <a:xfrm>
            <a:off x="2057400" y="1295400"/>
            <a:ext cx="685800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1000" b="1" dirty="0">
              <a:solidFill>
                <a:srgbClr val="FFC000"/>
              </a:solidFill>
            </a:endParaRPr>
          </a:p>
          <a:p>
            <a:r>
              <a:rPr lang="en-US" sz="2400" b="1" dirty="0">
                <a:solidFill>
                  <a:srgbClr val="FFC000"/>
                </a:solidFill>
              </a:rPr>
              <a:t>ECERS-R</a:t>
            </a:r>
            <a:r>
              <a:rPr lang="en-US" sz="2400" dirty="0"/>
              <a:t> – Preschool children 2½ through 5 years old</a:t>
            </a:r>
          </a:p>
          <a:p>
            <a:endParaRPr lang="en-US" sz="1000" dirty="0">
              <a:solidFill>
                <a:srgbClr val="00B0F0"/>
              </a:solidFill>
            </a:endParaRPr>
          </a:p>
          <a:p>
            <a:endParaRPr lang="en-US" sz="2400" dirty="0">
              <a:solidFill>
                <a:srgbClr val="00B0F0"/>
              </a:solidFill>
            </a:endParaRPr>
          </a:p>
          <a:p>
            <a:endParaRPr lang="en-US" sz="2400" dirty="0">
              <a:solidFill>
                <a:srgbClr val="00B0F0"/>
              </a:solidFill>
            </a:endParaRPr>
          </a:p>
          <a:p>
            <a:r>
              <a:rPr lang="en-US" sz="2400" b="1" dirty="0">
                <a:solidFill>
                  <a:srgbClr val="00B0F0"/>
                </a:solidFill>
              </a:rPr>
              <a:t>ITERS-R</a:t>
            </a:r>
            <a:r>
              <a:rPr lang="en-US" sz="2400" dirty="0"/>
              <a:t> – Infants and toddlers from birth through 2½ years of age</a:t>
            </a:r>
            <a:endParaRPr lang="en-US" sz="2400" dirty="0">
              <a:solidFill>
                <a:srgbClr val="7030A0"/>
              </a:solidFill>
            </a:endParaRPr>
          </a:p>
          <a:p>
            <a:endParaRPr lang="en-US" sz="1000" dirty="0">
              <a:solidFill>
                <a:srgbClr val="7030A0"/>
              </a:solidFill>
            </a:endParaRPr>
          </a:p>
          <a:p>
            <a:endParaRPr lang="en-US" sz="2400" dirty="0">
              <a:solidFill>
                <a:srgbClr val="7030A0"/>
              </a:solidFill>
            </a:endParaRPr>
          </a:p>
          <a:p>
            <a:endParaRPr lang="en-US" sz="1000" dirty="0">
              <a:solidFill>
                <a:srgbClr val="7030A0"/>
              </a:solidFill>
            </a:endParaRPr>
          </a:p>
          <a:p>
            <a:endParaRPr lang="en-US" sz="500" b="1" dirty="0">
              <a:solidFill>
                <a:srgbClr val="7030A0"/>
              </a:solidFill>
            </a:endParaRPr>
          </a:p>
          <a:p>
            <a:r>
              <a:rPr lang="en-US" sz="2400" b="1" dirty="0">
                <a:solidFill>
                  <a:srgbClr val="7030A0"/>
                </a:solidFill>
              </a:rPr>
              <a:t>SACERS-U</a:t>
            </a:r>
            <a:r>
              <a:rPr lang="en-US" sz="2400" dirty="0"/>
              <a:t> – School age children 5 to 12 years old</a:t>
            </a:r>
            <a:endParaRPr lang="en-US" sz="2400" dirty="0">
              <a:solidFill>
                <a:srgbClr val="92D050"/>
              </a:solidFill>
            </a:endParaRPr>
          </a:p>
          <a:p>
            <a:endParaRPr lang="en-US" sz="1000" dirty="0">
              <a:solidFill>
                <a:srgbClr val="92D050"/>
              </a:solidFill>
            </a:endParaRPr>
          </a:p>
          <a:p>
            <a:endParaRPr lang="en-US" sz="2400" dirty="0">
              <a:solidFill>
                <a:srgbClr val="92D050"/>
              </a:solidFill>
            </a:endParaRPr>
          </a:p>
          <a:p>
            <a:endParaRPr lang="en-US" sz="1000" dirty="0">
              <a:solidFill>
                <a:srgbClr val="92D050"/>
              </a:solidFill>
            </a:endParaRPr>
          </a:p>
          <a:p>
            <a:endParaRPr lang="en-US" sz="2400" b="1" dirty="0">
              <a:solidFill>
                <a:srgbClr val="92D050"/>
              </a:solidFill>
            </a:endParaRPr>
          </a:p>
          <a:p>
            <a:r>
              <a:rPr lang="en-US" sz="2400" b="1" dirty="0">
                <a:solidFill>
                  <a:srgbClr val="92D050"/>
                </a:solidFill>
              </a:rPr>
              <a:t>FCCERS-R</a:t>
            </a:r>
            <a:r>
              <a:rPr lang="en-US" sz="2400" dirty="0">
                <a:solidFill>
                  <a:schemeClr val="accent2"/>
                </a:solidFill>
              </a:rPr>
              <a:t> </a:t>
            </a:r>
            <a:r>
              <a:rPr lang="en-US" sz="2400" dirty="0"/>
              <a:t>–</a:t>
            </a:r>
            <a:r>
              <a:rPr lang="en-US" sz="2400" dirty="0">
                <a:solidFill>
                  <a:schemeClr val="accent2"/>
                </a:solidFill>
              </a:rPr>
              <a:t> </a:t>
            </a:r>
            <a:r>
              <a:rPr lang="en-US" sz="2400" dirty="0"/>
              <a:t>Home child care programs for children ages birth-12 years</a:t>
            </a:r>
          </a:p>
        </p:txBody>
      </p:sp>
      <p:pic>
        <p:nvPicPr>
          <p:cNvPr id="3" name="Content Placeholder 2"/>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l="4256" t="11827" r="6383" b="4442"/>
          <a:stretch/>
        </p:blipFill>
        <p:spPr>
          <a:xfrm>
            <a:off x="228600" y="4190892"/>
            <a:ext cx="1600200" cy="1127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33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323439"/>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 </a:t>
            </a:r>
          </a:p>
        </p:txBody>
      </p:sp>
      <p:sp>
        <p:nvSpPr>
          <p:cNvPr id="27650" name="Title 1"/>
          <p:cNvSpPr>
            <a:spLocks noGrp="1"/>
          </p:cNvSpPr>
          <p:nvPr>
            <p:ph type="title"/>
          </p:nvPr>
        </p:nvSpPr>
        <p:spPr>
          <a:xfrm>
            <a:off x="304800" y="228600"/>
            <a:ext cx="8458200" cy="685800"/>
          </a:xfrm>
        </p:spPr>
        <p:txBody>
          <a:bodyPr>
            <a:normAutofit fontScale="90000"/>
          </a:bodyPr>
          <a:lstStyle/>
          <a:p>
            <a:pPr marL="54864" indent="0" fontAlgn="auto">
              <a:spcAft>
                <a:spcPts val="0"/>
              </a:spcAft>
              <a:defRPr/>
            </a:pPr>
            <a:r>
              <a:rPr lang="en-US" dirty="0">
                <a:solidFill>
                  <a:schemeClr val="bg1"/>
                </a:solidFill>
              </a:rPr>
              <a:t>NC Additional Notes</a:t>
            </a:r>
          </a:p>
        </p:txBody>
      </p:sp>
      <p:pic>
        <p:nvPicPr>
          <p:cNvPr id="2" name="Picture 1"/>
          <p:cNvPicPr>
            <a:picLocks noChangeAspect="1"/>
          </p:cNvPicPr>
          <p:nvPr/>
        </p:nvPicPr>
        <p:blipFill rotWithShape="1">
          <a:blip r:embed="rId3"/>
          <a:srcRect b="4504"/>
          <a:stretch/>
        </p:blipFill>
        <p:spPr>
          <a:xfrm>
            <a:off x="304800" y="1761421"/>
            <a:ext cx="6612677" cy="432514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95717" y="5096579"/>
            <a:ext cx="4167283"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dirty="0"/>
              <a:t>NC Additional Notes are found at our website:</a:t>
            </a:r>
          </a:p>
          <a:p>
            <a:pPr algn="ctr">
              <a:defRPr/>
            </a:pPr>
            <a:r>
              <a:rPr lang="en-US" sz="3200" dirty="0">
                <a:solidFill>
                  <a:srgbClr val="7030A0"/>
                </a:solidFill>
              </a:rPr>
              <a:t>ncrlap.org</a:t>
            </a:r>
          </a:p>
        </p:txBody>
      </p:sp>
      <p:cxnSp>
        <p:nvCxnSpPr>
          <p:cNvPr id="9" name="Straight Arrow Connector 8"/>
          <p:cNvCxnSpPr/>
          <p:nvPr/>
        </p:nvCxnSpPr>
        <p:spPr>
          <a:xfrm flipH="1" flipV="1">
            <a:off x="5410200" y="3779748"/>
            <a:ext cx="800102" cy="1240631"/>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390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220269"/>
            <a:ext cx="9144000" cy="163773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lnSpc>
                <a:spcPct val="95000"/>
              </a:lnSpc>
            </a:pPr>
            <a:r>
              <a:rPr lang="en-US" sz="6000" b="1" dirty="0">
                <a:solidFill>
                  <a:srgbClr val="FFFFFF"/>
                </a:solidFill>
              </a:rPr>
              <a:t>What does quality look like?</a:t>
            </a:r>
          </a:p>
        </p:txBody>
      </p:sp>
      <p:pic>
        <p:nvPicPr>
          <p:cNvPr id="6" name="Picture 2" descr="C:\Users\nswyrick\Desktop\Shutterstock images\shutterstock_7470037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814" y="0"/>
            <a:ext cx="9152814"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0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163773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lnSpc>
                <a:spcPct val="95000"/>
              </a:lnSpc>
            </a:pPr>
            <a:r>
              <a:rPr lang="en-US" sz="6000" b="1" dirty="0">
                <a:solidFill>
                  <a:srgbClr val="FFFFFF"/>
                </a:solidFill>
              </a:rPr>
              <a:t>Indoor space</a:t>
            </a:r>
          </a:p>
        </p:txBody>
      </p:sp>
      <p:sp>
        <p:nvSpPr>
          <p:cNvPr id="6" name="Content Placeholder 2"/>
          <p:cNvSpPr>
            <a:spLocks noGrp="1"/>
          </p:cNvSpPr>
          <p:nvPr>
            <p:ph idx="1"/>
          </p:nvPr>
        </p:nvSpPr>
        <p:spPr>
          <a:xfrm>
            <a:off x="1371600" y="1905000"/>
            <a:ext cx="6248400" cy="3352800"/>
          </a:xfrm>
        </p:spPr>
        <p:txBody>
          <a:bodyPr>
            <a:normAutofit/>
          </a:bodyPr>
          <a:lstStyle/>
          <a:p>
            <a:r>
              <a:rPr lang="en-US" dirty="0"/>
              <a:t>Furnishings and equipment used for routine care and play</a:t>
            </a:r>
          </a:p>
          <a:p>
            <a:r>
              <a:rPr lang="en-US" dirty="0"/>
              <a:t>Room arrangement</a:t>
            </a:r>
          </a:p>
          <a:p>
            <a:r>
              <a:rPr lang="en-US" dirty="0"/>
              <a:t>Display</a:t>
            </a: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637730"/>
            <a:ext cx="9166975" cy="52433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1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163773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lnSpc>
                <a:spcPct val="95000"/>
              </a:lnSpc>
            </a:pPr>
            <a:r>
              <a:rPr lang="en-US" sz="6000" b="1" dirty="0">
                <a:solidFill>
                  <a:srgbClr val="FFFFFF"/>
                </a:solidFill>
              </a:rPr>
              <a:t>Language and Interactions</a:t>
            </a:r>
          </a:p>
        </p:txBody>
      </p:sp>
      <p:sp>
        <p:nvSpPr>
          <p:cNvPr id="8" name="Content Placeholder 2"/>
          <p:cNvSpPr>
            <a:spLocks noGrp="1"/>
          </p:cNvSpPr>
          <p:nvPr>
            <p:ph idx="1"/>
          </p:nvPr>
        </p:nvSpPr>
        <p:spPr>
          <a:xfrm>
            <a:off x="762000" y="1905000"/>
            <a:ext cx="7772400" cy="3352800"/>
          </a:xfrm>
        </p:spPr>
        <p:txBody>
          <a:bodyPr>
            <a:normAutofit/>
          </a:bodyPr>
          <a:lstStyle/>
          <a:p>
            <a:r>
              <a:rPr lang="en-US" dirty="0"/>
              <a:t>Strategic questioning techniques</a:t>
            </a:r>
          </a:p>
          <a:p>
            <a:pPr lvl="1"/>
            <a:r>
              <a:rPr lang="en-US" dirty="0"/>
              <a:t>How, why, what if…?</a:t>
            </a:r>
          </a:p>
          <a:p>
            <a:r>
              <a:rPr lang="en-US" dirty="0"/>
              <a:t>Positive language and guidance</a:t>
            </a:r>
          </a:p>
          <a:p>
            <a:r>
              <a:rPr lang="en-US" dirty="0"/>
              <a:t>Appropriate interactions and modeling</a:t>
            </a:r>
          </a:p>
          <a:p>
            <a:r>
              <a:rPr lang="en-US" dirty="0"/>
              <a:t>Facilitation of play and learning</a:t>
            </a:r>
          </a:p>
        </p:txBody>
      </p:sp>
      <p:pic>
        <p:nvPicPr>
          <p:cNvPr id="7171" name="Picture 3" descr="C:\Users\nswyrick\Desktop\Shutterstock images\shutterstock_1204373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648" y="1637728"/>
            <a:ext cx="9144000" cy="522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1"/>
                                        </p:tgtEl>
                                      </p:cBhvr>
                                    </p:animEffect>
                                    <p:set>
                                      <p:cBhvr>
                                        <p:cTn id="7" dur="1" fill="hold">
                                          <p:stCondLst>
                                            <p:cond delay="499"/>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2711ab96953cd3123cbc753543bcda93996976a"/>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 About the NC Rated License &amp;#x0D;&amp;#x0A;Assessment Project&amp;quot;&quot;/&gt;&lt;property id=&quot;20307&quot; value=&quot;274&quot;/&gt;&lt;/object&gt;&lt;object type=&quot;3&quot; unique_id=&quot;10004&quot;&gt;&lt;property id=&quot;20148&quot; value=&quot;5&quot;/&gt;&lt;property id=&quot;20300&quot; value=&quot;Slide 2&quot;/&gt;&lt;property id=&quot;20307&quot; value=&quot;370&quot;/&gt;&lt;/object&gt;&lt;object type=&quot;3&quot; unique_id=&quot;10005&quot;&gt;&lt;property id=&quot;20148&quot; value=&quot;5&quot;/&gt;&lt;property id=&quot;20300&quot; value=&quot;Slide 3&quot;/&gt;&lt;property id=&quot;20307&quot; value=&quot;372&quot;/&gt;&lt;/object&gt;&lt;object type=&quot;3&quot; unique_id=&quot;10006&quot;&gt;&lt;property id=&quot;20148&quot; value=&quot;5&quot;/&gt;&lt;property id=&quot;20300&quot; value=&quot;Slide 4&quot;/&gt;&lt;property id=&quot;20307&quot; value=&quot;333&quot;/&gt;&lt;/object&gt;&lt;object type=&quot;3&quot; unique_id=&quot;10007&quot;&gt;&lt;property id=&quot;20148&quot; value=&quot;5&quot;/&gt;&lt;property id=&quot;20300&quot; value=&quot;Slide 5 - &amp;quot;Website: www.ncrlap.org&amp;quot;&quot;/&gt;&lt;property id=&quot;20307&quot; value=&quot;288&quot;/&gt;&lt;/object&gt;&lt;object type=&quot;3&quot; unique_id=&quot;10008&quot;&gt;&lt;property id=&quot;20148&quot; value=&quot;5&quot;/&gt;&lt;property id=&quot;20300&quot; value=&quot;Slide 6 - &amp;quot;The Environment Rating Scales&amp;quot;&quot;/&gt;&lt;property id=&quot;20307&quot; value=&quot;373&quot;/&gt;&lt;/object&gt;&lt;object type=&quot;3&quot; unique_id=&quot;10009&quot;&gt;&lt;property id=&quot;20148&quot; value=&quot;5&quot;/&gt;&lt;property id=&quot;20300&quot; value=&quot;Slide 7 - &amp;quot;NC Additional Notes&amp;quot;&quot;/&gt;&lt;property id=&quot;20307&quot; value=&quot;375&quot;/&gt;&lt;/object&gt;&lt;object type=&quot;3&quot; unique_id=&quot;10010&quot;&gt;&lt;property id=&quot;20148&quot; value=&quot;5&quot;/&gt;&lt;property id=&quot;20300&quot; value=&quot;Slide 8 - &amp;quot;Do AR activity here&amp;quot;&quot;/&gt;&lt;property id=&quot;20307&quot; value=&quot;401&quot;/&gt;&lt;/object&gt;&lt;object type=&quot;3&quot; unique_id=&quot;10011&quot;&gt;&lt;property id=&quot;20148&quot; value=&quot;5&quot;/&gt;&lt;property id=&quot;20300&quot; value=&quot;Slide 9 - &amp;quot;  &amp;quot;&quot;/&gt;&lt;property id=&quot;20307&quot; value=&quot;335&quot;/&gt;&lt;/object&gt;&lt;object type=&quot;3&quot; unique_id=&quot;10012&quot;&gt;&lt;property id=&quot;20148&quot; value=&quot;5&quot;/&gt;&lt;property id=&quot;20300&quot; value=&quot;Slide 10&quot;/&gt;&lt;property id=&quot;20307&quot; value=&quot;339&quot;/&gt;&lt;/object&gt;&lt;object type=&quot;3&quot; unique_id=&quot;10013&quot;&gt;&lt;property id=&quot;20148&quot; value=&quot;5&quot;/&gt;&lt;property id=&quot;20300&quot; value=&quot;Slide 11&quot;/&gt;&lt;property id=&quot;20307&quot; value=&quot;402&quot;/&gt;&lt;/object&gt;&lt;object type=&quot;3&quot; unique_id=&quot;10014&quot;&gt;&lt;property id=&quot;20148&quot; value=&quot;5&quot;/&gt;&lt;property id=&quot;20300&quot; value=&quot;Slide 12&quot;/&gt;&lt;property id=&quot;20307&quot; value=&quot;403&quot;/&gt;&lt;/object&gt;&lt;object type=&quot;3&quot; unique_id=&quot;10015&quot;&gt;&lt;property id=&quot;20148&quot; value=&quot;5&quot;/&gt;&lt;property id=&quot;20300&quot; value=&quot;Slide 13&quot;/&gt;&lt;property id=&quot;20307&quot; value=&quot;404&quot;/&gt;&lt;/object&gt;&lt;object type=&quot;3&quot; unique_id=&quot;10016&quot;&gt;&lt;property id=&quot;20148&quot; value=&quot;5&quot;/&gt;&lt;property id=&quot;20300&quot; value=&quot;Slide 14&quot;/&gt;&lt;property id=&quot;20307&quot; value=&quot;405&quot;/&gt;&lt;/object&gt;&lt;object type=&quot;3&quot; unique_id=&quot;10017&quot;&gt;&lt;property id=&quot;20148&quot; value=&quot;5&quot;/&gt;&lt;property id=&quot;20300&quot; value=&quot;Slide 15&quot;/&gt;&lt;property id=&quot;20307&quot; value=&quot;394&quot;/&gt;&lt;/object&gt;&lt;object type=&quot;3&quot; unique_id=&quot;10018&quot;&gt;&lt;property id=&quot;20148&quot; value=&quot;5&quot;/&gt;&lt;property id=&quot;20300&quot; value=&quot;Slide 16&quot;/&gt;&lt;property id=&quot;20307&quot; value=&quot;380&quot;/&gt;&lt;/object&gt;&lt;object type=&quot;3&quot; unique_id=&quot;10019&quot;&gt;&lt;property id=&quot;20148&quot; value=&quot;5&quot;/&gt;&lt;property id=&quot;20300&quot; value=&quot;Slide 17 - &amp;quot;Helpful resources for &amp;#x0D;&amp;#x0A;common sanitation questions&amp;quot;&quot;/&gt;&lt;property id=&quot;20307&quot; value=&quot;384&quot;/&gt;&lt;/object&gt;&lt;object type=&quot;3&quot; unique_id=&quot;10020&quot;&gt;&lt;property id=&quot;20148&quot; value=&quot;5&quot;/&gt;&lt;property id=&quot;20300&quot; value=&quot;Slide 18&quot;/&gt;&lt;property id=&quot;20307&quot; value=&quot;386&quot;/&gt;&lt;/object&gt;&lt;object type=&quot;3&quot; unique_id=&quot;10021&quot;&gt;&lt;property id=&quot;20148&quot; value=&quot;5&quot;/&gt;&lt;property id=&quot;20300&quot; value=&quot;Slide 19 - &amp;quot;What if?&amp;quot;&quot;/&gt;&lt;property id=&quot;20307&quot; value=&quot;385&quot;/&gt;&lt;/object&gt;&lt;object type=&quot;3&quot; unique_id=&quot;10022&quot;&gt;&lt;property id=&quot;20148&quot; value=&quot;5&quot;/&gt;&lt;property id=&quot;20300&quot; value=&quot;Slide 20 - &amp;quot;Some issues are quick fixes;&amp;#x0D;&amp;#x0A; some are not&amp;quot;&quot;/&gt;&lt;property id=&quot;20307&quot; value=&quot;387&quot;/&gt;&lt;/object&gt;&lt;object type=&quot;3&quot; unique_id=&quot;10023&quot;&gt;&lt;property id=&quot;20148&quot; value=&quot;5&quot;/&gt;&lt;property id=&quot;20300&quot; value=&quot;Slide 21&quot;/&gt;&lt;property id=&quot;20307&quot; value=&quot;400&quot;/&gt;&lt;/object&gt;&lt;object type=&quot;3&quot; unique_id=&quot;10024&quot;&gt;&lt;property id=&quot;20148&quot; value=&quot;5&quot;/&gt;&lt;property id=&quot;20300&quot; value=&quot;Slide 22&quot;/&gt;&lt;property id=&quot;20307&quot; value=&quot;396&quot;/&gt;&lt;/object&gt;&lt;object type=&quot;3&quot; unique_id=&quot;10025&quot;&gt;&lt;property id=&quot;20148&quot; value=&quot;5&quot;/&gt;&lt;property id=&quot;20300&quot; value=&quot;Slide 23 - &amp;quot;Helping programs implement good practices daily&amp;quot;&quot;/&gt;&lt;property id=&quot;20307&quot; value=&quot;406&quot;/&gt;&lt;/object&gt;&lt;object type=&quot;3&quot; unique_id=&quot;10026&quot;&gt;&lt;property id=&quot;20148&quot; value=&quot;5&quot;/&gt;&lt;property id=&quot;20300&quot; value=&quot;Slide 24 - &amp;quot;When it all comes together&amp;quot;&quot;/&gt;&lt;property id=&quot;20307&quot; value=&quot;392&quot;/&gt;&lt;/object&gt;&lt;object type=&quot;3&quot; unique_id=&quot;10027&quot;&gt;&lt;property id=&quot;20148&quot; value=&quot;5&quot;/&gt;&lt;property id=&quot;20300&quot; value=&quot;Slide 25 - &amp;quot;Resources&amp;quot;&quot;/&gt;&lt;property id=&quot;20307&quot; value=&quot;273&quot;/&gt;&lt;/object&gt;&lt;object type=&quot;3&quot; unique_id=&quot;10028&quot;&gt;&lt;property id=&quot;20148&quot; value=&quot;5&quot;/&gt;&lt;property id=&quot;20300&quot; value=&quot;Slide 26 - &amp;quot;&amp;#x0D;&amp;#x0A;&amp;#x0D;&amp;#x0A;Contact information:.&amp;#x0D;&amp;#x0A;1-866-362-7527&amp;#x0D;&amp;#x0A;www.ncrlap.org&amp;#x0D;&amp;#x0A;ncrlap@uncg.edu&amp;#x0D;&amp;#x0A;&amp;#x0D;&amp;#x0A;&amp;quot;&quot;/&gt;&lt;property id=&quot;20307&quot; value=&quot;360&quot;/&gt;&lt;/object&gt;&lt;object type=&quot;3&quot; unique_id=&quot;10029&quot;&gt;&lt;property id=&quot;20148&quot; value=&quot;5&quot;/&gt;&lt;property id=&quot;20300&quot; value=&quot;Slide 27 - &amp;quot;&amp;#x0D;&amp;#x0A;References &amp;#x0D;&amp;#x0A;&amp;quot;&quot;/&gt;&lt;property id=&quot;20307&quot; value=&quot;330&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2761ec8-7198-4440-bea0-e9dd2af28b51}" enabled="1" method="Standard" siteId="{73e15cf5-5dbb-46af-a862-753916269d73}" contentBits="0" removed="0"/>
</clbl:labelList>
</file>

<file path=docProps/app.xml><?xml version="1.0" encoding="utf-8"?>
<Properties xmlns="http://schemas.openxmlformats.org/officeDocument/2006/extended-properties" xmlns:vt="http://schemas.openxmlformats.org/officeDocument/2006/docPropsVTypes">
  <Template/>
  <TotalTime>14400</TotalTime>
  <Words>3034</Words>
  <Application>Microsoft Office PowerPoint</Application>
  <PresentationFormat>On-screen Show (4:3)</PresentationFormat>
  <Paragraphs>184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 About the NC Rated License  Assessment Project</vt:lpstr>
      <vt:lpstr>PowerPoint Presentation</vt:lpstr>
      <vt:lpstr>PowerPoint Presentation</vt:lpstr>
      <vt:lpstr>Website: ncrlap.org</vt:lpstr>
      <vt:lpstr>The Environment Rating Scales</vt:lpstr>
      <vt:lpstr>NC Additional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issues are quick fixes some are not</vt:lpstr>
      <vt:lpstr>PowerPoint Presentation</vt:lpstr>
      <vt:lpstr>Helping programs implement good practices daily</vt:lpstr>
      <vt:lpstr>When it all comes together</vt:lpstr>
      <vt:lpstr>Website: www.ncrlap.org</vt:lpstr>
      <vt:lpstr>  Contact information:. 1-866-362-7527 www.ncrlap.org ncrlap@uncg.edu  </vt:lpstr>
      <vt:lpstr> References  </vt:lpstr>
    </vt:vector>
  </TitlesOfParts>
  <Company>UNCG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Staff-child communication</dc:title>
  <dc:creator>Tanya Covington</dc:creator>
  <cp:lastModifiedBy>Blount, Kimly</cp:lastModifiedBy>
  <cp:revision>354</cp:revision>
  <cp:lastPrinted>2013-11-14T03:49:11Z</cp:lastPrinted>
  <dcterms:created xsi:type="dcterms:W3CDTF">2011-11-28T17:54:38Z</dcterms:created>
  <dcterms:modified xsi:type="dcterms:W3CDTF">2023-11-06T00:51:42Z</dcterms:modified>
</cp:coreProperties>
</file>