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89" r:id="rId5"/>
    <p:sldId id="288" r:id="rId6"/>
    <p:sldId id="290" r:id="rId7"/>
    <p:sldId id="291" r:id="rId8"/>
    <p:sldId id="277" r:id="rId9"/>
    <p:sldId id="276" r:id="rId10"/>
    <p:sldId id="278" r:id="rId11"/>
    <p:sldId id="275" r:id="rId12"/>
    <p:sldId id="279" r:id="rId13"/>
    <p:sldId id="280" r:id="rId14"/>
    <p:sldId id="281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86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84045" autoAdjust="0"/>
  </p:normalViewPr>
  <p:slideViewPr>
    <p:cSldViewPr>
      <p:cViewPr varScale="1">
        <p:scale>
          <a:sx n="64" d="100"/>
          <a:sy n="64" d="100"/>
        </p:scale>
        <p:origin x="8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F06809B-356A-4204-AF05-B701D720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E5F5A57-9EE5-437E-A87A-4986732B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EDC75-9340-41BA-8BEA-8B7FDC470597}" type="slidenum">
              <a:rPr lang="en-US"/>
              <a:pPr/>
              <a:t>1</a:t>
            </a:fld>
            <a:endParaRPr lang="en-US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Detergent bottles in play area.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7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Cardboard blocks in bad repair.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1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toys in infant room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8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Boppy</a:t>
            </a:r>
            <a:r>
              <a:rPr lang="en-US" dirty="0"/>
              <a:t> pillows – how to clean, covers used?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8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Partitions used during nap time.</a:t>
            </a:r>
          </a:p>
          <a:p>
            <a:r>
              <a:rPr lang="en-US" dirty="0"/>
              <a:t>.2821 e Partitions must prevent </a:t>
            </a:r>
            <a:r>
              <a:rPr lang="en-US"/>
              <a:t>physical contact.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08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3C582-ED75-4075-9669-0B27FEB62011}" type="slidenum">
              <a:rPr lang="en-US"/>
              <a:pPr/>
              <a:t>15</a:t>
            </a:fld>
            <a:endParaRPr lang="en-US"/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Floors and floor coverings of all food preparation, food storage, utensil-washing areas, toilet rooms and laundry areas shall be constructed of nonabsorbent, easily cleanable material.</a:t>
            </a:r>
          </a:p>
          <a:p>
            <a:pPr eaLnBrk="1" hangingPunct="1"/>
            <a:r>
              <a:rPr lang="en-US" dirty="0"/>
              <a:t>Floors and floor coverings of all sleeping and play areas shall be constructed of easily cleanable materials. </a:t>
            </a:r>
          </a:p>
          <a:p>
            <a:r>
              <a:rPr lang="en-US" dirty="0"/>
              <a:t>Carpeting used as a floor covering shall be of closely woven construction, properly installed and easily cleanable.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D3BCF-7991-443B-BDA3-499613B49E11}" type="slidenum">
              <a:rPr lang="en-US"/>
              <a:pPr/>
              <a:t>16</a:t>
            </a:fld>
            <a:endParaRPr lang="en-US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Carpeted floors shall be vacuumed daily when children are not present in the room, except to clean up spills.</a:t>
            </a:r>
          </a:p>
          <a:p>
            <a:r>
              <a:rPr lang="en-US" dirty="0"/>
              <a:t>Vacuum bags shall be changed and vacuums shall be emptied when children are not present in the room.</a:t>
            </a:r>
          </a:p>
          <a:p>
            <a:r>
              <a:rPr lang="en-US" dirty="0"/>
              <a:t>Vacuum cleaners shall be in good repair.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88D8-2DFE-458A-A858-67AF67970EEE}" type="slidenum">
              <a:rPr lang="en-US"/>
              <a:pPr/>
              <a:t>17</a:t>
            </a:fld>
            <a:endParaRPr lang="en-US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High Efficiency Particulate Air (HEPA) filter vacuum cleaners may be used when children are present in a room.  </a:t>
            </a:r>
          </a:p>
          <a:p>
            <a:pPr eaLnBrk="1" hangingPunct="1"/>
            <a:r>
              <a:rPr lang="en-US" dirty="0"/>
              <a:t>If used for this purpose, a HEPA vacuum cleaner shall include a HEPA filter individually tested and rated as 99.97% efficient at 0.3 micron dust particle size and sealed to prevent leakage around connecting points.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4FA8C-A6B3-44D4-A190-C972C4C49E9D}" type="slidenum">
              <a:rPr lang="en-US"/>
              <a:pPr/>
              <a:t>18</a:t>
            </a:fld>
            <a:endParaRPr lang="en-US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Wall to wall carpets shall be cleaned using extraction methods at least once each six months.</a:t>
            </a:r>
          </a:p>
          <a:p>
            <a:pPr eaLnBrk="1" hangingPunct="1"/>
            <a:r>
              <a:rPr lang="en-US" dirty="0"/>
              <a:t>Cleaning materials including surfactants, solvents and water shall be removed from the carpet before the space is reoccupied.</a:t>
            </a:r>
          </a:p>
          <a:p>
            <a:pPr eaLnBrk="1" hangingPunct="1"/>
            <a:r>
              <a:rPr lang="en-US" dirty="0"/>
              <a:t>When hot water extraction is used, carpet shall be completely dry within 12 hours of cleaning.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F84AD-EEE2-45C8-A0C9-AFD6A380F598}" type="slidenum">
              <a:rPr lang="en-US"/>
              <a:pPr/>
              <a:t>19</a:t>
            </a:fld>
            <a:endParaRPr lang="en-US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Floors in areas accessible to children shall be free of peeling, flaking or otherwise deteriorating paint.</a:t>
            </a:r>
          </a:p>
          <a:p>
            <a:pPr eaLnBrk="1" hangingPunct="1"/>
            <a:r>
              <a:rPr lang="en-US" dirty="0"/>
              <a:t>All floors and floor coverings shall be kept clean and maintained in good repair.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46CC9-664D-47C1-9199-25CB4061C8EE}" type="slidenum">
              <a:rPr lang="en-US"/>
              <a:pPr/>
              <a:t>2</a:t>
            </a:fld>
            <a:endParaRPr lang="en-US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74">
              <a:defRPr/>
            </a:pPr>
            <a:r>
              <a:rPr lang="en-US" dirty="0"/>
              <a:t>Toys, equipment and furniture provided by a child care center shall be kept clean and in good repair.</a:t>
            </a:r>
          </a:p>
          <a:p>
            <a:pPr defTabSz="931774">
              <a:defRPr/>
            </a:pPr>
            <a:r>
              <a:rPr lang="en-US" dirty="0"/>
              <a:t>Toys, furniture, cribs and other items accessible to children shall be free of peeling, flaking or chalking paint.</a:t>
            </a:r>
          </a:p>
          <a:p>
            <a:pPr defTabSz="931774">
              <a:defRPr/>
            </a:pPr>
            <a:r>
              <a:rPr lang="en-US" dirty="0"/>
              <a:t>In rooms designated for children not toilet trained, toys and other mouth-contact surfaces shall be cleaned and then sanitized at least daily when used and more frequently if visibly dirty.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98A1A-0248-4572-A06C-AA1AB11053A7}" type="slidenum">
              <a:rPr lang="en-US"/>
              <a:pPr/>
              <a:t>20</a:t>
            </a:fld>
            <a:endParaRPr lang="en-US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2AFD7-8D3A-42A9-9733-1A3D55E5F4E7}" type="slidenum">
              <a:rPr lang="en-US"/>
              <a:pPr/>
              <a:t>21</a:t>
            </a:fld>
            <a:endParaRPr lang="en-US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19940-4DC2-439A-B0AF-116E420BD80C}" type="slidenum">
              <a:rPr lang="en-US"/>
              <a:pPr/>
              <a:t>3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19940-4DC2-439A-B0AF-116E420BD80C}" type="slidenum">
              <a:rPr lang="en-US"/>
              <a:pPr/>
              <a:t>4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74">
              <a:defRPr/>
            </a:pPr>
            <a:r>
              <a:rPr lang="en-US" dirty="0"/>
              <a:t>Toys, items, and surfaces not designed to be submerged shall be washed and rinsed in place, sprayed with a sanitizing solution and allowed to air dry. </a:t>
            </a:r>
          </a:p>
          <a:p>
            <a:pPr defTabSz="931774">
              <a:defRPr/>
            </a:pPr>
            <a:r>
              <a:rPr lang="en-US" dirty="0"/>
              <a:t>Hard plastic toys can be washed and rinsed in a dishwasher.</a:t>
            </a:r>
          </a:p>
          <a:p>
            <a:pPr defTabSz="931774">
              <a:defRPr/>
            </a:pPr>
            <a:r>
              <a:rPr lang="en-US" dirty="0"/>
              <a:t>Cloth toys can be laundered and mechanically dried without requiring sanitizing.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1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19940-4DC2-439A-B0AF-116E420BD80C}" type="slidenum">
              <a:rPr lang="en-US"/>
              <a:pPr/>
              <a:t>5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74">
              <a:defRPr/>
            </a:pPr>
            <a:r>
              <a:rPr lang="en-US" dirty="0"/>
              <a:t>When using bleach, the cleaned surfaces shall be left glistening wet and allowed to air dry or be dried after a minimum contact time of at least two minutes.</a:t>
            </a:r>
          </a:p>
          <a:p>
            <a:pPr defTabSz="931774">
              <a:defRPr/>
            </a:pPr>
            <a:r>
              <a:rPr lang="en-US" dirty="0"/>
              <a:t>Other sanitizing solutions determined to be as effective as a chlorine bleach solution are acceptable if nontoxic to children, used according to the manufacturer’s instructions and approved by the Department.</a:t>
            </a:r>
          </a:p>
          <a:p>
            <a:pPr defTabSz="931774">
              <a:defRPr/>
            </a:pPr>
            <a:r>
              <a:rPr lang="en-US" dirty="0"/>
              <a:t>A testing method or kit shall be available to ensure compliance with the prescribed concentration.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9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19940-4DC2-439A-B0AF-116E420BD80C}" type="slidenum">
              <a:rPr lang="en-US"/>
              <a:pPr/>
              <a:t>6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Water play centers shall be filled just prior to each water play session.  </a:t>
            </a:r>
          </a:p>
          <a:p>
            <a:pPr eaLnBrk="1" hangingPunct="1"/>
            <a:r>
              <a:rPr lang="en-US" dirty="0"/>
              <a:t>Water shall be emptied after each session or more often if visibly soiled.  If used all day, a session is am and pm.</a:t>
            </a:r>
          </a:p>
          <a:p>
            <a:pPr eaLnBrk="1" hangingPunct="1"/>
            <a:r>
              <a:rPr lang="en-US" dirty="0"/>
              <a:t>The water play centers and toys shall be cleaned and sanitized at least daily or more often if visibly soiled.</a:t>
            </a:r>
          </a:p>
          <a:p>
            <a:pPr eaLnBrk="1" hangingPunct="1"/>
            <a:r>
              <a:rPr lang="en-US" dirty="0"/>
              <a:t>Water play is prohibited during an outbreak and investigation of communicable diseases at the child care center.  </a:t>
            </a:r>
          </a:p>
          <a:p>
            <a:pPr eaLnBrk="1" hangingPunct="1"/>
            <a:r>
              <a:rPr lang="en-US" dirty="0"/>
              <a:t>Wading pools are not considered water play centers and are regulated under 15A NCAC 18A .2500. </a:t>
            </a:r>
          </a:p>
          <a:p>
            <a:pPr eaLnBrk="1" hangingPunct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9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A.Huneycutt 8.21.06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Child Care Sanitation: An SOP Workshop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19940-4DC2-439A-B0AF-116E420BD80C}" type="slidenum">
              <a:rPr lang="en-US"/>
              <a:pPr/>
              <a:t>7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Memo for single use item – egg cartons, meat trays,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6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Egg cartons in play area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9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Ajax bottle in play area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A.Huneycutt 8.21.06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Child Care Sanitation: An SOP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F5A57-9EE5-437E-A87A-4986732B10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4EA26C28-2620-4B2D-9924-B5DF37B7E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7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2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1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66098-0B43-40B2-AAE5-72056BF7B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1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F83DE4F-A75B-429A-82B9-6153BEB159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52B20-D4B6-43F5-A098-71FB57D1B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C9CDC7C5-ECE1-498E-83D3-9A22962F4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4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CB274-EBF8-47E3-B8C1-422F6BF3AF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0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1FC4B-9822-472E-8643-971D1B058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CAD31-77A8-450B-9052-A1AF4AE804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4B882-9680-4643-BECE-48259346CB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4D6B4-9773-4984-81AC-23EB96A3EB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FCA55-CD3E-4D3B-82AD-ED6DDE0DC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FEEF73-4379-4711-9139-A9D7EEFEA8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7967" y="762000"/>
            <a:ext cx="7305433" cy="25508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Toys, Equipment, Furniture and Floors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4666" y="3440545"/>
            <a:ext cx="6772033" cy="2209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/>
              <a:t>Barrette Gregory, REHS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100" dirty="0"/>
              <a:t>Children’s Environmental Health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100" dirty="0"/>
              <a:t>(336)202-0093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100" dirty="0"/>
              <a:t> Barrette.Gregory@dhhs.nc.gov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98A4-E7D7-491B-9421-BD67FA64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B339AE-76A1-4B46-A51A-1F81A8962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6" y="1066800"/>
            <a:ext cx="8188448" cy="5486400"/>
          </a:xfrm>
        </p:spPr>
      </p:pic>
    </p:spTree>
    <p:extLst>
      <p:ext uri="{BB962C8B-B14F-4D97-AF65-F5344CB8AC3E}">
        <p14:creationId xmlns:p14="http://schemas.microsoft.com/office/powerpoint/2010/main" val="339988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5617A44-56BC-4CDD-810E-4178D815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0079F-FF45-4159-A169-EA6DE4E6C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10668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335487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1D35-4A1F-4A91-B91E-94FDEA4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E7126-7175-4137-87EB-68584FEE8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82216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5E1845-E624-4633-BE9E-ED038622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E5F38-97B8-4915-9E03-13C202BA2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7499"/>
            <a:ext cx="3114785" cy="2743200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B770A58-9B71-4A31-9840-4A98F2A31F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00299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3190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628AC-5418-4087-8D26-5EFF5EAC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1DD567-B070-444F-BC42-48F667C96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4267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4373"/>
            <a:ext cx="7086600" cy="12930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         Floors</a:t>
            </a:r>
            <a:br>
              <a:rPr lang="en-US" dirty="0"/>
            </a:br>
            <a:r>
              <a:rPr lang="en-US" dirty="0"/>
              <a:t>       15A NCAC 18A .2824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200" dirty="0"/>
              <a:t>Food prep, food storage, utensil-washing, toilet rooms and laundry areas: Non-absorbent and kept clean and in good repair.</a:t>
            </a:r>
          </a:p>
          <a:p>
            <a:pPr eaLnBrk="1" hangingPunct="1"/>
            <a:r>
              <a:rPr lang="en-US" sz="3200" dirty="0"/>
              <a:t>Sleeping and play areas: Clean and good repair.</a:t>
            </a:r>
          </a:p>
          <a:p>
            <a:r>
              <a:rPr lang="en-US" sz="3200" dirty="0"/>
              <a:t>Carpeting: Closely woven construction and kept clean and in good repair.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2" y="76200"/>
            <a:ext cx="1920240" cy="9144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                </a:t>
            </a:r>
            <a:r>
              <a:rPr lang="en-US" sz="2700" dirty="0"/>
              <a:t>Floors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61421" y="1676400"/>
            <a:ext cx="3910579" cy="49682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Carpet: vacuum daily when children are not present </a:t>
            </a:r>
          </a:p>
          <a:p>
            <a:r>
              <a:rPr lang="en-US" sz="2800" dirty="0"/>
              <a:t>Vacuum: Bags changed or emptied when children are not present in the room.</a:t>
            </a:r>
          </a:p>
          <a:p>
            <a:r>
              <a:rPr lang="en-US" sz="2800" dirty="0"/>
              <a:t>Vacuum: In good repair.</a:t>
            </a:r>
          </a:p>
          <a:p>
            <a:pPr eaLnBrk="1" hangingPunct="1"/>
            <a:endParaRPr lang="en-US" sz="2000" dirty="0"/>
          </a:p>
        </p:txBody>
      </p:sp>
      <p:pic>
        <p:nvPicPr>
          <p:cNvPr id="5" name="Picture Placeholder 9" descr="cleaning.bmp">
            <a:extLst>
              <a:ext uri="{FF2B5EF4-FFF2-40B4-BE49-F238E27FC236}">
                <a16:creationId xmlns:a16="http://schemas.microsoft.com/office/drawing/2014/main" id="{44D0FCB1-051F-4A70-8CDC-3287E33441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302" r="10302"/>
          <a:stretch>
            <a:fillRect/>
          </a:stretch>
        </p:blipFill>
        <p:spPr>
          <a:xfrm>
            <a:off x="4890604" y="2057401"/>
            <a:ext cx="3659036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76200"/>
            <a:ext cx="2352502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                </a:t>
            </a:r>
            <a:r>
              <a:rPr lang="en-US" sz="2700" dirty="0"/>
              <a:t>Floors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062439"/>
            <a:ext cx="4282440" cy="504444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High Efficiency Particulate Air (HEPA) vacuum: May be used when children are present  </a:t>
            </a:r>
          </a:p>
          <a:p>
            <a:pPr eaLnBrk="1" hangingPunct="1"/>
            <a:r>
              <a:rPr lang="en-US" sz="2800" dirty="0"/>
              <a:t>HEPA vacuum: Include a HEPA filter individually tested and rated as 99.97% efficient at 0.3 micron dust particle size and sealed to prevent leakage around connecting points.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29C40D-7FFA-4623-BCE3-CE87F49B92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600"/>
            <a:ext cx="2352502" cy="35370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8244840" cy="83582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Floors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404620"/>
            <a:ext cx="7955280" cy="406908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Wall to wall carpets - cleaned using extraction methods once each 6 months.</a:t>
            </a:r>
          </a:p>
          <a:p>
            <a:pPr eaLnBrk="1" hangingPunct="1"/>
            <a:r>
              <a:rPr lang="en-US" sz="3200" dirty="0"/>
              <a:t>Cleaning materials and water shall be removed from the carpet before the space is reoccupied.</a:t>
            </a:r>
          </a:p>
          <a:p>
            <a:pPr eaLnBrk="1" hangingPunct="1"/>
            <a:r>
              <a:rPr lang="en-US" sz="3200" dirty="0"/>
              <a:t>Carpet shall be completely dry within 12 hours of cleaning.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0EAA4-3ED6-4BAF-93F9-7A3F21C78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8" y="4724400"/>
            <a:ext cx="2408348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52413"/>
            <a:ext cx="7281862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Floors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524000"/>
            <a:ext cx="7955280" cy="47396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Free of peeling, flaking or otherwise deteriorating paint.</a:t>
            </a:r>
          </a:p>
          <a:p>
            <a:pPr eaLnBrk="1" hangingPunct="1"/>
            <a:r>
              <a:rPr lang="en-US" sz="3200" dirty="0"/>
              <a:t>Clean and maintained in good repair.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A0C77-CA3F-4670-877D-D005F5F0E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6" y="3586991"/>
            <a:ext cx="3667089" cy="2377440"/>
          </a:xfrm>
          <a:prstGeom prst="rect">
            <a:avLst/>
          </a:prstGeom>
        </p:spPr>
      </p:pic>
      <p:sp>
        <p:nvSpPr>
          <p:cNvPr id="4" name="AutoShape 2" descr="Image result for PAINTED FLOORS IN BAD REPAIR">
            <a:extLst>
              <a:ext uri="{FF2B5EF4-FFF2-40B4-BE49-F238E27FC236}">
                <a16:creationId xmlns:a16="http://schemas.microsoft.com/office/drawing/2014/main" id="{EA89A0DF-A9B7-49AC-8134-1210CCDDF4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2350" y="2486025"/>
            <a:ext cx="2019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PAINTED FLOORS IN BAD REPAIR">
            <a:extLst>
              <a:ext uri="{FF2B5EF4-FFF2-40B4-BE49-F238E27FC236}">
                <a16:creationId xmlns:a16="http://schemas.microsoft.com/office/drawing/2014/main" id="{E1EE649E-709F-4AC1-BCA1-3715BDC9E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4750" y="2638425"/>
            <a:ext cx="2019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377A4-7A3B-4A1C-8F3D-9C5699008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29000"/>
            <a:ext cx="3026306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12930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Toys, Equipment, Furniture</a:t>
            </a:r>
            <a:br>
              <a:rPr lang="en-US" dirty="0"/>
            </a:br>
            <a:r>
              <a:rPr lang="en-US" dirty="0"/>
              <a:t>     15A NCAC 18A .2822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3200" dirty="0"/>
              <a:t>Clean and in good repair.</a:t>
            </a:r>
          </a:p>
          <a:p>
            <a:r>
              <a:rPr lang="en-US" sz="3200" dirty="0"/>
              <a:t>Free of peeling, flaking or chalking paint.</a:t>
            </a:r>
          </a:p>
          <a:p>
            <a:r>
              <a:rPr lang="en-US" sz="3200" dirty="0"/>
              <a:t>For children not toilet trained, mouth contact surfaces shall be cleaned and </a:t>
            </a:r>
            <a:r>
              <a:rPr lang="en-US" sz="3200" b="1" dirty="0"/>
              <a:t>sanitized</a:t>
            </a:r>
            <a:r>
              <a:rPr lang="en-US" sz="3200" dirty="0"/>
              <a:t> after each use and when visibly dirty.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4373"/>
            <a:ext cx="8244840" cy="129302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u="sng" dirty="0"/>
              <a:t>Questions To Consider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Are the floor and floor covering types suitable for the intended use of the room?  </a:t>
            </a:r>
          </a:p>
          <a:p>
            <a:pPr eaLnBrk="1" hangingPunct="1"/>
            <a:r>
              <a:rPr lang="en-US" sz="3200" dirty="0"/>
              <a:t>Does the floor and floor covering have to be nonabsorbent and easily cleanable or only easily cleanable? </a:t>
            </a:r>
          </a:p>
          <a:p>
            <a:pPr eaLnBrk="1" hangingPunct="1"/>
            <a:r>
              <a:rPr lang="en-US" sz="3200" dirty="0"/>
              <a:t>Is the carpet made of a closely woven construction?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752600"/>
            <a:ext cx="7955280" cy="4069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Should wall to wall carpets be discouraged?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If a vacuum cleaner has a HEPA filter, is it considered a “True HEPA vacuum” that can be used when children are present in a room?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Are area rugs easier to clean than wall to wall carpets?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66" y="762000"/>
            <a:ext cx="7711440" cy="1293028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7" name="Content Placeholder 6" descr="question 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362200"/>
            <a:ext cx="2872773" cy="2834640"/>
          </a:xfrm>
        </p:spPr>
      </p:pic>
    </p:spTree>
    <p:extLst>
      <p:ext uri="{BB962C8B-B14F-4D97-AF65-F5344CB8AC3E}">
        <p14:creationId xmlns:p14="http://schemas.microsoft.com/office/powerpoint/2010/main" val="315374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6482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Toys, Equipment, Furniture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94460"/>
            <a:ext cx="8001000" cy="406908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3000" u="sng" dirty="0"/>
              <a:t>METHOD USED TO CLEAN AND SANITIZE</a:t>
            </a:r>
            <a:r>
              <a:rPr lang="en-US" sz="3000" dirty="0"/>
              <a:t>: 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3000" dirty="0"/>
              <a:t>Scrub in warm, soapy water using a brush. 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3000" dirty="0"/>
              <a:t>Rinse in clean water.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Submerge in a sanitizing solution of 50-200 ppm chlorine for two minutes (or other approved sanitizing solution).  *Sanitizing solution should be prepared within last 24 hours*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3000" dirty="0"/>
              <a:t>Air dry.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6482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Toys, Equipment, Furniture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01000" cy="406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/>
              <a:t>OTHER METHODS:</a:t>
            </a:r>
          </a:p>
          <a:p>
            <a:r>
              <a:rPr lang="en-US" sz="3200" dirty="0"/>
              <a:t>Can’t be submerged: washed and rinsed in place, sprayed with a sanitizer and air dried. </a:t>
            </a:r>
          </a:p>
          <a:p>
            <a:r>
              <a:rPr lang="en-US" sz="3200" dirty="0"/>
              <a:t>Plastic toys: dishwasher</a:t>
            </a:r>
          </a:p>
          <a:p>
            <a:r>
              <a:rPr lang="en-US" sz="3200" dirty="0"/>
              <a:t>Cloth toys: Mechanical washer and dryer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2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6482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Toys, Equipment, Furniture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069080"/>
          </a:xfrm>
        </p:spPr>
        <p:txBody>
          <a:bodyPr>
            <a:noAutofit/>
          </a:bodyPr>
          <a:lstStyle/>
          <a:p>
            <a:r>
              <a:rPr lang="en-US" sz="3200" dirty="0"/>
              <a:t>Bleach: left glistening wet and allowed to air dry.</a:t>
            </a:r>
          </a:p>
          <a:p>
            <a:r>
              <a:rPr lang="en-US" sz="3200" dirty="0"/>
              <a:t>Other sanitizers: Nontoxic to children, follow manufacturer’s instructions and approved by the EPA for use on food contact surfaces.</a:t>
            </a:r>
          </a:p>
          <a:p>
            <a:r>
              <a:rPr lang="en-US" sz="3200" dirty="0"/>
              <a:t>Testing method or kit shall be available.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21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04800"/>
            <a:ext cx="637794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Toys, Equipment, Furniture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4F0E9-E22F-4F63-BA42-B5D4C0213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62" y="1226820"/>
            <a:ext cx="4123938" cy="2590800"/>
          </a:xfrm>
        </p:spPr>
        <p:txBody>
          <a:bodyPr>
            <a:normAutofit/>
          </a:bodyPr>
          <a:lstStyle/>
          <a:p>
            <a:r>
              <a:rPr lang="en-US" u="sng" dirty="0"/>
              <a:t>WATER PLAY 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Filled just prior to each session  </a:t>
            </a:r>
          </a:p>
          <a:p>
            <a:endParaRPr lang="en-US" u="sng" dirty="0"/>
          </a:p>
          <a:p>
            <a:endParaRPr lang="en-US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A1FCF-84DB-46B7-AF98-8AB60FF73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600" y="-107156"/>
            <a:ext cx="3680621" cy="8239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DB4CE-9B0F-4FBB-A93E-14791E9FF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8443" y="1676400"/>
            <a:ext cx="3907541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Emptied after each session or more often if visibly soiled  </a:t>
            </a:r>
          </a:p>
          <a:p>
            <a:r>
              <a:rPr lang="en-US" sz="2800" dirty="0"/>
              <a:t>Cleaned and sanitized after morning session and afternoon session.</a:t>
            </a:r>
          </a:p>
          <a:p>
            <a:r>
              <a:rPr lang="en-US" sz="2800" dirty="0"/>
              <a:t>Prohibited during a disease outbreak</a:t>
            </a:r>
          </a:p>
          <a:p>
            <a:r>
              <a:rPr lang="en-US" sz="2800" dirty="0"/>
              <a:t>Wading pools are not water play centers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9E19C01-B64F-4BB8-98E9-DC70B2DA17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8020"/>
            <a:ext cx="3636818" cy="2423160"/>
          </a:xfrm>
        </p:spPr>
      </p:pic>
    </p:spTree>
    <p:extLst>
      <p:ext uri="{BB962C8B-B14F-4D97-AF65-F5344CB8AC3E}">
        <p14:creationId xmlns:p14="http://schemas.microsoft.com/office/powerpoint/2010/main" val="841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46482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/>
              <a:t>Toys, Equipment, Furniture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391400" cy="45491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u="sng" dirty="0"/>
              <a:t>EMERGING ISSUES AND CONCERNS</a:t>
            </a:r>
            <a:r>
              <a:rPr lang="en-US" sz="3200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Use of egg cartons and chemical bottles in play areas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Home-made blocks and cardboard blocks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Soft toys, stuffed animals, cushions in infant and toddler rooms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dirty="0"/>
              <a:t>Partitions used during nap time</a:t>
            </a:r>
          </a:p>
          <a:p>
            <a:pPr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38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839A-2C5A-4E2A-86EC-6EBFA0AA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D61B12-6DA2-4DB8-A4F9-4E8B6B8A2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55" y="990600"/>
            <a:ext cx="4097872" cy="5486400"/>
          </a:xfrm>
        </p:spPr>
      </p:pic>
    </p:spTree>
    <p:extLst>
      <p:ext uri="{BB962C8B-B14F-4D97-AF65-F5344CB8AC3E}">
        <p14:creationId xmlns:p14="http://schemas.microsoft.com/office/powerpoint/2010/main" val="329403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BF5C-812C-4BFD-BF2A-833AED79A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1ED42-EF2C-4C51-B5A1-2D8DE3A7C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328471" cy="5486400"/>
          </a:xfrm>
        </p:spPr>
      </p:pic>
    </p:spTree>
    <p:extLst>
      <p:ext uri="{BB962C8B-B14F-4D97-AF65-F5344CB8AC3E}">
        <p14:creationId xmlns:p14="http://schemas.microsoft.com/office/powerpoint/2010/main" val="237599678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1257</TotalTime>
  <Words>1484</Words>
  <Application>Microsoft Office PowerPoint</Application>
  <PresentationFormat>On-screen Show (4:3)</PresentationFormat>
  <Paragraphs>164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</vt:lpstr>
      <vt:lpstr>Vapor Trail</vt:lpstr>
      <vt:lpstr>Toys, Equipment, Furniture and Floors</vt:lpstr>
      <vt:lpstr>Toys, Equipment, Furniture      15A NCAC 18A .2822</vt:lpstr>
      <vt:lpstr>Toys, Equipment, Furniture</vt:lpstr>
      <vt:lpstr>Toys, Equipment, Furniture</vt:lpstr>
      <vt:lpstr>Toys, Equipment, Furniture</vt:lpstr>
      <vt:lpstr>Toys, Equipment, Furniture</vt:lpstr>
      <vt:lpstr>Toys, Equipment, Furniture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Floors        15A NCAC 18A .2824</vt:lpstr>
      <vt:lpstr>                Floors</vt:lpstr>
      <vt:lpstr>                Floors</vt:lpstr>
      <vt:lpstr>Floors</vt:lpstr>
      <vt:lpstr>Floors</vt:lpstr>
      <vt:lpstr>Questions To Consider 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Toys, Equipment, Furniture and Floors</dc:title>
  <dc:creator>Ben</dc:creator>
  <cp:lastModifiedBy>Blount, Kimly</cp:lastModifiedBy>
  <cp:revision>78</cp:revision>
  <cp:lastPrinted>2019-08-29T17:47:06Z</cp:lastPrinted>
  <dcterms:created xsi:type="dcterms:W3CDTF">2006-08-18T18:35:16Z</dcterms:created>
  <dcterms:modified xsi:type="dcterms:W3CDTF">2023-11-05T23:25:27Z</dcterms:modified>
</cp:coreProperties>
</file>