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90" r:id="rId4"/>
  </p:sldMasterIdLst>
  <p:notesMasterIdLst>
    <p:notesMasterId r:id="rId64"/>
  </p:notesMasterIdLst>
  <p:handoutMasterIdLst>
    <p:handoutMasterId r:id="rId65"/>
  </p:handoutMasterIdLst>
  <p:sldIdLst>
    <p:sldId id="257" r:id="rId5"/>
    <p:sldId id="342" r:id="rId6"/>
    <p:sldId id="296" r:id="rId7"/>
    <p:sldId id="369" r:id="rId8"/>
    <p:sldId id="297" r:id="rId9"/>
    <p:sldId id="312" r:id="rId10"/>
    <p:sldId id="327" r:id="rId11"/>
    <p:sldId id="334" r:id="rId12"/>
    <p:sldId id="259" r:id="rId13"/>
    <p:sldId id="311" r:id="rId14"/>
    <p:sldId id="309" r:id="rId15"/>
    <p:sldId id="350" r:id="rId16"/>
    <p:sldId id="310" r:id="rId17"/>
    <p:sldId id="322" r:id="rId18"/>
    <p:sldId id="372" r:id="rId19"/>
    <p:sldId id="345" r:id="rId20"/>
    <p:sldId id="344" r:id="rId21"/>
    <p:sldId id="358" r:id="rId22"/>
    <p:sldId id="357" r:id="rId23"/>
    <p:sldId id="359" r:id="rId24"/>
    <p:sldId id="346" r:id="rId25"/>
    <p:sldId id="360" r:id="rId26"/>
    <p:sldId id="373" r:id="rId27"/>
    <p:sldId id="354" r:id="rId28"/>
    <p:sldId id="352" r:id="rId29"/>
    <p:sldId id="364" r:id="rId30"/>
    <p:sldId id="363" r:id="rId31"/>
    <p:sldId id="383" r:id="rId32"/>
    <p:sldId id="367" r:id="rId33"/>
    <p:sldId id="333" r:id="rId34"/>
    <p:sldId id="332" r:id="rId35"/>
    <p:sldId id="331" r:id="rId36"/>
    <p:sldId id="330" r:id="rId37"/>
    <p:sldId id="341" r:id="rId38"/>
    <p:sldId id="335" r:id="rId39"/>
    <p:sldId id="314" r:id="rId40"/>
    <p:sldId id="308" r:id="rId41"/>
    <p:sldId id="336" r:id="rId42"/>
    <p:sldId id="329" r:id="rId43"/>
    <p:sldId id="366" r:id="rId44"/>
    <p:sldId id="362" r:id="rId45"/>
    <p:sldId id="379" r:id="rId46"/>
    <p:sldId id="281" r:id="rId47"/>
    <p:sldId id="273" r:id="rId48"/>
    <p:sldId id="274" r:id="rId49"/>
    <p:sldId id="275" r:id="rId50"/>
    <p:sldId id="380" r:id="rId51"/>
    <p:sldId id="381" r:id="rId52"/>
    <p:sldId id="382" r:id="rId53"/>
    <p:sldId id="276" r:id="rId54"/>
    <p:sldId id="298" r:id="rId55"/>
    <p:sldId id="299" r:id="rId56"/>
    <p:sldId id="300" r:id="rId57"/>
    <p:sldId id="301" r:id="rId58"/>
    <p:sldId id="269" r:id="rId59"/>
    <p:sldId id="267" r:id="rId60"/>
    <p:sldId id="268" r:id="rId61"/>
    <p:sldId id="272" r:id="rId62"/>
    <p:sldId id="303" r:id="rId63"/>
  </p:sldIdLst>
  <p:sldSz cx="9144000" cy="6858000" type="screen4x3"/>
  <p:notesSz cx="6997700" cy="92837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4">
          <p15:clr>
            <a:srgbClr val="A4A3A4"/>
          </p15:clr>
        </p15:guide>
        <p15:guide id="2" pos="22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90" autoAdjust="0"/>
    <p:restoredTop sz="95297" autoAdjust="0"/>
  </p:normalViewPr>
  <p:slideViewPr>
    <p:cSldViewPr>
      <p:cViewPr varScale="1">
        <p:scale>
          <a:sx n="87" d="100"/>
          <a:sy n="87" d="100"/>
        </p:scale>
        <p:origin x="1363"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7152"/>
    </p:cViewPr>
  </p:sorterViewPr>
  <p:notesViewPr>
    <p:cSldViewPr>
      <p:cViewPr varScale="1">
        <p:scale>
          <a:sx n="55" d="100"/>
          <a:sy n="55" d="100"/>
        </p:scale>
        <p:origin x="-630" y="-102"/>
      </p:cViewPr>
      <p:guideLst>
        <p:guide orient="horz" pos="2924"/>
        <p:guide pos="22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AC0CA9E4-B7F9-4431-A114-C5274F7438BE}"/>
              </a:ext>
            </a:extLst>
          </p:cNvPr>
          <p:cNvSpPr>
            <a:spLocks noGrp="1" noChangeArrowheads="1"/>
          </p:cNvSpPr>
          <p:nvPr>
            <p:ph type="hdr" sz="quarter"/>
          </p:nvPr>
        </p:nvSpPr>
        <p:spPr bwMode="auto">
          <a:xfrm>
            <a:off x="0" y="0"/>
            <a:ext cx="3032125" cy="463550"/>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lvl1pPr defTabSz="930275" eaLnBrk="1" hangingPunct="1">
              <a:defRPr sz="1200"/>
            </a:lvl1pPr>
          </a:lstStyle>
          <a:p>
            <a:pPr>
              <a:defRPr/>
            </a:pPr>
            <a:endParaRPr lang="en-US"/>
          </a:p>
        </p:txBody>
      </p:sp>
      <p:sp>
        <p:nvSpPr>
          <p:cNvPr id="46083" name="Rectangle 3">
            <a:extLst>
              <a:ext uri="{FF2B5EF4-FFF2-40B4-BE49-F238E27FC236}">
                <a16:creationId xmlns:a16="http://schemas.microsoft.com/office/drawing/2014/main" id="{017F204D-9A7B-43AE-A8E6-3D0784CD6652}"/>
              </a:ext>
            </a:extLst>
          </p:cNvPr>
          <p:cNvSpPr>
            <a:spLocks noGrp="1" noChangeArrowheads="1"/>
          </p:cNvSpPr>
          <p:nvPr>
            <p:ph type="dt" sz="quarter" idx="1"/>
          </p:nvPr>
        </p:nvSpPr>
        <p:spPr bwMode="auto">
          <a:xfrm>
            <a:off x="3965575" y="0"/>
            <a:ext cx="3032125" cy="463550"/>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lvl1pPr algn="r" defTabSz="930275" eaLnBrk="1" hangingPunct="1">
              <a:defRPr sz="1200"/>
            </a:lvl1pPr>
          </a:lstStyle>
          <a:p>
            <a:pPr>
              <a:defRPr/>
            </a:pPr>
            <a:endParaRPr lang="en-US"/>
          </a:p>
        </p:txBody>
      </p:sp>
      <p:sp>
        <p:nvSpPr>
          <p:cNvPr id="46084" name="Rectangle 4">
            <a:extLst>
              <a:ext uri="{FF2B5EF4-FFF2-40B4-BE49-F238E27FC236}">
                <a16:creationId xmlns:a16="http://schemas.microsoft.com/office/drawing/2014/main" id="{E44210C0-4E7A-43DD-94FB-317B53CA848C}"/>
              </a:ext>
            </a:extLst>
          </p:cNvPr>
          <p:cNvSpPr>
            <a:spLocks noGrp="1" noChangeArrowheads="1"/>
          </p:cNvSpPr>
          <p:nvPr>
            <p:ph type="ftr" sz="quarter" idx="2"/>
          </p:nvPr>
        </p:nvSpPr>
        <p:spPr bwMode="auto">
          <a:xfrm>
            <a:off x="0" y="8820150"/>
            <a:ext cx="3032125" cy="463550"/>
          </a:xfrm>
          <a:prstGeom prst="rect">
            <a:avLst/>
          </a:prstGeom>
          <a:noFill/>
          <a:ln w="9525">
            <a:noFill/>
            <a:miter lim="800000"/>
            <a:headEnd/>
            <a:tailEnd/>
          </a:ln>
          <a:effectLst/>
        </p:spPr>
        <p:txBody>
          <a:bodyPr vert="horz" wrap="square" lIns="93031" tIns="46516" rIns="93031" bIns="46516" numCol="1" anchor="b" anchorCtr="0" compatLnSpc="1">
            <a:prstTxWarp prst="textNoShape">
              <a:avLst/>
            </a:prstTxWarp>
          </a:bodyPr>
          <a:lstStyle>
            <a:lvl1pPr defTabSz="930275" eaLnBrk="1" hangingPunct="1">
              <a:defRPr sz="1200"/>
            </a:lvl1pPr>
          </a:lstStyle>
          <a:p>
            <a:pPr>
              <a:defRPr/>
            </a:pPr>
            <a:endParaRPr lang="en-US"/>
          </a:p>
        </p:txBody>
      </p:sp>
      <p:sp>
        <p:nvSpPr>
          <p:cNvPr id="46085" name="Rectangle 5">
            <a:extLst>
              <a:ext uri="{FF2B5EF4-FFF2-40B4-BE49-F238E27FC236}">
                <a16:creationId xmlns:a16="http://schemas.microsoft.com/office/drawing/2014/main" id="{D44C31BC-4D86-4456-B2E3-C98FBCF1E81A}"/>
              </a:ext>
            </a:extLst>
          </p:cNvPr>
          <p:cNvSpPr>
            <a:spLocks noGrp="1" noChangeArrowheads="1"/>
          </p:cNvSpPr>
          <p:nvPr>
            <p:ph type="sldNum" sz="quarter" idx="3"/>
          </p:nvPr>
        </p:nvSpPr>
        <p:spPr bwMode="auto">
          <a:xfrm>
            <a:off x="3965575" y="8820150"/>
            <a:ext cx="3032125" cy="463550"/>
          </a:xfrm>
          <a:prstGeom prst="rect">
            <a:avLst/>
          </a:prstGeom>
          <a:noFill/>
          <a:ln w="9525">
            <a:noFill/>
            <a:miter lim="800000"/>
            <a:headEnd/>
            <a:tailEnd/>
          </a:ln>
          <a:effectLst/>
        </p:spPr>
        <p:txBody>
          <a:bodyPr vert="horz" wrap="square" lIns="93031" tIns="46516" rIns="93031" bIns="46516" numCol="1" anchor="b" anchorCtr="0" compatLnSpc="1">
            <a:prstTxWarp prst="textNoShape">
              <a:avLst/>
            </a:prstTxWarp>
          </a:bodyPr>
          <a:lstStyle>
            <a:lvl1pPr algn="r" defTabSz="930275" eaLnBrk="1" hangingPunct="1">
              <a:defRPr sz="1200"/>
            </a:lvl1pPr>
          </a:lstStyle>
          <a:p>
            <a:pPr>
              <a:defRPr/>
            </a:pPr>
            <a:fld id="{7F43F7BB-0252-43F3-ACCF-7B953A41AEB3}" type="slidenum">
              <a:rPr lang="en-US" altLang="en-US"/>
              <a:pPr>
                <a:defRPr/>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03F2593-1DAF-46B5-B673-259229805B8A}"/>
              </a:ext>
            </a:extLst>
          </p:cNvPr>
          <p:cNvSpPr>
            <a:spLocks noGrp="1"/>
          </p:cNvSpPr>
          <p:nvPr>
            <p:ph type="hdr" sz="quarter"/>
          </p:nvPr>
        </p:nvSpPr>
        <p:spPr>
          <a:xfrm>
            <a:off x="0" y="0"/>
            <a:ext cx="3032125" cy="463550"/>
          </a:xfrm>
          <a:prstGeom prst="rect">
            <a:avLst/>
          </a:prstGeom>
        </p:spPr>
        <p:txBody>
          <a:bodyPr vert="horz" lIns="91440" tIns="45720" rIns="91440" bIns="45720" rtlCol="0"/>
          <a:lstStyle>
            <a:lvl1pPr algn="l" eaLnBrk="1" hangingPunct="1">
              <a:defRPr sz="1200"/>
            </a:lvl1pPr>
          </a:lstStyle>
          <a:p>
            <a:pPr>
              <a:defRPr/>
            </a:pPr>
            <a:endParaRPr lang="en-US"/>
          </a:p>
        </p:txBody>
      </p:sp>
      <p:sp>
        <p:nvSpPr>
          <p:cNvPr id="3" name="Date Placeholder 2">
            <a:extLst>
              <a:ext uri="{FF2B5EF4-FFF2-40B4-BE49-F238E27FC236}">
                <a16:creationId xmlns:a16="http://schemas.microsoft.com/office/drawing/2014/main" id="{08BDE639-F67F-4E16-882E-11B6FC8D32E4}"/>
              </a:ext>
            </a:extLst>
          </p:cNvPr>
          <p:cNvSpPr>
            <a:spLocks noGrp="1"/>
          </p:cNvSpPr>
          <p:nvPr>
            <p:ph type="dt" idx="1"/>
          </p:nvPr>
        </p:nvSpPr>
        <p:spPr>
          <a:xfrm>
            <a:off x="3963988" y="0"/>
            <a:ext cx="3032125" cy="463550"/>
          </a:xfrm>
          <a:prstGeom prst="rect">
            <a:avLst/>
          </a:prstGeom>
        </p:spPr>
        <p:txBody>
          <a:bodyPr vert="horz" lIns="91440" tIns="45720" rIns="91440" bIns="45720" rtlCol="0"/>
          <a:lstStyle>
            <a:lvl1pPr algn="r" eaLnBrk="1" hangingPunct="1">
              <a:defRPr sz="1200"/>
            </a:lvl1pPr>
          </a:lstStyle>
          <a:p>
            <a:pPr>
              <a:defRPr/>
            </a:pPr>
            <a:fld id="{F92C67DA-CF9D-43DF-B5BB-A15DD2C42E62}" type="datetimeFigureOut">
              <a:rPr lang="en-US"/>
              <a:pPr>
                <a:defRPr/>
              </a:pPr>
              <a:t>11/1/2023</a:t>
            </a:fld>
            <a:endParaRPr lang="en-US" dirty="0"/>
          </a:p>
        </p:txBody>
      </p:sp>
      <p:sp>
        <p:nvSpPr>
          <p:cNvPr id="4" name="Slide Image Placeholder 3">
            <a:extLst>
              <a:ext uri="{FF2B5EF4-FFF2-40B4-BE49-F238E27FC236}">
                <a16:creationId xmlns:a16="http://schemas.microsoft.com/office/drawing/2014/main" id="{A54A0001-10F2-4134-A019-361453AE036B}"/>
              </a:ext>
            </a:extLst>
          </p:cNvPr>
          <p:cNvSpPr>
            <a:spLocks noGrp="1" noRot="1" noChangeAspect="1"/>
          </p:cNvSpPr>
          <p:nvPr>
            <p:ph type="sldImg" idx="2"/>
          </p:nvPr>
        </p:nvSpPr>
        <p:spPr>
          <a:xfrm>
            <a:off x="1177925" y="696913"/>
            <a:ext cx="4641850" cy="3481387"/>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4BFBCBF5-9D42-4919-B74B-11A2AE4250BA}"/>
              </a:ext>
            </a:extLst>
          </p:cNvPr>
          <p:cNvSpPr>
            <a:spLocks noGrp="1"/>
          </p:cNvSpPr>
          <p:nvPr>
            <p:ph type="body" sz="quarter" idx="3"/>
          </p:nvPr>
        </p:nvSpPr>
        <p:spPr>
          <a:xfrm>
            <a:off x="700088" y="4410075"/>
            <a:ext cx="5597525" cy="4176713"/>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CDFD6AFB-3D43-4703-B4F1-BF933DB21F1D}"/>
              </a:ext>
            </a:extLst>
          </p:cNvPr>
          <p:cNvSpPr>
            <a:spLocks noGrp="1"/>
          </p:cNvSpPr>
          <p:nvPr>
            <p:ph type="ftr" sz="quarter" idx="4"/>
          </p:nvPr>
        </p:nvSpPr>
        <p:spPr>
          <a:xfrm>
            <a:off x="0" y="8818563"/>
            <a:ext cx="3032125" cy="463550"/>
          </a:xfrm>
          <a:prstGeom prst="rect">
            <a:avLst/>
          </a:prstGeom>
        </p:spPr>
        <p:txBody>
          <a:bodyPr vert="horz" lIns="91440" tIns="45720" rIns="91440" bIns="45720" rtlCol="0" anchor="b"/>
          <a:lstStyle>
            <a:lvl1pPr algn="l" eaLnBrk="1" hangingPunct="1">
              <a:defRPr sz="1200"/>
            </a:lvl1pPr>
          </a:lstStyle>
          <a:p>
            <a:pPr>
              <a:defRPr/>
            </a:pPr>
            <a:endParaRPr lang="en-US"/>
          </a:p>
        </p:txBody>
      </p:sp>
      <p:sp>
        <p:nvSpPr>
          <p:cNvPr id="7" name="Slide Number Placeholder 6">
            <a:extLst>
              <a:ext uri="{FF2B5EF4-FFF2-40B4-BE49-F238E27FC236}">
                <a16:creationId xmlns:a16="http://schemas.microsoft.com/office/drawing/2014/main" id="{1EDED8D5-8332-4220-BBB3-ECABE44D8E68}"/>
              </a:ext>
            </a:extLst>
          </p:cNvPr>
          <p:cNvSpPr>
            <a:spLocks noGrp="1"/>
          </p:cNvSpPr>
          <p:nvPr>
            <p:ph type="sldNum" sz="quarter" idx="5"/>
          </p:nvPr>
        </p:nvSpPr>
        <p:spPr>
          <a:xfrm>
            <a:off x="3963988" y="8818563"/>
            <a:ext cx="3032125" cy="46355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F77931E3-D09D-4F08-93FE-24626203E5E9}"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AC31B560-C622-453A-BD94-A1E0508977A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1853971B-1CBA-41A5-BBE5-4D7BA4B4259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3316" name="Slide Number Placeholder 3">
            <a:extLst>
              <a:ext uri="{FF2B5EF4-FFF2-40B4-BE49-F238E27FC236}">
                <a16:creationId xmlns:a16="http://schemas.microsoft.com/office/drawing/2014/main" id="{790D7005-9F5D-4A5B-B800-7A3229E1D41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F61E299-9841-4B2C-9F6C-69CB868CEDFB}" type="slidenum">
              <a:rPr lang="en-US" altLang="en-US" sz="1200" smtClean="0"/>
              <a:pPr/>
              <a:t>1</a:t>
            </a:fld>
            <a:endParaRPr lang="en-US"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B5F6761B-B0AF-4D27-AEDD-A1BC8DB817C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1113C8E7-CBE9-4969-A2C1-5B01DB02AC3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Pre-covid </a:t>
            </a:r>
          </a:p>
        </p:txBody>
      </p:sp>
      <p:sp>
        <p:nvSpPr>
          <p:cNvPr id="16388" name="Slide Number Placeholder 3">
            <a:extLst>
              <a:ext uri="{FF2B5EF4-FFF2-40B4-BE49-F238E27FC236}">
                <a16:creationId xmlns:a16="http://schemas.microsoft.com/office/drawing/2014/main" id="{D163F03F-DF8A-4291-BAE8-43E231E31DB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5CC4A0F-0F55-4857-9EDF-2A6E2457342E}" type="slidenum">
              <a:rPr lang="en-US" altLang="en-US" sz="1200" smtClean="0"/>
              <a:pPr/>
              <a:t>14</a:t>
            </a:fld>
            <a:endParaRPr lang="en-US" alt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2A812432-D58E-41C4-B230-CC309342C40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42EEA32D-5230-4B6A-99FB-3D68961A28B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8916" name="Slide Number Placeholder 3">
            <a:extLst>
              <a:ext uri="{FF2B5EF4-FFF2-40B4-BE49-F238E27FC236}">
                <a16:creationId xmlns:a16="http://schemas.microsoft.com/office/drawing/2014/main" id="{66515EF6-1BF9-4FE1-B45B-66762C3C637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8EB4DC2-D389-4DDE-99C9-8B08B4A1C889}" type="slidenum">
              <a:rPr lang="en-US" altLang="en-US" sz="1200" smtClean="0"/>
              <a:pPr/>
              <a:t>18</a:t>
            </a:fld>
            <a:endParaRPr lang="en-US" alt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8B8F627F-B754-479B-8DA0-84DDBBE0999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AAB0AEE2-9A8B-4154-BD93-8A63B2C9BDA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5844" name="Slide Number Placeholder 3">
            <a:extLst>
              <a:ext uri="{FF2B5EF4-FFF2-40B4-BE49-F238E27FC236}">
                <a16:creationId xmlns:a16="http://schemas.microsoft.com/office/drawing/2014/main" id="{4B64AB93-6779-43C3-B360-9D7DB48F413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CB176AE-4CEA-48E5-AB9E-8143F9B92A5A}" type="slidenum">
              <a:rPr lang="en-US" altLang="en-US" sz="1200" smtClean="0"/>
              <a:pPr/>
              <a:t>19</a:t>
            </a:fld>
            <a:endParaRPr lang="en-US" alt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DC3A062A-23AD-40C6-A0DA-D2D4DF5A956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C11AF88A-0928-49B3-94E0-0486BF5A67A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0964" name="Slide Number Placeholder 3">
            <a:extLst>
              <a:ext uri="{FF2B5EF4-FFF2-40B4-BE49-F238E27FC236}">
                <a16:creationId xmlns:a16="http://schemas.microsoft.com/office/drawing/2014/main" id="{D5D2316E-2474-40B3-92F0-B687F034CCB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B6531C9-5C6E-48BC-8811-B443A5FB1EF2}" type="slidenum">
              <a:rPr lang="en-US" altLang="en-US" sz="1200" smtClean="0"/>
              <a:pPr/>
              <a:t>20</a:t>
            </a:fld>
            <a:endParaRPr lang="en-US" alt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56F0675A-F2C3-4234-99EC-1175AF2EA5C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DE564ECD-FBF8-4215-A92E-86E5EC15132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3252" name="Slide Number Placeholder 3">
            <a:extLst>
              <a:ext uri="{FF2B5EF4-FFF2-40B4-BE49-F238E27FC236}">
                <a16:creationId xmlns:a16="http://schemas.microsoft.com/office/drawing/2014/main" id="{AB55B6F0-AE3C-42EC-BF61-DB982F80273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D6A069D-B7E8-412E-B58C-3B3F7BB4951D}" type="slidenum">
              <a:rPr lang="en-US" altLang="en-US" sz="1200" smtClean="0"/>
              <a:pPr/>
              <a:t>25</a:t>
            </a:fld>
            <a:endParaRPr lang="en-US" alt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BAC1A037-FA31-4523-9A61-686BF2C4FA8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a:extLst>
              <a:ext uri="{FF2B5EF4-FFF2-40B4-BE49-F238E27FC236}">
                <a16:creationId xmlns:a16="http://schemas.microsoft.com/office/drawing/2014/main" id="{E120F15E-BBF2-467F-A42F-189F5CD4395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3972" name="Slide Number Placeholder 3">
            <a:extLst>
              <a:ext uri="{FF2B5EF4-FFF2-40B4-BE49-F238E27FC236}">
                <a16:creationId xmlns:a16="http://schemas.microsoft.com/office/drawing/2014/main" id="{DE3CFC33-B2E5-4993-8C48-72609D77E77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311B1EA-2847-4C64-9BEE-A9F2B7245DA9}" type="slidenum">
              <a:rPr lang="en-US" altLang="en-US" sz="1200" smtClean="0"/>
              <a:pPr/>
              <a:t>26</a:t>
            </a:fld>
            <a:endParaRPr lang="en-US" alt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0C1CAEC8-43A9-479C-A524-917571FF32E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a16="http://schemas.microsoft.com/office/drawing/2014/main" id="{8989AAB4-C3C0-4768-B8AF-C2324963A2F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6324" name="Slide Number Placeholder 3">
            <a:extLst>
              <a:ext uri="{FF2B5EF4-FFF2-40B4-BE49-F238E27FC236}">
                <a16:creationId xmlns:a16="http://schemas.microsoft.com/office/drawing/2014/main" id="{52268561-2BC4-4161-B9C9-387EF90D452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AC9EFE9-6200-401C-A8A8-225CC88B90E5}" type="slidenum">
              <a:rPr lang="en-US" altLang="en-US" sz="1200" smtClean="0"/>
              <a:pPr/>
              <a:t>31</a:t>
            </a:fld>
            <a:endParaRPr lang="en-US" alt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416F2AB7-0AD9-442D-89F0-F20533B81D4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a:extLst>
              <a:ext uri="{FF2B5EF4-FFF2-40B4-BE49-F238E27FC236}">
                <a16:creationId xmlns:a16="http://schemas.microsoft.com/office/drawing/2014/main" id="{E9AC000B-2CD3-4841-8E1A-54552A6B531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.28319 (J)</a:t>
            </a:r>
          </a:p>
          <a:p>
            <a:r>
              <a:rPr lang="en-US" altLang="en-US"/>
              <a:t>Pets kept outdoors shall be in a designated area that is maintained and separate from the outdoor area used by the children. </a:t>
            </a:r>
          </a:p>
        </p:txBody>
      </p:sp>
      <p:sp>
        <p:nvSpPr>
          <p:cNvPr id="58372" name="Slide Number Placeholder 3">
            <a:extLst>
              <a:ext uri="{FF2B5EF4-FFF2-40B4-BE49-F238E27FC236}">
                <a16:creationId xmlns:a16="http://schemas.microsoft.com/office/drawing/2014/main" id="{D79CF2C8-BF60-4CE7-9C07-D8A6777F653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759F166-D5AE-4CC6-B63C-F54310D28034}" type="slidenum">
              <a:rPr lang="en-US" altLang="en-US" sz="1200" smtClean="0"/>
              <a:pPr/>
              <a:t>32</a:t>
            </a:fld>
            <a:endParaRPr lang="en-US" alt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36832D65-9E97-4F04-BE55-F2267C61C40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a:extLst>
              <a:ext uri="{FF2B5EF4-FFF2-40B4-BE49-F238E27FC236}">
                <a16:creationId xmlns:a16="http://schemas.microsoft.com/office/drawing/2014/main" id="{6033D25C-95FC-4CDC-91E2-58FB9D01B75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5540" name="Slide Number Placeholder 3">
            <a:extLst>
              <a:ext uri="{FF2B5EF4-FFF2-40B4-BE49-F238E27FC236}">
                <a16:creationId xmlns:a16="http://schemas.microsoft.com/office/drawing/2014/main" id="{815476C2-5D46-4001-B489-C9537ED542A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5A84798-A18A-4F97-832A-CBB0F5994B7B}" type="slidenum">
              <a:rPr lang="en-US" altLang="en-US" sz="1200" smtClean="0"/>
              <a:pPr/>
              <a:t>39</a:t>
            </a:fld>
            <a:endParaRPr lang="en-US" alt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8DBCFBB7-7339-4ADE-BEAE-442B8C67F40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E56BAC6E-6A51-4BA8-99E8-44833431169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8612" name="Slide Number Placeholder 3">
            <a:extLst>
              <a:ext uri="{FF2B5EF4-FFF2-40B4-BE49-F238E27FC236}">
                <a16:creationId xmlns:a16="http://schemas.microsoft.com/office/drawing/2014/main" id="{30B69442-2A22-4D4C-9B34-C1BE12F606D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4479D3E-B542-4A67-8F29-78D09C6D8982}" type="slidenum">
              <a:rPr lang="en-US" altLang="en-US" sz="1200" smtClean="0"/>
              <a:pPr/>
              <a:t>41</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9427DDE1-F8D6-47D3-B3D5-CDFD69A9731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EA03430B-F0D8-478E-B37C-55B6A8A9A6D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Includes single parent households.  Communicable Diseases are illnesses caused by microorganisms and transmitted from an infected person or animal to another person or animal. Some diseases are passed on by direct or indirect contact with infected persons or with their excretions. Most diseases are spread through contact or close proximity because the bacteria or viruses are airborne; </a:t>
            </a:r>
          </a:p>
        </p:txBody>
      </p:sp>
      <p:sp>
        <p:nvSpPr>
          <p:cNvPr id="18436" name="Slide Number Placeholder 3">
            <a:extLst>
              <a:ext uri="{FF2B5EF4-FFF2-40B4-BE49-F238E27FC236}">
                <a16:creationId xmlns:a16="http://schemas.microsoft.com/office/drawing/2014/main" id="{16DF3402-0785-4086-8E79-BD9B12DABFF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E0C0A22-BC58-468B-A24E-4AE62D9C41E2}" type="slidenum">
              <a:rPr lang="en-US" altLang="en-US" smtClean="0">
                <a:latin typeface="Times New Roman" panose="02020603050405020304" pitchFamily="18" charset="0"/>
              </a:rPr>
              <a:pPr>
                <a:spcBef>
                  <a:spcPct val="0"/>
                </a:spcBef>
              </a:pPr>
              <a:t>3</a:t>
            </a:fld>
            <a:endParaRPr lang="en-US" altLang="en-US">
              <a:latin typeface="Times New Roman" panose="02020603050405020304"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AA711581-3D59-4894-AA41-5B8ACC02CB3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a:extLst>
              <a:ext uri="{FF2B5EF4-FFF2-40B4-BE49-F238E27FC236}">
                <a16:creationId xmlns:a16="http://schemas.microsoft.com/office/drawing/2014/main" id="{F75A88DB-6045-4894-B63C-315FD36A935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Hard plastic toys may be washed and rinsed in a dishwasher and</a:t>
            </a:r>
          </a:p>
          <a:p>
            <a:r>
              <a:rPr lang="en-US" altLang="en-US"/>
              <a:t>cloth toys may be laundered and mechanically dried without requiring sanitizing.</a:t>
            </a:r>
          </a:p>
        </p:txBody>
      </p:sp>
      <p:sp>
        <p:nvSpPr>
          <p:cNvPr id="75780" name="Slide Number Placeholder 3">
            <a:extLst>
              <a:ext uri="{FF2B5EF4-FFF2-40B4-BE49-F238E27FC236}">
                <a16:creationId xmlns:a16="http://schemas.microsoft.com/office/drawing/2014/main" id="{5EB778F3-41A5-40E4-BD08-C8CC937C250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3772B91-0F42-4A09-A296-D8F5EFF9BFE0}" type="slidenum">
              <a:rPr lang="en-US" altLang="en-US" smtClean="0">
                <a:latin typeface="Times New Roman" panose="02020603050405020304" pitchFamily="18" charset="0"/>
              </a:rPr>
              <a:pPr>
                <a:spcBef>
                  <a:spcPct val="0"/>
                </a:spcBef>
              </a:pPr>
              <a:t>50</a:t>
            </a:fld>
            <a:endParaRPr lang="en-US" altLang="en-US">
              <a:latin typeface="Times New Roman" panose="02020603050405020304"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ADD6734C-799E-4532-A825-24B17A382E5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a:extLst>
              <a:ext uri="{FF2B5EF4-FFF2-40B4-BE49-F238E27FC236}">
                <a16:creationId xmlns:a16="http://schemas.microsoft.com/office/drawing/2014/main" id="{0CED5AFE-110D-47BB-87A0-7A0C32911F6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0900" name="Slide Number Placeholder 3">
            <a:extLst>
              <a:ext uri="{FF2B5EF4-FFF2-40B4-BE49-F238E27FC236}">
                <a16:creationId xmlns:a16="http://schemas.microsoft.com/office/drawing/2014/main" id="{CFEA8E0C-4DAB-41B9-9676-34C6CC24521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ABEAFD7-05E2-4D22-8867-F912A1A1CDAE}" type="slidenum">
              <a:rPr lang="en-US" altLang="en-US" smtClean="0">
                <a:latin typeface="Times New Roman" panose="02020603050405020304" pitchFamily="18" charset="0"/>
              </a:rPr>
              <a:pPr>
                <a:spcBef>
                  <a:spcPct val="0"/>
                </a:spcBef>
              </a:pPr>
              <a:t>54</a:t>
            </a:fld>
            <a:endParaRPr lang="en-US" altLang="en-US">
              <a:latin typeface="Times New Roman" panose="02020603050405020304"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02022CBE-25AC-4A8E-B934-AE844DC396C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a:extLst>
              <a:ext uri="{FF2B5EF4-FFF2-40B4-BE49-F238E27FC236}">
                <a16:creationId xmlns:a16="http://schemas.microsoft.com/office/drawing/2014/main" id="{389589D3-D85E-47FD-BDD7-2F5283AC68C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Note the same is true in elder care facilities – norovirus outbreak in assisted care facility  difficulty with stopping the outbreak – best to prevent </a:t>
            </a:r>
          </a:p>
        </p:txBody>
      </p:sp>
      <p:sp>
        <p:nvSpPr>
          <p:cNvPr id="87044" name="Slide Number Placeholder 3">
            <a:extLst>
              <a:ext uri="{FF2B5EF4-FFF2-40B4-BE49-F238E27FC236}">
                <a16:creationId xmlns:a16="http://schemas.microsoft.com/office/drawing/2014/main" id="{78E78C53-242D-46D1-A560-7843CC1612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C75E26A-B74D-4275-8E20-7CA45EB247BA}" type="slidenum">
              <a:rPr lang="en-US" altLang="en-US" smtClean="0">
                <a:latin typeface="Times New Roman" panose="02020603050405020304" pitchFamily="18" charset="0"/>
              </a:rPr>
              <a:pPr>
                <a:spcBef>
                  <a:spcPct val="0"/>
                </a:spcBef>
              </a:pPr>
              <a:t>56</a:t>
            </a:fld>
            <a:endParaRPr lang="en-US" altLang="en-US">
              <a:latin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8E3413B6-53EB-464E-B349-CFC64FF7B4C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97C9F790-7ADE-46DF-B707-20EE0AFCEC7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costs of illnesses costs businesses between $2-$12 billion per year due to work days missed</a:t>
            </a:r>
            <a:endParaRPr lang="en-US" altLang="en-US" sz="900"/>
          </a:p>
          <a:p>
            <a:pPr lvl="1"/>
            <a:r>
              <a:rPr lang="en-US" altLang="en-US" sz="900"/>
              <a:t>Parents of children in child care centers miss an average of 1 to 4 weeks of work each year to care for their sick children</a:t>
            </a:r>
          </a:p>
          <a:p>
            <a:pPr eaLnBrk="1" hangingPunct="1">
              <a:spcBef>
                <a:spcPct val="0"/>
              </a:spcBef>
            </a:pPr>
            <a:endParaRPr lang="en-US" altLang="en-US"/>
          </a:p>
        </p:txBody>
      </p:sp>
      <p:sp>
        <p:nvSpPr>
          <p:cNvPr id="21508" name="Slide Number Placeholder 3">
            <a:extLst>
              <a:ext uri="{FF2B5EF4-FFF2-40B4-BE49-F238E27FC236}">
                <a16:creationId xmlns:a16="http://schemas.microsoft.com/office/drawing/2014/main" id="{0C3DD395-2A02-45F3-BD24-10CB3150EFD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A50FFB1-5CA3-4FD1-B911-02C46799293C}" type="slidenum">
              <a:rPr lang="en-US" altLang="en-US" smtClean="0">
                <a:latin typeface="Times New Roman" panose="02020603050405020304" pitchFamily="18" charset="0"/>
              </a:rPr>
              <a:pPr>
                <a:spcBef>
                  <a:spcPct val="0"/>
                </a:spcBef>
              </a:pPr>
              <a:t>5</a:t>
            </a:fld>
            <a:endParaRPr lang="en-US" altLang="en-US">
              <a:latin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71C277E0-6E70-4D47-A828-C123224D551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3B20D616-188C-4BA8-9A72-503DCA6C3E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ear tube surgeries (myringotomy)</a:t>
            </a:r>
          </a:p>
        </p:txBody>
      </p:sp>
      <p:sp>
        <p:nvSpPr>
          <p:cNvPr id="23556" name="Slide Number Placeholder 3">
            <a:extLst>
              <a:ext uri="{FF2B5EF4-FFF2-40B4-BE49-F238E27FC236}">
                <a16:creationId xmlns:a16="http://schemas.microsoft.com/office/drawing/2014/main" id="{FE8ABFA6-DFD3-4CF1-956F-0096D03E3D9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DCDEBA3-DB18-4044-AFB9-58D21C409397}" type="slidenum">
              <a:rPr lang="en-US" altLang="en-US" smtClean="0">
                <a:latin typeface="Times New Roman" panose="02020603050405020304" pitchFamily="18" charset="0"/>
              </a:rPr>
              <a:pPr>
                <a:spcBef>
                  <a:spcPct val="0"/>
                </a:spcBef>
              </a:pPr>
              <a:t>6</a:t>
            </a:fld>
            <a:endParaRPr lang="en-US" altLang="en-US">
              <a:latin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F0017F78-B175-41D0-BB52-C8243BF05B0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C4037306-0C23-4F14-BD59-636D70F3CA5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5604" name="Slide Number Placeholder 3">
            <a:extLst>
              <a:ext uri="{FF2B5EF4-FFF2-40B4-BE49-F238E27FC236}">
                <a16:creationId xmlns:a16="http://schemas.microsoft.com/office/drawing/2014/main" id="{8827945A-1459-4AD6-B59D-814ACB02521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A49C580-0505-4BC5-969B-D58B3FCF014D}" type="slidenum">
              <a:rPr lang="en-US" altLang="en-US" sz="1200" smtClean="0"/>
              <a:pPr/>
              <a:t>7</a:t>
            </a:fld>
            <a:endParaRPr lang="en-US"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B7D27402-BD22-4899-AA29-68B19960C0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086A1CC1-E2CD-457C-A33E-A3DFC709CBA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8676" name="Slide Number Placeholder 3">
            <a:extLst>
              <a:ext uri="{FF2B5EF4-FFF2-40B4-BE49-F238E27FC236}">
                <a16:creationId xmlns:a16="http://schemas.microsoft.com/office/drawing/2014/main" id="{3C163D4D-7C43-458F-A4C6-834E90E6E4D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6692E70-9E5C-49D8-A742-AE9CBF4531A0}" type="slidenum">
              <a:rPr lang="en-US" altLang="en-US" smtClean="0">
                <a:latin typeface="Times New Roman" panose="02020603050405020304" pitchFamily="18" charset="0"/>
              </a:rPr>
              <a:pPr>
                <a:spcBef>
                  <a:spcPct val="0"/>
                </a:spcBef>
              </a:pPr>
              <a:t>9</a:t>
            </a:fld>
            <a:endParaRPr lang="en-US" altLang="en-US">
              <a:latin typeface="Times New Roman"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9F12FD38-27CA-4B58-961B-070692D8097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D1F3E6ED-6019-4484-9945-7B7CAB1CED1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Pets in child care centers can spread disease.  For example box turtles, chickens, iguanas,  snakes.  Petting zoos and other animals</a:t>
            </a:r>
          </a:p>
          <a:p>
            <a:r>
              <a:rPr lang="en-US" altLang="en-US"/>
              <a:t>The average annual turnover in childcare facilities is about 40 percent.</a:t>
            </a:r>
          </a:p>
          <a:p>
            <a:r>
              <a:rPr lang="en-US" altLang="en-US"/>
              <a:t>No national standards exist and wide variation between States</a:t>
            </a:r>
          </a:p>
          <a:p>
            <a:r>
              <a:rPr lang="en-US" altLang="en-US"/>
              <a:t>http://profiles.nlm.nih.gov/ps/access/NNBCTV.pdf</a:t>
            </a:r>
          </a:p>
          <a:p>
            <a:endParaRPr lang="en-US" altLang="en-US"/>
          </a:p>
        </p:txBody>
      </p:sp>
      <p:sp>
        <p:nvSpPr>
          <p:cNvPr id="30724" name="Slide Number Placeholder 3">
            <a:extLst>
              <a:ext uri="{FF2B5EF4-FFF2-40B4-BE49-F238E27FC236}">
                <a16:creationId xmlns:a16="http://schemas.microsoft.com/office/drawing/2014/main" id="{7B9FD06D-C91F-4D35-856F-FDECE02F0F8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EC83BFB-B5BF-48E5-A945-9F224071BE3D}" type="slidenum">
              <a:rPr lang="en-US" altLang="en-US" smtClean="0">
                <a:latin typeface="Times New Roman" panose="02020603050405020304" pitchFamily="18" charset="0"/>
              </a:rPr>
              <a:pPr>
                <a:spcBef>
                  <a:spcPct val="0"/>
                </a:spcBef>
              </a:pPr>
              <a:t>10</a:t>
            </a:fld>
            <a:endParaRPr lang="en-US" altLang="en-US">
              <a:latin typeface="Times New Roman" panose="02020603050405020304"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3EEAFA82-3512-47AA-B5CA-F2596A66089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4C775FFB-720F-484A-9751-74EF37E666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.2822 mouthable toys</a:t>
            </a:r>
          </a:p>
        </p:txBody>
      </p:sp>
      <p:sp>
        <p:nvSpPr>
          <p:cNvPr id="32772" name="Slide Number Placeholder 3">
            <a:extLst>
              <a:ext uri="{FF2B5EF4-FFF2-40B4-BE49-F238E27FC236}">
                <a16:creationId xmlns:a16="http://schemas.microsoft.com/office/drawing/2014/main" id="{C4C8D7F0-664A-48B4-B570-BC82DFADDB6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6A74FF9-1744-4703-8EC5-2F3D8EA2A2F7}" type="slidenum">
              <a:rPr lang="en-US" altLang="en-US" smtClean="0">
                <a:latin typeface="Times New Roman" panose="02020603050405020304" pitchFamily="18" charset="0"/>
              </a:rPr>
              <a:pPr>
                <a:spcBef>
                  <a:spcPct val="0"/>
                </a:spcBef>
              </a:pPr>
              <a:t>11</a:t>
            </a:fld>
            <a:endParaRPr lang="en-US" altLang="en-US">
              <a:latin typeface="Times New Roman" panose="02020603050405020304"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33F2428C-88F3-49D0-84C3-9D91409D8F6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94481245-70C2-4DE9-AE2F-0F7D1ABB169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0180" name="Slide Number Placeholder 3">
            <a:extLst>
              <a:ext uri="{FF2B5EF4-FFF2-40B4-BE49-F238E27FC236}">
                <a16:creationId xmlns:a16="http://schemas.microsoft.com/office/drawing/2014/main" id="{01243116-57F2-41BD-BABF-3E6F99C0781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C91EBDD-EAE4-4EFE-8B2E-4CE80105735D}" type="slidenum">
              <a:rPr lang="en-US" altLang="en-US" sz="1200" smtClean="0"/>
              <a:pPr/>
              <a:t>12</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63D33F0-6CA8-411C-8846-A71E7D4CCDC2}" type="slidenum">
              <a:rPr lang="en-US" altLang="en-US" smtClean="0"/>
              <a:pPr>
                <a:defRPr/>
              </a:pPr>
              <a:t>‹#›</a:t>
            </a:fld>
            <a:endParaRPr lang="en-US" alt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350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3761E45-530A-412B-944B-C900FDCAAD77}" type="slidenum">
              <a:rPr lang="en-US" altLang="en-US" smtClean="0"/>
              <a:pPr>
                <a:defRPr/>
              </a:pPr>
              <a:t>‹#›</a:t>
            </a:fld>
            <a:endParaRPr lang="en-US" altLang="en-US" dirty="0"/>
          </a:p>
        </p:txBody>
      </p:sp>
    </p:spTree>
    <p:extLst>
      <p:ext uri="{BB962C8B-B14F-4D97-AF65-F5344CB8AC3E}">
        <p14:creationId xmlns:p14="http://schemas.microsoft.com/office/powerpoint/2010/main" val="4015865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E7A45EF-0C65-4F46-80D9-11E5A967380C}" type="slidenum">
              <a:rPr lang="en-US" altLang="en-US" smtClean="0"/>
              <a:pPr>
                <a:defRPr/>
              </a:pPr>
              <a:t>‹#›</a:t>
            </a:fld>
            <a:endParaRPr lang="en-US" altLang="en-US" dirty="0"/>
          </a:p>
        </p:txBody>
      </p:sp>
    </p:spTree>
    <p:extLst>
      <p:ext uri="{BB962C8B-B14F-4D97-AF65-F5344CB8AC3E}">
        <p14:creationId xmlns:p14="http://schemas.microsoft.com/office/powerpoint/2010/main" val="1517763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32388" y="1946275"/>
            <a:ext cx="3810000" cy="4114800"/>
          </a:xfrm>
        </p:spPr>
        <p:txBody>
          <a:bodyPr>
            <a:normAutofit/>
          </a:bodyPr>
          <a:lstStyle/>
          <a:p>
            <a:pPr lvl="0"/>
            <a:endParaRPr lang="en-US" noProof="0" dirty="0"/>
          </a:p>
        </p:txBody>
      </p:sp>
      <p:sp>
        <p:nvSpPr>
          <p:cNvPr id="5" name="Date Placeholder 9">
            <a:extLst>
              <a:ext uri="{FF2B5EF4-FFF2-40B4-BE49-F238E27FC236}">
                <a16:creationId xmlns:a16="http://schemas.microsoft.com/office/drawing/2014/main" id="{7F90761F-61F9-4CC1-899B-41C16FE499E7}"/>
              </a:ext>
            </a:extLst>
          </p:cNvPr>
          <p:cNvSpPr>
            <a:spLocks noGrp="1"/>
          </p:cNvSpPr>
          <p:nvPr>
            <p:ph type="dt" sz="half" idx="10"/>
          </p:nvPr>
        </p:nvSpPr>
        <p:spPr/>
        <p:txBody>
          <a:bodyPr/>
          <a:lstStyle>
            <a:lvl1pPr>
              <a:defRPr/>
            </a:lvl1pPr>
          </a:lstStyle>
          <a:p>
            <a:pPr>
              <a:defRPr/>
            </a:pPr>
            <a:endParaRPr lang="en-US"/>
          </a:p>
        </p:txBody>
      </p:sp>
      <p:sp>
        <p:nvSpPr>
          <p:cNvPr id="6" name="Footer Placeholder 21">
            <a:extLst>
              <a:ext uri="{FF2B5EF4-FFF2-40B4-BE49-F238E27FC236}">
                <a16:creationId xmlns:a16="http://schemas.microsoft.com/office/drawing/2014/main" id="{3D3B6F04-17E9-4809-95F9-8773A60E5A3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17">
            <a:extLst>
              <a:ext uri="{FF2B5EF4-FFF2-40B4-BE49-F238E27FC236}">
                <a16:creationId xmlns:a16="http://schemas.microsoft.com/office/drawing/2014/main" id="{5A7BC967-A250-45B4-9F80-78D657ECB1AA}"/>
              </a:ext>
            </a:extLst>
          </p:cNvPr>
          <p:cNvSpPr>
            <a:spLocks noGrp="1"/>
          </p:cNvSpPr>
          <p:nvPr>
            <p:ph type="sldNum" sz="quarter" idx="12"/>
          </p:nvPr>
        </p:nvSpPr>
        <p:spPr/>
        <p:txBody>
          <a:bodyPr/>
          <a:lstStyle>
            <a:lvl1pPr>
              <a:defRPr/>
            </a:lvl1pPr>
          </a:lstStyle>
          <a:p>
            <a:pPr>
              <a:defRPr/>
            </a:pPr>
            <a:fld id="{3E3A0F98-D9FC-4E92-9180-4E2B49D7937E}" type="slidenum">
              <a:rPr lang="en-US" altLang="en-US"/>
              <a:pPr>
                <a:defRPr/>
              </a:pPr>
              <a:t>‹#›</a:t>
            </a:fld>
            <a:endParaRPr lang="en-US" altLang="en-US" dirty="0"/>
          </a:p>
        </p:txBody>
      </p:sp>
    </p:spTree>
    <p:extLst>
      <p:ext uri="{BB962C8B-B14F-4D97-AF65-F5344CB8AC3E}">
        <p14:creationId xmlns:p14="http://schemas.microsoft.com/office/powerpoint/2010/main" val="15559337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1DC369D-EBFD-44A1-98E1-55F81693FBEB}" type="slidenum">
              <a:rPr lang="en-US" altLang="en-US" smtClean="0"/>
              <a:pPr>
                <a:defRPr/>
              </a:pPr>
              <a:t>‹#›</a:t>
            </a:fld>
            <a:endParaRPr lang="en-US" altLang="en-US" dirty="0"/>
          </a:p>
        </p:txBody>
      </p:sp>
    </p:spTree>
    <p:extLst>
      <p:ext uri="{BB962C8B-B14F-4D97-AF65-F5344CB8AC3E}">
        <p14:creationId xmlns:p14="http://schemas.microsoft.com/office/powerpoint/2010/main" val="652800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39F6D49-C015-494A-A043-35AB586D0490}" type="slidenum">
              <a:rPr lang="en-US" altLang="en-US" smtClean="0"/>
              <a:pPr>
                <a:defRPr/>
              </a:pPr>
              <a:t>‹#›</a:t>
            </a:fld>
            <a:endParaRPr lang="en-US" alt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4543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1044934-E461-4F83-97B9-C9ACBAF13676}" type="slidenum">
              <a:rPr lang="en-US" altLang="en-US" smtClean="0"/>
              <a:pPr>
                <a:defRPr/>
              </a:pPr>
              <a:t>‹#›</a:t>
            </a:fld>
            <a:endParaRPr lang="en-US" altLang="en-US" dirty="0"/>
          </a:p>
        </p:txBody>
      </p:sp>
    </p:spTree>
    <p:extLst>
      <p:ext uri="{BB962C8B-B14F-4D97-AF65-F5344CB8AC3E}">
        <p14:creationId xmlns:p14="http://schemas.microsoft.com/office/powerpoint/2010/main" val="1495715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F31F8A6D-FC36-4417-9B15-ABF73DDFB361}" type="slidenum">
              <a:rPr lang="en-US" altLang="en-US" smtClean="0"/>
              <a:pPr>
                <a:defRPr/>
              </a:pPr>
              <a:t>‹#›</a:t>
            </a:fld>
            <a:endParaRPr lang="en-US" altLang="en-US" dirty="0"/>
          </a:p>
        </p:txBody>
      </p:sp>
    </p:spTree>
    <p:extLst>
      <p:ext uri="{BB962C8B-B14F-4D97-AF65-F5344CB8AC3E}">
        <p14:creationId xmlns:p14="http://schemas.microsoft.com/office/powerpoint/2010/main" val="89565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16E6C81F-787B-45B7-98BB-DF7DDD15B023}" type="slidenum">
              <a:rPr lang="en-US" altLang="en-US" smtClean="0"/>
              <a:pPr>
                <a:defRPr/>
              </a:pPr>
              <a:t>‹#›</a:t>
            </a:fld>
            <a:endParaRPr lang="en-US" altLang="en-US" dirty="0"/>
          </a:p>
        </p:txBody>
      </p:sp>
    </p:spTree>
    <p:extLst>
      <p:ext uri="{BB962C8B-B14F-4D97-AF65-F5344CB8AC3E}">
        <p14:creationId xmlns:p14="http://schemas.microsoft.com/office/powerpoint/2010/main" val="3141933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pPr>
              <a:defRPr/>
            </a:pPr>
            <a:endParaRPr lang="en-US"/>
          </a:p>
        </p:txBody>
      </p:sp>
      <p:sp>
        <p:nvSpPr>
          <p:cNvPr id="9" name="Slide Number Placeholder 8"/>
          <p:cNvSpPr>
            <a:spLocks noGrp="1"/>
          </p:cNvSpPr>
          <p:nvPr>
            <p:ph type="sldNum" sz="quarter" idx="12"/>
          </p:nvPr>
        </p:nvSpPr>
        <p:spPr/>
        <p:txBody>
          <a:bodyPr/>
          <a:lstStyle/>
          <a:p>
            <a:pPr>
              <a:defRPr/>
            </a:pPr>
            <a:fld id="{78E973C0-019C-4294-8046-6F088E4E4DFF}" type="slidenum">
              <a:rPr lang="en-US" altLang="en-US" smtClean="0"/>
              <a:pPr>
                <a:defRPr/>
              </a:pPr>
              <a:t>‹#›</a:t>
            </a:fld>
            <a:endParaRPr lang="en-US" altLang="en-US" dirty="0"/>
          </a:p>
        </p:txBody>
      </p:sp>
    </p:spTree>
    <p:extLst>
      <p:ext uri="{BB962C8B-B14F-4D97-AF65-F5344CB8AC3E}">
        <p14:creationId xmlns:p14="http://schemas.microsoft.com/office/powerpoint/2010/main" val="3512500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pPr>
              <a:defRPr/>
            </a:pPr>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pPr>
              <a:defRPr/>
            </a:pPr>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pPr>
              <a:defRPr/>
            </a:pPr>
            <a:fld id="{FC933CD0-7039-4736-BCE3-FD3BC08E77B5}" type="slidenum">
              <a:rPr lang="en-US" altLang="en-US" smtClean="0"/>
              <a:pPr>
                <a:defRPr/>
              </a:pPr>
              <a:t>‹#›</a:t>
            </a:fld>
            <a:endParaRPr lang="en-US" altLang="en-US" dirty="0"/>
          </a:p>
        </p:txBody>
      </p:sp>
    </p:spTree>
    <p:extLst>
      <p:ext uri="{BB962C8B-B14F-4D97-AF65-F5344CB8AC3E}">
        <p14:creationId xmlns:p14="http://schemas.microsoft.com/office/powerpoint/2010/main" val="23014076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2D8CDE9-20D2-48FA-AA56-A10005BAD3B6}" type="slidenum">
              <a:rPr lang="en-US" altLang="en-US" smtClean="0"/>
              <a:pPr>
                <a:defRPr/>
              </a:pPr>
              <a:t>‹#›</a:t>
            </a:fld>
            <a:endParaRPr lang="en-US" altLang="en-US" dirty="0"/>
          </a:p>
        </p:txBody>
      </p:sp>
    </p:spTree>
    <p:extLst>
      <p:ext uri="{BB962C8B-B14F-4D97-AF65-F5344CB8AC3E}">
        <p14:creationId xmlns:p14="http://schemas.microsoft.com/office/powerpoint/2010/main" val="24076693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a:defRPr/>
            </a:pPr>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a:defRPr/>
            </a:pPr>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a:defRPr/>
            </a:pPr>
            <a:fld id="{F708DF5C-C2AB-4A68-90E7-CAD8D6F5DB2A}" type="slidenum">
              <a:rPr lang="en-US" altLang="en-US" smtClean="0"/>
              <a:pPr>
                <a:defRPr/>
              </a:pPr>
              <a:t>‹#›</a:t>
            </a:fld>
            <a:endParaRPr lang="en-US" alt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1608671"/>
      </p:ext>
    </p:extLst>
  </p:cSld>
  <p:clrMap bg1="lt1" tx1="dk1" bg2="lt2" tx2="dk2" accent1="accent1" accent2="accent2" accent3="accent3" accent4="accent4" accent5="accent5" accent6="accent6" hlink="hlink" folHlink="folHlink"/>
  <p:sldLayoutIdLst>
    <p:sldLayoutId id="2147484391" r:id="rId1"/>
    <p:sldLayoutId id="2147484392" r:id="rId2"/>
    <p:sldLayoutId id="2147484393" r:id="rId3"/>
    <p:sldLayoutId id="2147484394" r:id="rId4"/>
    <p:sldLayoutId id="2147484395" r:id="rId5"/>
    <p:sldLayoutId id="2147484396" r:id="rId6"/>
    <p:sldLayoutId id="2147484397" r:id="rId7"/>
    <p:sldLayoutId id="2147484398" r:id="rId8"/>
    <p:sldLayoutId id="2147484399" r:id="rId9"/>
    <p:sldLayoutId id="2147484400" r:id="rId10"/>
    <p:sldLayoutId id="2147484401" r:id="rId11"/>
    <p:sldLayoutId id="2147484402"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mailto:Veronica.bryabt@dhhs.nc.gov"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mailto:Veronica.bryabt@dhhs.nc.gov"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ncchildcare.ncdhhs.gov/County/Child-Care-Snapshot"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hyperlink" Target="https://immunize.nc.gov/family/vaccines/pertussis.htm" TargetMode="External"/><Relationship Id="rId13" Type="http://schemas.openxmlformats.org/officeDocument/2006/relationships/hyperlink" Target="https://immunize.nc.gov/family/vaccines/varicella.htm" TargetMode="External"/><Relationship Id="rId3" Type="http://schemas.openxmlformats.org/officeDocument/2006/relationships/hyperlink" Target="https://immunize.nc.gov/family/vaccines/hepatitis_b.htm" TargetMode="External"/><Relationship Id="rId7" Type="http://schemas.openxmlformats.org/officeDocument/2006/relationships/hyperlink" Target="https://immunize.nc.gov/family/vaccines/mumps.htm" TargetMode="External"/><Relationship Id="rId12" Type="http://schemas.openxmlformats.org/officeDocument/2006/relationships/hyperlink" Target="https://immunize.nc.gov/family/vaccines/tetanus.htm" TargetMode="External"/><Relationship Id="rId17" Type="http://schemas.openxmlformats.org/officeDocument/2006/relationships/hyperlink" Target="https://immunize.nc.gov/family/vaccines/hpv.htm" TargetMode="External"/><Relationship Id="rId2" Type="http://schemas.openxmlformats.org/officeDocument/2006/relationships/hyperlink" Target="https://immunize.nc.gov/family/vaccines/diphtheria.htm" TargetMode="External"/><Relationship Id="rId16" Type="http://schemas.openxmlformats.org/officeDocument/2006/relationships/hyperlink" Target="https://immunize.nc.gov/family/vaccines/rotavirus.htm" TargetMode="External"/><Relationship Id="rId1" Type="http://schemas.openxmlformats.org/officeDocument/2006/relationships/slideLayout" Target="../slideLayouts/slideLayout2.xml"/><Relationship Id="rId6" Type="http://schemas.openxmlformats.org/officeDocument/2006/relationships/hyperlink" Target="https://immunize.nc.gov/family/vaccines/meningococcal.htm" TargetMode="External"/><Relationship Id="rId11" Type="http://schemas.openxmlformats.org/officeDocument/2006/relationships/hyperlink" Target="https://immunize.nc.gov/family/vaccines/rubella.htm" TargetMode="External"/><Relationship Id="rId5" Type="http://schemas.openxmlformats.org/officeDocument/2006/relationships/hyperlink" Target="https://immunize.nc.gov/family/vaccines/measles.htm" TargetMode="External"/><Relationship Id="rId15" Type="http://schemas.openxmlformats.org/officeDocument/2006/relationships/hyperlink" Target="https://immunize.nc.gov/family/vaccines/influenza.htm" TargetMode="External"/><Relationship Id="rId10" Type="http://schemas.openxmlformats.org/officeDocument/2006/relationships/hyperlink" Target="https://immunize.nc.gov/family/vaccines/polio.htm" TargetMode="External"/><Relationship Id="rId4" Type="http://schemas.openxmlformats.org/officeDocument/2006/relationships/hyperlink" Target="https://immunize.nc.gov/family/vaccines/hib.htm" TargetMode="External"/><Relationship Id="rId9" Type="http://schemas.openxmlformats.org/officeDocument/2006/relationships/hyperlink" Target="https://immunize.nc.gov/family/vaccines/pneumococcal.htm" TargetMode="External"/><Relationship Id="rId14" Type="http://schemas.openxmlformats.org/officeDocument/2006/relationships/hyperlink" Target="https://immunize.nc.gov/family/vaccines/hepatitis_a.htm"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americanprogress.org/issues/women/reports/2019/05/10/469739/breadwinning-mothers-continue-u-s-nor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3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s://www.caregiver.org/caregiver-statistics-demographics" TargetMode="Externa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www.ajph.org/cgi/content/abstract/79/4/479?ck=nck"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36.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oleObject" Target="../embeddings/oleObject2.bin"/><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www.sph.unc.edu/nccphp" TargetMode="External"/><Relationship Id="rId2" Type="http://schemas.openxmlformats.org/officeDocument/2006/relationships/hyperlink" Target="http://www.cdc.gov/foodborneoutbreaks/"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304" name="Rectangle 12303">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8" name="Rectangle 2">
            <a:extLst>
              <a:ext uri="{FF2B5EF4-FFF2-40B4-BE49-F238E27FC236}">
                <a16:creationId xmlns:a16="http://schemas.microsoft.com/office/drawing/2014/main" id="{B802C222-190E-4578-8874-4F0934594255}"/>
              </a:ext>
            </a:extLst>
          </p:cNvPr>
          <p:cNvSpPr>
            <a:spLocks noGrp="1" noChangeArrowheads="1"/>
          </p:cNvSpPr>
          <p:nvPr>
            <p:ph type="ctrTitle"/>
          </p:nvPr>
        </p:nvSpPr>
        <p:spPr>
          <a:xfrm>
            <a:off x="822960" y="758952"/>
            <a:ext cx="7543800" cy="3892168"/>
          </a:xfrm>
        </p:spPr>
        <p:txBody>
          <a:bodyPr>
            <a:normAutofit/>
          </a:bodyPr>
          <a:lstStyle/>
          <a:p>
            <a:pPr eaLnBrk="1" fontAlgn="auto" hangingPunct="1">
              <a:spcAft>
                <a:spcPts val="0"/>
              </a:spcAft>
              <a:defRPr/>
            </a:pPr>
            <a:r>
              <a:rPr lang="en-US" sz="6800" dirty="0"/>
              <a:t>Communicable Disease Prevention and Outbreak Investigation </a:t>
            </a:r>
          </a:p>
        </p:txBody>
      </p:sp>
      <p:sp>
        <p:nvSpPr>
          <p:cNvPr id="12305" name="Rectangle 12304">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30" y="4953000"/>
            <a:ext cx="9141714"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291" name="Rectangle 3">
            <a:extLst>
              <a:ext uri="{FF2B5EF4-FFF2-40B4-BE49-F238E27FC236}">
                <a16:creationId xmlns:a16="http://schemas.microsoft.com/office/drawing/2014/main" id="{BA1CD13C-E3EF-4C9B-B628-CC4D111C2DD4}"/>
              </a:ext>
            </a:extLst>
          </p:cNvPr>
          <p:cNvSpPr>
            <a:spLocks noGrp="1"/>
          </p:cNvSpPr>
          <p:nvPr>
            <p:ph type="subTitle" idx="1"/>
          </p:nvPr>
        </p:nvSpPr>
        <p:spPr>
          <a:xfrm>
            <a:off x="825038" y="5225240"/>
            <a:ext cx="7543800" cy="1143000"/>
          </a:xfrm>
        </p:spPr>
        <p:txBody>
          <a:bodyPr>
            <a:normAutofit/>
          </a:bodyPr>
          <a:lstStyle/>
          <a:p>
            <a:pPr marR="0" eaLnBrk="1" hangingPunct="1"/>
            <a:r>
              <a:rPr lang="en-US" altLang="en-US" sz="1500">
                <a:solidFill>
                  <a:srgbClr val="FFFFFF"/>
                </a:solidFill>
              </a:rPr>
              <a:t>W. David Brown, R.S., M.P.A.</a:t>
            </a:r>
          </a:p>
          <a:p>
            <a:pPr marR="0" eaLnBrk="1" hangingPunct="1"/>
            <a:r>
              <a:rPr lang="en-US" altLang="en-US" sz="1500">
                <a:solidFill>
                  <a:srgbClr val="FFFFFF"/>
                </a:solidFill>
              </a:rPr>
              <a:t>Surveillance Coordinator</a:t>
            </a:r>
          </a:p>
          <a:p>
            <a:pPr marR="0" eaLnBrk="1" hangingPunct="1"/>
            <a:r>
              <a:rPr lang="en-US" altLang="en-US" sz="1500">
                <a:solidFill>
                  <a:srgbClr val="FFFFFF"/>
                </a:solidFill>
              </a:rPr>
              <a:t>Children’s Environmental Health Program</a:t>
            </a:r>
          </a:p>
        </p:txBody>
      </p:sp>
      <p:sp>
        <p:nvSpPr>
          <p:cNvPr id="12306" name="Rectangle 12305">
            <a:extLst>
              <a:ext uri="{FF2B5EF4-FFF2-40B4-BE49-F238E27FC236}">
                <a16:creationId xmlns:a16="http://schemas.microsoft.com/office/drawing/2014/main" id="{1F3985C0-E548-44D2-B30E-F3E42DADE1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0" y="4906176"/>
            <a:ext cx="9141714"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61EFE-F7F8-4E58-A96D-92ED3019F40A}"/>
              </a:ext>
            </a:extLst>
          </p:cNvPr>
          <p:cNvSpPr>
            <a:spLocks noGrp="1"/>
          </p:cNvSpPr>
          <p:nvPr>
            <p:ph type="title"/>
          </p:nvPr>
        </p:nvSpPr>
        <p:spPr>
          <a:xfrm>
            <a:off x="838200" y="279400"/>
            <a:ext cx="7772400" cy="1143000"/>
          </a:xfrm>
        </p:spPr>
        <p:txBody>
          <a:bodyPr/>
          <a:lstStyle/>
          <a:p>
            <a:pPr>
              <a:defRPr/>
            </a:pPr>
            <a:r>
              <a:rPr lang="en-US" dirty="0"/>
              <a:t>Risk Factors </a:t>
            </a:r>
            <a:r>
              <a:rPr lang="en-US" sz="1400" dirty="0"/>
              <a:t>continued</a:t>
            </a:r>
          </a:p>
        </p:txBody>
      </p:sp>
      <p:sp>
        <p:nvSpPr>
          <p:cNvPr id="29698" name="Rectangle 3">
            <a:extLst>
              <a:ext uri="{FF2B5EF4-FFF2-40B4-BE49-F238E27FC236}">
                <a16:creationId xmlns:a16="http://schemas.microsoft.com/office/drawing/2014/main" id="{A35EAD82-3368-4A3C-B25D-FF09F5645E92}"/>
              </a:ext>
            </a:extLst>
          </p:cNvPr>
          <p:cNvSpPr>
            <a:spLocks noGrp="1"/>
          </p:cNvSpPr>
          <p:nvPr>
            <p:ph idx="1"/>
          </p:nvPr>
        </p:nvSpPr>
        <p:spPr>
          <a:xfrm>
            <a:off x="769620" y="1752600"/>
            <a:ext cx="7604760" cy="4250266"/>
          </a:xfrm>
        </p:spPr>
        <p:txBody>
          <a:bodyPr>
            <a:normAutofit lnSpcReduction="10000"/>
          </a:bodyPr>
          <a:lstStyle/>
          <a:p>
            <a:pPr eaLnBrk="1" hangingPunct="1"/>
            <a:r>
              <a:rPr lang="en-US" altLang="en-US" sz="3200" dirty="0"/>
              <a:t>Inadequate infection control</a:t>
            </a:r>
          </a:p>
          <a:p>
            <a:pPr eaLnBrk="1" hangingPunct="1"/>
            <a:r>
              <a:rPr lang="en-US" altLang="en-US" sz="3200" dirty="0"/>
              <a:t>Understaffing</a:t>
            </a:r>
          </a:p>
          <a:p>
            <a:pPr eaLnBrk="1" hangingPunct="1"/>
            <a:r>
              <a:rPr lang="en-US" altLang="en-US" sz="3200" dirty="0"/>
              <a:t>Staff turnover averages 40%</a:t>
            </a:r>
          </a:p>
          <a:p>
            <a:pPr marL="312738" lvl="1" indent="-285750">
              <a:lnSpc>
                <a:spcPct val="107000"/>
              </a:lnSpc>
              <a:spcBef>
                <a:spcPts val="0"/>
              </a:spcBef>
              <a:spcAft>
                <a:spcPts val="800"/>
              </a:spcAft>
            </a:pPr>
            <a:r>
              <a:rPr lang="en-US" sz="2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Average salary for a preschool teacher in NC is $13.66 </a:t>
            </a:r>
          </a:p>
          <a:p>
            <a:pPr marL="312738" lvl="1" indent="-28575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https://www.ziprecruiter.com/Salaries/PRE-K-Teacher-Salary--in-North-Carolina</a:t>
            </a:r>
          </a:p>
          <a:p>
            <a:pPr eaLnBrk="1" hangingPunct="1"/>
            <a:r>
              <a:rPr lang="en-US" altLang="en-US" sz="3200" dirty="0"/>
              <a:t>Lack of Training</a:t>
            </a:r>
          </a:p>
          <a:p>
            <a:pPr eaLnBrk="1" hangingPunct="1"/>
            <a:r>
              <a:rPr lang="en-US" altLang="en-US" sz="3200" dirty="0"/>
              <a:t>Animals and pets</a:t>
            </a:r>
          </a:p>
          <a:p>
            <a:pPr eaLnBrk="1" hangingPunct="1"/>
            <a:r>
              <a:rPr lang="en-US" altLang="en-US" sz="3200" dirty="0"/>
              <a:t>Poor center design and layout</a:t>
            </a:r>
          </a:p>
          <a:p>
            <a:pPr eaLnBrk="1" hangingPunct="1">
              <a:buFont typeface="Wingdings 3" panose="05040102010807070707" pitchFamily="18" charset="2"/>
              <a:buNone/>
            </a:pPr>
            <a:endParaRPr lang="en-US" altLang="en-US" dirty="0"/>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751" name="Rectangle 31750">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53" name="Rectangle 31752">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30" y="4953000"/>
            <a:ext cx="9141714"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314" name="Rectangle 2">
            <a:extLst>
              <a:ext uri="{FF2B5EF4-FFF2-40B4-BE49-F238E27FC236}">
                <a16:creationId xmlns:a16="http://schemas.microsoft.com/office/drawing/2014/main" id="{8B7CD26E-5321-4CF0-8282-81B401573473}"/>
              </a:ext>
            </a:extLst>
          </p:cNvPr>
          <p:cNvSpPr>
            <a:spLocks noGrp="1" noChangeArrowheads="1"/>
          </p:cNvSpPr>
          <p:nvPr>
            <p:ph type="title"/>
          </p:nvPr>
        </p:nvSpPr>
        <p:spPr>
          <a:xfrm>
            <a:off x="800100" y="5252936"/>
            <a:ext cx="7543800" cy="1028715"/>
          </a:xfrm>
        </p:spPr>
        <p:txBody>
          <a:bodyPr anchor="ctr">
            <a:normAutofit/>
          </a:bodyPr>
          <a:lstStyle/>
          <a:p>
            <a:pPr algn="ctr" eaLnBrk="1" fontAlgn="auto" hangingPunct="1">
              <a:spcAft>
                <a:spcPts val="0"/>
              </a:spcAft>
              <a:defRPr/>
            </a:pPr>
            <a:r>
              <a:rPr lang="en-US">
                <a:solidFill>
                  <a:srgbClr val="FFFFFF"/>
                </a:solidFill>
              </a:rPr>
              <a:t>Modes of Transmission</a:t>
            </a:r>
          </a:p>
        </p:txBody>
      </p:sp>
      <p:sp>
        <p:nvSpPr>
          <p:cNvPr id="31746" name="Rectangle 3">
            <a:extLst>
              <a:ext uri="{FF2B5EF4-FFF2-40B4-BE49-F238E27FC236}">
                <a16:creationId xmlns:a16="http://schemas.microsoft.com/office/drawing/2014/main" id="{9FEDACDB-E9DA-427A-82F4-45AF99CDE171}"/>
              </a:ext>
            </a:extLst>
          </p:cNvPr>
          <p:cNvSpPr>
            <a:spLocks noGrp="1"/>
          </p:cNvSpPr>
          <p:nvPr>
            <p:ph idx="1"/>
          </p:nvPr>
        </p:nvSpPr>
        <p:spPr>
          <a:xfrm>
            <a:off x="822960" y="1086678"/>
            <a:ext cx="7520940" cy="3471467"/>
          </a:xfrm>
        </p:spPr>
        <p:txBody>
          <a:bodyPr>
            <a:normAutofit/>
          </a:bodyPr>
          <a:lstStyle/>
          <a:p>
            <a:pPr eaLnBrk="1" hangingPunct="1"/>
            <a:r>
              <a:rPr lang="en-US" altLang="en-US"/>
              <a:t>Fecal-Oral</a:t>
            </a:r>
          </a:p>
          <a:p>
            <a:pPr eaLnBrk="1" hangingPunct="1"/>
            <a:r>
              <a:rPr lang="en-US" altLang="en-US"/>
              <a:t>Blood</a:t>
            </a:r>
          </a:p>
          <a:p>
            <a:pPr eaLnBrk="1" hangingPunct="1"/>
            <a:r>
              <a:rPr lang="en-US" altLang="en-US"/>
              <a:t>Food and drinking water</a:t>
            </a:r>
          </a:p>
          <a:p>
            <a:pPr eaLnBrk="1" hangingPunct="1"/>
            <a:r>
              <a:rPr lang="en-US" altLang="en-US"/>
              <a:t>Surfaces </a:t>
            </a:r>
          </a:p>
          <a:p>
            <a:pPr eaLnBrk="1" hangingPunct="1"/>
            <a:r>
              <a:rPr lang="en-US" altLang="en-US"/>
              <a:t>Animal to human</a:t>
            </a:r>
          </a:p>
          <a:p>
            <a:pPr eaLnBrk="1" hangingPunct="1"/>
            <a:r>
              <a:rPr lang="en-US" altLang="en-US"/>
              <a:t>Airborne</a:t>
            </a:r>
          </a:p>
        </p:txBody>
      </p:sp>
      <p:sp>
        <p:nvSpPr>
          <p:cNvPr id="31755" name="Rectangle 31754">
            <a:extLst>
              <a:ext uri="{FF2B5EF4-FFF2-40B4-BE49-F238E27FC236}">
                <a16:creationId xmlns:a16="http://schemas.microsoft.com/office/drawing/2014/main" id="{5E1ED12F-9F06-4B37-87B7-F98F52937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0" y="4906176"/>
            <a:ext cx="9141714"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CECF0FC6-D57B-48B6-9036-F4FFD91A4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CAB3B679-A14F-4935-827E-69C6F4F9A2AD}"/>
              </a:ext>
            </a:extLst>
          </p:cNvPr>
          <p:cNvSpPr>
            <a:spLocks noGrp="1"/>
          </p:cNvSpPr>
          <p:nvPr>
            <p:ph type="title"/>
          </p:nvPr>
        </p:nvSpPr>
        <p:spPr>
          <a:xfrm>
            <a:off x="743199" y="286603"/>
            <a:ext cx="5063240" cy="1450757"/>
          </a:xfrm>
        </p:spPr>
        <p:txBody>
          <a:bodyPr>
            <a:normAutofit/>
          </a:bodyPr>
          <a:lstStyle/>
          <a:p>
            <a:pPr>
              <a:defRPr/>
            </a:pPr>
            <a:r>
              <a:rPr lang="en-US" sz="3700" dirty="0">
                <a:solidFill>
                  <a:schemeClr val="accent2"/>
                </a:solidFill>
                <a:latin typeface="Roboto" panose="02000000000000000000" pitchFamily="2" charset="0"/>
                <a:ea typeface="Roboto" panose="02000000000000000000" pitchFamily="2" charset="0"/>
              </a:rPr>
              <a:t>Strategies to Reduce Communicable Disease</a:t>
            </a:r>
            <a:endParaRPr lang="en-US" sz="3700" dirty="0">
              <a:solidFill>
                <a:schemeClr val="accent2"/>
              </a:solidFill>
              <a:effectLst/>
              <a:latin typeface="Roboto" panose="02000000000000000000" pitchFamily="2" charset="0"/>
              <a:ea typeface="Roboto" panose="02000000000000000000" pitchFamily="2" charset="0"/>
            </a:endParaRPr>
          </a:p>
        </p:txBody>
      </p:sp>
      <p:sp>
        <p:nvSpPr>
          <p:cNvPr id="2" name="Content Placeholder 1">
            <a:extLst>
              <a:ext uri="{FF2B5EF4-FFF2-40B4-BE49-F238E27FC236}">
                <a16:creationId xmlns:a16="http://schemas.microsoft.com/office/drawing/2014/main" id="{8DCD0CCB-8A85-414C-9CBF-B6B963A9A01C}"/>
              </a:ext>
            </a:extLst>
          </p:cNvPr>
          <p:cNvSpPr>
            <a:spLocks noGrp="1"/>
          </p:cNvSpPr>
          <p:nvPr>
            <p:ph idx="1"/>
          </p:nvPr>
        </p:nvSpPr>
        <p:spPr>
          <a:xfrm>
            <a:off x="783153" y="2023962"/>
            <a:ext cx="5023286" cy="3845131"/>
          </a:xfrm>
        </p:spPr>
        <p:txBody>
          <a:bodyPr>
            <a:normAutofit/>
          </a:bodyPr>
          <a:lstStyle/>
          <a:p>
            <a:pPr marL="0" indent="0">
              <a:buNone/>
              <a:defRPr/>
            </a:pPr>
            <a:endParaRPr lang="en-US" sz="1700" dirty="0">
              <a:latin typeface="Roboto" panose="02000000000000000000" pitchFamily="2" charset="0"/>
              <a:ea typeface="Roboto" panose="02000000000000000000" pitchFamily="2" charset="0"/>
            </a:endParaRPr>
          </a:p>
          <a:p>
            <a:pPr>
              <a:defRPr/>
            </a:pPr>
            <a:r>
              <a:rPr lang="en-US" sz="1700" dirty="0">
                <a:latin typeface="Roboto" panose="02000000000000000000" pitchFamily="2" charset="0"/>
                <a:ea typeface="Roboto" panose="02000000000000000000" pitchFamily="2" charset="0"/>
              </a:rPr>
              <a:t>Use approved methods of cleaning and disinfecting. </a:t>
            </a:r>
          </a:p>
          <a:p>
            <a:pPr>
              <a:defRPr/>
            </a:pPr>
            <a:r>
              <a:rPr lang="en-US" sz="1700" dirty="0">
                <a:latin typeface="Roboto" panose="02000000000000000000" pitchFamily="2" charset="0"/>
                <a:ea typeface="Roboto" panose="02000000000000000000" pitchFamily="2" charset="0"/>
              </a:rPr>
              <a:t>Consult your HVAC technician to increase fresh air circulation.</a:t>
            </a:r>
          </a:p>
          <a:p>
            <a:pPr>
              <a:defRPr/>
            </a:pPr>
            <a:r>
              <a:rPr lang="en-US" sz="1700" dirty="0">
                <a:latin typeface="Roboto" panose="02000000000000000000" pitchFamily="2" charset="0"/>
                <a:ea typeface="Roboto" panose="02000000000000000000" pitchFamily="2" charset="0"/>
              </a:rPr>
              <a:t>When possible, move educational activities outdoors.</a:t>
            </a:r>
          </a:p>
          <a:p>
            <a:pPr>
              <a:defRPr/>
            </a:pPr>
            <a:r>
              <a:rPr lang="en-US" sz="1700" dirty="0">
                <a:latin typeface="Roboto" panose="02000000000000000000" pitchFamily="2" charset="0"/>
                <a:ea typeface="Roboto" panose="02000000000000000000" pitchFamily="2" charset="0"/>
              </a:rPr>
              <a:t>Use an EPA registered disinfectant and </a:t>
            </a:r>
            <a:r>
              <a:rPr lang="en-US" sz="1700" u="sng" dirty="0">
                <a:latin typeface="Roboto" panose="02000000000000000000" pitchFamily="2" charset="0"/>
                <a:ea typeface="Roboto" panose="02000000000000000000" pitchFamily="2" charset="0"/>
              </a:rPr>
              <a:t>follow the required contact times. </a:t>
            </a:r>
          </a:p>
          <a:p>
            <a:pPr>
              <a:defRPr/>
            </a:pPr>
            <a:r>
              <a:rPr lang="en-US" sz="1700" dirty="0">
                <a:latin typeface="Roboto" panose="02000000000000000000" pitchFamily="2" charset="0"/>
                <a:ea typeface="Roboto" panose="02000000000000000000" pitchFamily="2" charset="0"/>
              </a:rPr>
              <a:t>Correctly wear and use gloves.</a:t>
            </a:r>
          </a:p>
          <a:p>
            <a:pPr>
              <a:defRPr/>
            </a:pPr>
            <a:r>
              <a:rPr lang="en-US" sz="1700" dirty="0">
                <a:latin typeface="Roboto" panose="02000000000000000000" pitchFamily="2" charset="0"/>
                <a:ea typeface="Roboto" panose="02000000000000000000" pitchFamily="2" charset="0"/>
              </a:rPr>
              <a:t>Immunizations.</a:t>
            </a:r>
          </a:p>
          <a:p>
            <a:pPr>
              <a:defRPr/>
            </a:pPr>
            <a:endParaRPr lang="en-US" sz="1700" dirty="0">
              <a:latin typeface="Roboto" panose="02000000000000000000" pitchFamily="2" charset="0"/>
              <a:ea typeface="Roboto" panose="02000000000000000000" pitchFamily="2" charset="0"/>
            </a:endParaRPr>
          </a:p>
          <a:p>
            <a:pPr>
              <a:defRPr/>
            </a:pPr>
            <a:endParaRPr lang="en-US" sz="1700" dirty="0">
              <a:latin typeface="Roboto" panose="02000000000000000000" pitchFamily="2" charset="0"/>
              <a:ea typeface="Roboto" panose="02000000000000000000" pitchFamily="2" charset="0"/>
            </a:endParaRPr>
          </a:p>
          <a:p>
            <a:pPr>
              <a:defRPr/>
            </a:pPr>
            <a:endParaRPr lang="en-US" sz="1700" dirty="0">
              <a:latin typeface="Roboto" panose="02000000000000000000" pitchFamily="2" charset="0"/>
              <a:ea typeface="Roboto" panose="02000000000000000000" pitchFamily="2" charset="0"/>
            </a:endParaRPr>
          </a:p>
          <a:p>
            <a:pPr marL="109537" indent="0">
              <a:buFont typeface="Wingdings 3" panose="05040102010807070707" pitchFamily="18" charset="2"/>
              <a:buNone/>
              <a:defRPr/>
            </a:pPr>
            <a:endParaRPr lang="en-US" sz="1700" dirty="0"/>
          </a:p>
        </p:txBody>
      </p:sp>
      <p:sp>
        <p:nvSpPr>
          <p:cNvPr id="19" name="Rectangle 18">
            <a:extLst>
              <a:ext uri="{FF2B5EF4-FFF2-40B4-BE49-F238E27FC236}">
                <a16:creationId xmlns:a16="http://schemas.microsoft.com/office/drawing/2014/main" id="{717A211C-5863-4303-AC3D-AEBFDF6D6A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81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1" name="Rectangle 20">
            <a:extLst>
              <a:ext uri="{FF2B5EF4-FFF2-40B4-BE49-F238E27FC236}">
                <a16:creationId xmlns:a16="http://schemas.microsoft.com/office/drawing/2014/main" id="{087519CD-2FFF-42E3-BB0C-FEAA828BA5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9617"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349" name="Rectangle 14348">
            <a:extLst>
              <a:ext uri="{FF2B5EF4-FFF2-40B4-BE49-F238E27FC236}">
                <a16:creationId xmlns:a16="http://schemas.microsoft.com/office/drawing/2014/main" id="{CECF0FC6-D57B-48B6-9036-F4FFD91A4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 name="Rectangle 2">
            <a:extLst>
              <a:ext uri="{FF2B5EF4-FFF2-40B4-BE49-F238E27FC236}">
                <a16:creationId xmlns:a16="http://schemas.microsoft.com/office/drawing/2014/main" id="{35572DBA-056E-400A-BFA9-745FD735EF5C}"/>
              </a:ext>
            </a:extLst>
          </p:cNvPr>
          <p:cNvSpPr>
            <a:spLocks noGrp="1" noChangeArrowheads="1"/>
          </p:cNvSpPr>
          <p:nvPr>
            <p:ph type="title"/>
          </p:nvPr>
        </p:nvSpPr>
        <p:spPr>
          <a:xfrm>
            <a:off x="743199" y="286603"/>
            <a:ext cx="5063240" cy="1450757"/>
          </a:xfrm>
        </p:spPr>
        <p:txBody>
          <a:bodyPr>
            <a:normAutofit/>
          </a:bodyPr>
          <a:lstStyle/>
          <a:p>
            <a:pPr eaLnBrk="1" fontAlgn="auto" hangingPunct="1">
              <a:spcAft>
                <a:spcPts val="0"/>
              </a:spcAft>
              <a:defRPr/>
            </a:pPr>
            <a:r>
              <a:rPr lang="en-US">
                <a:solidFill>
                  <a:schemeClr val="accent2"/>
                </a:solidFill>
              </a:rPr>
              <a:t>Prevention Measures</a:t>
            </a:r>
          </a:p>
        </p:txBody>
      </p:sp>
      <p:sp>
        <p:nvSpPr>
          <p:cNvPr id="14338" name="Rectangle 3">
            <a:extLst>
              <a:ext uri="{FF2B5EF4-FFF2-40B4-BE49-F238E27FC236}">
                <a16:creationId xmlns:a16="http://schemas.microsoft.com/office/drawing/2014/main" id="{7B781B5B-25C4-422D-A8B8-216CE28CF90D}"/>
              </a:ext>
            </a:extLst>
          </p:cNvPr>
          <p:cNvSpPr>
            <a:spLocks noGrp="1"/>
          </p:cNvSpPr>
          <p:nvPr>
            <p:ph idx="1"/>
          </p:nvPr>
        </p:nvSpPr>
        <p:spPr>
          <a:xfrm>
            <a:off x="783153" y="2023962"/>
            <a:ext cx="5023286" cy="3845131"/>
          </a:xfrm>
        </p:spPr>
        <p:txBody>
          <a:bodyPr>
            <a:normAutofit/>
          </a:bodyPr>
          <a:lstStyle/>
          <a:p>
            <a:pPr eaLnBrk="1" hangingPunct="1"/>
            <a:r>
              <a:rPr lang="en-US" altLang="en-US" dirty="0"/>
              <a:t>Hand washing </a:t>
            </a:r>
            <a:r>
              <a:rPr lang="en-US" altLang="en-US" i="1" dirty="0"/>
              <a:t>.2803</a:t>
            </a:r>
          </a:p>
          <a:p>
            <a:pPr eaLnBrk="1" hangingPunct="1"/>
            <a:r>
              <a:rPr lang="en-US" altLang="en-US" dirty="0"/>
              <a:t>Communicable Diseases and Conditions .</a:t>
            </a:r>
            <a:r>
              <a:rPr lang="en-US" altLang="en-US" i="1" dirty="0"/>
              <a:t>2827 </a:t>
            </a:r>
            <a:endParaRPr lang="en-US" altLang="en-US" dirty="0"/>
          </a:p>
          <a:p>
            <a:pPr eaLnBrk="1" hangingPunct="1"/>
            <a:r>
              <a:rPr lang="en-US" altLang="en-US" dirty="0"/>
              <a:t>Sick child policy </a:t>
            </a:r>
          </a:p>
          <a:p>
            <a:pPr eaLnBrk="1" hangingPunct="1"/>
            <a:r>
              <a:rPr lang="en-US" altLang="en-US" dirty="0"/>
              <a:t>Toy Cleaning .</a:t>
            </a:r>
            <a:r>
              <a:rPr lang="en-US" altLang="en-US" i="1" dirty="0"/>
              <a:t>2822</a:t>
            </a:r>
          </a:p>
          <a:p>
            <a:pPr eaLnBrk="1" hangingPunct="1"/>
            <a:r>
              <a:rPr lang="en-US" altLang="en-US" dirty="0"/>
              <a:t>Sink/Toilet/Counter Sanitation </a:t>
            </a:r>
            <a:r>
              <a:rPr lang="en-US" altLang="en-US" i="1" dirty="0"/>
              <a:t>.2817, .2818</a:t>
            </a:r>
          </a:p>
          <a:p>
            <a:pPr eaLnBrk="1" hangingPunct="1"/>
            <a:r>
              <a:rPr lang="en-US" altLang="en-US" dirty="0"/>
              <a:t>Diapering Area Disinfection .</a:t>
            </a:r>
            <a:r>
              <a:rPr lang="en-US" altLang="en-US" i="1" dirty="0"/>
              <a:t>2819</a:t>
            </a:r>
          </a:p>
          <a:p>
            <a:pPr eaLnBrk="1" hangingPunct="1"/>
            <a:r>
              <a:rPr lang="en-US" altLang="en-US" dirty="0"/>
              <a:t>Proper Food Handling </a:t>
            </a:r>
            <a:r>
              <a:rPr lang="en-US" altLang="en-US" i="1" dirty="0"/>
              <a:t>.2806, .2807, 2808</a:t>
            </a:r>
          </a:p>
          <a:p>
            <a:pPr eaLnBrk="1" hangingPunct="1"/>
            <a:r>
              <a:rPr lang="en-US" altLang="en-US" dirty="0"/>
              <a:t>Separate Storage for Clothes .</a:t>
            </a:r>
            <a:r>
              <a:rPr lang="en-US" altLang="en-US" i="1" dirty="0"/>
              <a:t>2820</a:t>
            </a:r>
          </a:p>
          <a:p>
            <a:pPr eaLnBrk="1" hangingPunct="1"/>
            <a:endParaRPr lang="en-US" altLang="en-US" i="1" dirty="0"/>
          </a:p>
          <a:p>
            <a:pPr eaLnBrk="1" hangingPunct="1"/>
            <a:endParaRPr lang="en-US" altLang="en-US" dirty="0"/>
          </a:p>
        </p:txBody>
      </p:sp>
      <p:sp>
        <p:nvSpPr>
          <p:cNvPr id="14350" name="Rectangle 14349">
            <a:extLst>
              <a:ext uri="{FF2B5EF4-FFF2-40B4-BE49-F238E27FC236}">
                <a16:creationId xmlns:a16="http://schemas.microsoft.com/office/drawing/2014/main" id="{717A211C-5863-4303-AC3D-AEBFDF6D6A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81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351" name="Rectangle 14350">
            <a:extLst>
              <a:ext uri="{FF2B5EF4-FFF2-40B4-BE49-F238E27FC236}">
                <a16:creationId xmlns:a16="http://schemas.microsoft.com/office/drawing/2014/main" id="{087519CD-2FFF-42E3-BB0C-FEAA828BA5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9617"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D0A7E3-5E12-4DCD-BB2B-644A77F65430}"/>
              </a:ext>
            </a:extLst>
          </p:cNvPr>
          <p:cNvSpPr>
            <a:spLocks noGrp="1"/>
          </p:cNvSpPr>
          <p:nvPr>
            <p:ph type="title"/>
          </p:nvPr>
        </p:nvSpPr>
        <p:spPr>
          <a:xfrm>
            <a:off x="822960" y="286603"/>
            <a:ext cx="7543800" cy="1450757"/>
          </a:xfrm>
        </p:spPr>
        <p:txBody>
          <a:bodyPr>
            <a:normAutofit/>
          </a:bodyPr>
          <a:lstStyle/>
          <a:p>
            <a:pPr>
              <a:defRPr/>
            </a:pPr>
            <a:r>
              <a:rPr lang="en-US" dirty="0"/>
              <a:t>Control Measures</a:t>
            </a:r>
            <a:endParaRPr lang="en-US"/>
          </a:p>
        </p:txBody>
      </p:sp>
      <p:sp>
        <p:nvSpPr>
          <p:cNvPr id="15362" name="Content Placeholder 1">
            <a:extLst>
              <a:ext uri="{FF2B5EF4-FFF2-40B4-BE49-F238E27FC236}">
                <a16:creationId xmlns:a16="http://schemas.microsoft.com/office/drawing/2014/main" id="{F2720A9F-DF97-423C-9271-8318B563D143}"/>
              </a:ext>
            </a:extLst>
          </p:cNvPr>
          <p:cNvSpPr>
            <a:spLocks/>
          </p:cNvSpPr>
          <p:nvPr/>
        </p:nvSpPr>
        <p:spPr>
          <a:xfrm>
            <a:off x="1468238" y="2098515"/>
            <a:ext cx="6252768" cy="3786080"/>
          </a:xfrm>
          <a:prstGeom prst="rect">
            <a:avLst/>
          </a:prstGeom>
        </p:spPr>
        <p:txBody>
          <a:bodyPr/>
          <a:lstStyle/>
          <a:p>
            <a:pPr defTabSz="342900">
              <a:spcAft>
                <a:spcPts val="600"/>
              </a:spcAft>
            </a:pPr>
            <a:r>
              <a:rPr lang="en-US" altLang="en-US" sz="2100" kern="1200" dirty="0">
                <a:solidFill>
                  <a:schemeClr val="tx1"/>
                </a:solidFill>
                <a:latin typeface="+mn-lt"/>
                <a:ea typeface="+mn-ea"/>
                <a:cs typeface="+mn-cs"/>
              </a:rPr>
              <a:t>The spread of infection in child care is reduced if all staff,  students and visitors adhere to basic hygiene measures. </a:t>
            </a:r>
          </a:p>
          <a:p>
            <a:pPr defTabSz="342900">
              <a:spcAft>
                <a:spcPts val="600"/>
              </a:spcAft>
            </a:pPr>
            <a:r>
              <a:rPr lang="en-US" altLang="en-US" sz="2100" kern="1200" dirty="0">
                <a:solidFill>
                  <a:schemeClr val="tx1"/>
                </a:solidFill>
                <a:latin typeface="+mn-lt"/>
                <a:ea typeface="+mn-ea"/>
                <a:cs typeface="+mn-cs"/>
              </a:rPr>
              <a:t>Sick policies </a:t>
            </a:r>
          </a:p>
          <a:p>
            <a:pPr defTabSz="342900">
              <a:spcAft>
                <a:spcPts val="600"/>
              </a:spcAft>
            </a:pPr>
            <a:r>
              <a:rPr lang="en-US" altLang="en-US" sz="2100" kern="1200" dirty="0">
                <a:solidFill>
                  <a:schemeClr val="tx1"/>
                </a:solidFill>
                <a:latin typeface="+mn-lt"/>
                <a:ea typeface="+mn-ea"/>
                <a:cs typeface="+mn-cs"/>
              </a:rPr>
              <a:t>Proper hand washing</a:t>
            </a:r>
          </a:p>
          <a:p>
            <a:pPr defTabSz="342900">
              <a:spcAft>
                <a:spcPts val="600"/>
              </a:spcAft>
            </a:pPr>
            <a:r>
              <a:rPr lang="en-US" altLang="en-US" sz="2100" kern="1200" dirty="0">
                <a:solidFill>
                  <a:schemeClr val="tx1"/>
                </a:solidFill>
                <a:latin typeface="+mn-lt"/>
                <a:ea typeface="+mn-ea"/>
                <a:cs typeface="+mn-cs"/>
              </a:rPr>
              <a:t>Proper wound management </a:t>
            </a:r>
          </a:p>
          <a:p>
            <a:pPr defTabSz="342900">
              <a:spcAft>
                <a:spcPts val="600"/>
              </a:spcAft>
            </a:pPr>
            <a:r>
              <a:rPr lang="en-US" altLang="en-US" sz="2100" kern="1200" dirty="0">
                <a:solidFill>
                  <a:schemeClr val="tx1"/>
                </a:solidFill>
                <a:latin typeface="+mn-lt"/>
                <a:ea typeface="+mn-ea"/>
                <a:cs typeface="+mn-cs"/>
              </a:rPr>
              <a:t>Follow NC child care</a:t>
            </a:r>
          </a:p>
          <a:p>
            <a:pPr marL="273844" lvl="1" defTabSz="342900">
              <a:spcAft>
                <a:spcPts val="600"/>
              </a:spcAft>
            </a:pPr>
            <a:r>
              <a:rPr lang="en-US" altLang="en-US" sz="2100" kern="1200" dirty="0">
                <a:solidFill>
                  <a:schemeClr val="tx1"/>
                </a:solidFill>
                <a:latin typeface="+mn-lt"/>
                <a:ea typeface="+mn-ea"/>
                <a:cs typeface="+mn-cs"/>
              </a:rPr>
              <a:t>rules, policies and Executive Orders</a:t>
            </a:r>
          </a:p>
          <a:p>
            <a:pPr marL="273844" lvl="1" defTabSz="342900">
              <a:spcAft>
                <a:spcPts val="600"/>
              </a:spcAft>
            </a:pPr>
            <a:endParaRPr lang="en-US" altLang="en-US" sz="900" kern="1200" dirty="0">
              <a:solidFill>
                <a:schemeClr val="tx1"/>
              </a:solidFill>
              <a:latin typeface="+mn-lt"/>
              <a:ea typeface="+mn-ea"/>
              <a:cs typeface="+mn-cs"/>
            </a:endParaRPr>
          </a:p>
          <a:p>
            <a:pPr marL="273844" lvl="1" algn="ctr" defTabSz="342900">
              <a:spcAft>
                <a:spcPts val="600"/>
              </a:spcAft>
            </a:pPr>
            <a:r>
              <a:rPr lang="en-US" altLang="en-US" sz="2400" b="1" kern="1200" dirty="0">
                <a:solidFill>
                  <a:schemeClr val="tx1"/>
                </a:solidFill>
                <a:latin typeface="+mn-lt"/>
                <a:ea typeface="+mn-ea"/>
                <a:cs typeface="+mn-cs"/>
              </a:rPr>
              <a:t>TRAINING-TRAINING-TRAINING</a:t>
            </a:r>
          </a:p>
          <a:p>
            <a:pPr marL="273844" lvl="1" defTabSz="342900">
              <a:spcAft>
                <a:spcPts val="600"/>
              </a:spcAft>
            </a:pPr>
            <a:endParaRPr lang="en-US" altLang="en-US" sz="2100" kern="1200" dirty="0">
              <a:solidFill>
                <a:schemeClr val="tx1"/>
              </a:solidFill>
              <a:latin typeface="+mn-lt"/>
              <a:ea typeface="+mn-ea"/>
              <a:cs typeface="+mn-cs"/>
            </a:endParaRPr>
          </a:p>
          <a:p>
            <a:pPr marL="109537" indent="0">
              <a:spcAft>
                <a:spcPts val="600"/>
              </a:spcAft>
              <a:buNone/>
            </a:pPr>
            <a:endParaRPr lang="en-US" altLang="en-US" sz="2000" dirty="0"/>
          </a:p>
        </p:txBody>
      </p:sp>
      <p:pic>
        <p:nvPicPr>
          <p:cNvPr id="15364" name="Picture 1">
            <a:extLst>
              <a:ext uri="{FF2B5EF4-FFF2-40B4-BE49-F238E27FC236}">
                <a16:creationId xmlns:a16="http://schemas.microsoft.com/office/drawing/2014/main" id="{2172F33E-031F-40AF-9163-9AAB7AA6E2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3625" y="3131082"/>
            <a:ext cx="1505827" cy="120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4319DD6F-ACB4-75E4-8246-548FB26EAD0E}"/>
              </a:ext>
            </a:extLst>
          </p:cNvPr>
          <p:cNvPicPr>
            <a:picLocks noChangeAspect="1"/>
          </p:cNvPicPr>
          <p:nvPr/>
        </p:nvPicPr>
        <p:blipFill rotWithShape="1">
          <a:blip r:embed="rId2">
            <a:extLst>
              <a:ext uri="{28A0092B-C50C-407E-A947-70E740481C1C}">
                <a14:useLocalDpi xmlns:a14="http://schemas.microsoft.com/office/drawing/2010/main" val="0"/>
              </a:ext>
            </a:extLst>
          </a:blip>
          <a:srcRect l="5556" t="15557" r="8519" b="4443"/>
          <a:stretch/>
        </p:blipFill>
        <p:spPr>
          <a:xfrm>
            <a:off x="2286000" y="229913"/>
            <a:ext cx="5154084" cy="6398173"/>
          </a:xfrm>
          <a:prstGeom prst="rect">
            <a:avLst/>
          </a:prstGeom>
        </p:spPr>
      </p:pic>
      <p:sp>
        <p:nvSpPr>
          <p:cNvPr id="9" name="TextBox 8">
            <a:extLst>
              <a:ext uri="{FF2B5EF4-FFF2-40B4-BE49-F238E27FC236}">
                <a16:creationId xmlns:a16="http://schemas.microsoft.com/office/drawing/2014/main" id="{E3293FA4-B211-68F5-842C-4F466A3BC762}"/>
              </a:ext>
            </a:extLst>
          </p:cNvPr>
          <p:cNvSpPr txBox="1"/>
          <p:nvPr/>
        </p:nvSpPr>
        <p:spPr>
          <a:xfrm>
            <a:off x="457200" y="762000"/>
            <a:ext cx="1447800" cy="1200329"/>
          </a:xfrm>
          <a:prstGeom prst="rect">
            <a:avLst/>
          </a:prstGeom>
          <a:noFill/>
        </p:spPr>
        <p:txBody>
          <a:bodyPr wrap="square" rtlCol="0">
            <a:spAutoFit/>
          </a:bodyPr>
          <a:lstStyle/>
          <a:p>
            <a:r>
              <a:rPr lang="en-US" sz="1800" dirty="0"/>
              <a:t>Does this meet the requirements of .2802?</a:t>
            </a:r>
          </a:p>
        </p:txBody>
      </p:sp>
    </p:spTree>
    <p:extLst>
      <p:ext uri="{BB962C8B-B14F-4D97-AF65-F5344CB8AC3E}">
        <p14:creationId xmlns:p14="http://schemas.microsoft.com/office/powerpoint/2010/main" val="31579051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Content Placeholder 1">
            <a:extLst>
              <a:ext uri="{FF2B5EF4-FFF2-40B4-BE49-F238E27FC236}">
                <a16:creationId xmlns:a16="http://schemas.microsoft.com/office/drawing/2014/main" id="{F78356B1-9123-4E2D-AD50-52A7DFF9A712}"/>
              </a:ext>
            </a:extLst>
          </p:cNvPr>
          <p:cNvSpPr>
            <a:spLocks noGrp="1"/>
          </p:cNvSpPr>
          <p:nvPr>
            <p:ph idx="1"/>
          </p:nvPr>
        </p:nvSpPr>
        <p:spPr>
          <a:xfrm>
            <a:off x="3556512" y="605896"/>
            <a:ext cx="4810247" cy="5646208"/>
          </a:xfrm>
        </p:spPr>
        <p:txBody>
          <a:bodyPr anchor="ctr">
            <a:normAutofit/>
          </a:bodyPr>
          <a:lstStyle/>
          <a:p>
            <a:pPr marL="109537" indent="0">
              <a:buFont typeface="Wingdings 3" panose="05040102010807070707" pitchFamily="18" charset="2"/>
              <a:buNone/>
              <a:defRPr/>
            </a:pPr>
            <a:endParaRPr lang="en-US" b="1" dirty="0"/>
          </a:p>
          <a:p>
            <a:pPr marL="109537" indent="0">
              <a:buFont typeface="Wingdings 3" panose="05040102010807070707" pitchFamily="18" charset="2"/>
              <a:buNone/>
              <a:defRPr/>
            </a:pPr>
            <a:r>
              <a:rPr lang="en-US" dirty="0">
                <a:latin typeface="Times New Roman" panose="02020603050405020304" pitchFamily="18" charset="0"/>
                <a:cs typeface="Times New Roman" panose="02020603050405020304" pitchFamily="18" charset="0"/>
              </a:rPr>
              <a:t>Transmission of COVID-19: </a:t>
            </a:r>
          </a:p>
          <a:p>
            <a:pPr marL="109537" indent="0">
              <a:buFont typeface="Wingdings 3" panose="05040102010807070707" pitchFamily="18" charset="2"/>
              <a:buNone/>
              <a:defRPr/>
            </a:pPr>
            <a:r>
              <a:rPr lang="en-US" dirty="0">
                <a:latin typeface="Times New Roman" panose="02020603050405020304" pitchFamily="18" charset="0"/>
                <a:cs typeface="Times New Roman" panose="02020603050405020304" pitchFamily="18" charset="0"/>
              </a:rPr>
              <a:t>COVID-19 is spread by respiratory droplets released when people talk, cough, or sneeze. </a:t>
            </a:r>
          </a:p>
          <a:p>
            <a:pPr marL="109537" indent="0">
              <a:buFont typeface="Wingdings 3" panose="05040102010807070707" pitchFamily="18" charset="2"/>
              <a:buNone/>
              <a:defRPr/>
            </a:pPr>
            <a:r>
              <a:rPr lang="en-US" dirty="0">
                <a:latin typeface="Times New Roman" panose="02020603050405020304" pitchFamily="18" charset="0"/>
                <a:cs typeface="Times New Roman" panose="02020603050405020304" pitchFamily="18" charset="0"/>
              </a:rPr>
              <a:t>The virus may also spread to hands from a contaminated surface and then to the nose or mouth, causing infection.</a:t>
            </a:r>
          </a:p>
          <a:p>
            <a:pPr marL="109537" indent="0">
              <a:buFont typeface="Wingdings 3" panose="05040102010807070707" pitchFamily="18" charset="2"/>
              <a:buNone/>
              <a:defRPr/>
            </a:pPr>
            <a:r>
              <a:rPr lang="en-US" dirty="0">
                <a:latin typeface="Times New Roman" panose="02020603050405020304" pitchFamily="18" charset="0"/>
                <a:cs typeface="Times New Roman" panose="02020603050405020304" pitchFamily="18" charset="0"/>
              </a:rPr>
              <a:t>“…Personal prevention practices (such as handwashing and staying home when sick) and environmental cleaning and disinfection are important principles......to help lower the risk of COVID-19 exposure and spread in child care settings.”</a:t>
            </a:r>
          </a:p>
          <a:p>
            <a:pPr>
              <a:defRPr/>
            </a:pP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Title 2">
            <a:extLst>
              <a:ext uri="{FF2B5EF4-FFF2-40B4-BE49-F238E27FC236}">
                <a16:creationId xmlns:a16="http://schemas.microsoft.com/office/drawing/2014/main" id="{00A032B1-3176-4AEF-9A53-CB2464FBE980}"/>
              </a:ext>
            </a:extLst>
          </p:cNvPr>
          <p:cNvSpPr>
            <a:spLocks noGrp="1"/>
          </p:cNvSpPr>
          <p:nvPr>
            <p:ph type="title"/>
          </p:nvPr>
        </p:nvSpPr>
        <p:spPr>
          <a:xfrm>
            <a:off x="369277" y="605896"/>
            <a:ext cx="2313633" cy="5646208"/>
          </a:xfrm>
        </p:spPr>
        <p:txBody>
          <a:bodyPr anchor="ctr">
            <a:normAutofit/>
          </a:bodyPr>
          <a:lstStyle/>
          <a:p>
            <a:pPr>
              <a:defRPr/>
            </a:pPr>
            <a:r>
              <a:rPr lang="en-US" sz="3100">
                <a:solidFill>
                  <a:srgbClr val="FFFFFF"/>
                </a:solidFill>
              </a:rPr>
              <a:t>COVID Cluster in childcare center</a:t>
            </a:r>
          </a:p>
        </p:txBody>
      </p:sp>
      <p:sp>
        <p:nvSpPr>
          <p:cNvPr id="16" name="Rectangle 15">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Content Placeholder 1">
            <a:extLst>
              <a:ext uri="{FF2B5EF4-FFF2-40B4-BE49-F238E27FC236}">
                <a16:creationId xmlns:a16="http://schemas.microsoft.com/office/drawing/2014/main" id="{6CE8C472-DAFE-445E-AAF4-688A212A602A}"/>
              </a:ext>
            </a:extLst>
          </p:cNvPr>
          <p:cNvSpPr>
            <a:spLocks noGrp="1"/>
          </p:cNvSpPr>
          <p:nvPr>
            <p:ph idx="1"/>
          </p:nvPr>
        </p:nvSpPr>
        <p:spPr>
          <a:xfrm>
            <a:off x="3556512" y="605896"/>
            <a:ext cx="4810247" cy="5646208"/>
          </a:xfrm>
        </p:spPr>
        <p:txBody>
          <a:bodyPr anchor="ctr">
            <a:normAutofit/>
          </a:bodyPr>
          <a:lstStyle/>
          <a:p>
            <a:pPr marL="109537" indent="0">
              <a:buFont typeface="Wingdings 3" panose="05040102010807070707" pitchFamily="18" charset="2"/>
              <a:buNone/>
              <a:defRPr/>
            </a:pPr>
            <a:r>
              <a:rPr lang="en-US" sz="1400"/>
              <a:t> </a:t>
            </a:r>
          </a:p>
          <a:p>
            <a:pPr marL="109537" indent="0">
              <a:buFont typeface="Wingdings 3" panose="05040102010807070707" pitchFamily="18" charset="2"/>
              <a:buNone/>
              <a:defRPr/>
            </a:pPr>
            <a:r>
              <a:rPr lang="en-US" sz="1400"/>
              <a:t> </a:t>
            </a:r>
            <a:endParaRPr lang="en-US" sz="1400" b="1"/>
          </a:p>
          <a:p>
            <a:pPr marL="109537" indent="0">
              <a:buFont typeface="Wingdings 3" panose="05040102010807070707" pitchFamily="18" charset="2"/>
              <a:buNone/>
              <a:defRPr/>
            </a:pPr>
            <a:r>
              <a:rPr lang="en-US" sz="1400" b="1"/>
              <a:t>If you receive a report of a COVID cluster in a child care or school setting notify Veronica Bryant the Emergency Preparedness and Outbreak Coordinator for DPH and your communicable disease nurse.  </a:t>
            </a:r>
          </a:p>
          <a:p>
            <a:pPr marL="109537" indent="0">
              <a:buFont typeface="Wingdings 3" panose="05040102010807070707" pitchFamily="18" charset="2"/>
              <a:buNone/>
              <a:defRPr/>
            </a:pPr>
            <a:endParaRPr lang="en-US" sz="1400"/>
          </a:p>
          <a:p>
            <a:pPr marL="109537" indent="0">
              <a:buFont typeface="Wingdings 3" panose="05040102010807070707" pitchFamily="18" charset="2"/>
              <a:buNone/>
              <a:defRPr/>
            </a:pPr>
            <a:r>
              <a:rPr lang="en-US" sz="1400"/>
              <a:t>Veronica Bryant, REHS</a:t>
            </a:r>
          </a:p>
          <a:p>
            <a:pPr marL="109537" indent="0">
              <a:buFont typeface="Wingdings 3" panose="05040102010807070707" pitchFamily="18" charset="2"/>
              <a:buNone/>
              <a:defRPr/>
            </a:pPr>
            <a:r>
              <a:rPr lang="en-US" sz="1400"/>
              <a:t>Mobile:  919-218-6943</a:t>
            </a:r>
          </a:p>
          <a:p>
            <a:pPr marL="109537" indent="0">
              <a:buFont typeface="Wingdings 3" panose="05040102010807070707" pitchFamily="18" charset="2"/>
              <a:buNone/>
              <a:defRPr/>
            </a:pPr>
            <a:r>
              <a:rPr lang="en-US" sz="1400">
                <a:hlinkClick r:id="rId2"/>
              </a:rPr>
              <a:t>Veronica.bryabt@dhhs.nc.gov</a:t>
            </a:r>
            <a:endParaRPr lang="en-US" sz="1400"/>
          </a:p>
          <a:p>
            <a:pPr marL="109537" indent="0">
              <a:buFont typeface="Wingdings 3" panose="05040102010807070707" pitchFamily="18" charset="2"/>
              <a:buNone/>
              <a:defRPr/>
            </a:pPr>
            <a:r>
              <a:rPr lang="en-US" sz="1400"/>
              <a:t> 5605 Six Forks Road</a:t>
            </a:r>
          </a:p>
          <a:p>
            <a:pPr marL="109537" indent="0">
              <a:buFont typeface="Wingdings 3" panose="05040102010807070707" pitchFamily="18" charset="2"/>
              <a:buNone/>
              <a:defRPr/>
            </a:pPr>
            <a:r>
              <a:rPr lang="en-US" sz="1400"/>
              <a:t>1632 Mail Service Center</a:t>
            </a:r>
          </a:p>
          <a:p>
            <a:pPr marL="109537" indent="0">
              <a:buFont typeface="Wingdings 3" panose="05040102010807070707" pitchFamily="18" charset="2"/>
              <a:buNone/>
              <a:defRPr/>
            </a:pPr>
            <a:r>
              <a:rPr lang="en-US" sz="1400"/>
              <a:t>Raleigh, NC, 27699-1632</a:t>
            </a:r>
          </a:p>
          <a:p>
            <a:pPr marL="109537" indent="0">
              <a:buFont typeface="Wingdings 3" panose="05040102010807070707" pitchFamily="18" charset="2"/>
              <a:buNone/>
              <a:defRPr/>
            </a:pPr>
            <a:r>
              <a:rPr lang="en-US" sz="1400"/>
              <a:t>Emergency Preparedness and Outbreak Coordinator </a:t>
            </a:r>
          </a:p>
          <a:p>
            <a:pPr marL="109537" indent="0">
              <a:buFont typeface="Wingdings 3" panose="05040102010807070707" pitchFamily="18" charset="2"/>
              <a:buNone/>
              <a:defRPr/>
            </a:pPr>
            <a:r>
              <a:rPr lang="en-US" sz="1400"/>
              <a:t>Division of Public Health, Environmental Health Section</a:t>
            </a:r>
          </a:p>
          <a:p>
            <a:pPr marL="109537" indent="0">
              <a:buFont typeface="Wingdings 3" panose="05040102010807070707" pitchFamily="18" charset="2"/>
              <a:buNone/>
              <a:defRPr/>
            </a:pPr>
            <a:r>
              <a:rPr lang="en-US" sz="1400"/>
              <a:t>North Carolina Department of Health and Human Services</a:t>
            </a:r>
          </a:p>
          <a:p>
            <a:pPr>
              <a:defRPr/>
            </a:pPr>
            <a:endParaRPr lang="en-US" sz="14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E3CFF9-47E1-1A7A-68AE-AC673B05620F}"/>
              </a:ext>
            </a:extLst>
          </p:cNvPr>
          <p:cNvSpPr txBox="1"/>
          <p:nvPr/>
        </p:nvSpPr>
        <p:spPr>
          <a:xfrm>
            <a:off x="457200" y="1593033"/>
            <a:ext cx="8077200" cy="4270400"/>
          </a:xfrm>
          <a:prstGeom prst="rect">
            <a:avLst/>
          </a:prstGeom>
          <a:noFill/>
        </p:spPr>
        <p:txBody>
          <a:bodyPr wrap="square" rtlCol="0">
            <a:spAutoFit/>
          </a:bodyPr>
          <a:lstStyle/>
          <a:p>
            <a:pPr marL="285750" indent="-285750" fontAlgn="base">
              <a:spcAft>
                <a:spcPts val="1125"/>
              </a:spcAft>
              <a:buFont typeface="Arial" panose="020B0604020202020204" pitchFamily="34" charset="0"/>
              <a:buChar char="•"/>
            </a:pPr>
            <a:r>
              <a:rPr lang="en-US" sz="2000" dirty="0">
                <a:solidFill>
                  <a:srgbClr val="504E4E"/>
                </a:solidFill>
                <a:ea typeface="Times New Roman" panose="02020603050405020304" pitchFamily="18" charset="0"/>
              </a:rPr>
              <a:t>C</a:t>
            </a:r>
            <a:r>
              <a:rPr lang="en-US" sz="2000" dirty="0">
                <a:solidFill>
                  <a:srgbClr val="504E4E"/>
                </a:solidFill>
                <a:effectLst/>
                <a:ea typeface="Times New Roman" panose="02020603050405020304" pitchFamily="18" charset="0"/>
              </a:rPr>
              <a:t>hild care programs should notify the parents or guardians of potentially exposed children for any communicable disease.</a:t>
            </a:r>
            <a:r>
              <a:rPr lang="en-US" sz="2000" b="1" dirty="0"/>
              <a:t> </a:t>
            </a:r>
          </a:p>
          <a:p>
            <a:pPr marL="285750" indent="-285750" fontAlgn="base">
              <a:spcAft>
                <a:spcPts val="1125"/>
              </a:spcAft>
              <a:buFont typeface="Arial" panose="020B0604020202020204" pitchFamily="34" charset="0"/>
              <a:buChar char="•"/>
            </a:pPr>
            <a:r>
              <a:rPr lang="en-US" sz="2000" dirty="0"/>
              <a:t>If you receive a report of a COVID cluster in a child care or school setting please notify your Communicable Disease Nurse and Veronica Bryant* the Emergency Preparedness and Outbreak Coordinator.</a:t>
            </a:r>
          </a:p>
          <a:p>
            <a:pPr marR="0" algn="ctr" fontAlgn="base">
              <a:spcBef>
                <a:spcPts val="0"/>
              </a:spcBef>
              <a:spcAft>
                <a:spcPts val="1125"/>
              </a:spcAft>
            </a:pPr>
            <a:r>
              <a:rPr lang="en-US" sz="2000" b="1" dirty="0">
                <a:solidFill>
                  <a:srgbClr val="504E4E"/>
                </a:solidFill>
                <a:effectLst/>
                <a:latin typeface="transport_newlight"/>
                <a:ea typeface="Times New Roman" panose="02020603050405020304" pitchFamily="18" charset="0"/>
              </a:rPr>
              <a:t>Practice and recommend layered protection strategies.</a:t>
            </a:r>
          </a:p>
          <a:p>
            <a:pPr marL="109537" indent="0">
              <a:buFont typeface="Wingdings 3" panose="05040102010807070707" pitchFamily="18" charset="2"/>
              <a:buNone/>
              <a:defRPr/>
            </a:pPr>
            <a:endParaRPr lang="en-US" sz="2000" dirty="0"/>
          </a:p>
          <a:p>
            <a:pPr marL="109537" indent="0">
              <a:buFont typeface="Wingdings 3" panose="05040102010807070707" pitchFamily="18" charset="2"/>
              <a:buNone/>
              <a:defRPr/>
            </a:pPr>
            <a:r>
              <a:rPr lang="en-US" sz="1200" dirty="0"/>
              <a:t>*Veronica Bryant, REHS</a:t>
            </a:r>
          </a:p>
          <a:p>
            <a:pPr marL="109537" indent="0">
              <a:buFont typeface="Wingdings 3" panose="05040102010807070707" pitchFamily="18" charset="2"/>
              <a:buNone/>
              <a:defRPr/>
            </a:pPr>
            <a:r>
              <a:rPr lang="en-US" sz="1200" dirty="0"/>
              <a:t>Mobile:  919-218-6943</a:t>
            </a:r>
          </a:p>
          <a:p>
            <a:pPr marL="109537" indent="0">
              <a:buFont typeface="Wingdings 3" panose="05040102010807070707" pitchFamily="18" charset="2"/>
              <a:buNone/>
              <a:defRPr/>
            </a:pPr>
            <a:r>
              <a:rPr lang="en-US" sz="1200" dirty="0">
                <a:hlinkClick r:id="rId3"/>
              </a:rPr>
              <a:t>Veronica.bryabt@dhhs.nc.gov</a:t>
            </a:r>
            <a:endParaRPr lang="en-US" sz="1200" dirty="0"/>
          </a:p>
          <a:p>
            <a:pPr marL="109537" indent="0">
              <a:buFont typeface="Wingdings 3" panose="05040102010807070707" pitchFamily="18" charset="2"/>
              <a:buNone/>
              <a:defRPr/>
            </a:pPr>
            <a:r>
              <a:rPr lang="en-US" sz="1200" dirty="0"/>
              <a:t>1632 Mail Service Center</a:t>
            </a:r>
          </a:p>
          <a:p>
            <a:pPr marL="109537" indent="0">
              <a:buFont typeface="Wingdings 3" panose="05040102010807070707" pitchFamily="18" charset="2"/>
              <a:buNone/>
              <a:defRPr/>
            </a:pPr>
            <a:r>
              <a:rPr lang="en-US" sz="1200" dirty="0"/>
              <a:t>Raleigh, NC, 27699-1632</a:t>
            </a:r>
          </a:p>
          <a:p>
            <a:pPr marL="109537" indent="0">
              <a:buFont typeface="Wingdings 3" panose="05040102010807070707" pitchFamily="18" charset="2"/>
              <a:buNone/>
              <a:defRPr/>
            </a:pPr>
            <a:r>
              <a:rPr lang="en-US" sz="1200" dirty="0"/>
              <a:t>Emergency Preparedness and Outbreak Coordinator </a:t>
            </a:r>
          </a:p>
          <a:p>
            <a:pPr marL="109537" indent="0">
              <a:buFont typeface="Wingdings 3" panose="05040102010807070707" pitchFamily="18" charset="2"/>
              <a:buNone/>
              <a:defRPr/>
            </a:pPr>
            <a:r>
              <a:rPr lang="en-US" sz="1200" dirty="0"/>
              <a:t>North Carolina Department of Health and Human Services</a:t>
            </a:r>
          </a:p>
          <a:p>
            <a:pPr marL="285750" marR="0" indent="-285750" fontAlgn="base">
              <a:spcBef>
                <a:spcPts val="0"/>
              </a:spcBef>
              <a:spcAft>
                <a:spcPts val="1125"/>
              </a:spcAft>
              <a:buFont typeface="Arial" panose="020B0604020202020204" pitchFamily="34" charset="0"/>
              <a:buChar char="•"/>
            </a:pPr>
            <a:endParaRPr lang="en-US" sz="2000" dirty="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C82C6972-7875-3F78-CE92-ADB1502C3C55}"/>
              </a:ext>
            </a:extLst>
          </p:cNvPr>
          <p:cNvSpPr txBox="1"/>
          <p:nvPr/>
        </p:nvSpPr>
        <p:spPr>
          <a:xfrm>
            <a:off x="609600" y="533400"/>
            <a:ext cx="8001000" cy="1077218"/>
          </a:xfrm>
          <a:prstGeom prst="rect">
            <a:avLst/>
          </a:prstGeom>
          <a:noFill/>
        </p:spPr>
        <p:txBody>
          <a:bodyPr wrap="square" rtlCol="0">
            <a:spAutoFit/>
          </a:bodyPr>
          <a:lstStyle/>
          <a:p>
            <a:pPr algn="l"/>
            <a:r>
              <a:rPr lang="en-US" sz="1400" b="1" i="0" dirty="0">
                <a:solidFill>
                  <a:srgbClr val="505962"/>
                </a:solidFill>
                <a:effectLst/>
                <a:latin typeface="Lato" panose="020F0502020204030203" pitchFamily="34" charset="0"/>
              </a:rPr>
              <a:t>Communicable Disease Toolkit - Identifying and Preventing the Spread of Illness in Early Care</a:t>
            </a:r>
          </a:p>
          <a:p>
            <a:pPr algn="l"/>
            <a:endParaRPr lang="en-US" sz="1400" b="1" dirty="0">
              <a:solidFill>
                <a:srgbClr val="505962"/>
              </a:solidFill>
              <a:latin typeface="Lato" panose="020F0502020204030203" pitchFamily="34" charset="0"/>
            </a:endParaRPr>
          </a:p>
          <a:p>
            <a:r>
              <a:rPr lang="en-US" sz="1100" i="1" dirty="0"/>
              <a:t>https://healthychildcare.unc.edu/resources/communicable-disease-resources/communicable-disease-toolkit-for-early-care-and-education-programs/</a:t>
            </a:r>
          </a:p>
          <a:p>
            <a:pPr algn="l"/>
            <a:endParaRPr lang="en-US" sz="1400" b="1" i="0" dirty="0">
              <a:solidFill>
                <a:srgbClr val="505962"/>
              </a:solidFill>
              <a:effectLst/>
              <a:latin typeface="Lato" panose="020F0502020204030203"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823" name="Rectangle 34822">
            <a:extLst>
              <a:ext uri="{FF2B5EF4-FFF2-40B4-BE49-F238E27FC236}">
                <a16:creationId xmlns:a16="http://schemas.microsoft.com/office/drawing/2014/main" id="{CECF0FC6-D57B-48B6-9036-F4FFD91A4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4901F71-AA80-4BB2-806B-535F6370D823}"/>
              </a:ext>
            </a:extLst>
          </p:cNvPr>
          <p:cNvSpPr>
            <a:spLocks noGrp="1"/>
          </p:cNvSpPr>
          <p:nvPr>
            <p:ph type="title"/>
          </p:nvPr>
        </p:nvSpPr>
        <p:spPr>
          <a:xfrm>
            <a:off x="743199" y="286603"/>
            <a:ext cx="5063240" cy="1450757"/>
          </a:xfrm>
        </p:spPr>
        <p:txBody>
          <a:bodyPr>
            <a:normAutofit/>
          </a:bodyPr>
          <a:lstStyle/>
          <a:p>
            <a:pPr>
              <a:defRPr/>
            </a:pPr>
            <a:r>
              <a:rPr lang="en-US">
                <a:solidFill>
                  <a:schemeClr val="accent2"/>
                </a:solidFill>
              </a:rPr>
              <a:t>What is a COVID Cluster ?</a:t>
            </a:r>
          </a:p>
        </p:txBody>
      </p:sp>
      <p:sp>
        <p:nvSpPr>
          <p:cNvPr id="34818" name="Content Placeholder 1">
            <a:extLst>
              <a:ext uri="{FF2B5EF4-FFF2-40B4-BE49-F238E27FC236}">
                <a16:creationId xmlns:a16="http://schemas.microsoft.com/office/drawing/2014/main" id="{0C4AA0AA-436C-47D3-ABD0-976506451E85}"/>
              </a:ext>
            </a:extLst>
          </p:cNvPr>
          <p:cNvSpPr>
            <a:spLocks noGrp="1"/>
          </p:cNvSpPr>
          <p:nvPr>
            <p:ph idx="1"/>
          </p:nvPr>
        </p:nvSpPr>
        <p:spPr>
          <a:xfrm>
            <a:off x="783153" y="2023962"/>
            <a:ext cx="5023286" cy="3845131"/>
          </a:xfrm>
        </p:spPr>
        <p:txBody>
          <a:bodyPr>
            <a:normAutofit/>
          </a:bodyPr>
          <a:lstStyle/>
          <a:p>
            <a:pPr marL="109537" indent="0">
              <a:buNone/>
            </a:pPr>
            <a:r>
              <a:rPr lang="en-US" altLang="en-US" dirty="0"/>
              <a:t>In a child care or school setting, a COVID-19 cluster is defined as a minimum of </a:t>
            </a:r>
            <a:r>
              <a:rPr lang="en-US" altLang="en-US" b="1" dirty="0"/>
              <a:t>five positive cases </a:t>
            </a:r>
            <a:r>
              <a:rPr lang="en-US" altLang="en-US" dirty="0"/>
              <a:t>identified through a positive molecular (PCR) or positive antigen test result with illness onsets or initial positive results within a 14-day period and plausible epidemiologic linkage between cases.</a:t>
            </a:r>
          </a:p>
          <a:p>
            <a:pPr marL="109537" indent="0">
              <a:buNone/>
            </a:pPr>
            <a:endParaRPr lang="en-US" altLang="en-US" b="1" dirty="0"/>
          </a:p>
        </p:txBody>
      </p:sp>
      <p:sp>
        <p:nvSpPr>
          <p:cNvPr id="34825" name="Rectangle 34824">
            <a:extLst>
              <a:ext uri="{FF2B5EF4-FFF2-40B4-BE49-F238E27FC236}">
                <a16:creationId xmlns:a16="http://schemas.microsoft.com/office/drawing/2014/main" id="{717A211C-5863-4303-AC3D-AEBFDF6D6A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81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4827" name="Rectangle 34826">
            <a:extLst>
              <a:ext uri="{FF2B5EF4-FFF2-40B4-BE49-F238E27FC236}">
                <a16:creationId xmlns:a16="http://schemas.microsoft.com/office/drawing/2014/main" id="{087519CD-2FFF-42E3-BB0C-FEAA828BA5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9617"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1">
            <a:extLst>
              <a:ext uri="{FF2B5EF4-FFF2-40B4-BE49-F238E27FC236}">
                <a16:creationId xmlns:a16="http://schemas.microsoft.com/office/drawing/2014/main" id="{74AA2703-8F2E-411C-9906-AA1DE3C5345D}"/>
              </a:ext>
            </a:extLst>
          </p:cNvPr>
          <p:cNvSpPr>
            <a:spLocks noGrp="1"/>
          </p:cNvSpPr>
          <p:nvPr>
            <p:ph idx="1"/>
          </p:nvPr>
        </p:nvSpPr>
        <p:spPr>
          <a:xfrm>
            <a:off x="457200" y="1643063"/>
            <a:ext cx="8534400" cy="4605337"/>
          </a:xfrm>
        </p:spPr>
        <p:txBody>
          <a:bodyPr>
            <a:normAutofit lnSpcReduction="10000"/>
          </a:bodyPr>
          <a:lstStyle/>
          <a:p>
            <a:endParaRPr lang="en-US" altLang="en-US" sz="2800"/>
          </a:p>
          <a:p>
            <a:endParaRPr lang="en-US" altLang="en-US" sz="2800"/>
          </a:p>
          <a:p>
            <a:endParaRPr lang="en-US" altLang="en-US" sz="2800"/>
          </a:p>
          <a:p>
            <a:pPr>
              <a:buFont typeface="Wingdings" panose="05000000000000000000" pitchFamily="2" charset="2"/>
              <a:buChar char="§"/>
            </a:pPr>
            <a:r>
              <a:rPr lang="en-US" altLang="en-US" sz="2800"/>
              <a:t>4,607 licensed child care centers</a:t>
            </a:r>
          </a:p>
          <a:p>
            <a:pPr>
              <a:buFont typeface="Wingdings" panose="05000000000000000000" pitchFamily="2" charset="2"/>
              <a:buChar char="§"/>
            </a:pPr>
            <a:r>
              <a:rPr lang="en-US" altLang="en-US" sz="2800"/>
              <a:t>246,622 children enrolled in licensed </a:t>
            </a:r>
          </a:p>
          <a:p>
            <a:pPr>
              <a:buFont typeface="Wingdings" panose="05000000000000000000" pitchFamily="2" charset="2"/>
              <a:buChar char="§"/>
            </a:pPr>
            <a:r>
              <a:rPr lang="en-US" altLang="en-US" sz="2800"/>
              <a:t>child care centers</a:t>
            </a:r>
          </a:p>
          <a:p>
            <a:endParaRPr lang="en-US" altLang="en-US" sz="1200">
              <a:hlinkClick r:id="rId2"/>
            </a:endParaRPr>
          </a:p>
          <a:p>
            <a:endParaRPr lang="en-US" altLang="en-US" sz="1200">
              <a:hlinkClick r:id="rId2"/>
            </a:endParaRPr>
          </a:p>
          <a:p>
            <a:r>
              <a:rPr lang="en-US" altLang="en-US" sz="1200">
                <a:hlinkClick r:id="rId2"/>
              </a:rPr>
              <a:t>https://ncchildcare.ncdhhs.gov/County/Child-Care-Snapshot</a:t>
            </a:r>
            <a:r>
              <a:rPr lang="en-US" altLang="en-US" sz="1200"/>
              <a:t> </a:t>
            </a:r>
          </a:p>
          <a:p>
            <a:r>
              <a:rPr lang="en-US" altLang="en-US" sz="1200"/>
              <a:t>Source, Division of Child Development and Early Education Monthly Statistical Summary Report - May 2017 </a:t>
            </a:r>
            <a:br>
              <a:rPr lang="en-US" altLang="en-US" sz="1200"/>
            </a:br>
            <a:r>
              <a:rPr lang="en-US" altLang="en-US" sz="1200"/>
              <a:t>Number of Children Served Receiving Subsidy  - 63,509  </a:t>
            </a:r>
          </a:p>
          <a:p>
            <a:endParaRPr lang="en-US" altLang="en-US"/>
          </a:p>
        </p:txBody>
      </p:sp>
      <p:pic>
        <p:nvPicPr>
          <p:cNvPr id="19459" name="Picture 2" descr="New! They are a huge supporter. Check them out! The Learning ...">
            <a:extLst>
              <a:ext uri="{FF2B5EF4-FFF2-40B4-BE49-F238E27FC236}">
                <a16:creationId xmlns:a16="http://schemas.microsoft.com/office/drawing/2014/main" id="{442EFEFD-8BD3-4E97-85E3-4AA1C16A9D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1350" y="609600"/>
            <a:ext cx="2781300" cy="208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Rectangle 1">
            <a:extLst>
              <a:ext uri="{FF2B5EF4-FFF2-40B4-BE49-F238E27FC236}">
                <a16:creationId xmlns:a16="http://schemas.microsoft.com/office/drawing/2014/main" id="{0D86CAB3-E077-4E56-8122-4FA760B8AE9E}"/>
              </a:ext>
            </a:extLst>
          </p:cNvPr>
          <p:cNvSpPr>
            <a:spLocks noChangeArrowheads="1"/>
          </p:cNvSpPr>
          <p:nvPr/>
        </p:nvSpPr>
        <p:spPr bwMode="auto">
          <a:xfrm>
            <a:off x="457200" y="1219200"/>
            <a:ext cx="845820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dirty="0">
              <a:latin typeface="Roboto" panose="02000000000000000000" pitchFamily="2" charset="0"/>
              <a:ea typeface="Roboto" panose="02000000000000000000" pitchFamily="2" charset="0"/>
            </a:endParaRPr>
          </a:p>
          <a:p>
            <a:endParaRPr lang="en-US" altLang="en-US" dirty="0">
              <a:latin typeface="Roboto" panose="02000000000000000000" pitchFamily="2" charset="0"/>
              <a:ea typeface="Roboto" panose="02000000000000000000" pitchFamily="2" charset="0"/>
            </a:endParaRPr>
          </a:p>
          <a:p>
            <a:r>
              <a:rPr lang="en-US" altLang="en-US" dirty="0">
                <a:latin typeface="Roboto" panose="02000000000000000000" pitchFamily="2" charset="0"/>
                <a:ea typeface="Roboto" panose="02000000000000000000" pitchFamily="2" charset="0"/>
              </a:rPr>
              <a:t>Water play in individual buckets, and sensory play (such as rice, beans, or playdough activities) using individually labelled supplies, and outdoor sand play is acceptable if social distancing measures can be maintained. </a:t>
            </a:r>
          </a:p>
          <a:p>
            <a:endParaRPr lang="en-US" altLang="en-US" dirty="0">
              <a:latin typeface="Roboto" panose="02000000000000000000" pitchFamily="2" charset="0"/>
              <a:ea typeface="Roboto" panose="02000000000000000000" pitchFamily="2" charset="0"/>
            </a:endParaRPr>
          </a:p>
          <a:p>
            <a:r>
              <a:rPr lang="en-US" altLang="en-US" dirty="0">
                <a:latin typeface="Roboto" panose="02000000000000000000" pitchFamily="2" charset="0"/>
                <a:ea typeface="Roboto" panose="02000000000000000000" pitchFamily="2" charset="0"/>
              </a:rPr>
              <a:t>Outdoor water play using sprinklers is considered similar to playground usage and is allowed. However, water for outdoor play cannot be collected or recirculated and must drain quickly to avoid puddling.</a:t>
            </a:r>
          </a:p>
        </p:txBody>
      </p:sp>
      <p:sp>
        <p:nvSpPr>
          <p:cNvPr id="2" name="Title 1">
            <a:extLst>
              <a:ext uri="{FF2B5EF4-FFF2-40B4-BE49-F238E27FC236}">
                <a16:creationId xmlns:a16="http://schemas.microsoft.com/office/drawing/2014/main" id="{7C25A312-63E6-4837-86A1-C12992421E56}"/>
              </a:ext>
            </a:extLst>
          </p:cNvPr>
          <p:cNvSpPr>
            <a:spLocks noGrp="1"/>
          </p:cNvSpPr>
          <p:nvPr>
            <p:ph type="title"/>
          </p:nvPr>
        </p:nvSpPr>
        <p:spPr>
          <a:xfrm>
            <a:off x="454269" y="746492"/>
            <a:ext cx="8229600" cy="487362"/>
          </a:xfrm>
        </p:spPr>
        <p:txBody>
          <a:bodyPr>
            <a:normAutofit/>
          </a:bodyPr>
          <a:lstStyle/>
          <a:p>
            <a:pPr algn="ctr"/>
            <a:r>
              <a:rPr lang="en-US" sz="2000" dirty="0">
                <a:latin typeface="Roboto" panose="02000000000000000000" pitchFamily="2" charset="0"/>
                <a:ea typeface="Roboto" panose="02000000000000000000" pitchFamily="2" charset="0"/>
              </a:rPr>
              <a:t>During a Communicable Disease Outbreak </a:t>
            </a:r>
            <a:r>
              <a:rPr lang="en-US" sz="2000" dirty="0">
                <a:effectLst/>
                <a:latin typeface="Roboto" panose="02000000000000000000" pitchFamily="2" charset="0"/>
                <a:ea typeface="Roboto" panose="02000000000000000000" pitchFamily="2" charset="0"/>
              </a:rPr>
              <a:t>Modified Play Activities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891876-9A5A-4DEE-96CD-7482FC383E28}"/>
              </a:ext>
            </a:extLst>
          </p:cNvPr>
          <p:cNvSpPr>
            <a:spLocks noGrp="1"/>
          </p:cNvSpPr>
          <p:nvPr>
            <p:ph type="title"/>
          </p:nvPr>
        </p:nvSpPr>
        <p:spPr>
          <a:xfrm>
            <a:off x="609600" y="274638"/>
            <a:ext cx="8077200" cy="1143000"/>
          </a:xfrm>
        </p:spPr>
        <p:txBody>
          <a:bodyPr/>
          <a:lstStyle/>
          <a:p>
            <a:pPr>
              <a:defRPr/>
            </a:pPr>
            <a:r>
              <a:rPr lang="en-US" sz="3200" b="0" dirty="0"/>
              <a:t>hand hygiene stations </a:t>
            </a:r>
          </a:p>
        </p:txBody>
      </p:sp>
      <p:sp>
        <p:nvSpPr>
          <p:cNvPr id="45058" name="Content Placeholder 1">
            <a:extLst>
              <a:ext uri="{FF2B5EF4-FFF2-40B4-BE49-F238E27FC236}">
                <a16:creationId xmlns:a16="http://schemas.microsoft.com/office/drawing/2014/main" id="{6ACC8104-A311-46EC-BF1C-FAABB553CA79}"/>
              </a:ext>
            </a:extLst>
          </p:cNvPr>
          <p:cNvSpPr>
            <a:spLocks noGrp="1"/>
          </p:cNvSpPr>
          <p:nvPr>
            <p:ph idx="1"/>
          </p:nvPr>
        </p:nvSpPr>
        <p:spPr/>
        <p:txBody>
          <a:bodyPr/>
          <a:lstStyle/>
          <a:p>
            <a:pPr marL="107950" indent="0">
              <a:buFont typeface="Wingdings 3" panose="05040102010807070707" pitchFamily="18" charset="2"/>
              <a:buNone/>
            </a:pPr>
            <a:r>
              <a:rPr lang="en-US" altLang="en-US" sz="2800"/>
              <a:t>Set up at the entrance of the facility, so that people can clean their hands before they enter. If a sink with soap and water is not available, provide hand sanitizer with at least 60 percent alcohol. Keep hand sanitizer out of children’s reach and supervise use.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8130" name="Picture 1">
            <a:extLst>
              <a:ext uri="{FF2B5EF4-FFF2-40B4-BE49-F238E27FC236}">
                <a16:creationId xmlns:a16="http://schemas.microsoft.com/office/drawing/2014/main" id="{52AAE785-8798-4C8C-AF0F-0CA4332F5C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167" t="14445" r="40834"/>
          <a:stretch>
            <a:fillRect/>
          </a:stretch>
        </p:blipFill>
        <p:spPr bwMode="auto">
          <a:xfrm>
            <a:off x="3886200" y="190500"/>
            <a:ext cx="4710113"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extBox 2">
            <a:extLst>
              <a:ext uri="{FF2B5EF4-FFF2-40B4-BE49-F238E27FC236}">
                <a16:creationId xmlns:a16="http://schemas.microsoft.com/office/drawing/2014/main" id="{DF5755BE-C5CB-49D3-BAD0-48015A8ACB6F}"/>
              </a:ext>
            </a:extLst>
          </p:cNvPr>
          <p:cNvSpPr txBox="1">
            <a:spLocks noChangeArrowheads="1"/>
          </p:cNvSpPr>
          <p:nvPr/>
        </p:nvSpPr>
        <p:spPr bwMode="auto">
          <a:xfrm>
            <a:off x="304800" y="609600"/>
            <a:ext cx="29718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dirty="0"/>
              <a:t>Wall-mounted hand sanitizer dispensers located in corridors, </a:t>
            </a:r>
            <a:r>
              <a:rPr lang="en-US" altLang="en-US" dirty="0">
                <a:highlight>
                  <a:srgbClr val="FFFF00"/>
                </a:highlight>
              </a:rPr>
              <a:t>maximum volume of 41 oz</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6A3C4-6370-DA53-77B7-C5D0EE7B6F1F}"/>
              </a:ext>
            </a:extLst>
          </p:cNvPr>
          <p:cNvSpPr>
            <a:spLocks noGrp="1"/>
          </p:cNvSpPr>
          <p:nvPr>
            <p:ph type="title"/>
          </p:nvPr>
        </p:nvSpPr>
        <p:spPr/>
        <p:txBody>
          <a:bodyPr/>
          <a:lstStyle/>
          <a:p>
            <a:pPr algn="ctr"/>
            <a:r>
              <a:rPr lang="en-US" dirty="0"/>
              <a:t>Know Your Chemicals</a:t>
            </a:r>
          </a:p>
        </p:txBody>
      </p:sp>
      <p:pic>
        <p:nvPicPr>
          <p:cNvPr id="5" name="Content Placeholder 4" descr="A hand holding a plastic bottle&#10;&#10;Description automatically generated with low confidence">
            <a:extLst>
              <a:ext uri="{FF2B5EF4-FFF2-40B4-BE49-F238E27FC236}">
                <a16:creationId xmlns:a16="http://schemas.microsoft.com/office/drawing/2014/main" id="{0A0E4630-59A0-7260-D9F9-59E36BC9345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85703" y="1846263"/>
            <a:ext cx="3017043" cy="4022725"/>
          </a:xfrm>
        </p:spPr>
      </p:pic>
    </p:spTree>
    <p:extLst>
      <p:ext uri="{BB962C8B-B14F-4D97-AF65-F5344CB8AC3E}">
        <p14:creationId xmlns:p14="http://schemas.microsoft.com/office/powerpoint/2010/main" val="7506227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E216DA-E26A-4DAA-8A83-CBBF65F0B0C2}"/>
              </a:ext>
            </a:extLst>
          </p:cNvPr>
          <p:cNvSpPr>
            <a:spLocks noGrp="1"/>
          </p:cNvSpPr>
          <p:nvPr>
            <p:ph type="title"/>
          </p:nvPr>
        </p:nvSpPr>
        <p:spPr>
          <a:xfrm>
            <a:off x="457200" y="274638"/>
            <a:ext cx="8229600" cy="487362"/>
          </a:xfrm>
        </p:spPr>
        <p:txBody>
          <a:bodyPr>
            <a:normAutofit fontScale="90000"/>
          </a:bodyPr>
          <a:lstStyle/>
          <a:p>
            <a:pPr>
              <a:defRPr/>
            </a:pPr>
            <a:br>
              <a:rPr lang="en-US" sz="2400" dirty="0"/>
            </a:br>
            <a:r>
              <a:rPr lang="en-US" sz="2700" dirty="0">
                <a:effectLst/>
              </a:rPr>
              <a:t>List N: Disinfectants for Coronavirus (COVID-19)</a:t>
            </a:r>
            <a:br>
              <a:rPr lang="en-US" sz="2700" dirty="0">
                <a:effectLst/>
              </a:rPr>
            </a:br>
            <a:r>
              <a:rPr lang="en-US" sz="1800" b="0" i="1" dirty="0">
                <a:effectLst/>
              </a:rPr>
              <a:t>Click here to find a product to kill COVID-19</a:t>
            </a:r>
            <a:endParaRPr lang="en-US" sz="1800" b="0" i="1" dirty="0"/>
          </a:p>
        </p:txBody>
      </p:sp>
      <p:pic>
        <p:nvPicPr>
          <p:cNvPr id="51203" name="Content Placeholder 6">
            <a:extLst>
              <a:ext uri="{FF2B5EF4-FFF2-40B4-BE49-F238E27FC236}">
                <a16:creationId xmlns:a16="http://schemas.microsoft.com/office/drawing/2014/main" id="{AC134D98-7D28-4468-8A22-E2B2F4F25BD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8750" y="1163638"/>
            <a:ext cx="8807450" cy="4779962"/>
          </a:xfr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7FF5B5-4123-47C2-9733-6954729989F7}"/>
              </a:ext>
            </a:extLst>
          </p:cNvPr>
          <p:cNvSpPr>
            <a:spLocks noGrp="1"/>
          </p:cNvSpPr>
          <p:nvPr>
            <p:ph type="title"/>
          </p:nvPr>
        </p:nvSpPr>
        <p:spPr>
          <a:xfrm>
            <a:off x="685800" y="274638"/>
            <a:ext cx="8001000" cy="1143000"/>
          </a:xfrm>
        </p:spPr>
        <p:txBody>
          <a:bodyPr/>
          <a:lstStyle/>
          <a:p>
            <a:pPr>
              <a:defRPr/>
            </a:pPr>
            <a:r>
              <a:rPr lang="en-US" sz="2400" dirty="0"/>
              <a:t>Highlighted Recommended Actions</a:t>
            </a:r>
          </a:p>
        </p:txBody>
      </p:sp>
      <p:sp>
        <p:nvSpPr>
          <p:cNvPr id="52226" name="Content Placeholder 1">
            <a:extLst>
              <a:ext uri="{FF2B5EF4-FFF2-40B4-BE49-F238E27FC236}">
                <a16:creationId xmlns:a16="http://schemas.microsoft.com/office/drawing/2014/main" id="{1E70CBBE-EE59-442F-887D-7D2532D2D382}"/>
              </a:ext>
            </a:extLst>
          </p:cNvPr>
          <p:cNvSpPr>
            <a:spLocks noGrp="1"/>
          </p:cNvSpPr>
          <p:nvPr>
            <p:ph idx="1"/>
          </p:nvPr>
        </p:nvSpPr>
        <p:spPr/>
        <p:txBody>
          <a:bodyPr/>
          <a:lstStyle/>
          <a:p>
            <a:r>
              <a:rPr lang="en-US" altLang="en-US" dirty="0"/>
              <a:t>Social distancing</a:t>
            </a:r>
          </a:p>
          <a:p>
            <a:r>
              <a:rPr lang="en-US" altLang="en-US" dirty="0"/>
              <a:t>Restrict teachers to one classroom </a:t>
            </a:r>
          </a:p>
          <a:p>
            <a:r>
              <a:rPr lang="en-US" altLang="en-US" dirty="0"/>
              <a:t>Waiting areas 6’ space markings</a:t>
            </a:r>
          </a:p>
          <a:p>
            <a:r>
              <a:rPr lang="en-US" altLang="en-US" dirty="0"/>
              <a:t>Keep children together in their assigned room</a:t>
            </a:r>
          </a:p>
          <a:p>
            <a:r>
              <a:rPr lang="en-US" altLang="en-US" dirty="0"/>
              <a:t>Limit mixing of children</a:t>
            </a:r>
          </a:p>
          <a:p>
            <a:r>
              <a:rPr lang="en-US" altLang="en-US" dirty="0"/>
              <a:t>Nap time space increase spacing and place children head to toe</a:t>
            </a:r>
          </a:p>
          <a:p>
            <a:r>
              <a:rPr lang="en-US" altLang="en-US" dirty="0"/>
              <a:t>Increase outdoor learning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2946" name="Picture 1">
            <a:extLst>
              <a:ext uri="{FF2B5EF4-FFF2-40B4-BE49-F238E27FC236}">
                <a16:creationId xmlns:a16="http://schemas.microsoft.com/office/drawing/2014/main" id="{2394C2A8-F418-43CC-8185-4F47F90B66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281" t="11395" r="21281" b="9744"/>
          <a:stretch>
            <a:fillRect/>
          </a:stretch>
        </p:blipFill>
        <p:spPr bwMode="auto">
          <a:xfrm>
            <a:off x="762000" y="228600"/>
            <a:ext cx="7620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590DEA-D3FB-418E-800B-901D82E8EDAB}"/>
              </a:ext>
            </a:extLst>
          </p:cNvPr>
          <p:cNvSpPr>
            <a:spLocks noGrp="1"/>
          </p:cNvSpPr>
          <p:nvPr>
            <p:ph type="title"/>
          </p:nvPr>
        </p:nvSpPr>
        <p:spPr>
          <a:xfrm>
            <a:off x="457200" y="274638"/>
            <a:ext cx="7010400" cy="576262"/>
          </a:xfrm>
        </p:spPr>
        <p:txBody>
          <a:bodyPr>
            <a:normAutofit fontScale="90000"/>
          </a:bodyPr>
          <a:lstStyle/>
          <a:p>
            <a:pPr algn="ctr">
              <a:defRPr/>
            </a:pPr>
            <a:br>
              <a:rPr lang="en-US" sz="2200" dirty="0">
                <a:solidFill>
                  <a:srgbClr val="006699"/>
                </a:solidFill>
                <a:effectLst/>
                <a:latin typeface="Arial" panose="020B0604020202020204" pitchFamily="34" charset="0"/>
                <a:ea typeface="Times New Roman" panose="02020603050405020304" pitchFamily="18" charset="0"/>
                <a:cs typeface="Times New Roman" panose="02020603050405020304" pitchFamily="18" charset="0"/>
              </a:rPr>
            </a:br>
            <a:br>
              <a:rPr lang="en-US" sz="2200" dirty="0">
                <a:solidFill>
                  <a:srgbClr val="006699"/>
                </a:solidFill>
                <a:effectLst/>
                <a:latin typeface="Arial" panose="020B0604020202020204" pitchFamily="34" charset="0"/>
                <a:ea typeface="Times New Roman" panose="02020603050405020304" pitchFamily="18" charset="0"/>
                <a:cs typeface="Times New Roman" panose="02020603050405020304" pitchFamily="18" charset="0"/>
              </a:rPr>
            </a:br>
            <a:r>
              <a:rPr lang="en-US" sz="2200" dirty="0">
                <a:solidFill>
                  <a:srgbClr val="006699"/>
                </a:solidFill>
                <a:effectLst/>
                <a:latin typeface="Arial" panose="020B0604020202020204" pitchFamily="34" charset="0"/>
                <a:ea typeface="Times New Roman" panose="02020603050405020304" pitchFamily="18" charset="0"/>
                <a:cs typeface="Times New Roman" panose="02020603050405020304" pitchFamily="18" charset="0"/>
              </a:rPr>
              <a:t>Required vs. Recommended in North Carolina</a:t>
            </a:r>
            <a:br>
              <a:rPr lang="en-US" sz="44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2" name="Content Placeholder 1">
            <a:extLst>
              <a:ext uri="{FF2B5EF4-FFF2-40B4-BE49-F238E27FC236}">
                <a16:creationId xmlns:a16="http://schemas.microsoft.com/office/drawing/2014/main" id="{A623BBE3-1FB8-460E-BEFF-1EF8208CC430}"/>
              </a:ext>
            </a:extLst>
          </p:cNvPr>
          <p:cNvSpPr>
            <a:spLocks noGrp="1"/>
          </p:cNvSpPr>
          <p:nvPr>
            <p:ph idx="1"/>
          </p:nvPr>
        </p:nvSpPr>
        <p:spPr>
          <a:xfrm>
            <a:off x="457200" y="850900"/>
            <a:ext cx="8382000" cy="5549900"/>
          </a:xfrm>
        </p:spPr>
        <p:txBody>
          <a:bodyPr/>
          <a:lstStyle/>
          <a:p>
            <a:pPr marL="133350" marR="152400">
              <a:lnSpc>
                <a:spcPts val="2100"/>
              </a:lnSpc>
              <a:spcBef>
                <a:spcPts val="1200"/>
              </a:spcBef>
              <a:spcAft>
                <a:spcPts val="0"/>
              </a:spcAft>
              <a:defRPr/>
            </a:pPr>
            <a:r>
              <a:rPr lang="en-US" sz="1800"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All children in North Carolina </a:t>
            </a:r>
            <a:r>
              <a:rPr lang="en-US" sz="1800" dirty="0">
                <a:solidFill>
                  <a:srgbClr val="FF0000"/>
                </a:solidFill>
                <a:highlight>
                  <a:srgbClr val="FFFF00"/>
                </a:highlight>
                <a:latin typeface="Verdana" panose="020B0604030504040204" pitchFamily="34" charset="0"/>
                <a:ea typeface="Times New Roman" panose="02020603050405020304" pitchFamily="18" charset="0"/>
                <a:cs typeface="Times New Roman" panose="02020603050405020304" pitchFamily="18" charset="0"/>
              </a:rPr>
              <a:t>are required </a:t>
            </a:r>
            <a:r>
              <a:rPr lang="en-US" sz="1800"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to be vaccinated against:</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342900" marR="152400" indent="-342900">
              <a:lnSpc>
                <a:spcPts val="1620"/>
              </a:lnSpc>
              <a:spcBef>
                <a:spcPts val="0"/>
              </a:spcBef>
              <a:spcAft>
                <a:spcPts val="0"/>
              </a:spcAft>
              <a:buSzPts val="1000"/>
              <a:buFont typeface="+mj-lt"/>
              <a:buAutoNum type="arabicPeriod"/>
              <a:tabLst>
                <a:tab pos="457200" algn="l"/>
              </a:tabLst>
              <a:defRPr/>
            </a:pPr>
            <a:r>
              <a:rPr lang="en-US" sz="1800" u="sng" dirty="0">
                <a:solidFill>
                  <a:srgbClr val="006699"/>
                </a:solidFill>
                <a:latin typeface="Verdana" panose="020B0604030504040204" pitchFamily="34" charset="0"/>
                <a:ea typeface="Times New Roman" panose="02020603050405020304" pitchFamily="18" charset="0"/>
                <a:cs typeface="Times New Roman" panose="02020603050405020304" pitchFamily="18" charset="0"/>
                <a:hlinkClick r:id="rId2"/>
              </a:rPr>
              <a:t>Diphtheria</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342900" marR="152400" indent="-342900">
              <a:lnSpc>
                <a:spcPts val="1620"/>
              </a:lnSpc>
              <a:spcBef>
                <a:spcPts val="0"/>
              </a:spcBef>
              <a:spcAft>
                <a:spcPts val="0"/>
              </a:spcAft>
              <a:buSzPts val="1000"/>
              <a:buFont typeface="+mj-lt"/>
              <a:buAutoNum type="arabicPeriod"/>
              <a:tabLst>
                <a:tab pos="457200" algn="l"/>
              </a:tabLst>
              <a:defRPr/>
            </a:pPr>
            <a:r>
              <a:rPr lang="en-US" sz="1800" u="sng" dirty="0">
                <a:solidFill>
                  <a:srgbClr val="006699"/>
                </a:solidFill>
                <a:latin typeface="Verdana" panose="020B0604030504040204" pitchFamily="34" charset="0"/>
                <a:ea typeface="Times New Roman" panose="02020603050405020304" pitchFamily="18" charset="0"/>
                <a:cs typeface="Times New Roman" panose="02020603050405020304" pitchFamily="18" charset="0"/>
                <a:hlinkClick r:id="rId3"/>
              </a:rPr>
              <a:t>Hepatitis B</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342900" marR="152400" indent="-342900">
              <a:lnSpc>
                <a:spcPts val="1620"/>
              </a:lnSpc>
              <a:spcBef>
                <a:spcPts val="0"/>
              </a:spcBef>
              <a:spcAft>
                <a:spcPts val="0"/>
              </a:spcAft>
              <a:buSzPts val="1000"/>
              <a:buFont typeface="+mj-lt"/>
              <a:buAutoNum type="arabicPeriod"/>
              <a:tabLst>
                <a:tab pos="457200" algn="l"/>
              </a:tabLst>
              <a:defRPr/>
            </a:pPr>
            <a:r>
              <a:rPr lang="en-US" sz="1800" u="sng" dirty="0">
                <a:solidFill>
                  <a:srgbClr val="006699"/>
                </a:solidFill>
                <a:latin typeface="Verdana" panose="020B0604030504040204" pitchFamily="34" charset="0"/>
                <a:ea typeface="Times New Roman" panose="02020603050405020304" pitchFamily="18" charset="0"/>
                <a:cs typeface="Times New Roman" panose="02020603050405020304" pitchFamily="18" charset="0"/>
                <a:hlinkClick r:id="rId4"/>
              </a:rPr>
              <a:t>Hib Disease</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342900" marR="152400" indent="-342900">
              <a:lnSpc>
                <a:spcPts val="1620"/>
              </a:lnSpc>
              <a:spcBef>
                <a:spcPts val="0"/>
              </a:spcBef>
              <a:spcAft>
                <a:spcPts val="0"/>
              </a:spcAft>
              <a:buSzPts val="1000"/>
              <a:buFont typeface="+mj-lt"/>
              <a:buAutoNum type="arabicPeriod"/>
              <a:tabLst>
                <a:tab pos="457200" algn="l"/>
              </a:tabLst>
              <a:defRPr/>
            </a:pPr>
            <a:r>
              <a:rPr lang="en-US" sz="1800" u="sng" dirty="0">
                <a:solidFill>
                  <a:srgbClr val="006699"/>
                </a:solidFill>
                <a:latin typeface="Verdana" panose="020B0604030504040204" pitchFamily="34" charset="0"/>
                <a:ea typeface="Times New Roman" panose="02020603050405020304" pitchFamily="18" charset="0"/>
                <a:cs typeface="Times New Roman" panose="02020603050405020304" pitchFamily="18" charset="0"/>
                <a:hlinkClick r:id="rId5"/>
              </a:rPr>
              <a:t>Measles</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342900" marR="152400" indent="-342900">
              <a:lnSpc>
                <a:spcPts val="1620"/>
              </a:lnSpc>
              <a:spcBef>
                <a:spcPts val="0"/>
              </a:spcBef>
              <a:spcAft>
                <a:spcPts val="0"/>
              </a:spcAft>
              <a:buSzPts val="1000"/>
              <a:buFont typeface="+mj-lt"/>
              <a:buAutoNum type="arabicPeriod"/>
              <a:tabLst>
                <a:tab pos="457200" algn="l"/>
              </a:tabLst>
              <a:defRPr/>
            </a:pPr>
            <a:r>
              <a:rPr lang="en-US" sz="1800" u="sng" dirty="0">
                <a:solidFill>
                  <a:srgbClr val="006699"/>
                </a:solidFill>
                <a:latin typeface="Verdana" panose="020B0604030504040204" pitchFamily="34" charset="0"/>
                <a:ea typeface="Times New Roman" panose="02020603050405020304" pitchFamily="18" charset="0"/>
                <a:cs typeface="Times New Roman" panose="02020603050405020304" pitchFamily="18" charset="0"/>
                <a:hlinkClick r:id="rId6"/>
              </a:rPr>
              <a:t>Meningococcal</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342900" marR="152400" indent="-342900">
              <a:lnSpc>
                <a:spcPts val="1620"/>
              </a:lnSpc>
              <a:spcBef>
                <a:spcPts val="0"/>
              </a:spcBef>
              <a:spcAft>
                <a:spcPts val="0"/>
              </a:spcAft>
              <a:buSzPts val="1000"/>
              <a:buFont typeface="+mj-lt"/>
              <a:buAutoNum type="arabicPeriod"/>
              <a:tabLst>
                <a:tab pos="457200" algn="l"/>
              </a:tabLst>
              <a:defRPr/>
            </a:pPr>
            <a:r>
              <a:rPr lang="en-US" sz="1800" u="sng" dirty="0">
                <a:solidFill>
                  <a:srgbClr val="006699"/>
                </a:solidFill>
                <a:latin typeface="Verdana" panose="020B0604030504040204" pitchFamily="34" charset="0"/>
                <a:ea typeface="Times New Roman" panose="02020603050405020304" pitchFamily="18" charset="0"/>
                <a:cs typeface="Times New Roman" panose="02020603050405020304" pitchFamily="18" charset="0"/>
                <a:hlinkClick r:id="rId7"/>
              </a:rPr>
              <a:t>Mumps</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342900" marR="152400" indent="-342900">
              <a:lnSpc>
                <a:spcPts val="1620"/>
              </a:lnSpc>
              <a:spcBef>
                <a:spcPts val="0"/>
              </a:spcBef>
              <a:spcAft>
                <a:spcPts val="0"/>
              </a:spcAft>
              <a:buSzPts val="1000"/>
              <a:buFont typeface="+mj-lt"/>
              <a:buAutoNum type="arabicPeriod"/>
              <a:tabLst>
                <a:tab pos="457200" algn="l"/>
              </a:tabLst>
              <a:defRPr/>
            </a:pPr>
            <a:r>
              <a:rPr lang="en-US" sz="1800" u="sng" dirty="0">
                <a:solidFill>
                  <a:srgbClr val="006699"/>
                </a:solidFill>
                <a:latin typeface="Verdana" panose="020B0604030504040204" pitchFamily="34" charset="0"/>
                <a:ea typeface="Times New Roman" panose="02020603050405020304" pitchFamily="18" charset="0"/>
                <a:cs typeface="Times New Roman" panose="02020603050405020304" pitchFamily="18" charset="0"/>
                <a:hlinkClick r:id="rId8"/>
              </a:rPr>
              <a:t>Pertussis</a:t>
            </a:r>
            <a:r>
              <a:rPr lang="en-US" sz="1800"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(whooping cough)</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342900" marR="152400" indent="-342900">
              <a:lnSpc>
                <a:spcPts val="1620"/>
              </a:lnSpc>
              <a:spcBef>
                <a:spcPts val="0"/>
              </a:spcBef>
              <a:spcAft>
                <a:spcPts val="0"/>
              </a:spcAft>
              <a:buSzPts val="1000"/>
              <a:buFont typeface="+mj-lt"/>
              <a:buAutoNum type="arabicPeriod"/>
              <a:tabLst>
                <a:tab pos="457200" algn="l"/>
              </a:tabLst>
              <a:defRPr/>
            </a:pPr>
            <a:r>
              <a:rPr lang="en-US" sz="1800" u="sng" dirty="0">
                <a:solidFill>
                  <a:srgbClr val="006699"/>
                </a:solidFill>
                <a:latin typeface="Verdana" panose="020B0604030504040204" pitchFamily="34" charset="0"/>
                <a:ea typeface="Times New Roman" panose="02020603050405020304" pitchFamily="18" charset="0"/>
                <a:cs typeface="Times New Roman" panose="02020603050405020304" pitchFamily="18" charset="0"/>
                <a:hlinkClick r:id="rId9"/>
              </a:rPr>
              <a:t>Pneumococcal</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342900" marR="152400" indent="-342900">
              <a:lnSpc>
                <a:spcPts val="1620"/>
              </a:lnSpc>
              <a:spcBef>
                <a:spcPts val="0"/>
              </a:spcBef>
              <a:spcAft>
                <a:spcPts val="0"/>
              </a:spcAft>
              <a:buSzPts val="1000"/>
              <a:buFont typeface="+mj-lt"/>
              <a:buAutoNum type="arabicPeriod"/>
              <a:tabLst>
                <a:tab pos="457200" algn="l"/>
              </a:tabLst>
              <a:defRPr/>
            </a:pPr>
            <a:r>
              <a:rPr lang="en-US" sz="1800" u="sng" dirty="0">
                <a:solidFill>
                  <a:srgbClr val="006699"/>
                </a:solidFill>
                <a:latin typeface="Verdana" panose="020B0604030504040204" pitchFamily="34" charset="0"/>
                <a:ea typeface="Times New Roman" panose="02020603050405020304" pitchFamily="18" charset="0"/>
                <a:cs typeface="Times New Roman" panose="02020603050405020304" pitchFamily="18" charset="0"/>
                <a:hlinkClick r:id="rId10"/>
              </a:rPr>
              <a:t>Polio</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342900" marR="152400" indent="-342900">
              <a:lnSpc>
                <a:spcPts val="1620"/>
              </a:lnSpc>
              <a:spcBef>
                <a:spcPts val="0"/>
              </a:spcBef>
              <a:spcAft>
                <a:spcPts val="0"/>
              </a:spcAft>
              <a:buSzPts val="1000"/>
              <a:buFont typeface="+mj-lt"/>
              <a:buAutoNum type="arabicPeriod"/>
              <a:tabLst>
                <a:tab pos="457200" algn="l"/>
              </a:tabLst>
              <a:defRPr/>
            </a:pPr>
            <a:r>
              <a:rPr lang="en-US" sz="1800" u="sng" dirty="0">
                <a:solidFill>
                  <a:srgbClr val="006699"/>
                </a:solidFill>
                <a:latin typeface="Verdana" panose="020B0604030504040204" pitchFamily="34" charset="0"/>
                <a:ea typeface="Times New Roman" panose="02020603050405020304" pitchFamily="18" charset="0"/>
                <a:cs typeface="Times New Roman" panose="02020603050405020304" pitchFamily="18" charset="0"/>
                <a:hlinkClick r:id="rId11"/>
              </a:rPr>
              <a:t>Rubella</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342900" marR="152400" indent="-342900">
              <a:lnSpc>
                <a:spcPts val="1620"/>
              </a:lnSpc>
              <a:spcBef>
                <a:spcPts val="0"/>
              </a:spcBef>
              <a:spcAft>
                <a:spcPts val="0"/>
              </a:spcAft>
              <a:buSzPts val="1000"/>
              <a:buFont typeface="+mj-lt"/>
              <a:buAutoNum type="arabicPeriod"/>
              <a:tabLst>
                <a:tab pos="457200" algn="l"/>
              </a:tabLst>
              <a:defRPr/>
            </a:pPr>
            <a:r>
              <a:rPr lang="en-US" sz="1800" u="sng" dirty="0">
                <a:solidFill>
                  <a:srgbClr val="006699"/>
                </a:solidFill>
                <a:latin typeface="Verdana" panose="020B0604030504040204" pitchFamily="34" charset="0"/>
                <a:ea typeface="Times New Roman" panose="02020603050405020304" pitchFamily="18" charset="0"/>
                <a:cs typeface="Times New Roman" panose="02020603050405020304" pitchFamily="18" charset="0"/>
                <a:hlinkClick r:id="rId12"/>
              </a:rPr>
              <a:t>Tetanus</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342900" marR="152400" indent="-342900">
              <a:lnSpc>
                <a:spcPts val="1620"/>
              </a:lnSpc>
              <a:spcBef>
                <a:spcPts val="0"/>
              </a:spcBef>
              <a:spcAft>
                <a:spcPts val="0"/>
              </a:spcAft>
              <a:buSzPts val="1000"/>
              <a:buFont typeface="+mj-lt"/>
              <a:buAutoNum type="arabicPeriod"/>
              <a:tabLst>
                <a:tab pos="457200" algn="l"/>
              </a:tabLst>
              <a:defRPr/>
            </a:pPr>
            <a:r>
              <a:rPr lang="en-US" sz="1800" u="sng" dirty="0">
                <a:solidFill>
                  <a:srgbClr val="006699"/>
                </a:solidFill>
                <a:latin typeface="Verdana" panose="020B0604030504040204" pitchFamily="34" charset="0"/>
                <a:ea typeface="Times New Roman" panose="02020603050405020304" pitchFamily="18" charset="0"/>
                <a:cs typeface="Times New Roman" panose="02020603050405020304" pitchFamily="18" charset="0"/>
                <a:hlinkClick r:id="rId13"/>
              </a:rPr>
              <a:t>Varicella</a:t>
            </a:r>
            <a:r>
              <a:rPr lang="en-US" sz="1800"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(chickenpox)</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133350" marR="152400">
              <a:lnSpc>
                <a:spcPts val="2100"/>
              </a:lnSpc>
              <a:spcBef>
                <a:spcPts val="1200"/>
              </a:spcBef>
              <a:spcAft>
                <a:spcPts val="0"/>
              </a:spcAft>
              <a:defRPr/>
            </a:pPr>
            <a:r>
              <a:rPr lang="en-US" sz="1800"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The </a:t>
            </a:r>
            <a:r>
              <a:rPr lang="en-US" sz="1800" dirty="0">
                <a:solidFill>
                  <a:srgbClr val="000000"/>
                </a:solidFill>
                <a:highlight>
                  <a:srgbClr val="FFFF00"/>
                </a:highlight>
                <a:latin typeface="Verdana" panose="020B0604030504040204" pitchFamily="34" charset="0"/>
                <a:ea typeface="Times New Roman" panose="02020603050405020304" pitchFamily="18" charset="0"/>
                <a:cs typeface="Times New Roman" panose="02020603050405020304" pitchFamily="18" charset="0"/>
              </a:rPr>
              <a:t>CDC also recommends </a:t>
            </a:r>
            <a:r>
              <a:rPr lang="en-US" sz="1800"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children be vaccinated against the following diseases, although immunization against these diseases is not required for children in North Carolina:</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342900" marR="152400" indent="-342900">
              <a:lnSpc>
                <a:spcPts val="1620"/>
              </a:lnSpc>
              <a:spcBef>
                <a:spcPts val="0"/>
              </a:spcBef>
              <a:spcAft>
                <a:spcPts val="0"/>
              </a:spcAft>
              <a:buSzPts val="1000"/>
              <a:buFont typeface="+mj-lt"/>
              <a:buAutoNum type="arabicPeriod"/>
              <a:tabLst>
                <a:tab pos="457200" algn="l"/>
              </a:tabLst>
              <a:defRPr/>
            </a:pPr>
            <a:r>
              <a:rPr lang="en-US" sz="1800" u="sng" dirty="0">
                <a:solidFill>
                  <a:srgbClr val="006699"/>
                </a:solidFill>
                <a:latin typeface="Verdana" panose="020B0604030504040204" pitchFamily="34" charset="0"/>
                <a:ea typeface="Times New Roman" panose="02020603050405020304" pitchFamily="18" charset="0"/>
                <a:cs typeface="Times New Roman" panose="02020603050405020304" pitchFamily="18" charset="0"/>
                <a:hlinkClick r:id="rId14"/>
              </a:rPr>
              <a:t>Hepatitis A</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342900" marR="152400" indent="-342900">
              <a:lnSpc>
                <a:spcPts val="1620"/>
              </a:lnSpc>
              <a:spcBef>
                <a:spcPts val="0"/>
              </a:spcBef>
              <a:spcAft>
                <a:spcPts val="0"/>
              </a:spcAft>
              <a:buSzPts val="1000"/>
              <a:buFont typeface="+mj-lt"/>
              <a:buAutoNum type="arabicPeriod"/>
              <a:tabLst>
                <a:tab pos="457200" algn="l"/>
              </a:tabLst>
              <a:defRPr/>
            </a:pPr>
            <a:r>
              <a:rPr lang="en-US" sz="1800" u="sng" dirty="0">
                <a:solidFill>
                  <a:srgbClr val="006699"/>
                </a:solidFill>
                <a:latin typeface="Verdana" panose="020B0604030504040204" pitchFamily="34" charset="0"/>
                <a:ea typeface="Times New Roman" panose="02020603050405020304" pitchFamily="18" charset="0"/>
                <a:cs typeface="Times New Roman" panose="02020603050405020304" pitchFamily="18" charset="0"/>
                <a:hlinkClick r:id="rId15"/>
              </a:rPr>
              <a:t>Influenza</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342900" marR="152400" indent="-342900">
              <a:lnSpc>
                <a:spcPts val="1620"/>
              </a:lnSpc>
              <a:spcBef>
                <a:spcPts val="0"/>
              </a:spcBef>
              <a:spcAft>
                <a:spcPts val="0"/>
              </a:spcAft>
              <a:buSzPts val="1000"/>
              <a:buFont typeface="+mj-lt"/>
              <a:buAutoNum type="arabicPeriod"/>
              <a:tabLst>
                <a:tab pos="457200" algn="l"/>
              </a:tabLst>
              <a:defRPr/>
            </a:pPr>
            <a:r>
              <a:rPr lang="en-US" sz="1800" u="sng" dirty="0">
                <a:solidFill>
                  <a:srgbClr val="006699"/>
                </a:solidFill>
                <a:latin typeface="Verdana" panose="020B0604030504040204" pitchFamily="34" charset="0"/>
                <a:ea typeface="Times New Roman" panose="02020603050405020304" pitchFamily="18" charset="0"/>
                <a:cs typeface="Times New Roman" panose="02020603050405020304" pitchFamily="18" charset="0"/>
                <a:hlinkClick r:id="rId16"/>
              </a:rPr>
              <a:t>Rotavirus</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342900" marR="152400" indent="-342900">
              <a:lnSpc>
                <a:spcPts val="1620"/>
              </a:lnSpc>
              <a:spcBef>
                <a:spcPts val="0"/>
              </a:spcBef>
              <a:spcAft>
                <a:spcPts val="0"/>
              </a:spcAft>
              <a:buSzPts val="1000"/>
              <a:buFont typeface="+mj-lt"/>
              <a:buAutoNum type="arabicPeriod"/>
              <a:tabLst>
                <a:tab pos="457200" algn="l"/>
              </a:tabLst>
              <a:defRPr/>
            </a:pPr>
            <a:r>
              <a:rPr lang="en-US" sz="1800" u="sng" dirty="0">
                <a:solidFill>
                  <a:srgbClr val="006699"/>
                </a:solidFill>
                <a:latin typeface="Verdana" panose="020B0604030504040204" pitchFamily="34" charset="0"/>
                <a:ea typeface="Times New Roman" panose="02020603050405020304" pitchFamily="18" charset="0"/>
                <a:cs typeface="Times New Roman" panose="02020603050405020304" pitchFamily="18" charset="0"/>
                <a:hlinkClick r:id="rId17"/>
              </a:rPr>
              <a:t>Human Papillomavirus</a:t>
            </a:r>
            <a:endParaRPr lang="en-US" sz="1800" u="sng" dirty="0">
              <a:solidFill>
                <a:srgbClr val="006699"/>
              </a:solidFill>
              <a:latin typeface="Verdana" panose="020B0604030504040204" pitchFamily="34" charset="0"/>
              <a:ea typeface="Times New Roman" panose="02020603050405020304" pitchFamily="18" charset="0"/>
              <a:cs typeface="Times New Roman" panose="02020603050405020304" pitchFamily="18" charset="0"/>
            </a:endParaRPr>
          </a:p>
          <a:p>
            <a:pPr marL="0" marR="152400" indent="0">
              <a:lnSpc>
                <a:spcPts val="1620"/>
              </a:lnSpc>
              <a:spcBef>
                <a:spcPts val="0"/>
              </a:spcBef>
              <a:spcAft>
                <a:spcPts val="0"/>
              </a:spcAft>
              <a:buSzPts val="1000"/>
              <a:buNone/>
              <a:tabLst>
                <a:tab pos="457200" algn="l"/>
              </a:tabLst>
              <a:defRPr/>
            </a:pPr>
            <a:endParaRPr lang="en-US" sz="1800" u="sng" dirty="0">
              <a:solidFill>
                <a:srgbClr val="006699"/>
              </a:solidFill>
              <a:latin typeface="Verdana" panose="020B0604030504040204" pitchFamily="34" charset="0"/>
              <a:ea typeface="Calibri" panose="020F0502020204030204" pitchFamily="34" charset="0"/>
              <a:cs typeface="Times New Roman" panose="02020603050405020304" pitchFamily="18" charset="0"/>
            </a:endParaRPr>
          </a:p>
          <a:p>
            <a:pPr marL="0" marR="152400" indent="0">
              <a:lnSpc>
                <a:spcPts val="1620"/>
              </a:lnSpc>
              <a:spcBef>
                <a:spcPts val="0"/>
              </a:spcBef>
              <a:spcAft>
                <a:spcPts val="0"/>
              </a:spcAft>
              <a:buSzPts val="1000"/>
              <a:buNone/>
              <a:tabLst>
                <a:tab pos="457200" algn="l"/>
              </a:tabLst>
              <a:defRPr/>
            </a:pPr>
            <a:r>
              <a:rPr lang="en-US" sz="1800"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Proof of required immunizations and health assessments are required within 30 days of the first date of attendance at school. After 30 days, children are generally excluded from school until documentation is provided. </a:t>
            </a: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0ED4E4-E156-2533-35D4-F693BC215951}"/>
              </a:ext>
            </a:extLst>
          </p:cNvPr>
          <p:cNvSpPr>
            <a:spLocks noGrp="1"/>
          </p:cNvSpPr>
          <p:nvPr>
            <p:ph idx="1"/>
          </p:nvPr>
        </p:nvSpPr>
        <p:spPr/>
        <p:txBody>
          <a:bodyPr>
            <a:normAutofit/>
          </a:bodyPr>
          <a:lstStyle/>
          <a:p>
            <a:r>
              <a:rPr lang="en-US" b="0" i="0" dirty="0">
                <a:solidFill>
                  <a:srgbClr val="040C28"/>
                </a:solidFill>
                <a:effectLst/>
              </a:rPr>
              <a:t>Lice are usually spread from child to child when sharing clothing, hats, scarves, combs, brushes, or helmets that have strands of hair with nits</a:t>
            </a:r>
            <a:r>
              <a:rPr lang="en-US" b="0" i="0" dirty="0">
                <a:solidFill>
                  <a:srgbClr val="202124"/>
                </a:solidFill>
                <a:effectLst/>
              </a:rPr>
              <a:t>. Lice can also be passed when playing contact sports. People of all ages and races can get lice. </a:t>
            </a:r>
            <a:r>
              <a:rPr lang="en-US" b="0" i="0" dirty="0">
                <a:solidFill>
                  <a:srgbClr val="202124"/>
                </a:solidFill>
                <a:effectLst/>
                <a:latin typeface="Google Sans"/>
              </a:rPr>
              <a:t>The adult female louse lays seven to ten eggs per day near the scalp. Head lice cannot jump or fly, but they can crawl,</a:t>
            </a:r>
            <a:endParaRPr lang="en-US" b="0" i="0" dirty="0">
              <a:solidFill>
                <a:srgbClr val="202124"/>
              </a:solidFill>
              <a:effectLst/>
            </a:endParaRPr>
          </a:p>
          <a:p>
            <a:r>
              <a:rPr lang="en-US" b="0" i="0" dirty="0">
                <a:solidFill>
                  <a:srgbClr val="4D5156"/>
                </a:solidFill>
                <a:effectLst/>
              </a:rPr>
              <a:t>Head lice survive </a:t>
            </a:r>
            <a:r>
              <a:rPr lang="en-US" b="0" i="0" dirty="0">
                <a:solidFill>
                  <a:srgbClr val="040C28"/>
                </a:solidFill>
                <a:effectLst/>
              </a:rPr>
              <a:t>less than one or two days</a:t>
            </a:r>
            <a:r>
              <a:rPr lang="en-US" b="0" i="0" dirty="0">
                <a:solidFill>
                  <a:srgbClr val="4D5156"/>
                </a:solidFill>
                <a:effectLst/>
              </a:rPr>
              <a:t> if they fall off the scalp and cannot feed. Head lice eggs (nits) cannot hatch and usually die within a week if they do not remain under ideal conditions of heat and humidity similar to those found close to the human scalp.</a:t>
            </a:r>
            <a:endParaRPr lang="en-US" dirty="0">
              <a:solidFill>
                <a:srgbClr val="202124"/>
              </a:solidFill>
            </a:endParaRPr>
          </a:p>
          <a:p>
            <a:r>
              <a:rPr lang="en-US" dirty="0">
                <a:solidFill>
                  <a:srgbClr val="000000"/>
                </a:solidFill>
              </a:rPr>
              <a:t>I</a:t>
            </a:r>
            <a:r>
              <a:rPr lang="en-US" b="0" i="0" dirty="0">
                <a:solidFill>
                  <a:srgbClr val="000000"/>
                </a:solidFill>
                <a:effectLst/>
              </a:rPr>
              <a:t>tems that may be contaminated by an infested person and that cannot be laundered or dry-cleaned should be sealed in plastic bag and stored for 2 weeks to kill any lice that already are present or that might hatch from any nits that may be present on the items.</a:t>
            </a:r>
            <a:endParaRPr lang="en-US" dirty="0"/>
          </a:p>
        </p:txBody>
      </p:sp>
      <p:pic>
        <p:nvPicPr>
          <p:cNvPr id="4" name="Picture 3">
            <a:extLst>
              <a:ext uri="{FF2B5EF4-FFF2-40B4-BE49-F238E27FC236}">
                <a16:creationId xmlns:a16="http://schemas.microsoft.com/office/drawing/2014/main" id="{8E5922FC-3D64-BB21-2402-2358305C6731}"/>
              </a:ext>
            </a:extLst>
          </p:cNvPr>
          <p:cNvPicPr>
            <a:picLocks noChangeAspect="1"/>
          </p:cNvPicPr>
          <p:nvPr/>
        </p:nvPicPr>
        <p:blipFill>
          <a:blip r:embed="rId2"/>
          <a:stretch>
            <a:fillRect/>
          </a:stretch>
        </p:blipFill>
        <p:spPr>
          <a:xfrm>
            <a:off x="3233089" y="102128"/>
            <a:ext cx="2481911" cy="1650471"/>
          </a:xfrm>
          <a:prstGeom prst="rect">
            <a:avLst/>
          </a:prstGeom>
        </p:spPr>
      </p:pic>
    </p:spTree>
    <p:extLst>
      <p:ext uri="{BB962C8B-B14F-4D97-AF65-F5344CB8AC3E}">
        <p14:creationId xmlns:p14="http://schemas.microsoft.com/office/powerpoint/2010/main" val="39157154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88E712-9FA6-48DB-8A77-CEAD5C5406D6}"/>
              </a:ext>
            </a:extLst>
          </p:cNvPr>
          <p:cNvSpPr>
            <a:spLocks noGrp="1"/>
          </p:cNvSpPr>
          <p:nvPr>
            <p:ph idx="1"/>
          </p:nvPr>
        </p:nvSpPr>
        <p:spPr/>
        <p:txBody>
          <a:bodyPr/>
          <a:lstStyle/>
          <a:p>
            <a:pPr marL="109537" indent="0" algn="ctr">
              <a:buNone/>
            </a:pPr>
            <a:endParaRPr lang="en-US" dirty="0"/>
          </a:p>
          <a:p>
            <a:pPr marL="109537" indent="0" algn="ctr">
              <a:buNone/>
            </a:pPr>
            <a:endParaRPr lang="en-US" dirty="0"/>
          </a:p>
          <a:p>
            <a:pPr marL="109537" indent="0" algn="ctr">
              <a:buNone/>
            </a:pPr>
            <a:r>
              <a:rPr lang="en-US" sz="4400" dirty="0"/>
              <a:t>Animals and Pets</a:t>
            </a:r>
          </a:p>
          <a:p>
            <a:pPr marL="109537" indent="0">
              <a:buNone/>
            </a:pPr>
            <a:endParaRPr lang="en-US" dirty="0"/>
          </a:p>
        </p:txBody>
      </p:sp>
    </p:spTree>
    <p:extLst>
      <p:ext uri="{BB962C8B-B14F-4D97-AF65-F5344CB8AC3E}">
        <p14:creationId xmlns:p14="http://schemas.microsoft.com/office/powerpoint/2010/main" val="16739141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9C27A1CA-AEB0-407A-A819-3F69FDF31B63}"/>
              </a:ext>
            </a:extLst>
          </p:cNvPr>
          <p:cNvSpPr>
            <a:spLocks noGrp="1" noChangeArrowheads="1"/>
          </p:cNvSpPr>
          <p:nvPr>
            <p:ph type="title"/>
          </p:nvPr>
        </p:nvSpPr>
        <p:spPr>
          <a:xfrm>
            <a:off x="2324100" y="427038"/>
            <a:ext cx="4572000" cy="639762"/>
          </a:xfrm>
        </p:spPr>
        <p:txBody>
          <a:bodyPr>
            <a:noAutofit/>
          </a:bodyPr>
          <a:lstStyle/>
          <a:p>
            <a:pPr algn="ctr" eaLnBrk="1" fontAlgn="auto" hangingPunct="1">
              <a:spcAft>
                <a:spcPts val="0"/>
              </a:spcAft>
              <a:defRPr/>
            </a:pPr>
            <a:r>
              <a:rPr lang="en-US" sz="4000" b="0" dirty="0">
                <a:latin typeface="Times New Roman" panose="02020603050405020304" pitchFamily="18" charset="0"/>
                <a:cs typeface="Times New Roman" panose="02020603050405020304" pitchFamily="18" charset="0"/>
              </a:rPr>
              <a:t> </a:t>
            </a:r>
            <a:r>
              <a:rPr lang="en-US" sz="2400" dirty="0">
                <a:effectLst/>
                <a:latin typeface="Roboto" panose="02000000000000000000" pitchFamily="2" charset="0"/>
                <a:ea typeface="Roboto" panose="02000000000000000000" pitchFamily="2" charset="0"/>
                <a:cs typeface="Times New Roman" panose="02020603050405020304" pitchFamily="18" charset="0"/>
              </a:rPr>
              <a:t>Working Parents</a:t>
            </a:r>
            <a:r>
              <a:rPr lang="en-US" sz="2400" dirty="0">
                <a:latin typeface="Roboto" panose="02000000000000000000" pitchFamily="2" charset="0"/>
                <a:ea typeface="Roboto" panose="02000000000000000000" pitchFamily="2" charset="0"/>
                <a:cs typeface="Times New Roman" panose="02020603050405020304" pitchFamily="18" charset="0"/>
              </a:rPr>
              <a:t> </a:t>
            </a:r>
          </a:p>
        </p:txBody>
      </p:sp>
      <p:sp>
        <p:nvSpPr>
          <p:cNvPr id="17410" name="Rectangle 3">
            <a:extLst>
              <a:ext uri="{FF2B5EF4-FFF2-40B4-BE49-F238E27FC236}">
                <a16:creationId xmlns:a16="http://schemas.microsoft.com/office/drawing/2014/main" id="{33C31F58-BA33-4C65-AEA7-56E1D015CC2B}"/>
              </a:ext>
            </a:extLst>
          </p:cNvPr>
          <p:cNvSpPr>
            <a:spLocks noGrp="1"/>
          </p:cNvSpPr>
          <p:nvPr>
            <p:ph idx="1"/>
          </p:nvPr>
        </p:nvSpPr>
        <p:spPr>
          <a:xfrm>
            <a:off x="304800" y="1524000"/>
            <a:ext cx="8610600" cy="4495800"/>
          </a:xfrm>
        </p:spPr>
        <p:txBody>
          <a:bodyPr/>
          <a:lstStyle/>
          <a:p>
            <a:r>
              <a:rPr lang="en-US" sz="2000" b="0" i="0" dirty="0">
                <a:solidFill>
                  <a:srgbClr val="202124"/>
                </a:solidFill>
                <a:effectLst/>
                <a:latin typeface="Roboto" panose="02000000000000000000" pitchFamily="2" charset="0"/>
              </a:rPr>
              <a:t>In most families with children at home, the majority of mothers work outside the home. Among married couple families, two-thirds of mothers are employed (</a:t>
            </a:r>
            <a:r>
              <a:rPr lang="en-US" sz="2000" b="1" i="0" dirty="0">
                <a:solidFill>
                  <a:srgbClr val="202124"/>
                </a:solidFill>
                <a:effectLst/>
                <a:latin typeface="Roboto" panose="02000000000000000000" pitchFamily="2" charset="0"/>
              </a:rPr>
              <a:t>67.3 percent</a:t>
            </a:r>
            <a:r>
              <a:rPr lang="en-US" sz="2000" b="0" i="0" dirty="0">
                <a:solidFill>
                  <a:srgbClr val="202124"/>
                </a:solidFill>
                <a:effectLst/>
                <a:latin typeface="Roboto" panose="02000000000000000000" pitchFamily="2" charset="0"/>
              </a:rPr>
              <a:t>)</a:t>
            </a:r>
          </a:p>
          <a:p>
            <a:pPr algn="l"/>
            <a:r>
              <a:rPr lang="en-US" sz="1200" b="0" i="1" u="sng" dirty="0">
                <a:solidFill>
                  <a:srgbClr val="202124"/>
                </a:solidFill>
                <a:effectLst/>
                <a:latin typeface="Roboto" panose="02000000000000000000" pitchFamily="2" charset="0"/>
                <a:hlinkClick r:id="rId3"/>
              </a:rPr>
              <a:t>https://www.americanprogress.org</a:t>
            </a:r>
            <a:endParaRPr lang="en-US" sz="1200" b="0" i="1" u="sng" dirty="0">
              <a:solidFill>
                <a:srgbClr val="1A0DAB"/>
              </a:solidFill>
              <a:effectLst/>
              <a:latin typeface="Roboto" panose="02000000000000000000" pitchFamily="2" charset="0"/>
              <a:hlinkClick r:id="rId3"/>
            </a:endParaRPr>
          </a:p>
          <a:p>
            <a:pPr marL="109537" indent="0">
              <a:buNone/>
            </a:pPr>
            <a:endParaRPr lang="en-US" altLang="en-US" sz="2800" dirty="0"/>
          </a:p>
          <a:p>
            <a:pPr marL="109537" indent="0">
              <a:buNone/>
            </a:pPr>
            <a:r>
              <a:rPr lang="en-US" altLang="en-US" sz="2000" dirty="0">
                <a:latin typeface="Roboto" panose="02000000000000000000" pitchFamily="2" charset="0"/>
                <a:ea typeface="Roboto" panose="02000000000000000000" pitchFamily="2" charset="0"/>
              </a:rPr>
              <a:t>Sixty percent of the children</a:t>
            </a:r>
          </a:p>
          <a:p>
            <a:pPr marL="109537" indent="0">
              <a:buNone/>
            </a:pPr>
            <a:r>
              <a:rPr lang="en-US" altLang="en-US" sz="2000" dirty="0">
                <a:latin typeface="Roboto" panose="02000000000000000000" pitchFamily="2" charset="0"/>
                <a:ea typeface="Roboto" panose="02000000000000000000" pitchFamily="2" charset="0"/>
              </a:rPr>
              <a:t>of moms working outside the</a:t>
            </a:r>
          </a:p>
          <a:p>
            <a:pPr marL="109537" indent="0">
              <a:buNone/>
            </a:pPr>
            <a:r>
              <a:rPr lang="en-US" altLang="en-US" sz="2000" dirty="0">
                <a:latin typeface="Roboto" panose="02000000000000000000" pitchFamily="2" charset="0"/>
                <a:ea typeface="Roboto" panose="02000000000000000000" pitchFamily="2" charset="0"/>
              </a:rPr>
              <a:t>home receive care in a setting</a:t>
            </a:r>
          </a:p>
          <a:p>
            <a:pPr marL="109537" indent="0">
              <a:buNone/>
            </a:pPr>
            <a:r>
              <a:rPr lang="en-US" altLang="en-US" sz="2000" dirty="0">
                <a:latin typeface="Roboto" panose="02000000000000000000" pitchFamily="2" charset="0"/>
                <a:ea typeface="Roboto" panose="02000000000000000000" pitchFamily="2" charset="0"/>
              </a:rPr>
              <a:t>other than their home.</a:t>
            </a:r>
          </a:p>
        </p:txBody>
      </p:sp>
      <p:pic>
        <p:nvPicPr>
          <p:cNvPr id="17412" name="Picture 1">
            <a:extLst>
              <a:ext uri="{FF2B5EF4-FFF2-40B4-BE49-F238E27FC236}">
                <a16:creationId xmlns:a16="http://schemas.microsoft.com/office/drawing/2014/main" id="{5128869F-84B8-4594-BCB4-AF78342556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7688" y="2819400"/>
            <a:ext cx="4481512"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63FF1-D1CA-4538-B278-A7D70A32B221}"/>
              </a:ext>
            </a:extLst>
          </p:cNvPr>
          <p:cNvSpPr>
            <a:spLocks noGrp="1"/>
          </p:cNvSpPr>
          <p:nvPr>
            <p:ph type="title"/>
          </p:nvPr>
        </p:nvSpPr>
        <p:spPr>
          <a:xfrm>
            <a:off x="545951" y="228600"/>
            <a:ext cx="1981200" cy="715962"/>
          </a:xfrm>
        </p:spPr>
        <p:txBody>
          <a:bodyPr>
            <a:normAutofit fontScale="90000"/>
          </a:bodyPr>
          <a:lstStyle/>
          <a:p>
            <a:pPr algn="ctr">
              <a:defRPr/>
            </a:pPr>
            <a:r>
              <a:rPr lang="en-US" dirty="0"/>
              <a:t>PETS</a:t>
            </a:r>
          </a:p>
        </p:txBody>
      </p:sp>
      <p:pic>
        <p:nvPicPr>
          <p:cNvPr id="54274" name="Content Placeholder 6" descr="A cat sitting on a rock&#10;&#10;Description automatically generated">
            <a:extLst>
              <a:ext uri="{FF2B5EF4-FFF2-40B4-BE49-F238E27FC236}">
                <a16:creationId xmlns:a16="http://schemas.microsoft.com/office/drawing/2014/main" id="{99239A16-B652-4880-B8F8-B34B02903CC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45951" y="926977"/>
            <a:ext cx="2546350" cy="4525963"/>
          </a:xfrm>
        </p:spPr>
      </p:pic>
      <p:pic>
        <p:nvPicPr>
          <p:cNvPr id="54276" name="Picture 4" descr="Picture 4 of 15">
            <a:extLst>
              <a:ext uri="{FF2B5EF4-FFF2-40B4-BE49-F238E27FC236}">
                <a16:creationId xmlns:a16="http://schemas.microsoft.com/office/drawing/2014/main" id="{1522D5DB-355C-4D59-8137-F4CEA37C9E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730" t="10155" r="17021" b="8607"/>
          <a:stretch>
            <a:fillRect/>
          </a:stretch>
        </p:blipFill>
        <p:spPr bwMode="auto">
          <a:xfrm>
            <a:off x="6732588" y="912324"/>
            <a:ext cx="20764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6">
            <a:extLst>
              <a:ext uri="{FF2B5EF4-FFF2-40B4-BE49-F238E27FC236}">
                <a16:creationId xmlns:a16="http://schemas.microsoft.com/office/drawing/2014/main" id="{B14967B2-AEE0-4D65-BFE4-AB4B6C9362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5888" y="912323"/>
            <a:ext cx="3313113"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D6B3F42-FC7A-4316-B410-E5594EF150C3}"/>
              </a:ext>
            </a:extLst>
          </p:cNvPr>
          <p:cNvSpPr txBox="1"/>
          <p:nvPr/>
        </p:nvSpPr>
        <p:spPr>
          <a:xfrm>
            <a:off x="533400" y="5735818"/>
            <a:ext cx="8275638" cy="830997"/>
          </a:xfrm>
          <a:prstGeom prst="rect">
            <a:avLst/>
          </a:prstGeom>
          <a:noFill/>
        </p:spPr>
        <p:txBody>
          <a:bodyPr wrap="square" rtlCol="0">
            <a:spAutoFit/>
          </a:bodyPr>
          <a:lstStyle/>
          <a:p>
            <a:r>
              <a:rPr lang="en-US" sz="1600" b="0" i="0" dirty="0">
                <a:solidFill>
                  <a:srgbClr val="202124"/>
                </a:solidFill>
                <a:effectLst/>
                <a:latin typeface="Roboto" panose="02000000000000000000" pitchFamily="2" charset="0"/>
              </a:rPr>
              <a:t>Scientists estimate that </a:t>
            </a:r>
            <a:r>
              <a:rPr lang="en-US" sz="1600" b="1" i="0" dirty="0">
                <a:solidFill>
                  <a:srgbClr val="202124"/>
                </a:solidFill>
                <a:effectLst/>
                <a:latin typeface="Roboto" panose="02000000000000000000" pitchFamily="2" charset="0"/>
              </a:rPr>
              <a:t>more than 6 out of every 10 known infectious diseases in people can be spread from animals</a:t>
            </a:r>
            <a:r>
              <a:rPr lang="en-US" sz="1600" b="0" i="0" dirty="0">
                <a:solidFill>
                  <a:srgbClr val="202124"/>
                </a:solidFill>
                <a:effectLst/>
                <a:latin typeface="Roboto" panose="02000000000000000000" pitchFamily="2" charset="0"/>
              </a:rPr>
              <a:t>, and 3 out of every 4 new or emerging infectious diseases in people come from animals.</a:t>
            </a:r>
            <a:endParaRPr lang="en-US" sz="16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5298" name="Content Placeholder 7" descr="A bench next to a forest&#10;&#10;Description automatically generated">
            <a:extLst>
              <a:ext uri="{FF2B5EF4-FFF2-40B4-BE49-F238E27FC236}">
                <a16:creationId xmlns:a16="http://schemas.microsoft.com/office/drawing/2014/main" id="{E9351B07-E67D-48F1-9255-DBA7771482A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60513" y="914400"/>
            <a:ext cx="6022975" cy="4516438"/>
          </a:xfr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7346" name="Content Placeholder 12" descr="A bird sitting on grass&#10;&#10;Description automatically generated">
            <a:extLst>
              <a:ext uri="{FF2B5EF4-FFF2-40B4-BE49-F238E27FC236}">
                <a16:creationId xmlns:a16="http://schemas.microsoft.com/office/drawing/2014/main" id="{47BB16ED-B948-49BE-8C66-A28FFF196A3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54163" y="1166813"/>
            <a:ext cx="6035675" cy="4524375"/>
          </a:xfr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9394" name="Content Placeholder 4" descr="A person holding a dog&#10;&#10;Description automatically generated">
            <a:extLst>
              <a:ext uri="{FF2B5EF4-FFF2-40B4-BE49-F238E27FC236}">
                <a16:creationId xmlns:a16="http://schemas.microsoft.com/office/drawing/2014/main" id="{5F57146D-25BA-485A-9CDE-54AEF6D358C5}"/>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200025"/>
            <a:ext cx="9432925" cy="7073900"/>
          </a:xfrm>
        </p:spPr>
      </p:pic>
      <p:sp>
        <p:nvSpPr>
          <p:cNvPr id="6" name="Title 2">
            <a:extLst>
              <a:ext uri="{FF2B5EF4-FFF2-40B4-BE49-F238E27FC236}">
                <a16:creationId xmlns:a16="http://schemas.microsoft.com/office/drawing/2014/main" id="{923CB413-9D69-44E6-952F-03E9B019BE04}"/>
              </a:ext>
            </a:extLst>
          </p:cNvPr>
          <p:cNvSpPr txBox="1">
            <a:spLocks/>
          </p:cNvSpPr>
          <p:nvPr/>
        </p:nvSpPr>
        <p:spPr>
          <a:xfrm>
            <a:off x="429984" y="0"/>
            <a:ext cx="9220200" cy="457200"/>
          </a:xfrm>
          <a:prstGeom prst="rect">
            <a:avLst/>
          </a:prstGeom>
        </p:spPr>
        <p:txBody>
          <a:bodyPr anchor="ctr">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itchFamily="34" charset="0"/>
              </a:defRPr>
            </a:lvl2pPr>
            <a:lvl3pPr algn="l" rtl="0" eaLnBrk="0" fontAlgn="base" hangingPunct="0">
              <a:spcBef>
                <a:spcPct val="0"/>
              </a:spcBef>
              <a:spcAft>
                <a:spcPct val="0"/>
              </a:spcAft>
              <a:defRPr sz="4100" b="1">
                <a:solidFill>
                  <a:schemeClr val="tx2"/>
                </a:solidFill>
                <a:latin typeface="Lucida Sans Unicode" pitchFamily="34" charset="0"/>
              </a:defRPr>
            </a:lvl3pPr>
            <a:lvl4pPr algn="l" rtl="0" eaLnBrk="0" fontAlgn="base" hangingPunct="0">
              <a:spcBef>
                <a:spcPct val="0"/>
              </a:spcBef>
              <a:spcAft>
                <a:spcPct val="0"/>
              </a:spcAft>
              <a:defRPr sz="4100" b="1">
                <a:solidFill>
                  <a:schemeClr val="tx2"/>
                </a:solidFill>
                <a:latin typeface="Lucida Sans Unicode" pitchFamily="34" charset="0"/>
              </a:defRPr>
            </a:lvl4pPr>
            <a:lvl5pPr algn="l" rtl="0" eaLnBrk="0" fontAlgn="base" hangingPunct="0">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a:extLst/>
          </a:lstStyle>
          <a:p>
            <a:pPr>
              <a:defRPr/>
            </a:pPr>
            <a:r>
              <a:rPr lang="en-US" sz="2800" dirty="0">
                <a:solidFill>
                  <a:schemeClr val="bg1"/>
                </a:solidFill>
              </a:rPr>
              <a:t>Hope Valley Preschool - Pet Education Program</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0418" name="Picture 2">
            <a:extLst>
              <a:ext uri="{FF2B5EF4-FFF2-40B4-BE49-F238E27FC236}">
                <a16:creationId xmlns:a16="http://schemas.microsoft.com/office/drawing/2014/main" id="{CB0D8487-E71E-427C-99D5-6212017C70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8" y="0"/>
            <a:ext cx="9090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42" name="Picture 1" descr="C:\Users\wdbrown\AppData\Local\Microsoft\Windows\INetCache\Content.MSO\D4DFA067.tmp">
            <a:extLst>
              <a:ext uri="{FF2B5EF4-FFF2-40B4-BE49-F238E27FC236}">
                <a16:creationId xmlns:a16="http://schemas.microsoft.com/office/drawing/2014/main" id="{BF63234A-D010-4348-8378-ED3D2B6203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676400"/>
            <a:ext cx="465137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72A418B5-94C6-42FC-B3F4-AA0793A5551C}"/>
              </a:ext>
            </a:extLst>
          </p:cNvPr>
          <p:cNvSpPr>
            <a:spLocks noGrp="1"/>
          </p:cNvSpPr>
          <p:nvPr>
            <p:ph type="title"/>
          </p:nvPr>
        </p:nvSpPr>
        <p:spPr/>
        <p:txBody>
          <a:bodyPr/>
          <a:lstStyle/>
          <a:p>
            <a:pPr algn="ctr">
              <a:defRPr/>
            </a:pPr>
            <a:r>
              <a:rPr lang="en-US" dirty="0"/>
              <a:t>2004 State Fair</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CBAB64A-0ABB-4311-BE67-2C04C369D7FA}"/>
              </a:ext>
            </a:extLst>
          </p:cNvPr>
          <p:cNvSpPr>
            <a:spLocks noGrp="1"/>
          </p:cNvSpPr>
          <p:nvPr>
            <p:ph type="title"/>
          </p:nvPr>
        </p:nvSpPr>
        <p:spPr>
          <a:xfrm>
            <a:off x="457200" y="228600"/>
            <a:ext cx="8229600" cy="914400"/>
          </a:xfrm>
        </p:spPr>
        <p:txBody>
          <a:bodyPr>
            <a:normAutofit fontScale="90000"/>
          </a:bodyPr>
          <a:lstStyle/>
          <a:p>
            <a:pPr algn="ctr">
              <a:defRPr/>
            </a:pPr>
            <a:br>
              <a:rPr lang="en-US" sz="3600" dirty="0">
                <a:effectLst/>
              </a:rPr>
            </a:br>
            <a:r>
              <a:rPr lang="en-US" sz="4400" dirty="0">
                <a:effectLst/>
              </a:rPr>
              <a:t>State faces E. coli lawsuit</a:t>
            </a:r>
            <a:br>
              <a:rPr lang="en-US" sz="4400" dirty="0"/>
            </a:br>
            <a:endParaRPr lang="en-US" dirty="0"/>
          </a:p>
        </p:txBody>
      </p:sp>
      <p:sp>
        <p:nvSpPr>
          <p:cNvPr id="36867" name="Content Placeholder 5">
            <a:extLst>
              <a:ext uri="{FF2B5EF4-FFF2-40B4-BE49-F238E27FC236}">
                <a16:creationId xmlns:a16="http://schemas.microsoft.com/office/drawing/2014/main" id="{514A6290-3ACC-432F-8859-C85D0CD26F29}"/>
              </a:ext>
            </a:extLst>
          </p:cNvPr>
          <p:cNvSpPr>
            <a:spLocks noGrp="1"/>
          </p:cNvSpPr>
          <p:nvPr>
            <p:ph idx="1"/>
          </p:nvPr>
        </p:nvSpPr>
        <p:spPr>
          <a:xfrm>
            <a:off x="228600" y="990600"/>
            <a:ext cx="8686800" cy="5257800"/>
          </a:xfrm>
        </p:spPr>
        <p:txBody>
          <a:bodyPr/>
          <a:lstStyle/>
          <a:p>
            <a:pPr>
              <a:buFont typeface="Wingdings 3" panose="05040102010807070707" pitchFamily="18" charset="2"/>
              <a:buNone/>
              <a:defRPr/>
            </a:pPr>
            <a:r>
              <a:rPr lang="en-US" altLang="en-US" sz="1600" i="1" dirty="0"/>
              <a:t>Posted on Tuesday, Aug. 02, 2011 - By JANE STANCILL </a:t>
            </a:r>
          </a:p>
          <a:p>
            <a:pPr>
              <a:buFont typeface="Wingdings 3" panose="05040102010807070707" pitchFamily="18" charset="2"/>
              <a:buNone/>
              <a:defRPr/>
            </a:pPr>
            <a:r>
              <a:rPr lang="en-US" altLang="en-US" sz="2000" b="1" dirty="0"/>
              <a:t>North Carolina failed to properly warn the public and reduce the health risks associated with a petting zoo at the 2004 State Fair, say attorneys representing 14 children who became ill after exposure to E. coli bacteria from animal feces. </a:t>
            </a:r>
          </a:p>
          <a:p>
            <a:pPr>
              <a:buFont typeface="Wingdings 3" panose="05040102010807070707" pitchFamily="18" charset="2"/>
              <a:buNone/>
              <a:defRPr/>
            </a:pPr>
            <a:r>
              <a:rPr lang="en-US" altLang="en-US" sz="2000" dirty="0"/>
              <a:t>Opening arguments began Monday in a case brought by families who say they were unaware of the risks of allowing their children into a petting zoo with farm animals…An outbreak of E. coli illnesses was traced to the Crossroads Petting Zoo at the fair in 2004. In all, </a:t>
            </a:r>
            <a:r>
              <a:rPr lang="en-US" altLang="en-US" sz="2000" b="1" dirty="0"/>
              <a:t>108 children reportedly suffered serious diarrhea</a:t>
            </a:r>
            <a:r>
              <a:rPr lang="en-US" altLang="en-US" sz="2000" dirty="0"/>
              <a:t>, and 15 of those came down with kidney failure a life-threatening complication that occurs in about 10 percent of those infected with E. coli O157:H7, </a:t>
            </a:r>
            <a:r>
              <a:rPr lang="en-US" altLang="en-US" sz="2000" dirty="0">
                <a:highlight>
                  <a:srgbClr val="FFFF00"/>
                </a:highlight>
              </a:rPr>
              <a:t>a strain of the bacteria that was apparently transmitted from feces of goats and sheep at the petting zoo. </a:t>
            </a:r>
            <a:r>
              <a:rPr lang="en-US" altLang="en-US" sz="2000" dirty="0"/>
              <a:t>Young children are especially at risk of developing the illness.</a:t>
            </a:r>
          </a:p>
          <a:p>
            <a:pPr>
              <a:buFont typeface="Wingdings 3" panose="05040102010807070707" pitchFamily="18" charset="2"/>
              <a:buNone/>
              <a:defRPr/>
            </a:pPr>
            <a:r>
              <a:rPr lang="en-US" altLang="en-US" sz="1200" dirty="0"/>
              <a:t> </a:t>
            </a:r>
          </a:p>
          <a:p>
            <a:pPr>
              <a:buFont typeface="Wingdings 3" panose="05040102010807070707" pitchFamily="18" charset="2"/>
              <a:buNone/>
              <a:defRPr/>
            </a:pPr>
            <a:endParaRPr lang="en-US" alt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9" name="Rectangle 66568">
            <a:extLst>
              <a:ext uri="{FF2B5EF4-FFF2-40B4-BE49-F238E27FC236}">
                <a16:creationId xmlns:a16="http://schemas.microsoft.com/office/drawing/2014/main" id="{BB2B8762-61F0-4F1B-9364-D633EE9D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6571" name="Rectangle 66570">
            <a:extLst>
              <a:ext uri="{FF2B5EF4-FFF2-40B4-BE49-F238E27FC236}">
                <a16:creationId xmlns:a16="http://schemas.microsoft.com/office/drawing/2014/main" id="{E97675C8-1328-460C-9EBF-6B446B67EA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66573" name="Straight Connector 66572">
            <a:extLst>
              <a:ext uri="{FF2B5EF4-FFF2-40B4-BE49-F238E27FC236}">
                <a16:creationId xmlns:a16="http://schemas.microsoft.com/office/drawing/2014/main" id="{514EE78B-AF71-4195-A01B-F1165D9233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66575" name="Rectangle 66574">
            <a:extLst>
              <a:ext uri="{FF2B5EF4-FFF2-40B4-BE49-F238E27FC236}">
                <a16:creationId xmlns:a16="http://schemas.microsoft.com/office/drawing/2014/main" id="{01C6F51C-53CC-4D4B-98DA-C143852FC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662"/>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62" name="Rectangle 2">
            <a:extLst>
              <a:ext uri="{FF2B5EF4-FFF2-40B4-BE49-F238E27FC236}">
                <a16:creationId xmlns:a16="http://schemas.microsoft.com/office/drawing/2014/main" id="{C6B051E1-C513-4887-8048-4F3ECBB35046}"/>
              </a:ext>
            </a:extLst>
          </p:cNvPr>
          <p:cNvSpPr>
            <a:spLocks noGrp="1" noChangeArrowheads="1"/>
          </p:cNvSpPr>
          <p:nvPr>
            <p:ph type="title"/>
          </p:nvPr>
        </p:nvSpPr>
        <p:spPr>
          <a:xfrm>
            <a:off x="5650991" y="639097"/>
            <a:ext cx="3006311" cy="3686015"/>
          </a:xfrm>
        </p:spPr>
        <p:txBody>
          <a:bodyPr vert="horz" lIns="91440" tIns="45720" rIns="91440" bIns="45720" rtlCol="0" anchor="b">
            <a:normAutofit/>
          </a:bodyPr>
          <a:lstStyle/>
          <a:p>
            <a:pPr fontAlgn="auto">
              <a:spcAft>
                <a:spcPts val="0"/>
              </a:spcAft>
              <a:defRPr/>
            </a:pPr>
            <a:r>
              <a:rPr lang="en-US" sz="3600">
                <a:solidFill>
                  <a:schemeClr val="tx1">
                    <a:lumMod val="85000"/>
                    <a:lumOff val="15000"/>
                  </a:schemeClr>
                </a:solidFill>
              </a:rPr>
              <a:t>Lavatories</a:t>
            </a:r>
            <a:br>
              <a:rPr lang="en-US" sz="3600">
                <a:solidFill>
                  <a:schemeClr val="tx1">
                    <a:lumMod val="85000"/>
                    <a:lumOff val="15000"/>
                  </a:schemeClr>
                </a:solidFill>
              </a:rPr>
            </a:br>
            <a:r>
              <a:rPr lang="en-US" sz="3600">
                <a:solidFill>
                  <a:schemeClr val="tx1">
                    <a:lumMod val="85000"/>
                    <a:lumOff val="15000"/>
                  </a:schemeClr>
                </a:solidFill>
              </a:rPr>
              <a:t> – is hand washing easy?</a:t>
            </a:r>
            <a:br>
              <a:rPr lang="en-US" sz="3600">
                <a:solidFill>
                  <a:schemeClr val="tx1">
                    <a:lumMod val="85000"/>
                    <a:lumOff val="15000"/>
                  </a:schemeClr>
                </a:solidFill>
              </a:rPr>
            </a:br>
            <a:r>
              <a:rPr lang="en-US" sz="3600">
                <a:solidFill>
                  <a:schemeClr val="tx1">
                    <a:lumMod val="85000"/>
                    <a:lumOff val="15000"/>
                  </a:schemeClr>
                </a:solidFill>
              </a:rPr>
              <a:t> - conveniently located?</a:t>
            </a:r>
            <a:br>
              <a:rPr lang="en-US" sz="3600">
                <a:solidFill>
                  <a:schemeClr val="tx1">
                    <a:lumMod val="85000"/>
                    <a:lumOff val="15000"/>
                  </a:schemeClr>
                </a:solidFill>
              </a:rPr>
            </a:br>
            <a:endParaRPr lang="en-US" sz="3600">
              <a:solidFill>
                <a:schemeClr val="tx1">
                  <a:lumMod val="85000"/>
                  <a:lumOff val="15000"/>
                </a:schemeClr>
              </a:solidFill>
            </a:endParaRPr>
          </a:p>
        </p:txBody>
      </p:sp>
      <p:pic>
        <p:nvPicPr>
          <p:cNvPr id="66563" name="Picture 5" descr="sink3">
            <a:extLst>
              <a:ext uri="{FF2B5EF4-FFF2-40B4-BE49-F238E27FC236}">
                <a16:creationId xmlns:a16="http://schemas.microsoft.com/office/drawing/2014/main" id="{AF9A36B5-499C-4611-8B3E-A9D852C96BD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5055" y="1310579"/>
            <a:ext cx="2279584" cy="366557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Picture 7" descr="AAAAAovZwd0AAAAAAOo9pw">
            <a:extLst>
              <a:ext uri="{FF2B5EF4-FFF2-40B4-BE49-F238E27FC236}">
                <a16:creationId xmlns:a16="http://schemas.microsoft.com/office/drawing/2014/main" id="{D71E1DC3-4D4F-4B42-A235-091F2475E3F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001315" y="1646447"/>
            <a:ext cx="2286202" cy="299383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6577" name="Straight Connector 66576">
            <a:extLst>
              <a:ext uri="{FF2B5EF4-FFF2-40B4-BE49-F238E27FC236}">
                <a16:creationId xmlns:a16="http://schemas.microsoft.com/office/drawing/2014/main" id="{613AFA59-28DC-4A81-8ADB-6EE5C63222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12599" y="4343400"/>
            <a:ext cx="246888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66579" name="Rectangle 66578">
            <a:extLst>
              <a:ext uri="{FF2B5EF4-FFF2-40B4-BE49-F238E27FC236}">
                <a16:creationId xmlns:a16="http://schemas.microsoft.com/office/drawing/2014/main" id="{1702822D-7587-488C-BCDE-6366C82D9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6581" name="Rectangle 66580">
            <a:extLst>
              <a:ext uri="{FF2B5EF4-FFF2-40B4-BE49-F238E27FC236}">
                <a16:creationId xmlns:a16="http://schemas.microsoft.com/office/drawing/2014/main" id="{2336503F-9C9C-424B-B606-FD55CB6EC9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7" name="Rectangle 63496">
            <a:extLst>
              <a:ext uri="{FF2B5EF4-FFF2-40B4-BE49-F238E27FC236}">
                <a16:creationId xmlns:a16="http://schemas.microsoft.com/office/drawing/2014/main" id="{BB2B8762-61F0-4F1B-9364-D633EE9D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3499" name="Rectangle 63498">
            <a:extLst>
              <a:ext uri="{FF2B5EF4-FFF2-40B4-BE49-F238E27FC236}">
                <a16:creationId xmlns:a16="http://schemas.microsoft.com/office/drawing/2014/main" id="{E97675C8-1328-460C-9EBF-6B446B67EA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63501" name="Straight Connector 63500">
            <a:extLst>
              <a:ext uri="{FF2B5EF4-FFF2-40B4-BE49-F238E27FC236}">
                <a16:creationId xmlns:a16="http://schemas.microsoft.com/office/drawing/2014/main" id="{514EE78B-AF71-4195-A01B-F1165D9233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63503" name="Rectangle 63502">
            <a:extLst>
              <a:ext uri="{FF2B5EF4-FFF2-40B4-BE49-F238E27FC236}">
                <a16:creationId xmlns:a16="http://schemas.microsoft.com/office/drawing/2014/main" id="{C6417104-D4C1-4710-9982-2154A7F484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6E22BF02-F74C-427C-BE28-EC3495934493}"/>
              </a:ext>
            </a:extLst>
          </p:cNvPr>
          <p:cNvSpPr>
            <a:spLocks noGrp="1"/>
          </p:cNvSpPr>
          <p:nvPr>
            <p:ph type="title"/>
          </p:nvPr>
        </p:nvSpPr>
        <p:spPr>
          <a:xfrm>
            <a:off x="475499" y="4550229"/>
            <a:ext cx="8181805" cy="1057655"/>
          </a:xfrm>
        </p:spPr>
        <p:txBody>
          <a:bodyPr vert="horz" lIns="91440" tIns="45720" rIns="91440" bIns="45720" rtlCol="0" anchor="b">
            <a:normAutofit/>
          </a:bodyPr>
          <a:lstStyle/>
          <a:p>
            <a:pPr>
              <a:defRPr/>
            </a:pPr>
            <a:r>
              <a:rPr lang="en-US" sz="5200">
                <a:solidFill>
                  <a:schemeClr val="tx1">
                    <a:lumMod val="85000"/>
                    <a:lumOff val="15000"/>
                  </a:schemeClr>
                </a:solidFill>
              </a:rPr>
              <a:t>2017</a:t>
            </a:r>
          </a:p>
        </p:txBody>
      </p:sp>
      <p:pic>
        <p:nvPicPr>
          <p:cNvPr id="63492" name="Picture 6">
            <a:extLst>
              <a:ext uri="{FF2B5EF4-FFF2-40B4-BE49-F238E27FC236}">
                <a16:creationId xmlns:a16="http://schemas.microsoft.com/office/drawing/2014/main" id="{0D5BC006-C28B-4CE5-A191-2BAEE6B23D0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23280" y="640080"/>
            <a:ext cx="2702052" cy="360273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5" name="Rectangle 63504">
            <a:extLst>
              <a:ext uri="{FF2B5EF4-FFF2-40B4-BE49-F238E27FC236}">
                <a16:creationId xmlns:a16="http://schemas.microsoft.com/office/drawing/2014/main" id="{626F1402-2DEC-4071-84AF-350C7BF00D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47997" y="886968"/>
            <a:ext cx="48006"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490" name="Content Placeholder 4">
            <a:extLst>
              <a:ext uri="{FF2B5EF4-FFF2-40B4-BE49-F238E27FC236}">
                <a16:creationId xmlns:a16="http://schemas.microsoft.com/office/drawing/2014/main" id="{FFD0D515-55DB-4433-A76B-54582A77CD5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4818668" y="640080"/>
            <a:ext cx="2702052" cy="3602736"/>
          </a:xfrm>
          <a:prstGeom prst="rect">
            <a:avLst/>
          </a:prstGeom>
        </p:spPr>
      </p:pic>
      <p:cxnSp>
        <p:nvCxnSpPr>
          <p:cNvPr id="63507" name="Straight Connector 63506">
            <a:extLst>
              <a:ext uri="{FF2B5EF4-FFF2-40B4-BE49-F238E27FC236}">
                <a16:creationId xmlns:a16="http://schemas.microsoft.com/office/drawing/2014/main" id="{04733B62-1719-4677-A612-CA0AC0AD74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0814" y="5618770"/>
            <a:ext cx="78867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63509" name="Rectangle 63508">
            <a:extLst>
              <a:ext uri="{FF2B5EF4-FFF2-40B4-BE49-F238E27FC236}">
                <a16:creationId xmlns:a16="http://schemas.microsoft.com/office/drawing/2014/main" id="{DA52A394-10F4-4AA5-90E4-634D1E919D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3511" name="Rectangle 63510">
            <a:extLst>
              <a:ext uri="{FF2B5EF4-FFF2-40B4-BE49-F238E27FC236}">
                <a16:creationId xmlns:a16="http://schemas.microsoft.com/office/drawing/2014/main" id="{07BDDC51-8BB2-42BE-8EA8-39B3E9AC1E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D25922-787C-4F41-8EFA-A4FA61423A69}"/>
              </a:ext>
            </a:extLst>
          </p:cNvPr>
          <p:cNvSpPr>
            <a:spLocks noGrp="1"/>
          </p:cNvSpPr>
          <p:nvPr>
            <p:ph type="title"/>
          </p:nvPr>
        </p:nvSpPr>
        <p:spPr>
          <a:xfrm>
            <a:off x="7086600" y="381000"/>
            <a:ext cx="1676400" cy="4373562"/>
          </a:xfrm>
        </p:spPr>
        <p:txBody>
          <a:bodyPr/>
          <a:lstStyle/>
          <a:p>
            <a:pPr>
              <a:defRPr/>
            </a:pPr>
            <a:r>
              <a:rPr lang="en-US" dirty="0"/>
              <a:t>2018 NC State Fair</a:t>
            </a:r>
          </a:p>
        </p:txBody>
      </p:sp>
      <p:pic>
        <p:nvPicPr>
          <p:cNvPr id="64514" name="Content Placeholder 4" descr="A group of people standing in front of a building&#10;&#10;Description automatically generated">
            <a:extLst>
              <a:ext uri="{FF2B5EF4-FFF2-40B4-BE49-F238E27FC236}">
                <a16:creationId xmlns:a16="http://schemas.microsoft.com/office/drawing/2014/main" id="{1B56D4C9-B366-4CDB-B892-E105F83B457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6350"/>
            <a:ext cx="6705600" cy="6875463"/>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AE619C1-3EEA-4388-B4FF-6C9F20492AAE}"/>
              </a:ext>
            </a:extLst>
          </p:cNvPr>
          <p:cNvSpPr txBox="1"/>
          <p:nvPr/>
        </p:nvSpPr>
        <p:spPr>
          <a:xfrm>
            <a:off x="914400" y="1066800"/>
            <a:ext cx="7467600" cy="1877437"/>
          </a:xfrm>
          <a:prstGeom prst="rect">
            <a:avLst/>
          </a:prstGeom>
          <a:noFill/>
        </p:spPr>
        <p:txBody>
          <a:bodyPr wrap="square">
            <a:spAutoFit/>
          </a:bodyPr>
          <a:lstStyle/>
          <a:p>
            <a:pPr marL="0" marR="0">
              <a:spcBef>
                <a:spcPts val="0"/>
              </a:spcBef>
              <a:spcAft>
                <a:spcPts val="0"/>
              </a:spcAft>
            </a:pPr>
            <a:r>
              <a:rPr lang="en-US" dirty="0">
                <a:solidFill>
                  <a:srgbClr val="333333"/>
                </a:solidFill>
                <a:effectLst/>
                <a:latin typeface="Roboto" panose="02000000000000000000" pitchFamily="2" charset="0"/>
                <a:ea typeface="Roboto" panose="02000000000000000000" pitchFamily="2" charset="0"/>
                <a:cs typeface="Times New Roman" panose="02020603050405020304" pitchFamily="18" charset="0"/>
              </a:rPr>
              <a:t>In most families, every adult works. </a:t>
            </a:r>
            <a:r>
              <a:rPr lang="en-US" dirty="0">
                <a:solidFill>
                  <a:srgbClr val="333333"/>
                </a:solidFill>
                <a:latin typeface="Roboto" panose="02000000000000000000" pitchFamily="2" charset="0"/>
                <a:ea typeface="Roboto" panose="02000000000000000000" pitchFamily="2" charset="0"/>
                <a:cs typeface="Times New Roman" panose="02020603050405020304" pitchFamily="18" charset="0"/>
              </a:rPr>
              <a:t>W</a:t>
            </a:r>
            <a:r>
              <a:rPr lang="en-US" dirty="0">
                <a:solidFill>
                  <a:srgbClr val="333333"/>
                </a:solidFill>
                <a:effectLst/>
                <a:latin typeface="Roboto" panose="02000000000000000000" pitchFamily="2" charset="0"/>
                <a:ea typeface="Roboto" panose="02000000000000000000" pitchFamily="2" charset="0"/>
                <a:cs typeface="Times New Roman" panose="02020603050405020304" pitchFamily="18" charset="0"/>
              </a:rPr>
              <a:t>hen a child stays home sick</a:t>
            </a:r>
            <a:r>
              <a:rPr lang="en-US" dirty="0">
                <a:solidFill>
                  <a:srgbClr val="333333"/>
                </a:solidFill>
                <a:latin typeface="Roboto" panose="02000000000000000000" pitchFamily="2" charset="0"/>
                <a:ea typeface="Roboto" panose="02000000000000000000" pitchFamily="2" charset="0"/>
                <a:cs typeface="Times New Roman" panose="02020603050405020304" pitchFamily="18" charset="0"/>
              </a:rPr>
              <a:t> </a:t>
            </a:r>
            <a:r>
              <a:rPr lang="en-US" dirty="0">
                <a:solidFill>
                  <a:srgbClr val="333333"/>
                </a:solidFill>
                <a:effectLst/>
                <a:latin typeface="Roboto" panose="02000000000000000000" pitchFamily="2" charset="0"/>
                <a:ea typeface="Roboto" panose="02000000000000000000" pitchFamily="2" charset="0"/>
                <a:cs typeface="Times New Roman" panose="02020603050405020304" pitchFamily="18" charset="0"/>
              </a:rPr>
              <a:t>someone must stay home to provide care—and this person is usually a mother, a wife, or an adult daughter</a:t>
            </a:r>
            <a:r>
              <a:rPr lang="en-US" dirty="0">
                <a:effectLst/>
                <a:latin typeface="Roboto" panose="02000000000000000000" pitchFamily="2" charset="0"/>
                <a:ea typeface="Roboto" panose="02000000000000000000" pitchFamily="2" charset="0"/>
                <a:cs typeface="Times New Roman" panose="02020603050405020304" pitchFamily="18" charset="0"/>
              </a:rPr>
              <a:t>.</a:t>
            </a:r>
          </a:p>
          <a:p>
            <a:r>
              <a:rPr lang="en-US" sz="2000" i="1" u="sng" dirty="0">
                <a:solidFill>
                  <a:srgbClr val="000000"/>
                </a:solidFill>
                <a:effectLst/>
                <a:latin typeface="Calibri" panose="020F0502020204030204" pitchFamily="34" charset="0"/>
                <a:ea typeface="Calibri" panose="020F0502020204030204" pitchFamily="34" charset="0"/>
                <a:hlinkClick r:id="rId2"/>
              </a:rPr>
              <a:t>https://www.caregiver.org/caregiver-statistics-demographics</a:t>
            </a:r>
            <a:endParaRPr lang="en-US" dirty="0"/>
          </a:p>
        </p:txBody>
      </p:sp>
      <p:pic>
        <p:nvPicPr>
          <p:cNvPr id="3074" name="Picture 2" descr="When to Keep Your Child Home from Child Care - HealthyChildren.org">
            <a:extLst>
              <a:ext uri="{FF2B5EF4-FFF2-40B4-BE49-F238E27FC236}">
                <a16:creationId xmlns:a16="http://schemas.microsoft.com/office/drawing/2014/main" id="{BA44D3D7-DBDC-E5A3-17EF-310F83AD07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429000"/>
            <a:ext cx="4706587" cy="220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53848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31900A2-1C83-4D13-9453-9BBD3EDF94FB}"/>
              </a:ext>
            </a:extLst>
          </p:cNvPr>
          <p:cNvPicPr>
            <a:picLocks noGrp="1" noChangeAspect="1"/>
          </p:cNvPicPr>
          <p:nvPr>
            <p:ph idx="1"/>
          </p:nvPr>
        </p:nvPicPr>
        <p:blipFill rotWithShape="1">
          <a:blip r:embed="rId2"/>
          <a:srcRect r="1035" b="17676"/>
          <a:stretch/>
        </p:blipFill>
        <p:spPr>
          <a:xfrm>
            <a:off x="2667000" y="130047"/>
            <a:ext cx="5943600" cy="6592183"/>
          </a:xfrm>
          <a:prstGeom prst="rect">
            <a:avLst/>
          </a:prstGeom>
        </p:spPr>
      </p:pic>
      <p:sp>
        <p:nvSpPr>
          <p:cNvPr id="7" name="TextBox 6">
            <a:extLst>
              <a:ext uri="{FF2B5EF4-FFF2-40B4-BE49-F238E27FC236}">
                <a16:creationId xmlns:a16="http://schemas.microsoft.com/office/drawing/2014/main" id="{E4CADACB-7777-4073-B0DB-F1B6CFC7D73B}"/>
              </a:ext>
            </a:extLst>
          </p:cNvPr>
          <p:cNvSpPr txBox="1"/>
          <p:nvPr/>
        </p:nvSpPr>
        <p:spPr>
          <a:xfrm>
            <a:off x="381000" y="609600"/>
            <a:ext cx="2057400" cy="830997"/>
          </a:xfrm>
          <a:prstGeom prst="rect">
            <a:avLst/>
          </a:prstGeom>
          <a:noFill/>
        </p:spPr>
        <p:txBody>
          <a:bodyPr wrap="square" rtlCol="0">
            <a:spAutoFit/>
          </a:bodyPr>
          <a:lstStyle/>
          <a:p>
            <a:pPr algn="ctr"/>
            <a:r>
              <a:rPr lang="en-US" dirty="0"/>
              <a:t>2021</a:t>
            </a:r>
          </a:p>
          <a:p>
            <a:pPr algn="ctr"/>
            <a:r>
              <a:rPr lang="en-US" dirty="0"/>
              <a:t>NC State Fair </a:t>
            </a:r>
          </a:p>
        </p:txBody>
      </p:sp>
    </p:spTree>
    <p:extLst>
      <p:ext uri="{BB962C8B-B14F-4D97-AF65-F5344CB8AC3E}">
        <p14:creationId xmlns:p14="http://schemas.microsoft.com/office/powerpoint/2010/main" val="8676611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CAE16-3A16-4461-84C7-E24DD9FC4B55}"/>
              </a:ext>
            </a:extLst>
          </p:cNvPr>
          <p:cNvSpPr>
            <a:spLocks noGrp="1"/>
          </p:cNvSpPr>
          <p:nvPr>
            <p:ph type="title"/>
          </p:nvPr>
        </p:nvSpPr>
        <p:spPr>
          <a:xfrm>
            <a:off x="1905000" y="304800"/>
            <a:ext cx="5105400" cy="639762"/>
          </a:xfrm>
        </p:spPr>
        <p:txBody>
          <a:bodyPr/>
          <a:lstStyle/>
          <a:p>
            <a:pPr algn="ctr">
              <a:defRPr/>
            </a:pPr>
            <a:r>
              <a:rPr lang="en-US" sz="2800" dirty="0"/>
              <a:t>Wegman’s 3 in 1 Lavatory</a:t>
            </a:r>
          </a:p>
        </p:txBody>
      </p:sp>
      <p:pic>
        <p:nvPicPr>
          <p:cNvPr id="67587" name="Content Placeholder 4">
            <a:extLst>
              <a:ext uri="{FF2B5EF4-FFF2-40B4-BE49-F238E27FC236}">
                <a16:creationId xmlns:a16="http://schemas.microsoft.com/office/drawing/2014/main" id="{1C254CE5-C984-47D1-9EC0-600A4DFEBD9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362200" y="1066800"/>
            <a:ext cx="4200525" cy="5600700"/>
          </a:xfr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5" name="Straight Connector 24">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6" name="Rectangle 25">
            <a:extLst>
              <a:ext uri="{FF2B5EF4-FFF2-40B4-BE49-F238E27FC236}">
                <a16:creationId xmlns:a16="http://schemas.microsoft.com/office/drawing/2014/main" id="{FA4CD5CB-D209-4D70-8CA4-629731C59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F9C826B-A452-80DE-98A5-85307BACA1DD}"/>
              </a:ext>
            </a:extLst>
          </p:cNvPr>
          <p:cNvSpPr>
            <a:spLocks noGrp="1"/>
          </p:cNvSpPr>
          <p:nvPr>
            <p:ph type="title"/>
          </p:nvPr>
        </p:nvSpPr>
        <p:spPr>
          <a:xfrm>
            <a:off x="6105832" y="639097"/>
            <a:ext cx="2551471" cy="3686015"/>
          </a:xfrm>
        </p:spPr>
        <p:txBody>
          <a:bodyPr vert="horz" lIns="91440" tIns="45720" rIns="91440" bIns="45720" rtlCol="0" anchor="b">
            <a:normAutofit/>
          </a:bodyPr>
          <a:lstStyle/>
          <a:p>
            <a:r>
              <a:rPr lang="en-US" sz="5700">
                <a:solidFill>
                  <a:schemeClr val="tx1">
                    <a:lumMod val="85000"/>
                    <a:lumOff val="15000"/>
                  </a:schemeClr>
                </a:solidFill>
              </a:rPr>
              <a:t>Jesus and Germs</a:t>
            </a:r>
          </a:p>
        </p:txBody>
      </p:sp>
      <p:pic>
        <p:nvPicPr>
          <p:cNvPr id="4" name="Content Placeholder 3">
            <a:extLst>
              <a:ext uri="{FF2B5EF4-FFF2-40B4-BE49-F238E27FC236}">
                <a16:creationId xmlns:a16="http://schemas.microsoft.com/office/drawing/2014/main" id="{DBFECB03-C8AD-71D0-81D5-95B4BC37E70D}"/>
              </a:ext>
            </a:extLst>
          </p:cNvPr>
          <p:cNvPicPr>
            <a:picLocks noGrp="1" noChangeAspect="1"/>
          </p:cNvPicPr>
          <p:nvPr>
            <p:ph idx="1"/>
          </p:nvPr>
        </p:nvPicPr>
        <p:blipFill>
          <a:blip r:embed="rId2"/>
          <a:stretch>
            <a:fillRect/>
          </a:stretch>
        </p:blipFill>
        <p:spPr>
          <a:xfrm>
            <a:off x="540502" y="640081"/>
            <a:ext cx="5054156" cy="5054156"/>
          </a:xfrm>
          <a:prstGeom prst="rect">
            <a:avLst/>
          </a:prstGeom>
        </p:spPr>
      </p:pic>
      <p:cxnSp>
        <p:nvCxnSpPr>
          <p:cNvPr id="27" name="Straight Connector 26">
            <a:extLst>
              <a:ext uri="{FF2B5EF4-FFF2-40B4-BE49-F238E27FC236}">
                <a16:creationId xmlns:a16="http://schemas.microsoft.com/office/drawing/2014/main" id="{5C6A2BAE-B461-4B55-8E1F-0722ABDD13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56978" y="4343400"/>
            <a:ext cx="24003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B4C27B90-DF2B-4D00-BA07-18ED774CD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9" name="Rectangle 28">
            <a:extLst>
              <a:ext uri="{FF2B5EF4-FFF2-40B4-BE49-F238E27FC236}">
                <a16:creationId xmlns:a16="http://schemas.microsoft.com/office/drawing/2014/main" id="{593ACC25-C262-417A-8AA9-0641C772B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1853915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9641" name="Rectangle 69640">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86" name="Rectangle 2">
            <a:extLst>
              <a:ext uri="{FF2B5EF4-FFF2-40B4-BE49-F238E27FC236}">
                <a16:creationId xmlns:a16="http://schemas.microsoft.com/office/drawing/2014/main" id="{B2B4A548-AB03-433C-8984-8D6D18202910}"/>
              </a:ext>
            </a:extLst>
          </p:cNvPr>
          <p:cNvSpPr>
            <a:spLocks noGrp="1" noChangeArrowheads="1"/>
          </p:cNvSpPr>
          <p:nvPr>
            <p:ph type="title"/>
          </p:nvPr>
        </p:nvSpPr>
        <p:spPr>
          <a:xfrm>
            <a:off x="4808763" y="634946"/>
            <a:ext cx="3845379" cy="1450757"/>
          </a:xfrm>
        </p:spPr>
        <p:txBody>
          <a:bodyPr>
            <a:normAutofit/>
          </a:bodyPr>
          <a:lstStyle/>
          <a:p>
            <a:pPr eaLnBrk="1" fontAlgn="auto" hangingPunct="1">
              <a:spcAft>
                <a:spcPts val="0"/>
              </a:spcAft>
              <a:defRPr/>
            </a:pPr>
            <a:r>
              <a:rPr lang="en-US"/>
              <a:t>Hand Washing</a:t>
            </a:r>
          </a:p>
        </p:txBody>
      </p:sp>
      <p:pic>
        <p:nvPicPr>
          <p:cNvPr id="69636" name="Picture 3" descr="C:\Users\wdbrown\AppData\Local\Microsoft\Windows\INetCache\Content.MSO\3CE74E0D.tmp">
            <a:extLst>
              <a:ext uri="{FF2B5EF4-FFF2-40B4-BE49-F238E27FC236}">
                <a16:creationId xmlns:a16="http://schemas.microsoft.com/office/drawing/2014/main" id="{84D0BA00-18A5-443A-8340-91431519419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2394" y="1913480"/>
            <a:ext cx="4088720" cy="27109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9643" name="Straight Connector 69642">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08763" y="2086188"/>
            <a:ext cx="356160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6866" name="Rectangle 3">
            <a:extLst>
              <a:ext uri="{FF2B5EF4-FFF2-40B4-BE49-F238E27FC236}">
                <a16:creationId xmlns:a16="http://schemas.microsoft.com/office/drawing/2014/main" id="{F7FB2ED2-9435-416C-8441-1ED91E028B3E}"/>
              </a:ext>
            </a:extLst>
          </p:cNvPr>
          <p:cNvSpPr>
            <a:spLocks noGrp="1"/>
          </p:cNvSpPr>
          <p:nvPr>
            <p:ph idx="1"/>
          </p:nvPr>
        </p:nvSpPr>
        <p:spPr>
          <a:xfrm>
            <a:off x="4808763" y="2198914"/>
            <a:ext cx="3845379" cy="3670180"/>
          </a:xfrm>
        </p:spPr>
        <p:txBody>
          <a:bodyPr>
            <a:normAutofit/>
          </a:bodyPr>
          <a:lstStyle/>
          <a:p>
            <a:pPr eaLnBrk="1" hangingPunct="1">
              <a:defRPr/>
            </a:pPr>
            <a:r>
              <a:rPr lang="en-US" altLang="en-US" dirty="0"/>
              <a:t>Tempered water (80 – 110 F), soap, and disposable towels </a:t>
            </a:r>
          </a:p>
          <a:p>
            <a:pPr eaLnBrk="1" hangingPunct="1">
              <a:defRPr/>
            </a:pPr>
            <a:r>
              <a:rPr lang="en-US" altLang="en-US" dirty="0"/>
              <a:t>Demonstrate proper hand washing</a:t>
            </a:r>
          </a:p>
          <a:p>
            <a:pPr eaLnBrk="1" hangingPunct="1">
              <a:defRPr/>
            </a:pPr>
            <a:r>
              <a:rPr lang="en-US" altLang="en-US" dirty="0"/>
              <a:t>Don’t assume staff know how.  </a:t>
            </a:r>
          </a:p>
          <a:p>
            <a:pPr eaLnBrk="1" hangingPunct="1">
              <a:buFont typeface="Wingdings 3" panose="05040102010807070707" pitchFamily="18" charset="2"/>
              <a:buNone/>
              <a:defRPr/>
            </a:pPr>
            <a:endParaRPr lang="en-US" altLang="en-US" i="1" dirty="0"/>
          </a:p>
          <a:p>
            <a:pPr eaLnBrk="1" hangingPunct="1">
              <a:defRPr/>
            </a:pPr>
            <a:endParaRPr lang="en-US" altLang="en-US" i="1" dirty="0"/>
          </a:p>
        </p:txBody>
      </p:sp>
      <p:sp>
        <p:nvSpPr>
          <p:cNvPr id="69645" name="Rectangle 69644">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9647" name="Rectangle 69646">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693" name="Rectangle 71692">
            <a:extLst>
              <a:ext uri="{FF2B5EF4-FFF2-40B4-BE49-F238E27FC236}">
                <a16:creationId xmlns:a16="http://schemas.microsoft.com/office/drawing/2014/main" id="{CECF0FC6-D57B-48B6-9036-F4FFD91A4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434" name="Rectangle 2">
            <a:extLst>
              <a:ext uri="{FF2B5EF4-FFF2-40B4-BE49-F238E27FC236}">
                <a16:creationId xmlns:a16="http://schemas.microsoft.com/office/drawing/2014/main" id="{77D8CA7D-2BEF-41E3-BE51-FC155E5045DE}"/>
              </a:ext>
            </a:extLst>
          </p:cNvPr>
          <p:cNvSpPr>
            <a:spLocks noGrp="1" noChangeArrowheads="1"/>
          </p:cNvSpPr>
          <p:nvPr>
            <p:ph type="title"/>
          </p:nvPr>
        </p:nvSpPr>
        <p:spPr>
          <a:xfrm>
            <a:off x="743199" y="286603"/>
            <a:ext cx="5063240" cy="1450757"/>
          </a:xfrm>
        </p:spPr>
        <p:txBody>
          <a:bodyPr>
            <a:normAutofit/>
          </a:bodyPr>
          <a:lstStyle/>
          <a:p>
            <a:pPr eaLnBrk="1" fontAlgn="auto" hangingPunct="1">
              <a:spcAft>
                <a:spcPts val="0"/>
              </a:spcAft>
              <a:defRPr/>
            </a:pPr>
            <a:r>
              <a:rPr lang="en-US">
                <a:solidFill>
                  <a:schemeClr val="accent2"/>
                </a:solidFill>
              </a:rPr>
              <a:t>Diapering Procedures - </a:t>
            </a:r>
            <a:r>
              <a:rPr lang="en-US" i="1">
                <a:solidFill>
                  <a:schemeClr val="accent2"/>
                </a:solidFill>
              </a:rPr>
              <a:t>.2819</a:t>
            </a:r>
          </a:p>
        </p:txBody>
      </p:sp>
      <p:sp>
        <p:nvSpPr>
          <p:cNvPr id="71682" name="Rectangle 3">
            <a:extLst>
              <a:ext uri="{FF2B5EF4-FFF2-40B4-BE49-F238E27FC236}">
                <a16:creationId xmlns:a16="http://schemas.microsoft.com/office/drawing/2014/main" id="{21D539DE-F31B-4FDF-B60F-64256AEC62C1}"/>
              </a:ext>
            </a:extLst>
          </p:cNvPr>
          <p:cNvSpPr>
            <a:spLocks noGrp="1"/>
          </p:cNvSpPr>
          <p:nvPr>
            <p:ph idx="1"/>
          </p:nvPr>
        </p:nvSpPr>
        <p:spPr>
          <a:xfrm>
            <a:off x="783153" y="2023962"/>
            <a:ext cx="5023286" cy="3845131"/>
          </a:xfrm>
        </p:spPr>
        <p:txBody>
          <a:bodyPr>
            <a:normAutofit/>
          </a:bodyPr>
          <a:lstStyle/>
          <a:p>
            <a:pPr eaLnBrk="1" hangingPunct="1"/>
            <a:r>
              <a:rPr lang="en-US" altLang="en-US"/>
              <a:t>Diapering procedures posted/followed?</a:t>
            </a:r>
          </a:p>
          <a:p>
            <a:pPr lvl="1" eaLnBrk="1" hangingPunct="1"/>
            <a:r>
              <a:rPr lang="en-US" altLang="en-US"/>
              <a:t>Is the caregiver washing their hands and the child’s hands?</a:t>
            </a:r>
          </a:p>
          <a:p>
            <a:pPr lvl="1" eaLnBrk="1" hangingPunct="1"/>
            <a:r>
              <a:rPr lang="en-US" altLang="en-US"/>
              <a:t>Are gloves being used properly?</a:t>
            </a:r>
          </a:p>
          <a:p>
            <a:pPr lvl="1" eaLnBrk="1" hangingPunct="1"/>
            <a:r>
              <a:rPr lang="en-US" altLang="en-US"/>
              <a:t>Cloth diapers</a:t>
            </a:r>
          </a:p>
          <a:p>
            <a:pPr lvl="1" eaLnBrk="1" hangingPunct="1"/>
            <a:r>
              <a:rPr lang="en-US" altLang="en-US"/>
              <a:t>Are diapers being placed in a plastic-lined, covered container?</a:t>
            </a:r>
          </a:p>
        </p:txBody>
      </p:sp>
      <p:sp>
        <p:nvSpPr>
          <p:cNvPr id="71694" name="Rectangle 71693">
            <a:extLst>
              <a:ext uri="{FF2B5EF4-FFF2-40B4-BE49-F238E27FC236}">
                <a16:creationId xmlns:a16="http://schemas.microsoft.com/office/drawing/2014/main" id="{717A211C-5863-4303-AC3D-AEBFDF6D6A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81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1695" name="Rectangle 71694">
            <a:extLst>
              <a:ext uri="{FF2B5EF4-FFF2-40B4-BE49-F238E27FC236}">
                <a16:creationId xmlns:a16="http://schemas.microsoft.com/office/drawing/2014/main" id="{087519CD-2FFF-42E3-BB0C-FEAA828BA5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9617"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13" name="Rectangle 72712">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2715" name="Rectangle 72714">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72717" name="Straight Connector 72716">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2719" name="Rectangle 72718">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1" name="Rectangle 2">
            <a:extLst>
              <a:ext uri="{FF2B5EF4-FFF2-40B4-BE49-F238E27FC236}">
                <a16:creationId xmlns:a16="http://schemas.microsoft.com/office/drawing/2014/main" id="{967B510B-1BD7-449B-AD2B-C1B906E4CF9E}"/>
              </a:ext>
            </a:extLst>
          </p:cNvPr>
          <p:cNvSpPr>
            <a:spLocks noGrp="1" noChangeArrowheads="1"/>
          </p:cNvSpPr>
          <p:nvPr>
            <p:ph type="title"/>
          </p:nvPr>
        </p:nvSpPr>
        <p:spPr>
          <a:xfrm>
            <a:off x="4808763" y="634946"/>
            <a:ext cx="3845379" cy="1450757"/>
          </a:xfrm>
        </p:spPr>
        <p:txBody>
          <a:bodyPr vert="horz" lIns="91440" tIns="45720" rIns="91440" bIns="45720" rtlCol="0" anchor="b">
            <a:normAutofit/>
          </a:bodyPr>
          <a:lstStyle/>
          <a:p>
            <a:pPr fontAlgn="auto">
              <a:spcAft>
                <a:spcPts val="0"/>
              </a:spcAft>
              <a:defRPr/>
            </a:pPr>
            <a:r>
              <a:rPr lang="en-US" dirty="0"/>
              <a:t>Diapering Procedures</a:t>
            </a:r>
            <a:endParaRPr lang="en-US"/>
          </a:p>
        </p:txBody>
      </p:sp>
      <p:pic>
        <p:nvPicPr>
          <p:cNvPr id="72708" name="Picture 7">
            <a:extLst>
              <a:ext uri="{FF2B5EF4-FFF2-40B4-BE49-F238E27FC236}">
                <a16:creationId xmlns:a16="http://schemas.microsoft.com/office/drawing/2014/main" id="{ED1385D9-F507-4F98-B870-8DE34AF088D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2394" y="1536653"/>
            <a:ext cx="4088720" cy="346465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2721" name="Straight Connector 72720">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08763" y="2086188"/>
            <a:ext cx="356160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72707" name="Rectangle 3">
            <a:extLst>
              <a:ext uri="{FF2B5EF4-FFF2-40B4-BE49-F238E27FC236}">
                <a16:creationId xmlns:a16="http://schemas.microsoft.com/office/drawing/2014/main" id="{6672C7AB-94C3-4C98-A841-F4AB891C51CB}"/>
              </a:ext>
            </a:extLst>
          </p:cNvPr>
          <p:cNvSpPr>
            <a:spLocks noGrp="1"/>
          </p:cNvSpPr>
          <p:nvPr>
            <p:ph type="body" sz="half" idx="1"/>
          </p:nvPr>
        </p:nvSpPr>
        <p:spPr>
          <a:xfrm>
            <a:off x="4808763" y="2198914"/>
            <a:ext cx="3845379" cy="3670180"/>
          </a:xfrm>
        </p:spPr>
        <p:txBody>
          <a:bodyPr vert="horz" lIns="0" tIns="45720" rIns="0" bIns="45720" rtlCol="0">
            <a:normAutofit/>
          </a:bodyPr>
          <a:lstStyle/>
          <a:p>
            <a:r>
              <a:rPr lang="en-US" altLang="en-US"/>
              <a:t>Is the diapering surface smooth, nonabsorbent, &amp; easily cleanable?</a:t>
            </a:r>
          </a:p>
          <a:p>
            <a:r>
              <a:rPr lang="en-US" altLang="en-US"/>
              <a:t>Is a solution of soap and water used prior to disinfecting?</a:t>
            </a:r>
          </a:p>
        </p:txBody>
      </p:sp>
      <p:sp>
        <p:nvSpPr>
          <p:cNvPr id="72723" name="Rectangle 72722">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2725" name="Rectangle 72724">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735" name="Rectangle 73734">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73737" name="Rectangle 73736">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9458" name="Rectangle 2">
            <a:extLst>
              <a:ext uri="{FF2B5EF4-FFF2-40B4-BE49-F238E27FC236}">
                <a16:creationId xmlns:a16="http://schemas.microsoft.com/office/drawing/2014/main" id="{E41A6BFD-17AE-4881-8C9B-0B3E1E633027}"/>
              </a:ext>
            </a:extLst>
          </p:cNvPr>
          <p:cNvSpPr>
            <a:spLocks noGrp="1" noChangeArrowheads="1"/>
          </p:cNvSpPr>
          <p:nvPr>
            <p:ph type="title"/>
          </p:nvPr>
        </p:nvSpPr>
        <p:spPr>
          <a:xfrm>
            <a:off x="369277" y="605896"/>
            <a:ext cx="2313633" cy="5646208"/>
          </a:xfrm>
        </p:spPr>
        <p:txBody>
          <a:bodyPr anchor="ctr">
            <a:normAutofit/>
          </a:bodyPr>
          <a:lstStyle/>
          <a:p>
            <a:pPr eaLnBrk="1" fontAlgn="auto" hangingPunct="1">
              <a:spcAft>
                <a:spcPts val="0"/>
              </a:spcAft>
              <a:defRPr/>
            </a:pPr>
            <a:r>
              <a:rPr lang="en-US" sz="3100">
                <a:solidFill>
                  <a:srgbClr val="FFFFFF"/>
                </a:solidFill>
              </a:rPr>
              <a:t>Diapering and Toileting</a:t>
            </a:r>
          </a:p>
        </p:txBody>
      </p:sp>
      <p:sp>
        <p:nvSpPr>
          <p:cNvPr id="73739" name="Rectangle 73738">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3730" name="Rectangle 3">
            <a:extLst>
              <a:ext uri="{FF2B5EF4-FFF2-40B4-BE49-F238E27FC236}">
                <a16:creationId xmlns:a16="http://schemas.microsoft.com/office/drawing/2014/main" id="{2CABB2CB-B2B5-4CF6-9510-732568BC301E}"/>
              </a:ext>
            </a:extLst>
          </p:cNvPr>
          <p:cNvSpPr>
            <a:spLocks noGrp="1"/>
          </p:cNvSpPr>
          <p:nvPr>
            <p:ph idx="1"/>
          </p:nvPr>
        </p:nvSpPr>
        <p:spPr>
          <a:xfrm>
            <a:off x="3556512" y="605896"/>
            <a:ext cx="4810247" cy="5646208"/>
          </a:xfrm>
        </p:spPr>
        <p:txBody>
          <a:bodyPr anchor="ctr">
            <a:normAutofit/>
          </a:bodyPr>
          <a:lstStyle/>
          <a:p>
            <a:pPr eaLnBrk="1" hangingPunct="1"/>
            <a:r>
              <a:rPr lang="en-US" altLang="en-US"/>
              <a:t>Is the disinfectant concentration adequate? - </a:t>
            </a:r>
            <a:r>
              <a:rPr lang="en-US" altLang="en-US" i="1"/>
              <a:t>500 – 800 ppm Cl or EPA registered - .2801 (7)</a:t>
            </a:r>
          </a:p>
          <a:p>
            <a:pPr eaLnBrk="1" hangingPunct="1"/>
            <a:r>
              <a:rPr lang="en-US" altLang="en-US"/>
              <a:t>Proper contact time – </a:t>
            </a:r>
            <a:r>
              <a:rPr lang="en-US" altLang="en-US" i="1"/>
              <a:t>bleach solution 2 minutes other products are longer</a:t>
            </a:r>
          </a:p>
          <a:p>
            <a:pPr eaLnBrk="1" hangingPunct="1"/>
            <a:r>
              <a:rPr lang="en-US" altLang="en-US"/>
              <a:t>Are toilets cleaned and disinfected?</a:t>
            </a:r>
          </a:p>
          <a:p>
            <a:pPr eaLnBrk="1" hangingPunct="1"/>
            <a:r>
              <a:rPr lang="en-US" altLang="en-US"/>
              <a:t>Adequate amounts of toilet paper?</a:t>
            </a:r>
          </a:p>
          <a:p>
            <a:pPr eaLnBrk="1" hangingPunct="1"/>
            <a:r>
              <a:rPr lang="en-US" altLang="en-US"/>
              <a:t>Are the children properly supervised?</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2" name="Rectangle 1041">
            <a:extLst>
              <a:ext uri="{FF2B5EF4-FFF2-40B4-BE49-F238E27FC236}">
                <a16:creationId xmlns:a16="http://schemas.microsoft.com/office/drawing/2014/main" id="{BB2B8762-61F0-4F1B-9364-D633EE9D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44" name="Rectangle 1043">
            <a:extLst>
              <a:ext uri="{FF2B5EF4-FFF2-40B4-BE49-F238E27FC236}">
                <a16:creationId xmlns:a16="http://schemas.microsoft.com/office/drawing/2014/main" id="{E97675C8-1328-460C-9EBF-6B446B67EA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046" name="Straight Connector 1045">
            <a:extLst>
              <a:ext uri="{FF2B5EF4-FFF2-40B4-BE49-F238E27FC236}">
                <a16:creationId xmlns:a16="http://schemas.microsoft.com/office/drawing/2014/main" id="{514EE78B-AF71-4195-A01B-F1165D9233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048" name="Rectangle 1047">
            <a:extLst>
              <a:ext uri="{FF2B5EF4-FFF2-40B4-BE49-F238E27FC236}">
                <a16:creationId xmlns:a16="http://schemas.microsoft.com/office/drawing/2014/main" id="{C6417104-D4C1-4710-9982-2154A7F484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AE88BFE-BB7D-1AD7-DED5-B769D6D1E0EE}"/>
              </a:ext>
            </a:extLst>
          </p:cNvPr>
          <p:cNvSpPr txBox="1"/>
          <p:nvPr/>
        </p:nvSpPr>
        <p:spPr>
          <a:xfrm>
            <a:off x="475499" y="4550229"/>
            <a:ext cx="8181805" cy="1057655"/>
          </a:xfrm>
          <a:prstGeom prst="rect">
            <a:avLst/>
          </a:prstGeom>
        </p:spPr>
        <p:txBody>
          <a:bodyPr vert="horz" lIns="91440" tIns="45720" rIns="91440" bIns="45720" rtlCol="0" anchor="b">
            <a:normAutofit/>
          </a:bodyPr>
          <a:lstStyle/>
          <a:p>
            <a:pPr defTabSz="914400">
              <a:lnSpc>
                <a:spcPct val="85000"/>
              </a:lnSpc>
              <a:spcBef>
                <a:spcPct val="0"/>
              </a:spcBef>
              <a:spcAft>
                <a:spcPts val="600"/>
              </a:spcAft>
            </a:pPr>
            <a:r>
              <a:rPr lang="en-US" sz="5200" spc="-50">
                <a:solidFill>
                  <a:schemeClr val="tx1">
                    <a:lumMod val="85000"/>
                    <a:lumOff val="15000"/>
                  </a:schemeClr>
                </a:solidFill>
                <a:latin typeface="+mj-lt"/>
                <a:ea typeface="+mj-ea"/>
                <a:cs typeface="+mj-cs"/>
              </a:rPr>
              <a:t>The BLOWOUT</a:t>
            </a:r>
          </a:p>
        </p:txBody>
      </p:sp>
      <p:pic>
        <p:nvPicPr>
          <p:cNvPr id="1028" name="Picture 4" descr="Toddler Girl's Epic Diaper Blowout as Told by One Mad Dad - Metro Parent">
            <a:extLst>
              <a:ext uri="{FF2B5EF4-FFF2-40B4-BE49-F238E27FC236}">
                <a16:creationId xmlns:a16="http://schemas.microsoft.com/office/drawing/2014/main" id="{81F6A011-EEA0-BB30-FFD1-DEF77EFAF0E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76592" y="1291637"/>
            <a:ext cx="3848740" cy="2299622"/>
          </a:xfrm>
          <a:prstGeom prst="rect">
            <a:avLst/>
          </a:prstGeom>
          <a:noFill/>
          <a:extLst>
            <a:ext uri="{909E8E84-426E-40DD-AFC4-6F175D3DCCD1}">
              <a14:hiddenFill xmlns:a14="http://schemas.microsoft.com/office/drawing/2010/main">
                <a:solidFill>
                  <a:srgbClr val="FFFFFF"/>
                </a:solidFill>
              </a14:hiddenFill>
            </a:ext>
          </a:extLst>
        </p:spPr>
      </p:pic>
      <p:sp>
        <p:nvSpPr>
          <p:cNvPr id="1050" name="Rectangle 1049">
            <a:extLst>
              <a:ext uri="{FF2B5EF4-FFF2-40B4-BE49-F238E27FC236}">
                <a16:creationId xmlns:a16="http://schemas.microsoft.com/office/drawing/2014/main" id="{626F1402-2DEC-4071-84AF-350C7BF00D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47997" y="886968"/>
            <a:ext cx="48006"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The blowout photo every parent can relate to - Today's Parent">
            <a:extLst>
              <a:ext uri="{FF2B5EF4-FFF2-40B4-BE49-F238E27FC236}">
                <a16:creationId xmlns:a16="http://schemas.microsoft.com/office/drawing/2014/main" id="{C60DD559-4A88-F284-E0DF-DB8BECE4C1C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18668" y="640080"/>
            <a:ext cx="3602736" cy="3602736"/>
          </a:xfrm>
          <a:prstGeom prst="rect">
            <a:avLst/>
          </a:prstGeom>
          <a:noFill/>
          <a:extLst>
            <a:ext uri="{909E8E84-426E-40DD-AFC4-6F175D3DCCD1}">
              <a14:hiddenFill xmlns:a14="http://schemas.microsoft.com/office/drawing/2010/main">
                <a:solidFill>
                  <a:srgbClr val="FFFFFF"/>
                </a:solidFill>
              </a14:hiddenFill>
            </a:ext>
          </a:extLst>
        </p:spPr>
      </p:pic>
      <p:cxnSp>
        <p:nvCxnSpPr>
          <p:cNvPr id="1052" name="Straight Connector 1051">
            <a:extLst>
              <a:ext uri="{FF2B5EF4-FFF2-40B4-BE49-F238E27FC236}">
                <a16:creationId xmlns:a16="http://schemas.microsoft.com/office/drawing/2014/main" id="{04733B62-1719-4677-A612-CA0AC0AD74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0814" y="5618770"/>
            <a:ext cx="78867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054" name="Rectangle 1053">
            <a:extLst>
              <a:ext uri="{FF2B5EF4-FFF2-40B4-BE49-F238E27FC236}">
                <a16:creationId xmlns:a16="http://schemas.microsoft.com/office/drawing/2014/main" id="{DA52A394-10F4-4AA5-90E4-634D1E919D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56" name="Rectangle 1055">
            <a:extLst>
              <a:ext uri="{FF2B5EF4-FFF2-40B4-BE49-F238E27FC236}">
                <a16:creationId xmlns:a16="http://schemas.microsoft.com/office/drawing/2014/main" id="{07BDDC51-8BB2-42BE-8EA8-39B3E9AC1E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1023069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598D7-5089-0CA3-B3A3-C7F9E86AE122}"/>
              </a:ext>
            </a:extLst>
          </p:cNvPr>
          <p:cNvSpPr>
            <a:spLocks noGrp="1"/>
          </p:cNvSpPr>
          <p:nvPr>
            <p:ph type="title" idx="4294967295"/>
          </p:nvPr>
        </p:nvSpPr>
        <p:spPr>
          <a:xfrm>
            <a:off x="1600200" y="287338"/>
            <a:ext cx="7543800" cy="398462"/>
          </a:xfrm>
        </p:spPr>
        <p:txBody>
          <a:bodyPr>
            <a:normAutofit/>
          </a:bodyPr>
          <a:lstStyle/>
          <a:p>
            <a:r>
              <a:rPr lang="en-US" sz="1400" dirty="0"/>
              <a:t>Vomit and Diarrhea Clean-up Plan aka “the blowout plan”</a:t>
            </a:r>
          </a:p>
        </p:txBody>
      </p:sp>
      <p:graphicFrame>
        <p:nvGraphicFramePr>
          <p:cNvPr id="6" name="Content Placeholder 5">
            <a:extLst>
              <a:ext uri="{FF2B5EF4-FFF2-40B4-BE49-F238E27FC236}">
                <a16:creationId xmlns:a16="http://schemas.microsoft.com/office/drawing/2014/main" id="{108267D8-0E1B-C099-6156-80DA0860CBB4}"/>
              </a:ext>
            </a:extLst>
          </p:cNvPr>
          <p:cNvGraphicFramePr>
            <a:graphicFrameLocks noGrp="1" noChangeAspect="1"/>
          </p:cNvGraphicFramePr>
          <p:nvPr>
            <p:ph idx="4294967295"/>
            <p:extLst>
              <p:ext uri="{D42A27DB-BD31-4B8C-83A1-F6EECF244321}">
                <p14:modId xmlns:p14="http://schemas.microsoft.com/office/powerpoint/2010/main" val="3047501474"/>
              </p:ext>
            </p:extLst>
          </p:nvPr>
        </p:nvGraphicFramePr>
        <p:xfrm>
          <a:off x="2003316" y="757310"/>
          <a:ext cx="4245084" cy="5491090"/>
        </p:xfrm>
        <a:graphic>
          <a:graphicData uri="http://schemas.openxmlformats.org/presentationml/2006/ole">
            <mc:AlternateContent xmlns:mc="http://schemas.openxmlformats.org/markup-compatibility/2006">
              <mc:Choice xmlns:v="urn:schemas-microsoft-com:vml" Requires="v">
                <p:oleObj name="Acrobat Document" r:id="rId2" imgW="4663440" imgH="6034757" progId="Acrobat.Document.DC">
                  <p:embed/>
                </p:oleObj>
              </mc:Choice>
              <mc:Fallback>
                <p:oleObj name="Acrobat Document" r:id="rId2" imgW="4663440" imgH="6034757" progId="Acrobat.Document.DC">
                  <p:embed/>
                  <p:pic>
                    <p:nvPicPr>
                      <p:cNvPr id="0" name=""/>
                      <p:cNvPicPr/>
                      <p:nvPr/>
                    </p:nvPicPr>
                    <p:blipFill>
                      <a:blip r:embed="rId3"/>
                      <a:stretch>
                        <a:fillRect/>
                      </a:stretch>
                    </p:blipFill>
                    <p:spPr>
                      <a:xfrm>
                        <a:off x="2003316" y="757310"/>
                        <a:ext cx="4245084" cy="5491090"/>
                      </a:xfrm>
                      <a:prstGeom prst="rect">
                        <a:avLst/>
                      </a:prstGeom>
                    </p:spPr>
                  </p:pic>
                </p:oleObj>
              </mc:Fallback>
            </mc:AlternateContent>
          </a:graphicData>
        </a:graphic>
      </p:graphicFrame>
    </p:spTree>
    <p:extLst>
      <p:ext uri="{BB962C8B-B14F-4D97-AF65-F5344CB8AC3E}">
        <p14:creationId xmlns:p14="http://schemas.microsoft.com/office/powerpoint/2010/main" val="40624662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Graphical user interface, text, application&#10;&#10;Description automatically generated">
            <a:extLst>
              <a:ext uri="{FF2B5EF4-FFF2-40B4-BE49-F238E27FC236}">
                <a16:creationId xmlns:a16="http://schemas.microsoft.com/office/drawing/2014/main" id="{392AE2BC-DFD9-A3CD-DCC4-5167263F5910}"/>
              </a:ext>
            </a:extLst>
          </p:cNvPr>
          <p:cNvPicPr>
            <a:picLocks noChangeAspect="1"/>
          </p:cNvPicPr>
          <p:nvPr/>
        </p:nvPicPr>
        <p:blipFill rotWithShape="1">
          <a:blip r:embed="rId2"/>
          <a:srcRect l="37949" t="10028" r="27180" b="12251"/>
          <a:stretch/>
        </p:blipFill>
        <p:spPr bwMode="auto">
          <a:xfrm>
            <a:off x="2557884" y="643467"/>
            <a:ext cx="4028230" cy="5050225"/>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29312778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7" name="Rectangle 2">
            <a:extLst>
              <a:ext uri="{FF2B5EF4-FFF2-40B4-BE49-F238E27FC236}">
                <a16:creationId xmlns:a16="http://schemas.microsoft.com/office/drawing/2014/main" id="{450CAE26-73E8-461B-8BCB-F67599DA9CE4}"/>
              </a:ext>
            </a:extLst>
          </p:cNvPr>
          <p:cNvSpPr>
            <a:spLocks noGrp="1" noChangeArrowheads="1"/>
          </p:cNvSpPr>
          <p:nvPr>
            <p:ph type="title"/>
          </p:nvPr>
        </p:nvSpPr>
        <p:spPr>
          <a:xfrm>
            <a:off x="152400" y="228600"/>
            <a:ext cx="8763000" cy="609600"/>
          </a:xfrm>
        </p:spPr>
        <p:txBody>
          <a:bodyPr>
            <a:noAutofit/>
          </a:bodyPr>
          <a:lstStyle/>
          <a:p>
            <a:pPr algn="ctr" eaLnBrk="1" fontAlgn="auto" hangingPunct="1">
              <a:spcAft>
                <a:spcPts val="0"/>
              </a:spcAft>
              <a:defRPr/>
            </a:pPr>
            <a:r>
              <a:rPr lang="en-US" sz="2800" dirty="0">
                <a:solidFill>
                  <a:srgbClr val="FF0000"/>
                </a:solidFill>
              </a:rPr>
              <a:t>Impact and Cost of Illness</a:t>
            </a:r>
          </a:p>
        </p:txBody>
      </p:sp>
      <p:sp>
        <p:nvSpPr>
          <p:cNvPr id="16387" name="Rectangle 3">
            <a:extLst>
              <a:ext uri="{FF2B5EF4-FFF2-40B4-BE49-F238E27FC236}">
                <a16:creationId xmlns:a16="http://schemas.microsoft.com/office/drawing/2014/main" id="{837747BB-4952-43C8-8805-0B503AC8FA01}"/>
              </a:ext>
            </a:extLst>
          </p:cNvPr>
          <p:cNvSpPr>
            <a:spLocks noGrp="1"/>
          </p:cNvSpPr>
          <p:nvPr>
            <p:ph type="body" sz="half" idx="1"/>
          </p:nvPr>
        </p:nvSpPr>
        <p:spPr>
          <a:xfrm>
            <a:off x="152400" y="825500"/>
            <a:ext cx="8763000" cy="5803900"/>
          </a:xfrm>
        </p:spPr>
        <p:txBody>
          <a:bodyPr>
            <a:normAutofit fontScale="85000" lnSpcReduction="20000"/>
          </a:bodyPr>
          <a:lstStyle/>
          <a:p>
            <a:pPr eaLnBrk="1" hangingPunct="1">
              <a:lnSpc>
                <a:spcPct val="90000"/>
              </a:lnSpc>
              <a:defRPr/>
            </a:pPr>
            <a:r>
              <a:rPr lang="en-US" altLang="en-US" sz="2000" dirty="0"/>
              <a:t>Child illness accounts for 40 per cent of parental absenteeism from work.</a:t>
            </a:r>
          </a:p>
          <a:p>
            <a:pPr eaLnBrk="1" hangingPunct="1">
              <a:lnSpc>
                <a:spcPct val="90000"/>
              </a:lnSpc>
              <a:defRPr/>
            </a:pPr>
            <a:endParaRPr lang="en-US" altLang="en-US" sz="2000" dirty="0"/>
          </a:p>
          <a:p>
            <a:pPr eaLnBrk="1" hangingPunct="1">
              <a:lnSpc>
                <a:spcPct val="90000"/>
              </a:lnSpc>
              <a:defRPr/>
            </a:pPr>
            <a:r>
              <a:rPr lang="en-US" altLang="en-US" sz="2000" dirty="0"/>
              <a:t>Children in child care are 30 percent more likely to contract a diarrheal illnesses than children cared for at home.</a:t>
            </a:r>
          </a:p>
          <a:p>
            <a:pPr marL="109537" indent="0" eaLnBrk="1" hangingPunct="1">
              <a:lnSpc>
                <a:spcPct val="90000"/>
              </a:lnSpc>
              <a:buFont typeface="Wingdings 3" panose="05040102010807070707" pitchFamily="18" charset="2"/>
              <a:buNone/>
              <a:defRPr/>
            </a:pPr>
            <a:endParaRPr lang="en-US" altLang="en-US" sz="2000" dirty="0"/>
          </a:p>
          <a:p>
            <a:pPr eaLnBrk="1" hangingPunct="1">
              <a:lnSpc>
                <a:spcPct val="90000"/>
              </a:lnSpc>
              <a:defRPr/>
            </a:pPr>
            <a:r>
              <a:rPr lang="en-US" altLang="en-US" sz="2000" dirty="0"/>
              <a:t>Children in child care centers were 4.5 times more likely to be hospitalized than children in other settings.</a:t>
            </a:r>
          </a:p>
          <a:p>
            <a:pPr eaLnBrk="1" hangingPunct="1">
              <a:lnSpc>
                <a:spcPct val="90000"/>
              </a:lnSpc>
              <a:defRPr/>
            </a:pPr>
            <a:endParaRPr lang="en-US" altLang="en-US" sz="2000" dirty="0"/>
          </a:p>
          <a:p>
            <a:pPr eaLnBrk="1" hangingPunct="1">
              <a:lnSpc>
                <a:spcPct val="90000"/>
              </a:lnSpc>
              <a:defRPr/>
            </a:pPr>
            <a:r>
              <a:rPr lang="en-US" altLang="en-US" sz="2000" dirty="0"/>
              <a:t>Parents of children in child care centers miss an average of 1 to 4 weeks of work each year to care for their sick children. </a:t>
            </a:r>
          </a:p>
          <a:p>
            <a:pPr eaLnBrk="1" hangingPunct="1">
              <a:lnSpc>
                <a:spcPct val="90000"/>
              </a:lnSpc>
              <a:defRPr/>
            </a:pPr>
            <a:endParaRPr lang="en-US" altLang="en-US" sz="2000" dirty="0"/>
          </a:p>
          <a:p>
            <a:pPr eaLnBrk="1" hangingPunct="1">
              <a:lnSpc>
                <a:spcPct val="90000"/>
              </a:lnSpc>
              <a:defRPr/>
            </a:pPr>
            <a:r>
              <a:rPr lang="en-US" altLang="en-US" sz="2000" dirty="0"/>
              <a:t>Employee workdays lost to illness cost US businesses between $2 - $12 billion/yr.</a:t>
            </a:r>
          </a:p>
          <a:p>
            <a:pPr marL="109537" indent="0" algn="ctr" eaLnBrk="1" hangingPunct="1">
              <a:lnSpc>
                <a:spcPct val="90000"/>
              </a:lnSpc>
              <a:buNone/>
              <a:defRPr/>
            </a:pPr>
            <a:r>
              <a:rPr lang="en-US" altLang="en-US" sz="2000" b="1" dirty="0"/>
              <a:t>WHAT YOU DO MAKES A DIFFERENCE!</a:t>
            </a:r>
          </a:p>
          <a:p>
            <a:pPr eaLnBrk="1" hangingPunct="1">
              <a:lnSpc>
                <a:spcPct val="90000"/>
              </a:lnSpc>
              <a:defRPr/>
            </a:pPr>
            <a:endParaRPr lang="en-US" altLang="en-US" sz="1600" dirty="0"/>
          </a:p>
          <a:p>
            <a:pPr eaLnBrk="1" hangingPunct="1">
              <a:lnSpc>
                <a:spcPct val="90000"/>
              </a:lnSpc>
              <a:buFont typeface="Wingdings" panose="05000000000000000000" pitchFamily="2" charset="2"/>
              <a:buNone/>
              <a:defRPr/>
            </a:pPr>
            <a:r>
              <a:rPr lang="en-US" altLang="en-US" sz="1100" i="1" dirty="0"/>
              <a:t>Illness associated with child day care: a study of incidence and cost. </a:t>
            </a:r>
          </a:p>
          <a:p>
            <a:pPr eaLnBrk="1" hangingPunct="1">
              <a:lnSpc>
                <a:spcPct val="90000"/>
              </a:lnSpc>
              <a:buFont typeface="Wingdings" panose="05000000000000000000" pitchFamily="2" charset="2"/>
              <a:buNone/>
              <a:defRPr/>
            </a:pPr>
            <a:r>
              <a:rPr lang="en-US" altLang="en-US" sz="1100" i="1" dirty="0"/>
              <a:t>D M Bell, D W Gleiber, A A Mercer, R Phifer, R H Guinter, A J Cohen, E U Epstein and M Narayanan.</a:t>
            </a:r>
          </a:p>
          <a:p>
            <a:pPr eaLnBrk="1" hangingPunct="1">
              <a:lnSpc>
                <a:spcPct val="90000"/>
              </a:lnSpc>
              <a:buFont typeface="Wingdings" panose="05000000000000000000" pitchFamily="2" charset="2"/>
              <a:buNone/>
              <a:defRPr/>
            </a:pPr>
            <a:r>
              <a:rPr lang="en-US" altLang="en-US" sz="1100" i="1" dirty="0"/>
              <a:t>Department of Pediatrics, Memphis State University.</a:t>
            </a:r>
          </a:p>
          <a:p>
            <a:pPr eaLnBrk="1" hangingPunct="1">
              <a:lnSpc>
                <a:spcPct val="90000"/>
              </a:lnSpc>
              <a:buFont typeface="Wingdings" panose="05000000000000000000" pitchFamily="2" charset="2"/>
              <a:buNone/>
              <a:defRPr/>
            </a:pPr>
            <a:r>
              <a:rPr lang="en-US" altLang="en-US" sz="1100" i="1" dirty="0">
                <a:hlinkClick r:id="rId3"/>
              </a:rPr>
              <a:t>http://www.ajph.org/cgi/content/abstract/79/4/479?ck=nck</a:t>
            </a:r>
            <a:endParaRPr lang="en-US" altLang="en-US" sz="1100" i="1" dirty="0"/>
          </a:p>
          <a:p>
            <a:pPr eaLnBrk="1" hangingPunct="1">
              <a:lnSpc>
                <a:spcPct val="90000"/>
              </a:lnSpc>
              <a:buFont typeface="Wingdings" panose="05000000000000000000" pitchFamily="2" charset="2"/>
              <a:buNone/>
              <a:defRPr/>
            </a:pPr>
            <a:endParaRPr lang="en-US" altLang="en-US" sz="1800" i="1" dirty="0"/>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63" name="Rectangle 74762">
            <a:extLst>
              <a:ext uri="{FF2B5EF4-FFF2-40B4-BE49-F238E27FC236}">
                <a16:creationId xmlns:a16="http://schemas.microsoft.com/office/drawing/2014/main" id="{0182F701-1D9A-4047-A9CA-73A707EA0A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4765" name="Rectangle 74764">
            <a:extLst>
              <a:ext uri="{FF2B5EF4-FFF2-40B4-BE49-F238E27FC236}">
                <a16:creationId xmlns:a16="http://schemas.microsoft.com/office/drawing/2014/main" id="{FD46288E-4C86-4ADB-893C-3C29FDE84B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74767" name="Straight Connector 74766">
            <a:extLst>
              <a:ext uri="{FF2B5EF4-FFF2-40B4-BE49-F238E27FC236}">
                <a16:creationId xmlns:a16="http://schemas.microsoft.com/office/drawing/2014/main" id="{318EA713-6EC5-4E3B-9ABC-DDF657C87A8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4769" name="Rectangle 74768">
            <a:extLst>
              <a:ext uri="{FF2B5EF4-FFF2-40B4-BE49-F238E27FC236}">
                <a16:creationId xmlns:a16="http://schemas.microsoft.com/office/drawing/2014/main" id="{151FCA92-37FC-419D-880C-DEE030371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5" name="Rectangle 2">
            <a:extLst>
              <a:ext uri="{FF2B5EF4-FFF2-40B4-BE49-F238E27FC236}">
                <a16:creationId xmlns:a16="http://schemas.microsoft.com/office/drawing/2014/main" id="{EC6502C3-A87D-450E-B686-52A0E2B0C201}"/>
              </a:ext>
            </a:extLst>
          </p:cNvPr>
          <p:cNvSpPr>
            <a:spLocks noGrp="1" noChangeArrowheads="1"/>
          </p:cNvSpPr>
          <p:nvPr>
            <p:ph type="title"/>
          </p:nvPr>
        </p:nvSpPr>
        <p:spPr>
          <a:xfrm>
            <a:off x="5046344" y="634946"/>
            <a:ext cx="3615962" cy="1450757"/>
          </a:xfrm>
        </p:spPr>
        <p:txBody>
          <a:bodyPr vert="horz" lIns="91440" tIns="45720" rIns="91440" bIns="45720" rtlCol="0" anchor="b">
            <a:normAutofit/>
          </a:bodyPr>
          <a:lstStyle/>
          <a:p>
            <a:pPr fontAlgn="auto">
              <a:spcAft>
                <a:spcPts val="0"/>
              </a:spcAft>
              <a:defRPr/>
            </a:pPr>
            <a:r>
              <a:rPr lang="en-US" sz="4400"/>
              <a:t>Mouth Contact Surfaces</a:t>
            </a:r>
          </a:p>
        </p:txBody>
      </p:sp>
      <p:sp>
        <p:nvSpPr>
          <p:cNvPr id="74771" name="Rectangle 74770">
            <a:extLst>
              <a:ext uri="{FF2B5EF4-FFF2-40B4-BE49-F238E27FC236}">
                <a16:creationId xmlns:a16="http://schemas.microsoft.com/office/drawing/2014/main" id="{49F734FC-80ED-4400-9FB7-5800EE74A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1299" y="321733"/>
            <a:ext cx="2293430" cy="3408237"/>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4756" name="Picture 6">
            <a:extLst>
              <a:ext uri="{FF2B5EF4-FFF2-40B4-BE49-F238E27FC236}">
                <a16:creationId xmlns:a16="http://schemas.microsoft.com/office/drawing/2014/main" id="{815FDDC8-ECB6-4B57-8E92-4FA26DD1ECB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3752" y="981589"/>
            <a:ext cx="2088525" cy="20885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73" name="Rectangle 74772">
            <a:extLst>
              <a:ext uri="{FF2B5EF4-FFF2-40B4-BE49-F238E27FC236}">
                <a16:creationId xmlns:a16="http://schemas.microsoft.com/office/drawing/2014/main" id="{F54C209B-0440-412E-BEBF-D8694B5A0A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34045" y="321733"/>
            <a:ext cx="1937955" cy="1955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775" name="Straight Connector 74774">
            <a:extLst>
              <a:ext uri="{FF2B5EF4-FFF2-40B4-BE49-F238E27FC236}">
                <a16:creationId xmlns:a16="http://schemas.microsoft.com/office/drawing/2014/main" id="{CBEEBACE-87BA-4CA1-BF49-0E9ABA50874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0072" y="2085703"/>
            <a:ext cx="308610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74777" name="Rectangle 74776">
            <a:extLst>
              <a:ext uri="{FF2B5EF4-FFF2-40B4-BE49-F238E27FC236}">
                <a16:creationId xmlns:a16="http://schemas.microsoft.com/office/drawing/2014/main" id="{FDA25563-C462-4DA6-BB84-8243A6C7D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1299" y="3879167"/>
            <a:ext cx="2293430" cy="2104612"/>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4757" name="Picture 8">
            <a:extLst>
              <a:ext uri="{FF2B5EF4-FFF2-40B4-BE49-F238E27FC236}">
                <a16:creationId xmlns:a16="http://schemas.microsoft.com/office/drawing/2014/main" id="{340CCAD7-4806-402C-AC50-48BA073CCED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43752" y="4019151"/>
            <a:ext cx="2088525" cy="180822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79" name="Rectangle 74778">
            <a:extLst>
              <a:ext uri="{FF2B5EF4-FFF2-40B4-BE49-F238E27FC236}">
                <a16:creationId xmlns:a16="http://schemas.microsoft.com/office/drawing/2014/main" id="{64044755-AC7C-421A-B935-8BA9A23F87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46441" y="2451014"/>
            <a:ext cx="1925558" cy="3532765"/>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4758" name="il_fi">
            <a:extLst>
              <a:ext uri="{FF2B5EF4-FFF2-40B4-BE49-F238E27FC236}">
                <a16:creationId xmlns:a16="http://schemas.microsoft.com/office/drawing/2014/main" id="{282E1345-EDA4-4F0E-8C1C-5E80443E6D16}"/>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748564" y="3069856"/>
            <a:ext cx="1721311" cy="22950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Rectangle 3">
            <a:extLst>
              <a:ext uri="{FF2B5EF4-FFF2-40B4-BE49-F238E27FC236}">
                <a16:creationId xmlns:a16="http://schemas.microsoft.com/office/drawing/2014/main" id="{5B5C13B6-AAE9-4821-90E0-6487C305F201}"/>
              </a:ext>
            </a:extLst>
          </p:cNvPr>
          <p:cNvSpPr>
            <a:spLocks noGrp="1"/>
          </p:cNvSpPr>
          <p:nvPr>
            <p:ph type="body" sz="half" idx="1"/>
          </p:nvPr>
        </p:nvSpPr>
        <p:spPr>
          <a:xfrm>
            <a:off x="5046344" y="2198914"/>
            <a:ext cx="3615962" cy="3670180"/>
          </a:xfrm>
        </p:spPr>
        <p:txBody>
          <a:bodyPr vert="horz" lIns="0" tIns="45720" rIns="0" bIns="45720" rtlCol="0">
            <a:normAutofit/>
          </a:bodyPr>
          <a:lstStyle/>
          <a:p>
            <a:r>
              <a:rPr lang="en-US" altLang="en-US"/>
              <a:t>Are sanitizing procedures being followed? - </a:t>
            </a:r>
            <a:r>
              <a:rPr lang="en-US" altLang="en-US" i="1"/>
              <a:t>.2822</a:t>
            </a:r>
          </a:p>
          <a:p>
            <a:r>
              <a:rPr lang="en-US" altLang="en-US"/>
              <a:t>Are toys easily cleanable?</a:t>
            </a:r>
          </a:p>
          <a:p>
            <a:r>
              <a:rPr lang="en-US" altLang="en-US"/>
              <a:t>Discourage sharing of personal articles or toys</a:t>
            </a:r>
          </a:p>
          <a:p>
            <a:r>
              <a:rPr lang="en-US" altLang="en-US" i="1"/>
              <a:t>Floor surfaces – what about your shoes?</a:t>
            </a:r>
            <a:endParaRPr lang="en-US" altLang="en-US"/>
          </a:p>
          <a:p>
            <a:endParaRPr lang="en-US" altLang="en-US"/>
          </a:p>
        </p:txBody>
      </p:sp>
      <p:sp>
        <p:nvSpPr>
          <p:cNvPr id="74781" name="Rectangle 74780">
            <a:extLst>
              <a:ext uri="{FF2B5EF4-FFF2-40B4-BE49-F238E27FC236}">
                <a16:creationId xmlns:a16="http://schemas.microsoft.com/office/drawing/2014/main" id="{82225A9B-20AD-4869-96C9-770E8E7045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4783" name="Rectangle 74782">
            <a:extLst>
              <a:ext uri="{FF2B5EF4-FFF2-40B4-BE49-F238E27FC236}">
                <a16:creationId xmlns:a16="http://schemas.microsoft.com/office/drawing/2014/main" id="{514D5E4E-F019-44AF-AF49-8FBBFBBE6B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694FB1E1-9B8D-434B-B1A0-2960AF20DDA2}"/>
              </a:ext>
            </a:extLst>
          </p:cNvPr>
          <p:cNvSpPr>
            <a:spLocks noGrp="1" noChangeArrowheads="1"/>
          </p:cNvSpPr>
          <p:nvPr>
            <p:ph type="title"/>
          </p:nvPr>
        </p:nvSpPr>
        <p:spPr/>
        <p:txBody>
          <a:bodyPr/>
          <a:lstStyle/>
          <a:p>
            <a:pPr eaLnBrk="1" fontAlgn="auto" hangingPunct="1">
              <a:spcAft>
                <a:spcPts val="0"/>
              </a:spcAft>
              <a:defRPr/>
            </a:pPr>
            <a:r>
              <a:rPr lang="en-US" dirty="0"/>
              <a:t>Fecal Contamination</a:t>
            </a:r>
          </a:p>
        </p:txBody>
      </p:sp>
      <p:sp>
        <p:nvSpPr>
          <p:cNvPr id="53251" name="Rectangle 3">
            <a:extLst>
              <a:ext uri="{FF2B5EF4-FFF2-40B4-BE49-F238E27FC236}">
                <a16:creationId xmlns:a16="http://schemas.microsoft.com/office/drawing/2014/main" id="{7F4790FD-5223-4FD4-AD6F-1267F42E5C6E}"/>
              </a:ext>
            </a:extLst>
          </p:cNvPr>
          <p:cNvSpPr>
            <a:spLocks noGrp="1" noChangeArrowheads="1"/>
          </p:cNvSpPr>
          <p:nvPr>
            <p:ph idx="1"/>
          </p:nvPr>
        </p:nvSpPr>
        <p:spPr>
          <a:xfrm>
            <a:off x="685800" y="1676400"/>
            <a:ext cx="8256588" cy="4384675"/>
          </a:xfrm>
        </p:spPr>
        <p:txBody>
          <a:bodyPr>
            <a:normAutofit/>
          </a:bodyPr>
          <a:lstStyle/>
          <a:p>
            <a:pPr marL="365760" indent="-256032" eaLnBrk="1" fontAlgn="auto" hangingPunct="1">
              <a:spcAft>
                <a:spcPts val="0"/>
              </a:spcAft>
              <a:buFont typeface="Wingdings 3"/>
              <a:buChar char=""/>
              <a:defRPr/>
            </a:pPr>
            <a:r>
              <a:rPr lang="en-US" sz="3500" dirty="0"/>
              <a:t>Most important sources of contamination:</a:t>
            </a:r>
          </a:p>
          <a:p>
            <a:pPr marL="621792" lvl="1" eaLnBrk="1" fontAlgn="auto" hangingPunct="1">
              <a:spcBef>
                <a:spcPts val="324"/>
              </a:spcBef>
              <a:spcAft>
                <a:spcPts val="0"/>
              </a:spcAft>
              <a:buFont typeface="Verdana"/>
              <a:buChar char="◦"/>
              <a:defRPr/>
            </a:pPr>
            <a:r>
              <a:rPr lang="en-US" sz="3500" dirty="0"/>
              <a:t>Hands, toys, sinks, and faucets</a:t>
            </a:r>
          </a:p>
          <a:p>
            <a:pPr marL="365760" indent="-256032" eaLnBrk="1" fontAlgn="auto" hangingPunct="1">
              <a:spcAft>
                <a:spcPts val="0"/>
              </a:spcAft>
              <a:buFont typeface="Wingdings 3"/>
              <a:buChar char=""/>
              <a:defRPr/>
            </a:pPr>
            <a:r>
              <a:rPr lang="en-US" sz="3500" dirty="0"/>
              <a:t>High levels of fecal coliforms are more likely to occur on sinks and faucets than on other classroom surfaces </a:t>
            </a:r>
            <a:r>
              <a:rPr lang="en-US" sz="3500" i="1" dirty="0"/>
              <a:t>(that is why a separate hand sink is required for food preparation).</a:t>
            </a:r>
          </a:p>
          <a:p>
            <a:pPr marL="365760" indent="-256032" eaLnBrk="1" fontAlgn="auto" hangingPunct="1">
              <a:spcAft>
                <a:spcPts val="0"/>
              </a:spcAft>
              <a:buFont typeface="Wingdings" pitchFamily="2" charset="2"/>
              <a:buNone/>
              <a:defRPr/>
            </a:pPr>
            <a:r>
              <a:rPr lang="en-US" sz="2800" dirty="0"/>
              <a:t>						</a:t>
            </a:r>
            <a:r>
              <a:rPr lang="en-US" sz="2000" dirty="0"/>
              <a:t>Laborde et al., 1995</a:t>
            </a: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C1E9ED3A-3B3F-4A98-8920-45E6552E5B8C}"/>
              </a:ext>
            </a:extLst>
          </p:cNvPr>
          <p:cNvSpPr>
            <a:spLocks noGrp="1" noChangeArrowheads="1"/>
          </p:cNvSpPr>
          <p:nvPr>
            <p:ph type="title"/>
          </p:nvPr>
        </p:nvSpPr>
        <p:spPr/>
        <p:txBody>
          <a:bodyPr/>
          <a:lstStyle/>
          <a:p>
            <a:pPr algn="ctr" eaLnBrk="1" fontAlgn="auto" hangingPunct="1">
              <a:spcAft>
                <a:spcPts val="0"/>
              </a:spcAft>
              <a:defRPr/>
            </a:pPr>
            <a:r>
              <a:rPr lang="en-US" dirty="0"/>
              <a:t>Fecal Contamination</a:t>
            </a:r>
          </a:p>
        </p:txBody>
      </p:sp>
      <p:sp>
        <p:nvSpPr>
          <p:cNvPr id="77826" name="Rectangle 3">
            <a:extLst>
              <a:ext uri="{FF2B5EF4-FFF2-40B4-BE49-F238E27FC236}">
                <a16:creationId xmlns:a16="http://schemas.microsoft.com/office/drawing/2014/main" id="{4E3522E3-8877-48AC-9AE7-99AD852BFE2B}"/>
              </a:ext>
            </a:extLst>
          </p:cNvPr>
          <p:cNvSpPr>
            <a:spLocks noGrp="1"/>
          </p:cNvSpPr>
          <p:nvPr>
            <p:ph idx="1"/>
          </p:nvPr>
        </p:nvSpPr>
        <p:spPr/>
        <p:txBody>
          <a:bodyPr/>
          <a:lstStyle/>
          <a:p>
            <a:pPr eaLnBrk="1" hangingPunct="1"/>
            <a:r>
              <a:rPr lang="en-US" altLang="en-US" sz="3200"/>
              <a:t>Infant classrooms are more often contaminated than classrooms for toddlers.</a:t>
            </a:r>
          </a:p>
          <a:p>
            <a:pPr eaLnBrk="1" hangingPunct="1"/>
            <a:r>
              <a:rPr lang="en-US" altLang="en-US" sz="3200"/>
              <a:t>Greater levels of contamination on staff member’s hands in classrooms for infants.</a:t>
            </a:r>
          </a:p>
          <a:p>
            <a:pPr lvl="1" eaLnBrk="1" hangingPunct="1">
              <a:buFont typeface="Wingdings" panose="05000000000000000000" pitchFamily="2" charset="2"/>
              <a:buNone/>
            </a:pPr>
            <a:r>
              <a:rPr lang="en-US" altLang="en-US"/>
              <a:t>						</a:t>
            </a:r>
            <a:r>
              <a:rPr lang="en-US" altLang="en-US" sz="2400"/>
              <a:t>Laborde et al., 1995</a:t>
            </a:r>
          </a:p>
          <a:p>
            <a:pPr lvl="1" eaLnBrk="1" hangingPunct="1">
              <a:buFont typeface="Wingdings" panose="05000000000000000000" pitchFamily="2" charset="2"/>
              <a:buNone/>
            </a:pPr>
            <a:endParaRPr lang="en-US" altLang="en-US"/>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48B136DC-E811-4EB6-BD7A-569A61A1030A}"/>
              </a:ext>
            </a:extLst>
          </p:cNvPr>
          <p:cNvSpPr>
            <a:spLocks noGrp="1" noChangeArrowheads="1"/>
          </p:cNvSpPr>
          <p:nvPr>
            <p:ph type="title"/>
          </p:nvPr>
        </p:nvSpPr>
        <p:spPr/>
        <p:txBody>
          <a:bodyPr/>
          <a:lstStyle/>
          <a:p>
            <a:pPr eaLnBrk="1" fontAlgn="auto" hangingPunct="1">
              <a:spcAft>
                <a:spcPts val="0"/>
              </a:spcAft>
              <a:defRPr/>
            </a:pPr>
            <a:r>
              <a:rPr lang="en-US" dirty="0"/>
              <a:t>Reducing fecal contamination</a:t>
            </a:r>
          </a:p>
        </p:txBody>
      </p:sp>
      <p:sp>
        <p:nvSpPr>
          <p:cNvPr id="55299" name="Rectangle 3">
            <a:extLst>
              <a:ext uri="{FF2B5EF4-FFF2-40B4-BE49-F238E27FC236}">
                <a16:creationId xmlns:a16="http://schemas.microsoft.com/office/drawing/2014/main" id="{2E395448-48BB-4F3F-A2B3-D8041F88C919}"/>
              </a:ext>
            </a:extLst>
          </p:cNvPr>
          <p:cNvSpPr>
            <a:spLocks noGrp="1" noChangeArrowheads="1"/>
          </p:cNvSpPr>
          <p:nvPr>
            <p:ph idx="1"/>
          </p:nvPr>
        </p:nvSpPr>
        <p:spPr/>
        <p:txBody>
          <a:bodyPr>
            <a:normAutofit fontScale="92500" lnSpcReduction="20000"/>
          </a:bodyPr>
          <a:lstStyle/>
          <a:p>
            <a:pPr marL="365760" indent="-256032" eaLnBrk="1" fontAlgn="auto" hangingPunct="1">
              <a:lnSpc>
                <a:spcPct val="90000"/>
              </a:lnSpc>
              <a:spcAft>
                <a:spcPts val="0"/>
              </a:spcAft>
              <a:buFont typeface="Wingdings 3"/>
              <a:buChar char=""/>
              <a:defRPr/>
            </a:pPr>
            <a:r>
              <a:rPr lang="en-US" sz="3200" dirty="0"/>
              <a:t>Wear disposable gloves</a:t>
            </a:r>
          </a:p>
          <a:p>
            <a:pPr marL="365760" indent="-256032" eaLnBrk="1" fontAlgn="auto" hangingPunct="1">
              <a:lnSpc>
                <a:spcPct val="90000"/>
              </a:lnSpc>
              <a:spcAft>
                <a:spcPts val="0"/>
              </a:spcAft>
              <a:buFont typeface="Wingdings 3"/>
              <a:buChar char=""/>
              <a:defRPr/>
            </a:pPr>
            <a:r>
              <a:rPr lang="en-US" sz="3200" dirty="0"/>
              <a:t>Hand sanitizers in addition to proper hand washing</a:t>
            </a:r>
          </a:p>
          <a:p>
            <a:pPr marL="365760" indent="-256032" eaLnBrk="1" fontAlgn="auto" hangingPunct="1">
              <a:lnSpc>
                <a:spcPct val="90000"/>
              </a:lnSpc>
              <a:spcAft>
                <a:spcPts val="0"/>
              </a:spcAft>
              <a:buFont typeface="Wingdings 3"/>
              <a:buChar char=""/>
              <a:defRPr/>
            </a:pPr>
            <a:r>
              <a:rPr lang="en-US" sz="3200" dirty="0"/>
              <a:t>Frequent </a:t>
            </a:r>
            <a:r>
              <a:rPr lang="en-US" sz="3200" i="1" dirty="0"/>
              <a:t>disinfection</a:t>
            </a:r>
            <a:r>
              <a:rPr lang="en-US" sz="3200" dirty="0"/>
              <a:t> of sinks and </a:t>
            </a:r>
            <a:r>
              <a:rPr lang="en-US" sz="3200" i="1" dirty="0"/>
              <a:t>sanitizing</a:t>
            </a:r>
            <a:r>
              <a:rPr lang="en-US" sz="3200" dirty="0"/>
              <a:t> of toys throughout the day.</a:t>
            </a:r>
          </a:p>
          <a:p>
            <a:pPr marL="365760" indent="-256032" eaLnBrk="1" fontAlgn="auto" hangingPunct="1">
              <a:lnSpc>
                <a:spcPct val="90000"/>
              </a:lnSpc>
              <a:spcAft>
                <a:spcPts val="0"/>
              </a:spcAft>
              <a:buFont typeface="Wingdings 3"/>
              <a:buChar char=""/>
              <a:defRPr/>
            </a:pPr>
            <a:r>
              <a:rPr lang="en-US" sz="3200" dirty="0"/>
              <a:t>Knee- or foot pedal-controlled sinks</a:t>
            </a:r>
          </a:p>
          <a:p>
            <a:pPr marL="365760" indent="-256032" eaLnBrk="1" fontAlgn="auto" hangingPunct="1">
              <a:lnSpc>
                <a:spcPct val="90000"/>
              </a:lnSpc>
              <a:spcAft>
                <a:spcPts val="0"/>
              </a:spcAft>
              <a:buFont typeface="Wingdings 3"/>
              <a:buChar char=""/>
              <a:defRPr/>
            </a:pPr>
            <a:r>
              <a:rPr lang="en-US" sz="3200" dirty="0"/>
              <a:t>All diapering activities conducted by one individual per room (best practice).</a:t>
            </a:r>
          </a:p>
          <a:p>
            <a:pPr marL="365760" indent="-256032" eaLnBrk="1" fontAlgn="auto" hangingPunct="1">
              <a:lnSpc>
                <a:spcPct val="90000"/>
              </a:lnSpc>
              <a:spcAft>
                <a:spcPts val="0"/>
              </a:spcAft>
              <a:buFont typeface="Wingdings" pitchFamily="2" charset="2"/>
              <a:buNone/>
              <a:defRPr/>
            </a:pPr>
            <a:r>
              <a:rPr lang="en-US" dirty="0"/>
              <a:t>						</a:t>
            </a:r>
            <a:r>
              <a:rPr lang="en-US" sz="2400" dirty="0"/>
              <a:t>Laborde et al., 1995</a:t>
            </a:r>
          </a:p>
          <a:p>
            <a:pPr marL="365760" indent="-256032" eaLnBrk="1" fontAlgn="auto" hangingPunct="1">
              <a:lnSpc>
                <a:spcPct val="90000"/>
              </a:lnSpc>
              <a:spcAft>
                <a:spcPts val="0"/>
              </a:spcAft>
              <a:buFont typeface="Wingdings" pitchFamily="2" charset="2"/>
              <a:buNone/>
              <a:defRPr/>
            </a:pPr>
            <a:endParaRPr lang="en-US" dirty="0"/>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5F25EA70-6EF1-4F52-8174-3E23BA4737A3}"/>
              </a:ext>
            </a:extLst>
          </p:cNvPr>
          <p:cNvSpPr>
            <a:spLocks noGrp="1" noChangeArrowheads="1"/>
          </p:cNvSpPr>
          <p:nvPr>
            <p:ph type="title"/>
          </p:nvPr>
        </p:nvSpPr>
        <p:spPr>
          <a:xfrm>
            <a:off x="1143000" y="228600"/>
            <a:ext cx="7772400" cy="762000"/>
          </a:xfrm>
        </p:spPr>
        <p:txBody>
          <a:bodyPr/>
          <a:lstStyle/>
          <a:p>
            <a:pPr eaLnBrk="1" fontAlgn="auto" hangingPunct="1">
              <a:spcAft>
                <a:spcPts val="0"/>
              </a:spcAft>
              <a:defRPr/>
            </a:pPr>
            <a:r>
              <a:rPr lang="en-US" sz="4000" dirty="0"/>
              <a:t>Food Protection</a:t>
            </a:r>
          </a:p>
        </p:txBody>
      </p:sp>
      <p:sp>
        <p:nvSpPr>
          <p:cNvPr id="79874" name="Rectangle 3">
            <a:extLst>
              <a:ext uri="{FF2B5EF4-FFF2-40B4-BE49-F238E27FC236}">
                <a16:creationId xmlns:a16="http://schemas.microsoft.com/office/drawing/2014/main" id="{F66EBCDE-EAEB-4831-80A3-A2B8A9E41433}"/>
              </a:ext>
            </a:extLst>
          </p:cNvPr>
          <p:cNvSpPr>
            <a:spLocks noGrp="1"/>
          </p:cNvSpPr>
          <p:nvPr>
            <p:ph idx="1"/>
          </p:nvPr>
        </p:nvSpPr>
        <p:spPr>
          <a:xfrm>
            <a:off x="609600" y="990600"/>
            <a:ext cx="8305800" cy="5029200"/>
          </a:xfrm>
        </p:spPr>
        <p:txBody>
          <a:bodyPr/>
          <a:lstStyle/>
          <a:p>
            <a:pPr eaLnBrk="1" hangingPunct="1">
              <a:lnSpc>
                <a:spcPct val="80000"/>
              </a:lnSpc>
            </a:pPr>
            <a:r>
              <a:rPr lang="en-US" altLang="en-US" sz="3200"/>
              <a:t>The odds of children getting diarrhea in a center where the food preparer changed diapers is </a:t>
            </a:r>
            <a:r>
              <a:rPr lang="en-US" altLang="en-US" sz="3200">
                <a:solidFill>
                  <a:srgbClr val="FF0000"/>
                </a:solidFill>
              </a:rPr>
              <a:t>18 times greater compared to centers where the food preparer did not change diapers</a:t>
            </a:r>
            <a:endParaRPr lang="en-US" altLang="en-US" sz="1100"/>
          </a:p>
          <a:p>
            <a:pPr eaLnBrk="1" hangingPunct="1">
              <a:lnSpc>
                <a:spcPct val="80000"/>
              </a:lnSpc>
            </a:pPr>
            <a:r>
              <a:rPr lang="en-US" altLang="en-US" sz="3200"/>
              <a:t>Best Practice, staff who prepare or serve food should not change diapers and staff who change diapers should not prepare food.</a:t>
            </a:r>
          </a:p>
          <a:p>
            <a:pPr eaLnBrk="1" hangingPunct="1">
              <a:lnSpc>
                <a:spcPct val="80000"/>
              </a:lnSpc>
            </a:pPr>
            <a:r>
              <a:rPr lang="en-US" altLang="en-US" sz="3200"/>
              <a:t>Wash raw fruits and vegetables</a:t>
            </a:r>
          </a:p>
          <a:p>
            <a:pPr eaLnBrk="1" hangingPunct="1">
              <a:lnSpc>
                <a:spcPct val="80000"/>
              </a:lnSpc>
            </a:pPr>
            <a:r>
              <a:rPr lang="en-US" altLang="en-US" sz="3200"/>
              <a:t>Temperatures maintained</a:t>
            </a:r>
          </a:p>
          <a:p>
            <a:pPr eaLnBrk="1" hangingPunct="1">
              <a:lnSpc>
                <a:spcPct val="80000"/>
              </a:lnSpc>
            </a:pPr>
            <a:r>
              <a:rPr lang="en-US" altLang="en-US" sz="1400" i="1"/>
              <a:t>Mohle-Boetani et al., 1995</a:t>
            </a:r>
            <a:r>
              <a:rPr lang="en-US" altLang="en-US" sz="1400"/>
              <a:t>).</a:t>
            </a: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AA3A5272-A098-4F2C-A396-0D38346CE263}"/>
              </a:ext>
            </a:extLst>
          </p:cNvPr>
          <p:cNvSpPr>
            <a:spLocks noGrp="1" noChangeArrowheads="1"/>
          </p:cNvSpPr>
          <p:nvPr>
            <p:ph type="title"/>
          </p:nvPr>
        </p:nvSpPr>
        <p:spPr/>
        <p:txBody>
          <a:bodyPr>
            <a:noAutofit/>
          </a:bodyPr>
          <a:lstStyle/>
          <a:p>
            <a:pPr eaLnBrk="1" fontAlgn="auto" hangingPunct="1">
              <a:spcAft>
                <a:spcPts val="0"/>
              </a:spcAft>
              <a:defRPr/>
            </a:pPr>
            <a:r>
              <a:rPr lang="en-US" sz="4000" dirty="0"/>
              <a:t>If an Outbreak Occurs – what do you do?  </a:t>
            </a:r>
          </a:p>
        </p:txBody>
      </p:sp>
      <p:sp>
        <p:nvSpPr>
          <p:cNvPr id="84994" name="Rectangle 3">
            <a:extLst>
              <a:ext uri="{FF2B5EF4-FFF2-40B4-BE49-F238E27FC236}">
                <a16:creationId xmlns:a16="http://schemas.microsoft.com/office/drawing/2014/main" id="{F6B80D10-946B-4FA6-9217-4AD3E137F2EF}"/>
              </a:ext>
            </a:extLst>
          </p:cNvPr>
          <p:cNvSpPr>
            <a:spLocks noGrp="1"/>
          </p:cNvSpPr>
          <p:nvPr>
            <p:ph idx="1"/>
          </p:nvPr>
        </p:nvSpPr>
        <p:spPr/>
        <p:txBody>
          <a:bodyPr/>
          <a:lstStyle/>
          <a:p>
            <a:pPr eaLnBrk="1" hangingPunct="1"/>
            <a:r>
              <a:rPr lang="en-US" altLang="en-US" sz="3200"/>
              <a:t>Contacting, Visiting, Inspecting</a:t>
            </a:r>
          </a:p>
          <a:p>
            <a:pPr eaLnBrk="1" hangingPunct="1"/>
            <a:r>
              <a:rPr lang="en-US" altLang="en-US" sz="3200"/>
              <a:t>Monitoring</a:t>
            </a:r>
          </a:p>
          <a:p>
            <a:pPr eaLnBrk="1" hangingPunct="1"/>
            <a:r>
              <a:rPr lang="en-US" altLang="en-US" sz="3200"/>
              <a:t>Testing, Exclusion, and Cohorting</a:t>
            </a:r>
          </a:p>
          <a:p>
            <a:pPr eaLnBrk="1" hangingPunct="1"/>
            <a:r>
              <a:rPr lang="en-US" altLang="en-US" sz="3200"/>
              <a:t>Informing and Educating</a:t>
            </a:r>
          </a:p>
          <a:p>
            <a:pPr eaLnBrk="1" hangingPunct="1"/>
            <a:r>
              <a:rPr lang="en-US" altLang="en-US" sz="3200"/>
              <a:t>Child Care facility directors and school principals must report communicable diseases (</a:t>
            </a:r>
            <a:r>
              <a:rPr lang="en-US" altLang="en-US" sz="3200" i="1"/>
              <a:t>G.S. 130A-136)</a:t>
            </a: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6A34481C-DB90-4F8D-AC26-3BCD355BA3DF}"/>
              </a:ext>
            </a:extLst>
          </p:cNvPr>
          <p:cNvSpPr>
            <a:spLocks noGrp="1" noChangeArrowheads="1"/>
          </p:cNvSpPr>
          <p:nvPr>
            <p:ph type="title"/>
          </p:nvPr>
        </p:nvSpPr>
        <p:spPr/>
        <p:txBody>
          <a:bodyPr>
            <a:noAutofit/>
          </a:bodyPr>
          <a:lstStyle/>
          <a:p>
            <a:pPr eaLnBrk="1" fontAlgn="auto" hangingPunct="1">
              <a:spcAft>
                <a:spcPts val="0"/>
              </a:spcAft>
              <a:defRPr/>
            </a:pPr>
            <a:r>
              <a:rPr lang="en-US" sz="4000" dirty="0"/>
              <a:t>Problems with Controlling Outbreaks in Child Care Centers</a:t>
            </a:r>
          </a:p>
        </p:txBody>
      </p:sp>
      <p:sp>
        <p:nvSpPr>
          <p:cNvPr id="86018" name="Rectangle 3">
            <a:extLst>
              <a:ext uri="{FF2B5EF4-FFF2-40B4-BE49-F238E27FC236}">
                <a16:creationId xmlns:a16="http://schemas.microsoft.com/office/drawing/2014/main" id="{E5855A5F-D5E2-4753-B597-EF676156C0D0}"/>
              </a:ext>
            </a:extLst>
          </p:cNvPr>
          <p:cNvSpPr>
            <a:spLocks noGrp="1"/>
          </p:cNvSpPr>
          <p:nvPr>
            <p:ph idx="1"/>
          </p:nvPr>
        </p:nvSpPr>
        <p:spPr>
          <a:xfrm>
            <a:off x="457200" y="1752600"/>
            <a:ext cx="8229600" cy="4525962"/>
          </a:xfrm>
        </p:spPr>
        <p:txBody>
          <a:bodyPr/>
          <a:lstStyle/>
          <a:p>
            <a:pPr eaLnBrk="1" hangingPunct="1"/>
            <a:r>
              <a:rPr lang="en-US" altLang="en-US" sz="3200" dirty="0"/>
              <a:t>When do communicable disease outbreaks occur?  </a:t>
            </a:r>
          </a:p>
          <a:p>
            <a:pPr eaLnBrk="1" hangingPunct="1"/>
            <a:r>
              <a:rPr lang="en-US" altLang="en-US" sz="3200" dirty="0"/>
              <a:t>Ease of person-to-person transmission among young children</a:t>
            </a:r>
          </a:p>
          <a:p>
            <a:pPr eaLnBrk="1" hangingPunct="1"/>
            <a:r>
              <a:rPr lang="en-US" altLang="en-US" sz="3200" dirty="0"/>
              <a:t>High secondary attack rates</a:t>
            </a:r>
          </a:p>
          <a:p>
            <a:pPr lvl="1" eaLnBrk="1" hangingPunct="1"/>
            <a:r>
              <a:rPr lang="en-US" altLang="en-US" sz="3200" dirty="0"/>
              <a:t>as high as 40 percent for shigellosis</a:t>
            </a:r>
          </a:p>
          <a:p>
            <a:pPr eaLnBrk="1" hangingPunct="1"/>
            <a:r>
              <a:rPr lang="en-US" altLang="en-US" sz="3200" dirty="0"/>
              <a:t>Extended duration of outbreaks</a:t>
            </a:r>
          </a:p>
          <a:p>
            <a:pPr marL="109537" indent="0" eaLnBrk="1" hangingPunct="1">
              <a:buNone/>
            </a:pPr>
            <a:endParaRPr lang="en-US" altLang="en-US" dirty="0"/>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a:extLst>
              <a:ext uri="{FF2B5EF4-FFF2-40B4-BE49-F238E27FC236}">
                <a16:creationId xmlns:a16="http://schemas.microsoft.com/office/drawing/2014/main" id="{DBCEEAD1-CAC1-4D07-B5F2-ACD81EF18C85}"/>
              </a:ext>
            </a:extLst>
          </p:cNvPr>
          <p:cNvSpPr>
            <a:spLocks noGrp="1" noChangeArrowheads="1"/>
          </p:cNvSpPr>
          <p:nvPr>
            <p:ph type="title"/>
          </p:nvPr>
        </p:nvSpPr>
        <p:spPr>
          <a:xfrm>
            <a:off x="1143000" y="304800"/>
            <a:ext cx="7772400" cy="1143000"/>
          </a:xfrm>
        </p:spPr>
        <p:txBody>
          <a:bodyPr/>
          <a:lstStyle/>
          <a:p>
            <a:pPr eaLnBrk="1" fontAlgn="auto" hangingPunct="1">
              <a:spcAft>
                <a:spcPts val="0"/>
              </a:spcAft>
              <a:defRPr/>
            </a:pPr>
            <a:r>
              <a:rPr lang="en-US" dirty="0"/>
              <a:t>Who to Contact</a:t>
            </a:r>
          </a:p>
        </p:txBody>
      </p:sp>
      <p:sp>
        <p:nvSpPr>
          <p:cNvPr id="88066" name="Rectangle 3">
            <a:extLst>
              <a:ext uri="{FF2B5EF4-FFF2-40B4-BE49-F238E27FC236}">
                <a16:creationId xmlns:a16="http://schemas.microsoft.com/office/drawing/2014/main" id="{B351E10A-3C5D-4DBF-9BF9-980BC4978030}"/>
              </a:ext>
            </a:extLst>
          </p:cNvPr>
          <p:cNvSpPr>
            <a:spLocks noGrp="1"/>
          </p:cNvSpPr>
          <p:nvPr>
            <p:ph idx="1"/>
          </p:nvPr>
        </p:nvSpPr>
        <p:spPr>
          <a:xfrm>
            <a:off x="838200" y="1524000"/>
            <a:ext cx="8001000" cy="5105400"/>
          </a:xfrm>
        </p:spPr>
        <p:txBody>
          <a:bodyPr/>
          <a:lstStyle/>
          <a:p>
            <a:pPr lvl="1" eaLnBrk="1" hangingPunct="1">
              <a:lnSpc>
                <a:spcPct val="90000"/>
              </a:lnSpc>
            </a:pPr>
            <a:r>
              <a:rPr lang="en-US" altLang="en-US" sz="2800"/>
              <a:t>EPI team leader</a:t>
            </a:r>
          </a:p>
          <a:p>
            <a:pPr lvl="1" eaLnBrk="1" hangingPunct="1">
              <a:lnSpc>
                <a:spcPct val="90000"/>
              </a:lnSpc>
            </a:pPr>
            <a:r>
              <a:rPr lang="en-US" altLang="en-US" sz="2800"/>
              <a:t>Environmental Health Supervisor</a:t>
            </a:r>
          </a:p>
          <a:p>
            <a:pPr lvl="1" eaLnBrk="1" hangingPunct="1">
              <a:lnSpc>
                <a:spcPct val="90000"/>
              </a:lnSpc>
            </a:pPr>
            <a:r>
              <a:rPr lang="en-US" altLang="en-US" sz="2800"/>
              <a:t>Regional Environmental Health Specialist</a:t>
            </a:r>
          </a:p>
          <a:p>
            <a:pPr lvl="1" eaLnBrk="1" hangingPunct="1">
              <a:lnSpc>
                <a:spcPct val="90000"/>
              </a:lnSpc>
            </a:pPr>
            <a:r>
              <a:rPr lang="en-US" altLang="en-US" sz="2800"/>
              <a:t>Division of Child Development</a:t>
            </a:r>
          </a:p>
          <a:p>
            <a:pPr lvl="1" eaLnBrk="1" hangingPunct="1">
              <a:lnSpc>
                <a:spcPct val="90000"/>
              </a:lnSpc>
            </a:pPr>
            <a:r>
              <a:rPr lang="en-US" altLang="en-US" sz="2800"/>
              <a:t>Communicable Disease Control Nurse</a:t>
            </a:r>
          </a:p>
          <a:p>
            <a:pPr lvl="1" eaLnBrk="1" hangingPunct="1">
              <a:lnSpc>
                <a:spcPct val="90000"/>
              </a:lnSpc>
            </a:pPr>
            <a:r>
              <a:rPr lang="en-US" altLang="en-US" sz="2800"/>
              <a:t>Laboratory Personnel</a:t>
            </a:r>
          </a:p>
          <a:p>
            <a:pPr lvl="1" eaLnBrk="1" hangingPunct="1">
              <a:lnSpc>
                <a:spcPct val="90000"/>
              </a:lnSpc>
            </a:pPr>
            <a:r>
              <a:rPr lang="en-US" altLang="en-US" sz="2800"/>
              <a:t>Other State Personnel (e.g., Communicable Disease Control Section)</a:t>
            </a:r>
          </a:p>
          <a:p>
            <a:pPr lvl="1" eaLnBrk="1" hangingPunct="1">
              <a:lnSpc>
                <a:spcPct val="90000"/>
              </a:lnSpc>
            </a:pPr>
            <a:r>
              <a:rPr lang="en-US" altLang="en-US" sz="2800"/>
              <a:t>Local pediatricians and hospital</a:t>
            </a:r>
          </a:p>
        </p:txBody>
      </p:sp>
      <p:graphicFrame>
        <p:nvGraphicFramePr>
          <p:cNvPr id="88068" name="Object 4">
            <a:extLst>
              <a:ext uri="{FF2B5EF4-FFF2-40B4-BE49-F238E27FC236}">
                <a16:creationId xmlns:a16="http://schemas.microsoft.com/office/drawing/2014/main" id="{95677C6E-08E7-4EFD-9DBD-3563CCDBDBF4}"/>
              </a:ext>
            </a:extLst>
          </p:cNvPr>
          <p:cNvGraphicFramePr>
            <a:graphicFrameLocks noChangeAspect="1"/>
          </p:cNvGraphicFramePr>
          <p:nvPr/>
        </p:nvGraphicFramePr>
        <p:xfrm>
          <a:off x="6934200" y="152400"/>
          <a:ext cx="1828800" cy="1450975"/>
        </p:xfrm>
        <a:graphic>
          <a:graphicData uri="http://schemas.openxmlformats.org/presentationml/2006/ole">
            <mc:AlternateContent xmlns:mc="http://schemas.openxmlformats.org/markup-compatibility/2006">
              <mc:Choice xmlns:v="urn:schemas-microsoft-com:vml" Requires="v">
                <p:oleObj name="Clip" r:id="rId2" imgW="14630400" imgH="11206886" progId="MS_ClipArt_Gallery.2">
                  <p:embed/>
                </p:oleObj>
              </mc:Choice>
              <mc:Fallback>
                <p:oleObj name="Clip" r:id="rId2" imgW="14630400" imgH="11206886" progId="MS_ClipArt_Gallery.2">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152400"/>
                        <a:ext cx="1828800" cy="145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67C76910-A3B6-4B93-B6DF-8C2EB440839E}"/>
              </a:ext>
            </a:extLst>
          </p:cNvPr>
          <p:cNvSpPr>
            <a:spLocks noGrp="1" noChangeArrowheads="1"/>
          </p:cNvSpPr>
          <p:nvPr>
            <p:ph type="title"/>
          </p:nvPr>
        </p:nvSpPr>
        <p:spPr/>
        <p:txBody>
          <a:bodyPr/>
          <a:lstStyle/>
          <a:p>
            <a:pPr eaLnBrk="1" fontAlgn="auto" hangingPunct="1">
              <a:spcAft>
                <a:spcPts val="0"/>
              </a:spcAft>
              <a:defRPr/>
            </a:pPr>
            <a:r>
              <a:rPr lang="en-US" dirty="0"/>
              <a:t>Containing Cases</a:t>
            </a:r>
          </a:p>
        </p:txBody>
      </p:sp>
      <p:sp>
        <p:nvSpPr>
          <p:cNvPr id="89090" name="Rectangle 3">
            <a:extLst>
              <a:ext uri="{FF2B5EF4-FFF2-40B4-BE49-F238E27FC236}">
                <a16:creationId xmlns:a16="http://schemas.microsoft.com/office/drawing/2014/main" id="{DAB59CA1-F5E5-4844-8499-AC1AC4B89E37}"/>
              </a:ext>
            </a:extLst>
          </p:cNvPr>
          <p:cNvSpPr>
            <a:spLocks noGrp="1"/>
          </p:cNvSpPr>
          <p:nvPr>
            <p:ph idx="1"/>
          </p:nvPr>
        </p:nvSpPr>
        <p:spPr/>
        <p:txBody>
          <a:bodyPr>
            <a:normAutofit fontScale="92500"/>
          </a:bodyPr>
          <a:lstStyle/>
          <a:p>
            <a:pPr eaLnBrk="1" hangingPunct="1"/>
            <a:r>
              <a:rPr lang="en-US" altLang="en-US" sz="3200"/>
              <a:t>EPI Team</a:t>
            </a:r>
          </a:p>
          <a:p>
            <a:pPr eaLnBrk="1" hangingPunct="1"/>
            <a:r>
              <a:rPr lang="en-US" altLang="en-US" sz="3200"/>
              <a:t>Visit the center and</a:t>
            </a:r>
          </a:p>
          <a:p>
            <a:pPr lvl="1" eaLnBrk="1" hangingPunct="1"/>
            <a:r>
              <a:rPr lang="en-US" altLang="en-US" sz="3200"/>
              <a:t>conduct interviews</a:t>
            </a:r>
          </a:p>
          <a:p>
            <a:pPr lvl="1" eaLnBrk="1" hangingPunct="1"/>
            <a:r>
              <a:rPr lang="en-US" altLang="en-US" sz="3200"/>
              <a:t>gather information – standard questionnaires</a:t>
            </a:r>
          </a:p>
          <a:p>
            <a:pPr lvl="1" eaLnBrk="1" hangingPunct="1"/>
            <a:r>
              <a:rPr lang="en-US" altLang="en-US" sz="3200"/>
              <a:t>keep your PIO informed</a:t>
            </a:r>
          </a:p>
          <a:p>
            <a:pPr eaLnBrk="1" hangingPunct="1"/>
            <a:r>
              <a:rPr lang="en-US" altLang="en-US" sz="3200"/>
              <a:t>In addition, visit and/or inform child care centers and child care homes in the immediate outbreak area</a:t>
            </a:r>
          </a:p>
          <a:p>
            <a:pPr eaLnBrk="1" hangingPunct="1"/>
            <a:endParaRPr lang="en-US" altLang="en-US" sz="3200"/>
          </a:p>
        </p:txBody>
      </p:sp>
      <p:sp>
        <p:nvSpPr>
          <p:cNvPr id="89092" name="AutoShape 5" descr="Medical Team by TheSouthernDragon | GraphicRiver">
            <a:extLst>
              <a:ext uri="{FF2B5EF4-FFF2-40B4-BE49-F238E27FC236}">
                <a16:creationId xmlns:a16="http://schemas.microsoft.com/office/drawing/2014/main" id="{83D19039-FA8D-4DF4-9D95-C8C3D16D3302}"/>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pic>
        <p:nvPicPr>
          <p:cNvPr id="89093" name="Picture 4" descr="Medical Team by TheSouthernDragon | GraphicRiver">
            <a:extLst>
              <a:ext uri="{FF2B5EF4-FFF2-40B4-BE49-F238E27FC236}">
                <a16:creationId xmlns:a16="http://schemas.microsoft.com/office/drawing/2014/main" id="{E104880D-A83F-430F-868E-812B2E61E9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411163"/>
            <a:ext cx="2292350" cy="233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76CCE582-030F-483E-B523-BB2945022EBD}"/>
              </a:ext>
            </a:extLst>
          </p:cNvPr>
          <p:cNvSpPr>
            <a:spLocks noGrp="1" noChangeArrowheads="1"/>
          </p:cNvSpPr>
          <p:nvPr>
            <p:ph type="title"/>
          </p:nvPr>
        </p:nvSpPr>
        <p:spPr>
          <a:xfrm>
            <a:off x="1143000" y="228600"/>
            <a:ext cx="5791200" cy="1143000"/>
          </a:xfrm>
        </p:spPr>
        <p:txBody>
          <a:bodyPr>
            <a:noAutofit/>
          </a:bodyPr>
          <a:lstStyle/>
          <a:p>
            <a:pPr eaLnBrk="1" fontAlgn="auto" hangingPunct="1">
              <a:spcAft>
                <a:spcPts val="0"/>
              </a:spcAft>
              <a:defRPr/>
            </a:pPr>
            <a:r>
              <a:rPr lang="en-US" sz="4400" dirty="0"/>
              <a:t>Online Resources</a:t>
            </a:r>
          </a:p>
        </p:txBody>
      </p:sp>
      <p:sp>
        <p:nvSpPr>
          <p:cNvPr id="97282" name="Rectangle 3">
            <a:extLst>
              <a:ext uri="{FF2B5EF4-FFF2-40B4-BE49-F238E27FC236}">
                <a16:creationId xmlns:a16="http://schemas.microsoft.com/office/drawing/2014/main" id="{B74E8C7E-30E5-40AB-A42F-5334E0308039}"/>
              </a:ext>
            </a:extLst>
          </p:cNvPr>
          <p:cNvSpPr>
            <a:spLocks noGrp="1"/>
          </p:cNvSpPr>
          <p:nvPr>
            <p:ph idx="1"/>
          </p:nvPr>
        </p:nvSpPr>
        <p:spPr>
          <a:xfrm>
            <a:off x="1143000" y="1752600"/>
            <a:ext cx="7772400" cy="3276600"/>
          </a:xfrm>
        </p:spPr>
        <p:txBody>
          <a:bodyPr/>
          <a:lstStyle/>
          <a:p>
            <a:pPr eaLnBrk="1" hangingPunct="1">
              <a:lnSpc>
                <a:spcPct val="80000"/>
              </a:lnSpc>
            </a:pPr>
            <a:r>
              <a:rPr lang="en-US" altLang="en-US"/>
              <a:t>CDC OutbreakNet Team  - national surveillance on foodborne infections</a:t>
            </a:r>
          </a:p>
          <a:p>
            <a:pPr eaLnBrk="1" hangingPunct="1">
              <a:lnSpc>
                <a:spcPct val="80000"/>
              </a:lnSpc>
              <a:buFont typeface="Wingdings" panose="05000000000000000000" pitchFamily="2" charset="2"/>
              <a:buNone/>
            </a:pPr>
            <a:r>
              <a:rPr lang="en-US" altLang="en-US">
                <a:solidFill>
                  <a:schemeClr val="folHlink"/>
                </a:solidFill>
              </a:rPr>
              <a:t>	</a:t>
            </a:r>
            <a:r>
              <a:rPr lang="en-US" altLang="en-US">
                <a:hlinkClick r:id="rId2"/>
              </a:rPr>
              <a:t>http://www.cdc.gov/foodborneoutbreaks/</a:t>
            </a:r>
            <a:endParaRPr lang="en-US" altLang="en-US"/>
          </a:p>
          <a:p>
            <a:pPr eaLnBrk="1" hangingPunct="1">
              <a:lnSpc>
                <a:spcPct val="80000"/>
              </a:lnSpc>
              <a:buFont typeface="Wingdings" panose="05000000000000000000" pitchFamily="2" charset="2"/>
              <a:buNone/>
            </a:pPr>
            <a:endParaRPr lang="en-US" altLang="en-US">
              <a:solidFill>
                <a:schemeClr val="folHlink"/>
              </a:solidFill>
            </a:endParaRPr>
          </a:p>
          <a:p>
            <a:pPr eaLnBrk="1" hangingPunct="1">
              <a:lnSpc>
                <a:spcPct val="80000"/>
              </a:lnSpc>
            </a:pPr>
            <a:r>
              <a:rPr lang="en-US" altLang="en-US"/>
              <a:t>FOCUS on Field Epidemiology, UNC-SPH</a:t>
            </a:r>
          </a:p>
          <a:p>
            <a:pPr eaLnBrk="1" hangingPunct="1">
              <a:lnSpc>
                <a:spcPct val="80000"/>
              </a:lnSpc>
              <a:buFont typeface="Wingdings" panose="05000000000000000000" pitchFamily="2" charset="2"/>
              <a:buNone/>
            </a:pPr>
            <a:r>
              <a:rPr lang="en-US" altLang="en-US">
                <a:solidFill>
                  <a:schemeClr val="folHlink"/>
                </a:solidFill>
              </a:rPr>
              <a:t>	</a:t>
            </a:r>
            <a:r>
              <a:rPr lang="en-US" altLang="en-US">
                <a:solidFill>
                  <a:schemeClr val="folHlink"/>
                </a:solidFill>
                <a:hlinkClick r:id="rId3"/>
              </a:rPr>
              <a:t>www.sph.unc.edu/nccphp</a:t>
            </a:r>
            <a:endParaRPr lang="en-US" altLang="en-US">
              <a:solidFill>
                <a:schemeClr val="folHlink"/>
              </a:solidFill>
            </a:endParaRPr>
          </a:p>
          <a:p>
            <a:pPr eaLnBrk="1" hangingPunct="1">
              <a:lnSpc>
                <a:spcPct val="80000"/>
              </a:lnSpc>
              <a:buFont typeface="Wingdings" panose="05000000000000000000" pitchFamily="2" charset="2"/>
              <a:buNone/>
            </a:pPr>
            <a:endParaRPr lang="en-US" altLang="en-US"/>
          </a:p>
          <a:p>
            <a:pPr eaLnBrk="1" hangingPunct="1">
              <a:lnSpc>
                <a:spcPct val="80000"/>
              </a:lnSpc>
            </a:pPr>
            <a:endParaRPr lang="en-US" altLang="en-US">
              <a:solidFill>
                <a:schemeClr val="folHlink"/>
              </a:solidFill>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6">
            <a:extLst>
              <a:ext uri="{FF2B5EF4-FFF2-40B4-BE49-F238E27FC236}">
                <a16:creationId xmlns:a16="http://schemas.microsoft.com/office/drawing/2014/main" id="{3E4772FE-4EEA-489F-83C6-A059544586DF}"/>
              </a:ext>
            </a:extLst>
          </p:cNvPr>
          <p:cNvSpPr>
            <a:spLocks noChangeArrowheads="1"/>
          </p:cNvSpPr>
          <p:nvPr/>
        </p:nvSpPr>
        <p:spPr bwMode="auto">
          <a:xfrm>
            <a:off x="914400" y="1066800"/>
            <a:ext cx="7543800" cy="477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eaLnBrk="1" hangingPunct="1">
              <a:spcBef>
                <a:spcPct val="0"/>
              </a:spcBef>
              <a:buClrTx/>
              <a:buSzTx/>
              <a:buFontTx/>
              <a:buNone/>
            </a:pPr>
            <a:r>
              <a:rPr lang="en-US" altLang="en-US" sz="2400" dirty="0">
                <a:latin typeface="Lucida Sans" panose="020B0602030504020204" pitchFamily="34" charset="0"/>
              </a:rPr>
              <a:t>CHILD ILLNESS</a:t>
            </a:r>
          </a:p>
          <a:p>
            <a:pPr eaLnBrk="1" hangingPunct="1">
              <a:spcBef>
                <a:spcPct val="0"/>
              </a:spcBef>
              <a:buClrTx/>
              <a:buSzTx/>
              <a:buFontTx/>
              <a:buNone/>
            </a:pPr>
            <a:endParaRPr lang="en-US" altLang="en-US" sz="2400" dirty="0">
              <a:latin typeface="Lucida Sans" panose="020B0602030504020204" pitchFamily="34" charset="0"/>
            </a:endParaRPr>
          </a:p>
          <a:p>
            <a:pPr eaLnBrk="1" hangingPunct="1">
              <a:spcBef>
                <a:spcPct val="0"/>
              </a:spcBef>
              <a:buClrTx/>
              <a:buSzTx/>
              <a:buFontTx/>
              <a:buNone/>
            </a:pPr>
            <a:r>
              <a:rPr lang="en-US" altLang="en-US" sz="2400" dirty="0">
                <a:latin typeface="Lucida Sans" panose="020B0602030504020204" pitchFamily="34" charset="0"/>
              </a:rPr>
              <a:t>What is the most common childhood surgery performed under general anesthesia? </a:t>
            </a:r>
          </a:p>
          <a:p>
            <a:pPr eaLnBrk="1" hangingPunct="1">
              <a:spcBef>
                <a:spcPct val="0"/>
              </a:spcBef>
              <a:buClrTx/>
              <a:buSzTx/>
              <a:buFontTx/>
              <a:buNone/>
            </a:pPr>
            <a:endParaRPr lang="en-US" altLang="en-US" sz="2400" dirty="0">
              <a:latin typeface="Lucida Sans" panose="020B0602030504020204" pitchFamily="34" charset="0"/>
            </a:endParaRPr>
          </a:p>
          <a:p>
            <a:pPr eaLnBrk="1" hangingPunct="1">
              <a:spcBef>
                <a:spcPct val="0"/>
              </a:spcBef>
              <a:buClrTx/>
              <a:buSzTx/>
              <a:buFont typeface="Wingdings 3" panose="05040102010807070707" pitchFamily="18" charset="2"/>
              <a:buNone/>
            </a:pPr>
            <a:r>
              <a:rPr lang="en-US" altLang="en-US" sz="2400" dirty="0">
                <a:latin typeface="Lucida Sans" panose="020B0602030504020204" pitchFamily="34" charset="0"/>
              </a:rPr>
              <a:t>The child’s average age for this procedure is one to three years.</a:t>
            </a:r>
          </a:p>
          <a:p>
            <a:pPr eaLnBrk="1" hangingPunct="1">
              <a:spcBef>
                <a:spcPct val="0"/>
              </a:spcBef>
              <a:buClrTx/>
              <a:buSzTx/>
              <a:buFont typeface="Wingdings 3" panose="05040102010807070707" pitchFamily="18" charset="2"/>
              <a:buNone/>
            </a:pPr>
            <a:endParaRPr lang="en-US" altLang="en-US" sz="2400" dirty="0">
              <a:latin typeface="Lucida Sans" panose="020B0602030504020204" pitchFamily="34" charset="0"/>
            </a:endParaRPr>
          </a:p>
          <a:p>
            <a:pPr eaLnBrk="1" hangingPunct="1">
              <a:spcBef>
                <a:spcPct val="0"/>
              </a:spcBef>
              <a:buClrTx/>
              <a:buSzTx/>
              <a:buFontTx/>
              <a:buNone/>
            </a:pPr>
            <a:r>
              <a:rPr lang="en-US" altLang="en-US" sz="2400" dirty="0">
                <a:latin typeface="Lucida Sans" panose="020B0602030504020204" pitchFamily="34" charset="0"/>
              </a:rPr>
              <a:t>More than a million are performed in North America each year.  </a:t>
            </a:r>
          </a:p>
          <a:p>
            <a:pPr eaLnBrk="1" hangingPunct="1">
              <a:spcBef>
                <a:spcPct val="0"/>
              </a:spcBef>
              <a:buClrTx/>
              <a:buSzTx/>
              <a:buFontTx/>
              <a:buNone/>
            </a:pPr>
            <a:endParaRPr lang="en-US" altLang="en-US" sz="3200" dirty="0">
              <a:latin typeface="Lucida Sans" panose="020B0602030504020204" pitchFamily="34" charset="0"/>
            </a:endParaRPr>
          </a:p>
          <a:p>
            <a:pPr eaLnBrk="1" hangingPunct="1">
              <a:spcBef>
                <a:spcPct val="0"/>
              </a:spcBef>
              <a:buClrTx/>
              <a:buSzTx/>
              <a:buFontTx/>
              <a:buNone/>
            </a:pPr>
            <a:endParaRPr lang="en-US" altLang="en-US" sz="3200" dirty="0">
              <a:latin typeface="Times New Roman" panose="02020603050405020304" pitchFamily="18" charset="0"/>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Rectangle 1">
            <a:extLst>
              <a:ext uri="{FF2B5EF4-FFF2-40B4-BE49-F238E27FC236}">
                <a16:creationId xmlns:a16="http://schemas.microsoft.com/office/drawing/2014/main" id="{7CD2ADBE-D1F0-479E-BA54-25D3D5A64567}"/>
              </a:ext>
            </a:extLst>
          </p:cNvPr>
          <p:cNvSpPr>
            <a:spLocks noChangeArrowheads="1"/>
          </p:cNvSpPr>
          <p:nvPr/>
        </p:nvSpPr>
        <p:spPr bwMode="auto">
          <a:xfrm>
            <a:off x="228600" y="304800"/>
            <a:ext cx="8610600" cy="5970865"/>
          </a:xfrm>
          <a:prstGeom prst="rect">
            <a:avLst/>
          </a:prstGeom>
          <a:noFill/>
          <a:ln>
            <a:noFill/>
          </a:ln>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r>
              <a:rPr lang="en-US" altLang="en-US" dirty="0">
                <a:solidFill>
                  <a:srgbClr val="111111"/>
                </a:solidFill>
                <a:latin typeface="+mj-lt"/>
              </a:rPr>
              <a:t>Ear tubes - tiny, hollow tubes, usually made of plastic or metal, that are surgically inserted into the eardrum creating an airway that ventilates the middle ear and prevents the accumulation of fluids behind the eardrum.</a:t>
            </a:r>
          </a:p>
          <a:p>
            <a:pPr>
              <a:defRPr/>
            </a:pPr>
            <a:endParaRPr lang="en-US" altLang="en-US" sz="1100" dirty="0">
              <a:solidFill>
                <a:srgbClr val="111111"/>
              </a:solidFill>
              <a:latin typeface="+mj-lt"/>
            </a:endParaRPr>
          </a:p>
          <a:p>
            <a:pPr>
              <a:defRPr/>
            </a:pPr>
            <a:r>
              <a:rPr lang="en-US" altLang="en-US" dirty="0">
                <a:solidFill>
                  <a:srgbClr val="111111"/>
                </a:solidFill>
                <a:latin typeface="+mj-lt"/>
              </a:rPr>
              <a:t>Doctors frequently recommend ear tubes if a child gets frequent ear infections or </a:t>
            </a:r>
            <a:r>
              <a:rPr lang="en-US" altLang="en-US" b="1" dirty="0">
                <a:solidFill>
                  <a:srgbClr val="111111"/>
                </a:solidFill>
                <a:latin typeface="+mj-lt"/>
              </a:rPr>
              <a:t>if the condition affects hearing and speech.</a:t>
            </a:r>
          </a:p>
          <a:p>
            <a:pPr>
              <a:defRPr/>
            </a:pPr>
            <a:endParaRPr lang="en-US" altLang="en-US" sz="1100" dirty="0">
              <a:solidFill>
                <a:srgbClr val="111111"/>
              </a:solidFill>
              <a:latin typeface="+mj-lt"/>
            </a:endParaRPr>
          </a:p>
          <a:p>
            <a:pPr>
              <a:defRPr/>
            </a:pPr>
            <a:r>
              <a:rPr lang="en-US" dirty="0">
                <a:latin typeface="+mj-lt"/>
              </a:rPr>
              <a:t>In children without tubes, ear infections are often treated with antibiotics by mouth or by injection. In children with tubes, the infection can drain out the tube and it can usually be treated with antibiotic eardrops.</a:t>
            </a:r>
          </a:p>
          <a:p>
            <a:pPr>
              <a:defRPr/>
            </a:pPr>
            <a:endParaRPr lang="en-US" dirty="0">
              <a:latin typeface="+mj-lt"/>
            </a:endParaRPr>
          </a:p>
          <a:p>
            <a:pPr>
              <a:defRPr/>
            </a:pPr>
            <a:r>
              <a:rPr lang="en-US" dirty="0">
                <a:latin typeface="+mj-lt"/>
              </a:rPr>
              <a:t>In most children, ear tubes last somewhere between six months and two years before the body naturally pushes the tubes out and into the ear canal.  </a:t>
            </a:r>
            <a:endParaRPr lang="en-US" altLang="en-US" dirty="0">
              <a:solidFill>
                <a:srgbClr val="111111"/>
              </a:solidFill>
              <a:latin typeface="+mj-l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Related image">
            <a:extLst>
              <a:ext uri="{FF2B5EF4-FFF2-40B4-BE49-F238E27FC236}">
                <a16:creationId xmlns:a16="http://schemas.microsoft.com/office/drawing/2014/main" id="{3280ABAB-35F2-4F85-A9B9-3027117B03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304800"/>
            <a:ext cx="6751638"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1">
            <a:extLst>
              <a:ext uri="{FF2B5EF4-FFF2-40B4-BE49-F238E27FC236}">
                <a16:creationId xmlns:a16="http://schemas.microsoft.com/office/drawing/2014/main" id="{43544EB5-3E44-4116-B359-F41F1CD24A51}"/>
              </a:ext>
            </a:extLst>
          </p:cNvPr>
          <p:cNvSpPr>
            <a:spLocks noChangeArrowheads="1"/>
          </p:cNvSpPr>
          <p:nvPr/>
        </p:nvSpPr>
        <p:spPr bwMode="auto">
          <a:xfrm>
            <a:off x="1676400" y="4953000"/>
            <a:ext cx="6553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t>Seven percent of children in the U.S. receive a set of tubes by age three.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673" name="Rectangle 27672">
            <a:extLst>
              <a:ext uri="{FF2B5EF4-FFF2-40B4-BE49-F238E27FC236}">
                <a16:creationId xmlns:a16="http://schemas.microsoft.com/office/drawing/2014/main" id="{CECF0FC6-D57B-48B6-9036-F4FFD91A4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1266" name="Rectangle 2">
            <a:extLst>
              <a:ext uri="{FF2B5EF4-FFF2-40B4-BE49-F238E27FC236}">
                <a16:creationId xmlns:a16="http://schemas.microsoft.com/office/drawing/2014/main" id="{ED8617AE-D233-4BC4-BB32-258616B56C64}"/>
              </a:ext>
            </a:extLst>
          </p:cNvPr>
          <p:cNvSpPr>
            <a:spLocks noGrp="1" noChangeArrowheads="1"/>
          </p:cNvSpPr>
          <p:nvPr>
            <p:ph type="title"/>
          </p:nvPr>
        </p:nvSpPr>
        <p:spPr>
          <a:xfrm>
            <a:off x="743199" y="286603"/>
            <a:ext cx="5063240" cy="1450757"/>
          </a:xfrm>
        </p:spPr>
        <p:txBody>
          <a:bodyPr>
            <a:normAutofit/>
          </a:bodyPr>
          <a:lstStyle/>
          <a:p>
            <a:pPr eaLnBrk="1" fontAlgn="auto" hangingPunct="1">
              <a:spcAft>
                <a:spcPts val="0"/>
              </a:spcAft>
              <a:defRPr/>
            </a:pPr>
            <a:r>
              <a:rPr lang="en-US">
                <a:solidFill>
                  <a:schemeClr val="accent2"/>
                </a:solidFill>
              </a:rPr>
              <a:t>Risk Factors of Illness</a:t>
            </a:r>
          </a:p>
        </p:txBody>
      </p:sp>
      <p:sp>
        <p:nvSpPr>
          <p:cNvPr id="27654" name="Rectangle 3">
            <a:extLst>
              <a:ext uri="{FF2B5EF4-FFF2-40B4-BE49-F238E27FC236}">
                <a16:creationId xmlns:a16="http://schemas.microsoft.com/office/drawing/2014/main" id="{92996057-5B15-4118-B51D-6EFAF77A017B}"/>
              </a:ext>
            </a:extLst>
          </p:cNvPr>
          <p:cNvSpPr>
            <a:spLocks noGrp="1"/>
          </p:cNvSpPr>
          <p:nvPr>
            <p:ph idx="1"/>
          </p:nvPr>
        </p:nvSpPr>
        <p:spPr>
          <a:xfrm>
            <a:off x="783153" y="2023962"/>
            <a:ext cx="5023286" cy="3845131"/>
          </a:xfrm>
        </p:spPr>
        <p:txBody>
          <a:bodyPr>
            <a:normAutofit/>
          </a:bodyPr>
          <a:lstStyle/>
          <a:p>
            <a:pPr eaLnBrk="1" hangingPunct="1"/>
            <a:r>
              <a:rPr lang="en-US" altLang="en-US" sz="1900" dirty="0"/>
              <a:t>Crowded conditions and close contact </a:t>
            </a:r>
          </a:p>
          <a:p>
            <a:pPr eaLnBrk="1" hangingPunct="1"/>
            <a:r>
              <a:rPr lang="en-US" altLang="en-US" sz="1900" dirty="0"/>
              <a:t>Poor personal hygiene </a:t>
            </a:r>
          </a:p>
          <a:p>
            <a:pPr eaLnBrk="1" hangingPunct="1"/>
            <a:r>
              <a:rPr lang="en-US" altLang="en-US" sz="1900" dirty="0"/>
              <a:t>Limited immunity</a:t>
            </a:r>
          </a:p>
          <a:p>
            <a:pPr eaLnBrk="1" hangingPunct="1"/>
            <a:r>
              <a:rPr lang="en-US" altLang="en-US" sz="1900" dirty="0"/>
              <a:t>Mobility of teachers and students </a:t>
            </a:r>
          </a:p>
          <a:p>
            <a:pPr eaLnBrk="1" hangingPunct="1"/>
            <a:r>
              <a:rPr lang="en-US" altLang="en-US" sz="1900" dirty="0"/>
              <a:t>Poor classroom design and layout</a:t>
            </a:r>
          </a:p>
          <a:p>
            <a:pPr eaLnBrk="1" hangingPunct="1"/>
            <a:endParaRPr lang="en-US" altLang="en-US" sz="1900" i="1" dirty="0"/>
          </a:p>
          <a:p>
            <a:pPr eaLnBrk="1" hangingPunct="1"/>
            <a:r>
              <a:rPr lang="en-US" altLang="en-US" sz="1400" i="1" dirty="0"/>
              <a:t>Illness associated with child day care: a study of incidence and cost. D M Bell, D W </a:t>
            </a:r>
            <a:r>
              <a:rPr lang="en-US" altLang="en-US" sz="1400" i="1" dirty="0" err="1"/>
              <a:t>Gleiber</a:t>
            </a:r>
            <a:r>
              <a:rPr lang="en-US" altLang="en-US" sz="1400" i="1" dirty="0"/>
              <a:t>, A </a:t>
            </a:r>
            <a:r>
              <a:rPr lang="en-US" altLang="en-US" sz="1400" i="1" dirty="0" err="1"/>
              <a:t>A</a:t>
            </a:r>
            <a:r>
              <a:rPr lang="en-US" altLang="en-US" sz="1400" i="1" dirty="0"/>
              <a:t> Mercer, R Phifer, R H </a:t>
            </a:r>
            <a:r>
              <a:rPr lang="en-US" altLang="en-US" sz="1400" i="1" dirty="0" err="1"/>
              <a:t>Guinter</a:t>
            </a:r>
            <a:r>
              <a:rPr lang="en-US" altLang="en-US" sz="1400" i="1" dirty="0"/>
              <a:t>, A J Cohen, E U Epstein and M Narayanan</a:t>
            </a:r>
            <a:r>
              <a:rPr lang="en-US" altLang="en-US" sz="1900" i="1" dirty="0"/>
              <a:t>.</a:t>
            </a:r>
            <a:r>
              <a:rPr lang="en-US" altLang="en-US" sz="1900" dirty="0"/>
              <a:t> </a:t>
            </a:r>
          </a:p>
          <a:p>
            <a:pPr eaLnBrk="1" hangingPunct="1">
              <a:buFont typeface="Wingdings" panose="05000000000000000000" pitchFamily="2" charset="2"/>
              <a:buNone/>
            </a:pPr>
            <a:endParaRPr lang="en-US" altLang="en-US" sz="1900" dirty="0"/>
          </a:p>
          <a:p>
            <a:pPr eaLnBrk="1" hangingPunct="1"/>
            <a:endParaRPr lang="en-US" altLang="en-US" sz="1900" dirty="0"/>
          </a:p>
        </p:txBody>
      </p:sp>
      <p:sp>
        <p:nvSpPr>
          <p:cNvPr id="27675" name="Rectangle 27674">
            <a:extLst>
              <a:ext uri="{FF2B5EF4-FFF2-40B4-BE49-F238E27FC236}">
                <a16:creationId xmlns:a16="http://schemas.microsoft.com/office/drawing/2014/main" id="{717A211C-5863-4303-AC3D-AEBFDF6D6A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81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7677" name="Rectangle 27676">
            <a:extLst>
              <a:ext uri="{FF2B5EF4-FFF2-40B4-BE49-F238E27FC236}">
                <a16:creationId xmlns:a16="http://schemas.microsoft.com/office/drawing/2014/main" id="{087519CD-2FFF-42E3-BB0C-FEAA828BA5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9617"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cSld>
  <p:clrMapOvr>
    <a:masterClrMapping/>
  </p:clrMapOvr>
  <p:transition/>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7FAB7146B6B6419B22119EE4E62D0A" ma:contentTypeVersion="9" ma:contentTypeDescription="Create a new document." ma:contentTypeScope="" ma:versionID="773c08ae5a4bcd750d6d363bac60165b">
  <xsd:schema xmlns:xsd="http://www.w3.org/2001/XMLSchema" xmlns:xs="http://www.w3.org/2001/XMLSchema" xmlns:p="http://schemas.microsoft.com/office/2006/metadata/properties" xmlns:ns3="97d0ee44-71da-4952-b9a3-b6844f65b1dd" xmlns:ns4="bb2a2a52-10fc-43ec-9d46-9c9b576d8e28" targetNamespace="http://schemas.microsoft.com/office/2006/metadata/properties" ma:root="true" ma:fieldsID="580778225fae596925d2e93465c9099d" ns3:_="" ns4:_="">
    <xsd:import namespace="97d0ee44-71da-4952-b9a3-b6844f65b1dd"/>
    <xsd:import namespace="bb2a2a52-10fc-43ec-9d46-9c9b576d8e28"/>
    <xsd:element name="properties">
      <xsd:complexType>
        <xsd:sequence>
          <xsd:element name="documentManagement">
            <xsd:complexType>
              <xsd:all>
                <xsd:element ref="ns3:MediaServiceMetadata" minOccurs="0"/>
                <xsd:element ref="ns3:MediaServiceFastMetadata" minOccurs="0"/>
                <xsd:element ref="ns3:_activity" minOccurs="0"/>
                <xsd:element ref="ns4:SharedWithUsers" minOccurs="0"/>
                <xsd:element ref="ns4:SharedWithDetails" minOccurs="0"/>
                <xsd:element ref="ns4:SharingHintHash" minOccurs="0"/>
                <xsd:element ref="ns3:MediaServiceAutoTags" minOccurs="0"/>
                <xsd:element ref="ns3:MediaLengthInSecond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d0ee44-71da-4952-b9a3-b6844f65b1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activity" ma:index="10" nillable="true" ma:displayName="_activity" ma:hidden="true" ma:internalName="_activity">
      <xsd:simpleType>
        <xsd:restriction base="dms:Note"/>
      </xsd:simpleType>
    </xsd:element>
    <xsd:element name="MediaServiceAutoTags" ma:index="14" nillable="true" ma:displayName="Tags" ma:internalName="MediaServiceAutoTags"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b2a2a52-10fc-43ec-9d46-9c9b576d8e28"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97d0ee44-71da-4952-b9a3-b6844f65b1dd" xsi:nil="true"/>
  </documentManagement>
</p:properties>
</file>

<file path=customXml/itemProps1.xml><?xml version="1.0" encoding="utf-8"?>
<ds:datastoreItem xmlns:ds="http://schemas.openxmlformats.org/officeDocument/2006/customXml" ds:itemID="{6C816C2D-A9F2-4A5C-A525-B0AA1523D1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7d0ee44-71da-4952-b9a3-b6844f65b1dd"/>
    <ds:schemaRef ds:uri="bb2a2a52-10fc-43ec-9d46-9c9b576d8e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8E74374-958B-4F6B-90C8-D32B1FE5F299}">
  <ds:schemaRefs>
    <ds:schemaRef ds:uri="http://schemas.microsoft.com/sharepoint/v3/contenttype/forms"/>
  </ds:schemaRefs>
</ds:datastoreItem>
</file>

<file path=customXml/itemProps3.xml><?xml version="1.0" encoding="utf-8"?>
<ds:datastoreItem xmlns:ds="http://schemas.openxmlformats.org/officeDocument/2006/customXml" ds:itemID="{833B2B00-A980-4339-8E1D-06D44F8102D6}">
  <ds:schemaRefs>
    <ds:schemaRef ds:uri="http://schemas.microsoft.com/office/infopath/2007/PartnerControls"/>
    <ds:schemaRef ds:uri="http://schemas.microsoft.com/office/2006/metadata/properties"/>
    <ds:schemaRef ds:uri="http://purl.org/dc/elements/1.1/"/>
    <ds:schemaRef ds:uri="http://schemas.microsoft.com/office/2006/documentManagement/types"/>
    <ds:schemaRef ds:uri="http://purl.org/dc/terms/"/>
    <ds:schemaRef ds:uri="http://purl.org/dc/dcmitype/"/>
    <ds:schemaRef ds:uri="http://schemas.openxmlformats.org/package/2006/metadata/core-properties"/>
    <ds:schemaRef ds:uri="bb2a2a52-10fc-43ec-9d46-9c9b576d8e28"/>
    <ds:schemaRef ds:uri="97d0ee44-71da-4952-b9a3-b6844f65b1dd"/>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Retrospect</Template>
  <TotalTime>26660</TotalTime>
  <Words>2850</Words>
  <Application>Microsoft Office PowerPoint</Application>
  <PresentationFormat>On-screen Show (4:3)</PresentationFormat>
  <Paragraphs>324</Paragraphs>
  <Slides>59</Slides>
  <Notes>22</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2</vt:i4>
      </vt:variant>
      <vt:variant>
        <vt:lpstr>Slide Titles</vt:lpstr>
      </vt:variant>
      <vt:variant>
        <vt:i4>59</vt:i4>
      </vt:variant>
    </vt:vector>
  </HeadingPairs>
  <TitlesOfParts>
    <vt:vector size="74" baseType="lpstr">
      <vt:lpstr>Arial</vt:lpstr>
      <vt:lpstr>Calibri</vt:lpstr>
      <vt:lpstr>Calibri Light</vt:lpstr>
      <vt:lpstr>Google Sans</vt:lpstr>
      <vt:lpstr>Lato</vt:lpstr>
      <vt:lpstr>Lucida Sans</vt:lpstr>
      <vt:lpstr>Roboto</vt:lpstr>
      <vt:lpstr>Times New Roman</vt:lpstr>
      <vt:lpstr>transport_newlight</vt:lpstr>
      <vt:lpstr>Verdana</vt:lpstr>
      <vt:lpstr>Wingdings</vt:lpstr>
      <vt:lpstr>Wingdings 3</vt:lpstr>
      <vt:lpstr>Retrospect</vt:lpstr>
      <vt:lpstr>Acrobat Document</vt:lpstr>
      <vt:lpstr>Clip</vt:lpstr>
      <vt:lpstr>Communicable Disease Prevention and Outbreak Investigation </vt:lpstr>
      <vt:lpstr>PowerPoint Presentation</vt:lpstr>
      <vt:lpstr> Working Parents </vt:lpstr>
      <vt:lpstr>PowerPoint Presentation</vt:lpstr>
      <vt:lpstr>Impact and Cost of Illness</vt:lpstr>
      <vt:lpstr>PowerPoint Presentation</vt:lpstr>
      <vt:lpstr>PowerPoint Presentation</vt:lpstr>
      <vt:lpstr>PowerPoint Presentation</vt:lpstr>
      <vt:lpstr>Risk Factors of Illness</vt:lpstr>
      <vt:lpstr>Risk Factors continued</vt:lpstr>
      <vt:lpstr>Modes of Transmission</vt:lpstr>
      <vt:lpstr>Strategies to Reduce Communicable Disease</vt:lpstr>
      <vt:lpstr>Prevention Measures</vt:lpstr>
      <vt:lpstr>Control Measures</vt:lpstr>
      <vt:lpstr>PowerPoint Presentation</vt:lpstr>
      <vt:lpstr>PowerPoint Presentation</vt:lpstr>
      <vt:lpstr>COVID Cluster in childcare center</vt:lpstr>
      <vt:lpstr>PowerPoint Presentation</vt:lpstr>
      <vt:lpstr>What is a COVID Cluster ?</vt:lpstr>
      <vt:lpstr>During a Communicable Disease Outbreak Modified Play Activities </vt:lpstr>
      <vt:lpstr>hand hygiene stations </vt:lpstr>
      <vt:lpstr>PowerPoint Presentation</vt:lpstr>
      <vt:lpstr>Know Your Chemicals</vt:lpstr>
      <vt:lpstr> List N: Disinfectants for Coronavirus (COVID-19) Click here to find a product to kill COVID-19</vt:lpstr>
      <vt:lpstr>Highlighted Recommended Actions</vt:lpstr>
      <vt:lpstr>PowerPoint Presentation</vt:lpstr>
      <vt:lpstr>  Required vs. Recommended in North Carolina </vt:lpstr>
      <vt:lpstr>PowerPoint Presentation</vt:lpstr>
      <vt:lpstr>PowerPoint Presentation</vt:lpstr>
      <vt:lpstr>PETS</vt:lpstr>
      <vt:lpstr>PowerPoint Presentation</vt:lpstr>
      <vt:lpstr>PowerPoint Presentation</vt:lpstr>
      <vt:lpstr>PowerPoint Presentation</vt:lpstr>
      <vt:lpstr>PowerPoint Presentation</vt:lpstr>
      <vt:lpstr>2004 State Fair</vt:lpstr>
      <vt:lpstr> State faces E. coli lawsuit </vt:lpstr>
      <vt:lpstr>Lavatories  – is hand washing easy?  - conveniently located? </vt:lpstr>
      <vt:lpstr>2017</vt:lpstr>
      <vt:lpstr>2018 NC State Fair</vt:lpstr>
      <vt:lpstr>PowerPoint Presentation</vt:lpstr>
      <vt:lpstr>Wegman’s 3 in 1 Lavatory</vt:lpstr>
      <vt:lpstr>Jesus and Germs</vt:lpstr>
      <vt:lpstr>Hand Washing</vt:lpstr>
      <vt:lpstr>Diapering Procedures - .2819</vt:lpstr>
      <vt:lpstr>Diapering Procedures</vt:lpstr>
      <vt:lpstr>Diapering and Toileting</vt:lpstr>
      <vt:lpstr>PowerPoint Presentation</vt:lpstr>
      <vt:lpstr>Vomit and Diarrhea Clean-up Plan aka “the blowout plan”</vt:lpstr>
      <vt:lpstr>PowerPoint Presentation</vt:lpstr>
      <vt:lpstr>Mouth Contact Surfaces</vt:lpstr>
      <vt:lpstr>Fecal Contamination</vt:lpstr>
      <vt:lpstr>Fecal Contamination</vt:lpstr>
      <vt:lpstr>Reducing fecal contamination</vt:lpstr>
      <vt:lpstr>Food Protection</vt:lpstr>
      <vt:lpstr>If an Outbreak Occurs – what do you do?  </vt:lpstr>
      <vt:lpstr>Problems with Controlling Outbreaks in Child Care Centers</vt:lpstr>
      <vt:lpstr>Who to Contact</vt:lpstr>
      <vt:lpstr>Containing Cases</vt:lpstr>
      <vt:lpstr>Online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Outbreak Investigation in         Child Care Centers</dc:title>
  <dc:creator>Larry D. Michael</dc:creator>
  <cp:lastModifiedBy>Brown, W</cp:lastModifiedBy>
  <cp:revision>320</cp:revision>
  <dcterms:created xsi:type="dcterms:W3CDTF">2003-10-01T18:46:32Z</dcterms:created>
  <dcterms:modified xsi:type="dcterms:W3CDTF">2023-11-01T15:50:57Z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0x010100797FAB7146B6B6419B22119EE4E62D0A</vt:lpwstr>
  </property>
</Properties>
</file>