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44.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93" r:id="rId3"/>
  </p:sldMasterIdLst>
  <p:notesMasterIdLst>
    <p:notesMasterId r:id="rId68"/>
  </p:notesMasterIdLst>
  <p:handoutMasterIdLst>
    <p:handoutMasterId r:id="rId69"/>
  </p:handoutMasterIdLst>
  <p:sldIdLst>
    <p:sldId id="256" r:id="rId4"/>
    <p:sldId id="258" r:id="rId5"/>
    <p:sldId id="872" r:id="rId6"/>
    <p:sldId id="891" r:id="rId7"/>
    <p:sldId id="265" r:id="rId8"/>
    <p:sldId id="977" r:id="rId9"/>
    <p:sldId id="999" r:id="rId10"/>
    <p:sldId id="953" r:id="rId11"/>
    <p:sldId id="938" r:id="rId12"/>
    <p:sldId id="957" r:id="rId13"/>
    <p:sldId id="1016" r:id="rId14"/>
    <p:sldId id="1005" r:id="rId15"/>
    <p:sldId id="971" r:id="rId16"/>
    <p:sldId id="274" r:id="rId17"/>
    <p:sldId id="1011" r:id="rId18"/>
    <p:sldId id="1007" r:id="rId19"/>
    <p:sldId id="941" r:id="rId20"/>
    <p:sldId id="975" r:id="rId21"/>
    <p:sldId id="973" r:id="rId22"/>
    <p:sldId id="955" r:id="rId23"/>
    <p:sldId id="979" r:id="rId24"/>
    <p:sldId id="1003" r:id="rId25"/>
    <p:sldId id="266" r:id="rId26"/>
    <p:sldId id="1013" r:id="rId27"/>
    <p:sldId id="960" r:id="rId28"/>
    <p:sldId id="277" r:id="rId29"/>
    <p:sldId id="964" r:id="rId30"/>
    <p:sldId id="1018" r:id="rId31"/>
    <p:sldId id="1017" r:id="rId32"/>
    <p:sldId id="278" r:id="rId33"/>
    <p:sldId id="963" r:id="rId34"/>
    <p:sldId id="804" r:id="rId35"/>
    <p:sldId id="264" r:id="rId36"/>
    <p:sldId id="282" r:id="rId37"/>
    <p:sldId id="283" r:id="rId38"/>
    <p:sldId id="284" r:id="rId39"/>
    <p:sldId id="895" r:id="rId40"/>
    <p:sldId id="285" r:id="rId41"/>
    <p:sldId id="272" r:id="rId42"/>
    <p:sldId id="275" r:id="rId43"/>
    <p:sldId id="286" r:id="rId44"/>
    <p:sldId id="289" r:id="rId45"/>
    <p:sldId id="865" r:id="rId46"/>
    <p:sldId id="983" r:id="rId47"/>
    <p:sldId id="981" r:id="rId48"/>
    <p:sldId id="988" r:id="rId49"/>
    <p:sldId id="1014" r:id="rId50"/>
    <p:sldId id="840" r:id="rId51"/>
    <p:sldId id="961" r:id="rId52"/>
    <p:sldId id="1006" r:id="rId53"/>
    <p:sldId id="1019" r:id="rId54"/>
    <p:sldId id="910" r:id="rId55"/>
    <p:sldId id="996" r:id="rId56"/>
    <p:sldId id="997" r:id="rId57"/>
    <p:sldId id="959" r:id="rId58"/>
    <p:sldId id="1012" r:id="rId59"/>
    <p:sldId id="292" r:id="rId60"/>
    <p:sldId id="1023" r:id="rId61"/>
    <p:sldId id="1024" r:id="rId62"/>
    <p:sldId id="294" r:id="rId63"/>
    <p:sldId id="736" r:id="rId64"/>
    <p:sldId id="1020" r:id="rId65"/>
    <p:sldId id="1025" r:id="rId66"/>
    <p:sldId id="295"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pton, David" initials="LD" lastIdx="1" clrIdx="0">
    <p:extLst>
      <p:ext uri="{19B8F6BF-5375-455C-9EA6-DF929625EA0E}">
        <p15:presenceInfo xmlns:p15="http://schemas.microsoft.com/office/powerpoint/2012/main" userId="S-1-5-21-2744878847-1876734302-662453930-2293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66933" autoAdjust="0"/>
  </p:normalViewPr>
  <p:slideViewPr>
    <p:cSldViewPr>
      <p:cViewPr varScale="1">
        <p:scale>
          <a:sx n="78" d="100"/>
          <a:sy n="78" d="100"/>
        </p:scale>
        <p:origin x="1858" y="5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8216"/>
    </p:cViewPr>
  </p:sorterViewPr>
  <p:notesViewPr>
    <p:cSldViewPr>
      <p:cViewPr varScale="1">
        <p:scale>
          <a:sx n="72" d="100"/>
          <a:sy n="72" d="100"/>
        </p:scale>
        <p:origin x="34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77"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2.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C7B85B-C8C4-4FFA-B719-3563FAE76B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89C825-3520-4D1B-90BF-7D408F38FD6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AAEEA08-AF08-486A-8690-48708981B173}" type="datetimeFigureOut">
              <a:rPr lang="en-US" smtClean="0"/>
              <a:t>10/24/2024</a:t>
            </a:fld>
            <a:endParaRPr lang="en-US"/>
          </a:p>
        </p:txBody>
      </p:sp>
      <p:sp>
        <p:nvSpPr>
          <p:cNvPr id="4" name="Footer Placeholder 3">
            <a:extLst>
              <a:ext uri="{FF2B5EF4-FFF2-40B4-BE49-F238E27FC236}">
                <a16:creationId xmlns:a16="http://schemas.microsoft.com/office/drawing/2014/main" id="{AD1FB085-6F5B-4F9E-9D6C-3240EB7428C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CF76DB-5ADE-41B4-96AA-0FA37FC3246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648BD26-4FA9-44B9-8855-C4B42FA1B9C2}" type="slidenum">
              <a:rPr lang="en-US" smtClean="0"/>
              <a:t>‹#›</a:t>
            </a:fld>
            <a:endParaRPr lang="en-US"/>
          </a:p>
        </p:txBody>
      </p:sp>
    </p:spTree>
    <p:extLst>
      <p:ext uri="{BB962C8B-B14F-4D97-AF65-F5344CB8AC3E}">
        <p14:creationId xmlns:p14="http://schemas.microsoft.com/office/powerpoint/2010/main" val="4121967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972"/>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1"/>
            <a:ext cx="3037840" cy="466972"/>
          </a:xfrm>
          <a:prstGeom prst="rect">
            <a:avLst/>
          </a:prstGeom>
        </p:spPr>
        <p:txBody>
          <a:bodyPr vert="horz" lIns="93177" tIns="46589" rIns="93177" bIns="46589" rtlCol="0"/>
          <a:lstStyle>
            <a:lvl1pPr algn="r">
              <a:defRPr sz="1200"/>
            </a:lvl1pPr>
          </a:lstStyle>
          <a:p>
            <a:fld id="{235F043C-3F67-413F-8F4D-97FB1CDA27CF}" type="datetimeFigureOut">
              <a:rPr lang="en-US" smtClean="0"/>
              <a:t>10/24/2024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5"/>
            <a:ext cx="5608320" cy="366045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30"/>
            <a:ext cx="3037840" cy="466971"/>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30"/>
            <a:ext cx="3037840" cy="466971"/>
          </a:xfrm>
          <a:prstGeom prst="rect">
            <a:avLst/>
          </a:prstGeom>
        </p:spPr>
        <p:txBody>
          <a:bodyPr vert="horz" lIns="93177" tIns="46589" rIns="93177" bIns="46589" rtlCol="0" anchor="b"/>
          <a:lstStyle>
            <a:lvl1pPr algn="r">
              <a:defRPr sz="1200"/>
            </a:lvl1pPr>
          </a:lstStyle>
          <a:p>
            <a:fld id="{923AC46C-2144-443C-908E-67ECD676F88E}" type="slidenum">
              <a:rPr lang="en-US" smtClean="0"/>
              <a:t>‹#›</a:t>
            </a:fld>
            <a:endParaRPr lang="en-US"/>
          </a:p>
        </p:txBody>
      </p:sp>
    </p:spTree>
    <p:extLst>
      <p:ext uri="{BB962C8B-B14F-4D97-AF65-F5344CB8AC3E}">
        <p14:creationId xmlns:p14="http://schemas.microsoft.com/office/powerpoint/2010/main" val="2799953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2</a:t>
            </a:fld>
            <a:endParaRPr lang="en-US" dirty="0"/>
          </a:p>
        </p:txBody>
      </p:sp>
    </p:spTree>
    <p:extLst>
      <p:ext uri="{BB962C8B-B14F-4D97-AF65-F5344CB8AC3E}">
        <p14:creationId xmlns:p14="http://schemas.microsoft.com/office/powerpoint/2010/main" val="604352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At 0</a:t>
                </a:r>
                <a14:m>
                  <m:oMath xmlns:m="http://schemas.openxmlformats.org/officeDocument/2006/math">
                    <m:r>
                      <a:rPr lang="en-US" i="1" smtClean="0">
                        <a:latin typeface="Cambria Math" panose="02040503050406030204" pitchFamily="18" charset="0"/>
                      </a:rPr>
                      <m:t>°</m:t>
                    </m:r>
                  </m:oMath>
                </a14:m>
                <a:r>
                  <a:rPr lang="en-US" dirty="0"/>
                  <a:t> and 100% RH air contains about</a:t>
                </a:r>
                <a:r>
                  <a:rPr lang="en-US" baseline="0" dirty="0"/>
                  <a:t> 4.8 grams/kg of air</a:t>
                </a:r>
              </a:p>
              <a:p>
                <a:endParaRPr lang="en-US" baseline="0" dirty="0"/>
              </a:p>
              <a:p>
                <a:r>
                  <a:rPr lang="en-US" baseline="0" dirty="0"/>
                  <a:t>At 10C and 100% RH air contains  about 7.6 grams/kg or air</a:t>
                </a:r>
              </a:p>
              <a:p>
                <a:endParaRPr lang="en-US" baseline="0" dirty="0"/>
              </a:p>
              <a:p>
                <a:r>
                  <a:rPr lang="en-US" baseline="0" dirty="0"/>
                  <a:t>At 21C and 100% RH air contains about 15.8 grams./kg of air</a:t>
                </a:r>
              </a:p>
              <a:p>
                <a:endParaRPr lang="en-US" baseline="0" dirty="0"/>
              </a:p>
              <a:p>
                <a:r>
                  <a:rPr lang="en-US" baseline="0" dirty="0"/>
                  <a:t>At 35C and 100% RH air contains about 37 grams/kg of air</a:t>
                </a:r>
                <a:endParaRPr lang="en-US" dirty="0"/>
              </a:p>
            </p:txBody>
          </p:sp>
        </mc:Choice>
        <mc:Fallback>
          <p:sp>
            <p:nvSpPr>
              <p:cNvPr id="3" name="Notes Placeholder 2"/>
              <p:cNvSpPr>
                <a:spLocks noGrp="1"/>
              </p:cNvSpPr>
              <p:nvPr>
                <p:ph type="body" idx="1"/>
              </p:nvPr>
            </p:nvSpPr>
            <p:spPr/>
            <p:txBody>
              <a:bodyPr/>
              <a:lstStyle/>
              <a:p>
                <a:r>
                  <a:rPr lang="en-US" dirty="0"/>
                  <a:t>At 0</a:t>
                </a:r>
                <a:r>
                  <a:rPr lang="en-US" i="0">
                    <a:latin typeface="Cambria Math" panose="02040503050406030204" pitchFamily="18" charset="0"/>
                  </a:rPr>
                  <a:t>°</a:t>
                </a:r>
                <a:r>
                  <a:rPr lang="en-US" dirty="0"/>
                  <a:t> and 100% RH air contains about</a:t>
                </a:r>
                <a:r>
                  <a:rPr lang="en-US" baseline="0" dirty="0"/>
                  <a:t> 4.8 grams/kg of air</a:t>
                </a:r>
              </a:p>
              <a:p>
                <a:endParaRPr lang="en-US" baseline="0" dirty="0"/>
              </a:p>
              <a:p>
                <a:r>
                  <a:rPr lang="en-US" baseline="0" dirty="0"/>
                  <a:t>At 10C and 100% RH air contains  about 7.6 grams/kg or air</a:t>
                </a:r>
              </a:p>
              <a:p>
                <a:endParaRPr lang="en-US" baseline="0" dirty="0"/>
              </a:p>
              <a:p>
                <a:r>
                  <a:rPr lang="en-US" baseline="0" dirty="0"/>
                  <a:t>At 21C and 100% RH air contains about 15.8 grams./kg of air</a:t>
                </a:r>
              </a:p>
              <a:p>
                <a:endParaRPr lang="en-US" baseline="0" dirty="0"/>
              </a:p>
              <a:p>
                <a:r>
                  <a:rPr lang="en-US" baseline="0" dirty="0"/>
                  <a:t>At 35C and 100% RH air contains about 37 grams/kg of air</a:t>
                </a:r>
                <a:endParaRPr lang="en-US" dirty="0"/>
              </a:p>
            </p:txBody>
          </p:sp>
        </mc:Fallback>
      </mc:AlternateContent>
      <p:sp>
        <p:nvSpPr>
          <p:cNvPr id="4" name="Slide Number Placeholder 3"/>
          <p:cNvSpPr>
            <a:spLocks noGrp="1"/>
          </p:cNvSpPr>
          <p:nvPr>
            <p:ph type="sldNum" sz="quarter" idx="5"/>
          </p:nvPr>
        </p:nvSpPr>
        <p:spPr/>
        <p:txBody>
          <a:bodyPr/>
          <a:lstStyle/>
          <a:p>
            <a:fld id="{923AC46C-2144-443C-908E-67ECD676F88E}" type="slidenum">
              <a:rPr lang="en-US" smtClean="0"/>
              <a:t>13</a:t>
            </a:fld>
            <a:endParaRPr lang="en-US"/>
          </a:p>
        </p:txBody>
      </p:sp>
    </p:spTree>
    <p:extLst>
      <p:ext uri="{BB962C8B-B14F-4D97-AF65-F5344CB8AC3E}">
        <p14:creationId xmlns:p14="http://schemas.microsoft.com/office/powerpoint/2010/main" val="13128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image  single pane window is cold surface  air in room is warm and moist</a:t>
            </a:r>
          </a:p>
          <a:p>
            <a:endParaRPr lang="en-US" dirty="0"/>
          </a:p>
          <a:p>
            <a:r>
              <a:rPr lang="en-US" dirty="0"/>
              <a:t>Bottom picture – no condensation because heat from vanity lamps raises surface temperature,  bathroom exhaust fan and short showers </a:t>
            </a:r>
          </a:p>
        </p:txBody>
      </p:sp>
      <p:sp>
        <p:nvSpPr>
          <p:cNvPr id="4" name="Slide Number Placeholder 3"/>
          <p:cNvSpPr>
            <a:spLocks noGrp="1"/>
          </p:cNvSpPr>
          <p:nvPr>
            <p:ph type="sldNum" sz="quarter" idx="5"/>
          </p:nvPr>
        </p:nvSpPr>
        <p:spPr/>
        <p:txBody>
          <a:bodyPr/>
          <a:lstStyle/>
          <a:p>
            <a:fld id="{923AC46C-2144-443C-908E-67ECD676F88E}" type="slidenum">
              <a:rPr lang="en-US" smtClean="0"/>
              <a:t>14</a:t>
            </a:fld>
            <a:endParaRPr lang="en-US"/>
          </a:p>
        </p:txBody>
      </p:sp>
    </p:spTree>
    <p:extLst>
      <p:ext uri="{BB962C8B-B14F-4D97-AF65-F5344CB8AC3E}">
        <p14:creationId xmlns:p14="http://schemas.microsoft.com/office/powerpoint/2010/main" val="108973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Pathways and driving forces </a:t>
            </a:r>
          </a:p>
          <a:p>
            <a:endParaRPr lang="en-US" dirty="0"/>
          </a:p>
          <a:p>
            <a:r>
              <a:rPr lang="en-US" dirty="0"/>
              <a:t>To damage this ceiling water had to </a:t>
            </a:r>
          </a:p>
          <a:p>
            <a:pPr marL="174708" indent="-174708">
              <a:buFont typeface="Arial" panose="020B0604020202020204" pitchFamily="34" charset="0"/>
              <a:buChar char="•"/>
            </a:pPr>
            <a:r>
              <a:rPr lang="en-US" dirty="0"/>
              <a:t>penetrate the shingles and underlayment, </a:t>
            </a:r>
          </a:p>
          <a:p>
            <a:pPr marL="174708" indent="-174708">
              <a:buFont typeface="Arial" panose="020B0604020202020204" pitchFamily="34" charset="0"/>
              <a:buChar char="•"/>
            </a:pPr>
            <a:r>
              <a:rPr lang="en-US" dirty="0"/>
              <a:t>accumulate and drip down the rafter.  </a:t>
            </a:r>
          </a:p>
          <a:p>
            <a:pPr marL="174708" indent="-174708">
              <a:buFont typeface="Arial" panose="020B0604020202020204" pitchFamily="34" charset="0"/>
              <a:buChar char="•"/>
            </a:pPr>
            <a:r>
              <a:rPr lang="en-US" dirty="0"/>
              <a:t>Drip off the rafter and</a:t>
            </a:r>
          </a:p>
          <a:p>
            <a:pPr marL="174708" indent="-174708">
              <a:buFont typeface="Arial" panose="020B0604020202020204" pitchFamily="34" charset="0"/>
              <a:buChar char="•"/>
            </a:pPr>
            <a:r>
              <a:rPr lang="en-US" dirty="0"/>
              <a:t>Move by capillary action through insulation and eventually ceiling materials.  </a:t>
            </a:r>
          </a:p>
          <a:p>
            <a:pPr marL="174708" indent="-174708">
              <a:buFont typeface="Arial" panose="020B0604020202020204" pitchFamily="34" charset="0"/>
              <a:buChar char="•"/>
            </a:pPr>
            <a:endParaRPr lang="en-US" dirty="0"/>
          </a:p>
          <a:p>
            <a:r>
              <a:rPr lang="en-US" dirty="0"/>
              <a:t>While this is happening water may be moving through materials by capillarity and diffusion, evaporating into air due to high temperature in the attic, and/or  removed by ventilation </a:t>
            </a:r>
          </a:p>
          <a:p>
            <a:endParaRPr lang="en-US" dirty="0"/>
          </a:p>
          <a:p>
            <a:r>
              <a:rPr lang="en-US" dirty="0"/>
              <a:t>My house and brown stains. </a:t>
            </a:r>
          </a:p>
        </p:txBody>
      </p:sp>
      <p:sp>
        <p:nvSpPr>
          <p:cNvPr id="4" name="Slide Number Placeholder 3"/>
          <p:cNvSpPr>
            <a:spLocks noGrp="1"/>
          </p:cNvSpPr>
          <p:nvPr>
            <p:ph type="sldNum" sz="quarter" idx="5"/>
          </p:nvPr>
        </p:nvSpPr>
        <p:spPr/>
        <p:txBody>
          <a:bodyPr/>
          <a:lstStyle/>
          <a:p>
            <a:fld id="{DBCC7D24-0DC9-4E9C-89C0-35D79A09D337}" type="slidenum">
              <a:rPr lang="en-US" smtClean="0"/>
              <a:pPr/>
              <a:t>17</a:t>
            </a:fld>
            <a:endParaRPr lang="en-US" dirty="0"/>
          </a:p>
        </p:txBody>
      </p:sp>
    </p:spTree>
    <p:extLst>
      <p:ext uri="{BB962C8B-B14F-4D97-AF65-F5344CB8AC3E}">
        <p14:creationId xmlns:p14="http://schemas.microsoft.com/office/powerpoint/2010/main" val="926632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side of building – water trapped against wall by vegetation and built-up soils.   Note damp proofing on exterior of foundation</a:t>
            </a:r>
          </a:p>
        </p:txBody>
      </p:sp>
      <p:sp>
        <p:nvSpPr>
          <p:cNvPr id="4" name="Slide Number Placeholder 3"/>
          <p:cNvSpPr>
            <a:spLocks noGrp="1"/>
          </p:cNvSpPr>
          <p:nvPr>
            <p:ph type="sldNum" sz="quarter" idx="5"/>
          </p:nvPr>
        </p:nvSpPr>
        <p:spPr/>
        <p:txBody>
          <a:bodyPr/>
          <a:lstStyle/>
          <a:p>
            <a:fld id="{923AC46C-2144-443C-908E-67ECD676F88E}" type="slidenum">
              <a:rPr lang="en-US" smtClean="0"/>
              <a:t>19</a:t>
            </a:fld>
            <a:endParaRPr lang="en-US"/>
          </a:p>
        </p:txBody>
      </p:sp>
    </p:spTree>
    <p:extLst>
      <p:ext uri="{BB962C8B-B14F-4D97-AF65-F5344CB8AC3E}">
        <p14:creationId xmlns:p14="http://schemas.microsoft.com/office/powerpoint/2010/main" val="62761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temperature is 79°F and 72% RH,  Dew point is calculated at 69°F</a:t>
            </a:r>
          </a:p>
          <a:p>
            <a:endParaRPr lang="en-US" dirty="0"/>
          </a:p>
          <a:p>
            <a:r>
              <a:rPr lang="en-US" dirty="0"/>
              <a:t>Surface temperature is 72°F  at dew point of 69°F, air at the boundary layer of the cove base, gypsum board and carpet has a RH of 90%</a:t>
            </a:r>
          </a:p>
        </p:txBody>
      </p:sp>
      <p:sp>
        <p:nvSpPr>
          <p:cNvPr id="4" name="Slide Number Placeholder 3"/>
          <p:cNvSpPr>
            <a:spLocks noGrp="1"/>
          </p:cNvSpPr>
          <p:nvPr>
            <p:ph type="sldNum" sz="quarter" idx="5"/>
          </p:nvPr>
        </p:nvSpPr>
        <p:spPr/>
        <p:txBody>
          <a:bodyPr/>
          <a:lstStyle/>
          <a:p>
            <a:fld id="{923AC46C-2144-443C-908E-67ECD676F88E}" type="slidenum">
              <a:rPr lang="en-US" smtClean="0"/>
              <a:t>22</a:t>
            </a:fld>
            <a:endParaRPr lang="en-US"/>
          </a:p>
        </p:txBody>
      </p:sp>
    </p:spTree>
    <p:extLst>
      <p:ext uri="{BB962C8B-B14F-4D97-AF65-F5344CB8AC3E}">
        <p14:creationId xmlns:p14="http://schemas.microsoft.com/office/powerpoint/2010/main" val="338171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insulation and foundation vents/doors sealed and gasketed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Dehumidification– decouples crawlspace and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Supply air – air supplied when HVAC operates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House Air – Continuous air from house into crawlspace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Exhaust air – continuous air pulled from crawlspace to the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Conditioned </a:t>
            </a:r>
            <a:r>
              <a:rPr lang="en-US" sz="1200" dirty="0" err="1">
                <a:solidFill>
                  <a:schemeClr val="tx1"/>
                </a:solidFill>
                <a:latin typeface="Calibri" panose="020F0502020204030204" pitchFamily="34" charset="0"/>
                <a:cs typeface="Calibri" panose="020F0502020204030204" pitchFamily="34" charset="0"/>
              </a:rPr>
              <a:t>Spacel</a:t>
            </a:r>
            <a:r>
              <a:rPr lang="en-US" sz="1200" dirty="0">
                <a:solidFill>
                  <a:schemeClr val="tx1"/>
                </a:solidFill>
                <a:latin typeface="Calibri" panose="020F0502020204030204" pitchFamily="34" charset="0"/>
                <a:cs typeface="Calibri" panose="020F0502020204030204" pitchFamily="34" charset="0"/>
              </a:rPr>
              <a:t>  Crawlspace becomes occupied space</a:t>
            </a:r>
          </a:p>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25</a:t>
            </a:fld>
            <a:endParaRPr lang="en-US"/>
          </a:p>
        </p:txBody>
      </p:sp>
    </p:spTree>
    <p:extLst>
      <p:ext uri="{BB962C8B-B14F-4D97-AF65-F5344CB8AC3E}">
        <p14:creationId xmlns:p14="http://schemas.microsoft.com/office/powerpoint/2010/main" val="343573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Thermostat senses temperature of discharge air from HVAC system and does not represent air temperature in other places</a:t>
            </a:r>
          </a:p>
        </p:txBody>
      </p:sp>
      <p:sp>
        <p:nvSpPr>
          <p:cNvPr id="4" name="Slide Number Placeholder 3"/>
          <p:cNvSpPr>
            <a:spLocks noGrp="1"/>
          </p:cNvSpPr>
          <p:nvPr>
            <p:ph type="sldNum" sz="quarter" idx="5"/>
          </p:nvPr>
        </p:nvSpPr>
        <p:spPr/>
        <p:txBody>
          <a:bodyPr/>
          <a:lstStyle/>
          <a:p>
            <a:fld id="{923AC46C-2144-443C-908E-67ECD676F88E}" type="slidenum">
              <a:rPr lang="en-US" smtClean="0"/>
              <a:t>27</a:t>
            </a:fld>
            <a:endParaRPr lang="en-US"/>
          </a:p>
        </p:txBody>
      </p:sp>
    </p:spTree>
    <p:extLst>
      <p:ext uri="{BB962C8B-B14F-4D97-AF65-F5344CB8AC3E}">
        <p14:creationId xmlns:p14="http://schemas.microsoft.com/office/powerpoint/2010/main" val="2448675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 microns are size that most easily pass through an air filter.   Both larger and smaller sized particles are captured at greater efficiency </a:t>
            </a:r>
          </a:p>
          <a:p>
            <a:r>
              <a:rPr lang="en-US" dirty="0"/>
              <a:t> </a:t>
            </a:r>
          </a:p>
          <a:p>
            <a:r>
              <a:rPr lang="en-US" dirty="0"/>
              <a:t>Consider the noise of the air cleaner, electrical consumption, trip hazards from electrical cords</a:t>
            </a:r>
          </a:p>
          <a:p>
            <a:endParaRPr lang="en-US" dirty="0"/>
          </a:p>
          <a:p>
            <a:r>
              <a:rPr lang="en-US" dirty="0"/>
              <a:t>Consider the direction of air flow, direct air flow so that the air cleaner is between the potential source and potential receptors,  in school, place the air cleaner if possible so that air flow through the air cleaner is from the classroom area toward the teacher.  Or use two or more air cleaners to promote good air mixing    </a:t>
            </a:r>
          </a:p>
          <a:p>
            <a:endParaRPr lang="en-US" dirty="0"/>
          </a:p>
          <a:p>
            <a:r>
              <a:rPr lang="en-US" dirty="0"/>
              <a:t>Use portable air cleaners to increase effective air changes per hour.   Air Changes Per Hour equal  Cubic feet of air per hour/volume of room</a:t>
            </a:r>
          </a:p>
          <a:p>
            <a:endParaRPr lang="en-US" dirty="0"/>
          </a:p>
          <a:p>
            <a:r>
              <a:rPr lang="en-US" dirty="0"/>
              <a:t>Example  room has area of 1200 square feet with 8-foot ceilings.   Room volume is 9600 cubic feet.  Portable air cleaner has CADR of 240 CFM = 14,000 cubic feet per hour.   Portable air cleaner adds about 1.5 air changes per hour in addition to air changes from natural and mechanical ventilation.</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28</a:t>
            </a:fld>
            <a:endParaRPr lang="en-US"/>
          </a:p>
        </p:txBody>
      </p:sp>
    </p:spTree>
    <p:extLst>
      <p:ext uri="{BB962C8B-B14F-4D97-AF65-F5344CB8AC3E}">
        <p14:creationId xmlns:p14="http://schemas.microsoft.com/office/powerpoint/2010/main" val="318152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damp and moldy conditions and other indoor hazards alone or in any combination</a:t>
            </a:r>
          </a:p>
        </p:txBody>
      </p:sp>
      <p:sp>
        <p:nvSpPr>
          <p:cNvPr id="4" name="Slide Number Placeholder 3"/>
          <p:cNvSpPr>
            <a:spLocks noGrp="1"/>
          </p:cNvSpPr>
          <p:nvPr>
            <p:ph type="sldNum" sz="quarter" idx="5"/>
          </p:nvPr>
        </p:nvSpPr>
        <p:spPr/>
        <p:txBody>
          <a:bodyPr/>
          <a:lstStyle/>
          <a:p>
            <a:pPr defTabSz="931774">
              <a:defRPr/>
            </a:pPr>
            <a:fld id="{DBCC7D24-0DC9-4E9C-89C0-35D79A09D337}" type="slidenum">
              <a:rPr lang="en-US">
                <a:solidFill>
                  <a:prstClr val="black"/>
                </a:solidFill>
                <a:latin typeface="Calibri"/>
              </a:rPr>
              <a:pPr defTabSz="931774">
                <a:defRPr/>
              </a:pPr>
              <a:t>32</a:t>
            </a:fld>
            <a:endParaRPr lang="en-US" dirty="0">
              <a:solidFill>
                <a:prstClr val="black"/>
              </a:solidFill>
              <a:latin typeface="Calibri"/>
            </a:endParaRPr>
          </a:p>
        </p:txBody>
      </p:sp>
    </p:spTree>
    <p:extLst>
      <p:ext uri="{BB962C8B-B14F-4D97-AF65-F5344CB8AC3E}">
        <p14:creationId xmlns:p14="http://schemas.microsoft.com/office/powerpoint/2010/main" val="29611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NCGA Joint Legislative Commission of Governmental Operations for mold testing and remediation services in the fall of 2023 for 30 school buildings in the Alamance Burlington School System</a:t>
            </a:r>
          </a:p>
          <a:p>
            <a:endParaRPr lang="en-US" dirty="0"/>
          </a:p>
          <a:p>
            <a:r>
              <a:rPr lang="en-US" dirty="0"/>
              <a:t>Total		$22,700,00	mold remediation</a:t>
            </a:r>
          </a:p>
          <a:p>
            <a:r>
              <a:rPr lang="en-US" dirty="0"/>
              <a:t>Mold testing – LRC	  $448,000 </a:t>
            </a:r>
          </a:p>
          <a:p>
            <a:r>
              <a:rPr lang="en-US" dirty="0"/>
              <a:t>Mold testing – ESG	    $62,000</a:t>
            </a:r>
          </a:p>
          <a:p>
            <a:r>
              <a:rPr lang="en-US" dirty="0"/>
              <a:t>Brady Services (HVAC)	    $16,610 Andrews elementary</a:t>
            </a:r>
          </a:p>
          <a:p>
            <a:r>
              <a:rPr lang="en-US" dirty="0"/>
              <a:t>Hoffman Mechanical	    $37,500</a:t>
            </a:r>
          </a:p>
          <a:p>
            <a:r>
              <a:rPr lang="en-US" dirty="0"/>
              <a:t>Dehumidifier rental	$2,949.000  Builders services</a:t>
            </a:r>
          </a:p>
          <a:p>
            <a:r>
              <a:rPr lang="en-US" dirty="0"/>
              <a:t>Dehumidifier rental	    $35,000</a:t>
            </a:r>
          </a:p>
          <a:p>
            <a:r>
              <a:rPr lang="en-US" dirty="0"/>
              <a:t>Dehumidifier rental	    $34,650  </a:t>
            </a:r>
          </a:p>
          <a:p>
            <a:r>
              <a:rPr lang="en-US" dirty="0"/>
              <a:t>Dehumidifier purchase	 $997,700 – redirected ESSER funds</a:t>
            </a:r>
          </a:p>
          <a:p>
            <a:r>
              <a:rPr lang="en-US" dirty="0"/>
              <a:t>Additional costs  	$2,200,000 	builders' services </a:t>
            </a:r>
          </a:p>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33</a:t>
            </a:fld>
            <a:endParaRPr lang="en-US"/>
          </a:p>
        </p:txBody>
      </p:sp>
    </p:spTree>
    <p:extLst>
      <p:ext uri="{BB962C8B-B14F-4D97-AF65-F5344CB8AC3E}">
        <p14:creationId xmlns:p14="http://schemas.microsoft.com/office/powerpoint/2010/main" val="244642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known as saprophytes</a:t>
            </a:r>
          </a:p>
          <a:p>
            <a:endParaRPr lang="en-US" dirty="0"/>
          </a:p>
          <a:p>
            <a:r>
              <a:rPr lang="en-US" dirty="0"/>
              <a:t>Environmental fungi, bacteria, and virus can also be found in air indoors</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DBCC7D24-0DC9-4E9C-89C0-35D79A09D337}" type="slidenum">
              <a:rPr lang="en-US">
                <a:solidFill>
                  <a:prstClr val="black"/>
                </a:solidFill>
                <a:latin typeface="Calibri"/>
              </a:rPr>
              <a:pPr defTabSz="931774">
                <a:defRPr/>
              </a:pPr>
              <a:t>3</a:t>
            </a:fld>
            <a:endParaRPr lang="en-US" dirty="0">
              <a:solidFill>
                <a:prstClr val="black"/>
              </a:solidFill>
              <a:latin typeface="Calibri"/>
            </a:endParaRPr>
          </a:p>
        </p:txBody>
      </p:sp>
    </p:spTree>
    <p:extLst>
      <p:ext uri="{BB962C8B-B14F-4D97-AF65-F5344CB8AC3E}">
        <p14:creationId xmlns:p14="http://schemas.microsoft.com/office/powerpoint/2010/main" val="2877454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view of the uncertainty about mycotoxins but the general agreements about other health hazards associated with dampness and mold, focus on controlling moisture sources and removal of mold and mold products</a:t>
            </a:r>
          </a:p>
        </p:txBody>
      </p:sp>
      <p:sp>
        <p:nvSpPr>
          <p:cNvPr id="4" name="Slide Number Placeholder 3"/>
          <p:cNvSpPr>
            <a:spLocks noGrp="1"/>
          </p:cNvSpPr>
          <p:nvPr>
            <p:ph type="sldNum" sz="quarter" idx="5"/>
          </p:nvPr>
        </p:nvSpPr>
        <p:spPr/>
        <p:txBody>
          <a:bodyPr/>
          <a:lstStyle/>
          <a:p>
            <a:fld id="{923AC46C-2144-443C-908E-67ECD676F88E}" type="slidenum">
              <a:rPr lang="en-US" smtClean="0"/>
              <a:t>37</a:t>
            </a:fld>
            <a:endParaRPr lang="en-US"/>
          </a:p>
        </p:txBody>
      </p:sp>
    </p:spTree>
    <p:extLst>
      <p:ext uri="{BB962C8B-B14F-4D97-AF65-F5344CB8AC3E}">
        <p14:creationId xmlns:p14="http://schemas.microsoft.com/office/powerpoint/2010/main" val="2563676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41</a:t>
            </a:fld>
            <a:endParaRPr lang="en-US" dirty="0"/>
          </a:p>
        </p:txBody>
      </p:sp>
    </p:spTree>
    <p:extLst>
      <p:ext uri="{BB962C8B-B14F-4D97-AF65-F5344CB8AC3E}">
        <p14:creationId xmlns:p14="http://schemas.microsoft.com/office/powerpoint/2010/main" val="609150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5" dirty="0">
                <a:latin typeface="Calibri"/>
                <a:cs typeface="Calibri"/>
              </a:rPr>
              <a:t>that are realistic, affordable and tend to </a:t>
            </a:r>
            <a:r>
              <a:rPr lang="en-US" spc="-10" dirty="0">
                <a:latin typeface="Calibri"/>
                <a:cs typeface="Calibri"/>
              </a:rPr>
              <a:t>promote </a:t>
            </a:r>
            <a:r>
              <a:rPr lang="en-US" spc="-5" dirty="0">
                <a:latin typeface="Calibri"/>
                <a:cs typeface="Calibri"/>
              </a:rPr>
              <a:t>health </a:t>
            </a:r>
            <a:r>
              <a:rPr lang="en-US" dirty="0">
                <a:latin typeface="Calibri"/>
                <a:cs typeface="Calibri"/>
              </a:rPr>
              <a:t>and </a:t>
            </a:r>
            <a:r>
              <a:rPr lang="en-US" spc="-5" dirty="0">
                <a:latin typeface="Calibri"/>
                <a:cs typeface="Calibri"/>
              </a:rPr>
              <a:t>wellbeing? </a:t>
            </a:r>
            <a:r>
              <a:rPr lang="en-US" spc="-10" dirty="0">
                <a:latin typeface="Calibri"/>
                <a:cs typeface="Calibri"/>
              </a:rPr>
              <a:t>Are resources </a:t>
            </a:r>
            <a:r>
              <a:rPr lang="en-US" spc="-15" dirty="0">
                <a:latin typeface="Calibri"/>
                <a:cs typeface="Calibri"/>
              </a:rPr>
              <a:t>better </a:t>
            </a:r>
            <a:r>
              <a:rPr lang="en-US" spc="-5" dirty="0">
                <a:latin typeface="Calibri"/>
                <a:cs typeface="Calibri"/>
              </a:rPr>
              <a:t>used </a:t>
            </a:r>
            <a:r>
              <a:rPr lang="en-US" spc="-10" dirty="0">
                <a:latin typeface="Calibri"/>
                <a:cs typeface="Calibri"/>
              </a:rPr>
              <a:t>to </a:t>
            </a:r>
            <a:r>
              <a:rPr lang="en-US" spc="-5" dirty="0">
                <a:latin typeface="Calibri"/>
                <a:cs typeface="Calibri"/>
              </a:rPr>
              <a:t>fix </a:t>
            </a:r>
            <a:r>
              <a:rPr lang="en-US" dirty="0">
                <a:latin typeface="Calibri"/>
                <a:cs typeface="Calibri"/>
              </a:rPr>
              <a:t>the </a:t>
            </a:r>
            <a:r>
              <a:rPr lang="en-US" spc="-5" dirty="0">
                <a:latin typeface="Calibri"/>
                <a:cs typeface="Calibri"/>
              </a:rPr>
              <a:t>underlying</a:t>
            </a:r>
            <a:r>
              <a:rPr lang="en-US" spc="85" dirty="0">
                <a:latin typeface="Calibri"/>
                <a:cs typeface="Calibri"/>
              </a:rPr>
              <a:t> </a:t>
            </a:r>
            <a:r>
              <a:rPr lang="en-US" spc="-10" dirty="0">
                <a:latin typeface="Calibri"/>
                <a:cs typeface="Calibri"/>
              </a:rPr>
              <a:t>problems</a:t>
            </a:r>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42</a:t>
            </a:fld>
            <a:endParaRPr lang="en-US"/>
          </a:p>
        </p:txBody>
      </p:sp>
    </p:spTree>
    <p:extLst>
      <p:ext uri="{BB962C8B-B14F-4D97-AF65-F5344CB8AC3E}">
        <p14:creationId xmlns:p14="http://schemas.microsoft.com/office/powerpoint/2010/main" val="300688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Indoor activities, </a:t>
            </a:r>
            <a:r>
              <a:rPr lang="en-US" dirty="0">
                <a:latin typeface="Calibri" panose="020F0502020204030204" pitchFamily="34" charset="0"/>
                <a:ea typeface="Calibri" panose="020F0502020204030204" pitchFamily="34" charset="0"/>
                <a:cs typeface="Times New Roman" panose="02020603050405020304" pitchFamily="18" charset="0"/>
              </a:rPr>
              <a:t>weather, air exchange rates (indoors/outdoor), disturbance of growth sites frequency and duration of damp materials and reproductive cycles</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Unknown measurement error when single sample is collected– measurement variability Measure twice cut once</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Unknown variability over time – how does a single sample represent any other time or condition in when levels of airborne mold are known to vary widely to do known and unknown factors</a:t>
            </a:r>
          </a:p>
          <a:p>
            <a:r>
              <a:rPr lang="en-US" dirty="0">
                <a:latin typeface="Calibri" panose="020F0502020204030204" pitchFamily="34" charset="0"/>
                <a:cs typeface="Times New Roman" panose="02020603050405020304" pitchFamily="18" charset="0"/>
              </a:rPr>
              <a:t>Environmental conditions,  disturbance or reservoirs,  life cycle of fungi, activities </a:t>
            </a:r>
            <a:r>
              <a:rPr lang="en-US" dirty="0" err="1">
                <a:latin typeface="Calibri" panose="020F0502020204030204" pitchFamily="34" charset="0"/>
                <a:cs typeface="Times New Roman" panose="02020603050405020304" pitchFamily="18" charset="0"/>
              </a:rPr>
              <a:t>etc</a:t>
            </a:r>
            <a:r>
              <a:rPr lang="en-US" dirty="0">
                <a:latin typeface="Calibri" panose="020F0502020204030204" pitchFamily="34" charset="0"/>
                <a:cs typeface="Times New Roman" panose="02020603050405020304" pitchFamily="18" charset="0"/>
              </a:rPr>
              <a:t> </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pPr defTabSz="931774">
              <a:defRPr/>
            </a:pPr>
            <a:fld id="{DBCC7D24-0DC9-4E9C-89C0-35D79A09D337}" type="slidenum">
              <a:rPr lang="en-US">
                <a:solidFill>
                  <a:prstClr val="black"/>
                </a:solidFill>
                <a:latin typeface="Calibri"/>
              </a:rPr>
              <a:pPr defTabSz="931774">
                <a:defRPr/>
              </a:pPr>
              <a:t>43</a:t>
            </a:fld>
            <a:endParaRPr lang="en-US" dirty="0">
              <a:solidFill>
                <a:prstClr val="black"/>
              </a:solidFill>
              <a:latin typeface="Calibri"/>
            </a:endParaRPr>
          </a:p>
        </p:txBody>
      </p:sp>
    </p:spTree>
    <p:extLst>
      <p:ext uri="{BB962C8B-B14F-4D97-AF65-F5344CB8AC3E}">
        <p14:creationId xmlns:p14="http://schemas.microsoft.com/office/powerpoint/2010/main" val="3161263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Budget constraints--  If it is not possible to sample properly, with a sufficient number of samples to answer the question(s) posed, it is preferable not to sample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44</a:t>
            </a:fld>
            <a:endParaRPr lang="en-US"/>
          </a:p>
        </p:txBody>
      </p:sp>
    </p:spTree>
    <p:extLst>
      <p:ext uri="{BB962C8B-B14F-4D97-AF65-F5344CB8AC3E}">
        <p14:creationId xmlns:p14="http://schemas.microsoft.com/office/powerpoint/2010/main" val="3689149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47</a:t>
            </a:fld>
            <a:endParaRPr lang="en-US"/>
          </a:p>
        </p:txBody>
      </p:sp>
    </p:spTree>
    <p:extLst>
      <p:ext uri="{BB962C8B-B14F-4D97-AF65-F5344CB8AC3E}">
        <p14:creationId xmlns:p14="http://schemas.microsoft.com/office/powerpoint/2010/main" val="4202026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DBCC7D24-0DC9-4E9C-89C0-35D79A09D337}" type="slidenum">
              <a:rPr lang="en-US">
                <a:solidFill>
                  <a:prstClr val="black"/>
                </a:solidFill>
                <a:latin typeface="Calibri"/>
              </a:rPr>
              <a:pPr defTabSz="931774">
                <a:defRPr/>
              </a:pPr>
              <a:t>48</a:t>
            </a:fld>
            <a:endParaRPr lang="en-US" dirty="0">
              <a:solidFill>
                <a:prstClr val="black"/>
              </a:solidFill>
              <a:latin typeface="Calibri"/>
            </a:endParaRPr>
          </a:p>
        </p:txBody>
      </p:sp>
    </p:spTree>
    <p:extLst>
      <p:ext uri="{BB962C8B-B14F-4D97-AF65-F5344CB8AC3E}">
        <p14:creationId xmlns:p14="http://schemas.microsoft.com/office/powerpoint/2010/main" val="3812129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ü"/>
            </a:pPr>
            <a:r>
              <a:rPr lang="en-US" sz="1200" dirty="0"/>
              <a:t>Diagrams and/or surveys that detail the square feet, rooms or sections</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 Specific amount of time to complete the job</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Itemized lists of equipment, materials and supplies</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Sell sheets and product labels for all chemicals to be used on the site</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Specific cleaning procedures</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Description of how wastes will be handed and disposed</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How to the validate the cleaning/remediation process</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How do they verify the cleanup/remediation met the goals</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Warranties and guarantees</a:t>
            </a:r>
          </a:p>
          <a:p>
            <a:pPr marL="285750" indent="-285750">
              <a:buFont typeface="Wingdings" panose="05000000000000000000" pitchFamily="2" charset="2"/>
              <a:buChar char="ü"/>
            </a:pPr>
            <a:endParaRPr lang="en-US" sz="1200" dirty="0"/>
          </a:p>
          <a:p>
            <a:pPr marL="285750" indent="-285750">
              <a:buFont typeface="Wingdings" panose="05000000000000000000" pitchFamily="2" charset="2"/>
              <a:buChar char="ü"/>
            </a:pPr>
            <a:r>
              <a:rPr lang="en-US" sz="1200" dirty="0"/>
              <a:t>Total cost and price cap</a:t>
            </a:r>
          </a:p>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49</a:t>
            </a:fld>
            <a:endParaRPr lang="en-US"/>
          </a:p>
        </p:txBody>
      </p:sp>
    </p:spTree>
    <p:extLst>
      <p:ext uri="{BB962C8B-B14F-4D97-AF65-F5344CB8AC3E}">
        <p14:creationId xmlns:p14="http://schemas.microsoft.com/office/powerpoint/2010/main" val="60382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 removing mold growth a routine maintenance activity (cleaning) and when does removing mold growth (mold remediation) require processes and techniques similar to those used for asbestos lead-based paint abatement? </a:t>
            </a:r>
          </a:p>
        </p:txBody>
      </p:sp>
      <p:sp>
        <p:nvSpPr>
          <p:cNvPr id="4" name="Slide Number Placeholder 3"/>
          <p:cNvSpPr>
            <a:spLocks noGrp="1"/>
          </p:cNvSpPr>
          <p:nvPr>
            <p:ph type="sldNum" sz="quarter" idx="5"/>
          </p:nvPr>
        </p:nvSpPr>
        <p:spPr/>
        <p:txBody>
          <a:bodyPr/>
          <a:lstStyle/>
          <a:p>
            <a:fld id="{DBCC7D24-0DC9-4E9C-89C0-35D79A09D337}" type="slidenum">
              <a:rPr lang="en-US" smtClean="0"/>
              <a:pPr/>
              <a:t>52</a:t>
            </a:fld>
            <a:endParaRPr lang="en-US" dirty="0"/>
          </a:p>
        </p:txBody>
      </p:sp>
    </p:spTree>
    <p:extLst>
      <p:ext uri="{BB962C8B-B14F-4D97-AF65-F5344CB8AC3E}">
        <p14:creationId xmlns:p14="http://schemas.microsoft.com/office/powerpoint/2010/main" val="4150307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 removing mold growth </a:t>
            </a:r>
          </a:p>
          <a:p>
            <a:pPr marL="171450" indent="-171450">
              <a:buFont typeface="Arial" panose="020B0604020202020204" pitchFamily="34" charset="0"/>
              <a:buChar char="•"/>
            </a:pPr>
            <a:r>
              <a:rPr lang="en-US" dirty="0"/>
              <a:t>A routine maintenance activity (cleaning) </a:t>
            </a:r>
          </a:p>
          <a:p>
            <a:pPr marL="171450" indent="-171450">
              <a:buFont typeface="Arial" panose="020B0604020202020204" pitchFamily="34" charset="0"/>
              <a:buChar char="•"/>
            </a:pPr>
            <a:r>
              <a:rPr lang="en-US" dirty="0"/>
              <a:t>A repair activity requiring some knowledge skills and abilities </a:t>
            </a:r>
          </a:p>
          <a:p>
            <a:pPr marL="171450" indent="-171450">
              <a:buFont typeface="Arial" panose="020B0604020202020204" pitchFamily="34" charset="0"/>
              <a:buChar char="•"/>
            </a:pPr>
            <a:r>
              <a:rPr lang="en-US" dirty="0"/>
              <a:t>A major repair or renovation activity requiring significant knowledge, skills abilities, and specialized equipment </a:t>
            </a:r>
          </a:p>
          <a:p>
            <a:pPr marL="171450" indent="-171450">
              <a:buFont typeface="Arial" panose="020B0604020202020204" pitchFamily="34" charset="0"/>
              <a:buChar char="•"/>
            </a:pPr>
            <a:r>
              <a:rPr lang="en-US" dirty="0"/>
              <a:t>When does removing mold growth (mold remediation) require processes and techniques like those used for asbestos lead-based paint abatement?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5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638" y="1574800"/>
            <a:ext cx="5670551" cy="4252913"/>
          </a:xfrm>
        </p:spPr>
      </p:sp>
      <p:sp>
        <p:nvSpPr>
          <p:cNvPr id="3" name="Notes Placeholder 2"/>
          <p:cNvSpPr>
            <a:spLocks noGrp="1"/>
          </p:cNvSpPr>
          <p:nvPr>
            <p:ph type="body" idx="1"/>
          </p:nvPr>
        </p:nvSpPr>
        <p:spPr/>
        <p:txBody>
          <a:bodyPr/>
          <a:lstStyle/>
          <a:p>
            <a:r>
              <a:rPr lang="en-US" sz="1800" dirty="0"/>
              <a:t>Spores are </a:t>
            </a:r>
            <a:r>
              <a:rPr lang="en-US" sz="1800" dirty="0">
                <a:solidFill>
                  <a:prstClr val="black"/>
                </a:solidFill>
                <a:latin typeface="Calibri" panose="020F0502020204030204" pitchFamily="34" charset="0"/>
              </a:rPr>
              <a:t>Reproductive structures –invisible to naked eye </a:t>
            </a:r>
            <a:endParaRPr lang="en-US" sz="1800" dirty="0"/>
          </a:p>
          <a:p>
            <a:pPr marL="285750" indent="-285750">
              <a:lnSpc>
                <a:spcPct val="80000"/>
              </a:lnSpc>
              <a:buFont typeface="Arial" panose="020B0604020202020204" pitchFamily="34" charset="0"/>
              <a:buChar char="•"/>
            </a:pPr>
            <a:r>
              <a:rPr lang="en-US" sz="1800" dirty="0">
                <a:solidFill>
                  <a:prstClr val="black"/>
                </a:solidFill>
                <a:latin typeface="Calibri" panose="020F0502020204030204" pitchFamily="34" charset="0"/>
              </a:rPr>
              <a:t>Adapted for dispersal and survival in the environment</a:t>
            </a:r>
          </a:p>
          <a:p>
            <a:pPr marL="285750" indent="-285750">
              <a:lnSpc>
                <a:spcPct val="80000"/>
              </a:lnSpc>
              <a:buFont typeface="Arial" panose="020B0604020202020204" pitchFamily="34" charset="0"/>
              <a:buChar char="•"/>
            </a:pPr>
            <a:r>
              <a:rPr lang="en-US" sz="1800" dirty="0">
                <a:solidFill>
                  <a:prstClr val="black"/>
                </a:solidFill>
                <a:latin typeface="Calibri" panose="020F0502020204030204" pitchFamily="34" charset="0"/>
              </a:rPr>
              <a:t>Some mold spores are always present in outdoor air  </a:t>
            </a:r>
          </a:p>
          <a:p>
            <a:pPr marL="285750" indent="-285750">
              <a:lnSpc>
                <a:spcPct val="80000"/>
              </a:lnSpc>
              <a:buFont typeface="Arial" panose="020B0604020202020204" pitchFamily="34" charset="0"/>
              <a:buChar char="•"/>
            </a:pPr>
            <a:r>
              <a:rPr lang="en-US" sz="1800" dirty="0">
                <a:solidFill>
                  <a:prstClr val="black"/>
                </a:solidFill>
                <a:latin typeface="Calibri" panose="020F0502020204030204" pitchFamily="34" charset="0"/>
              </a:rPr>
              <a:t>Spores indoors cannot be completely and permanently eliminated -- Brought in by air movement and tracked indoors on people, animals or inanimate objects</a:t>
            </a:r>
          </a:p>
          <a:p>
            <a:pPr marL="285750" indent="-285750">
              <a:lnSpc>
                <a:spcPct val="80000"/>
              </a:lnSpc>
              <a:buFont typeface="Arial" panose="020B0604020202020204" pitchFamily="34" charset="0"/>
              <a:buChar char="•"/>
            </a:pPr>
            <a:r>
              <a:rPr lang="en-US" sz="1800" dirty="0">
                <a:solidFill>
                  <a:prstClr val="black"/>
                </a:solidFill>
                <a:latin typeface="Calibri" panose="020F0502020204030204" pitchFamily="34" charset="0"/>
              </a:rPr>
              <a:t>Dispersed from indoor growth as part of reproductive cycle </a:t>
            </a:r>
          </a:p>
          <a:p>
            <a:pPr>
              <a:lnSpc>
                <a:spcPct val="80000"/>
              </a:lnSpc>
            </a:pPr>
            <a:r>
              <a:rPr lang="en-US" sz="1800" dirty="0">
                <a:solidFill>
                  <a:prstClr val="black"/>
                </a:solidFill>
                <a:latin typeface="Calibri" panose="020F0502020204030204" pitchFamily="34" charset="0"/>
              </a:rPr>
              <a:t>Mold spores repeatedly settle on surfaces and become resuspended in air</a:t>
            </a:r>
          </a:p>
          <a:p>
            <a:pPr>
              <a:lnSpc>
                <a:spcPct val="80000"/>
              </a:lnSpc>
            </a:pPr>
            <a:endParaRPr lang="en-US" sz="1800" dirty="0">
              <a:solidFill>
                <a:prstClr val="black"/>
              </a:solidFill>
              <a:latin typeface="Calibri" panose="020F0502020204030204" pitchFamily="34" charset="0"/>
            </a:endParaRPr>
          </a:p>
          <a:p>
            <a:pPr>
              <a:lnSpc>
                <a:spcPct val="80000"/>
              </a:lnSpc>
            </a:pPr>
            <a:r>
              <a:rPr lang="en-US" sz="1800" dirty="0">
                <a:solidFill>
                  <a:prstClr val="black"/>
                </a:solidFill>
                <a:latin typeface="Calibri" panose="020F0502020204030204" pitchFamily="34" charset="0"/>
              </a:rPr>
              <a:t>Spores may be removed from indoor environments </a:t>
            </a:r>
          </a:p>
          <a:p>
            <a:pPr marL="174708" indent="-174708">
              <a:lnSpc>
                <a:spcPct val="80000"/>
              </a:lnSpc>
              <a:buFont typeface="Arial" panose="020B0604020202020204" pitchFamily="34" charset="0"/>
              <a:buChar char="•"/>
            </a:pPr>
            <a:r>
              <a:rPr lang="en-US" sz="1800" dirty="0">
                <a:solidFill>
                  <a:prstClr val="black"/>
                </a:solidFill>
                <a:latin typeface="Calibri" panose="020F0502020204030204" pitchFamily="34" charset="0"/>
              </a:rPr>
              <a:t>Air movement  waft in and waft out</a:t>
            </a:r>
          </a:p>
          <a:p>
            <a:pPr marL="174708" indent="-174708">
              <a:buFont typeface="Arial" panose="020B0604020202020204" pitchFamily="34" charset="0"/>
              <a:buChar char="•"/>
            </a:pPr>
            <a:r>
              <a:rPr lang="en-US" sz="1800" dirty="0">
                <a:solidFill>
                  <a:prstClr val="black"/>
                </a:solidFill>
              </a:rPr>
              <a:t>Cleaning ---environmental management process of identifying, collecting, removing and safely disposing of contaminants leaving minimal residues of contaminants, cleaning agents and moisture</a:t>
            </a:r>
          </a:p>
          <a:p>
            <a:pPr marL="174708" indent="-174708">
              <a:lnSpc>
                <a:spcPct val="80000"/>
              </a:lnSpc>
              <a:buFont typeface="Arial" panose="020B0604020202020204" pitchFamily="34" charset="0"/>
              <a:buChar char="•"/>
            </a:pPr>
            <a:r>
              <a:rPr lang="en-US" sz="1800" dirty="0">
                <a:solidFill>
                  <a:prstClr val="black"/>
                </a:solidFill>
                <a:latin typeface="Calibri" panose="020F0502020204030204" pitchFamily="34" charset="0"/>
              </a:rPr>
              <a:t>Air filtration general filtration and sometimes portable air cleaners</a:t>
            </a:r>
          </a:p>
          <a:p>
            <a:endParaRPr lang="en-US" sz="1800" dirty="0"/>
          </a:p>
          <a:p>
            <a:r>
              <a:rPr lang="en-US" sz="1800" dirty="0"/>
              <a:t>Presence of “toxigenic” mold does not mean mycotoxins are present</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 Fungi produce many useful products like </a:t>
            </a:r>
            <a:r>
              <a:rPr lang="en-US" sz="2800" dirty="0">
                <a:solidFill>
                  <a:schemeClr val="tx1"/>
                </a:solidFill>
                <a:latin typeface="Calibri" panose="020F0502020204030204" pitchFamily="34" charset="0"/>
              </a:rPr>
              <a:t>Bread, Cheese, Antibiotics, Citric Acid</a:t>
            </a:r>
          </a:p>
          <a:p>
            <a:r>
              <a:rPr lang="en-US" sz="1800" dirty="0"/>
              <a:t> </a:t>
            </a:r>
          </a:p>
          <a:p>
            <a:endParaRPr lang="en-US" dirty="0"/>
          </a:p>
        </p:txBody>
      </p:sp>
      <p:sp>
        <p:nvSpPr>
          <p:cNvPr id="4" name="Slide Number Placeholder 3"/>
          <p:cNvSpPr>
            <a:spLocks noGrp="1"/>
          </p:cNvSpPr>
          <p:nvPr>
            <p:ph type="sldNum" sz="quarter" idx="10"/>
          </p:nvPr>
        </p:nvSpPr>
        <p:spPr/>
        <p:txBody>
          <a:bodyPr/>
          <a:lstStyle/>
          <a:p>
            <a:pPr defTabSz="931774">
              <a:defRPr/>
            </a:pPr>
            <a:fld id="{DBCC7D24-0DC9-4E9C-89C0-35D79A09D337}" type="slidenum">
              <a:rPr lang="en-US">
                <a:solidFill>
                  <a:prstClr val="black"/>
                </a:solidFill>
                <a:latin typeface="Calibri"/>
              </a:rPr>
              <a:pPr defTabSz="931774">
                <a:defRPr/>
              </a:pPr>
              <a:t>4</a:t>
            </a:fld>
            <a:endParaRPr lang="en-US" dirty="0">
              <a:solidFill>
                <a:prstClr val="black"/>
              </a:solidFill>
              <a:latin typeface="Calibri"/>
            </a:endParaRPr>
          </a:p>
        </p:txBody>
      </p:sp>
    </p:spTree>
    <p:extLst>
      <p:ext uri="{BB962C8B-B14F-4D97-AF65-F5344CB8AC3E}">
        <p14:creationId xmlns:p14="http://schemas.microsoft.com/office/powerpoint/2010/main" val="1050446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risk communication goal is to provide guidance on best practices concerning to anticipate, recognize, evaluate and control indoor dampness and mold growth, the middle ground between mold-minimizers and </a:t>
            </a:r>
            <a:r>
              <a:rPr lang="en-US" sz="1000" dirty="0" err="1"/>
              <a:t>fungiphobes</a:t>
            </a:r>
            <a:r>
              <a:rPr lang="en-US" sz="1000" dirty="0"/>
              <a:t> .  </a:t>
            </a:r>
          </a:p>
          <a:p>
            <a:endParaRPr lang="en-US" sz="1000" dirty="0"/>
          </a:p>
          <a:p>
            <a:r>
              <a:rPr lang="en-US" sz="1000" dirty="0"/>
              <a:t>A major challenge is that people’s information sources include the internet, sensationalized media reports, technical jargon, and commercial interests ( thought leaders, products and services).  Remember the healthy homes goals </a:t>
            </a:r>
          </a:p>
        </p:txBody>
      </p:sp>
      <p:sp>
        <p:nvSpPr>
          <p:cNvPr id="4" name="Slide Number Placeholder 3"/>
          <p:cNvSpPr>
            <a:spLocks noGrp="1"/>
          </p:cNvSpPr>
          <p:nvPr>
            <p:ph type="sldNum" sz="quarter" idx="5"/>
          </p:nvPr>
        </p:nvSpPr>
        <p:spPr/>
        <p:txBody>
          <a:bodyPr/>
          <a:lstStyle/>
          <a:p>
            <a:fld id="{923AC46C-2144-443C-908E-67ECD676F88E}" type="slidenum">
              <a:rPr lang="en-US" smtClean="0"/>
              <a:t>56</a:t>
            </a:fld>
            <a:endParaRPr lang="en-US"/>
          </a:p>
        </p:txBody>
      </p:sp>
    </p:spTree>
    <p:extLst>
      <p:ext uri="{BB962C8B-B14F-4D97-AF65-F5344CB8AC3E}">
        <p14:creationId xmlns:p14="http://schemas.microsoft.com/office/powerpoint/2010/main" val="3237755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Unsafe wiring; </a:t>
            </a:r>
          </a:p>
          <a:p>
            <a:r>
              <a:rPr lang="en-US" sz="1800" b="0" i="0" u="none" strike="noStrike" baseline="0" dirty="0">
                <a:solidFill>
                  <a:srgbClr val="000000"/>
                </a:solidFill>
                <a:latin typeface="Times New Roman" panose="02020603050405020304" pitchFamily="18" charset="0"/>
              </a:rPr>
              <a:t>(b) Unsafe flooring or steps; </a:t>
            </a:r>
          </a:p>
          <a:p>
            <a:r>
              <a:rPr lang="en-US" sz="1800" b="0" i="0" u="none" strike="noStrike" baseline="0" dirty="0">
                <a:solidFill>
                  <a:srgbClr val="000000"/>
                </a:solidFill>
                <a:latin typeface="Times New Roman" panose="02020603050405020304" pitchFamily="18" charset="0"/>
              </a:rPr>
              <a:t>(c) Unsafe ceilings or roofs; </a:t>
            </a:r>
          </a:p>
          <a:p>
            <a:r>
              <a:rPr lang="en-US" sz="1800" b="0" i="0" u="none" strike="noStrike" baseline="0" dirty="0">
                <a:solidFill>
                  <a:srgbClr val="000000"/>
                </a:solidFill>
                <a:latin typeface="Times New Roman" panose="02020603050405020304" pitchFamily="18" charset="0"/>
              </a:rPr>
              <a:t>(d) Unsafe chimneys or flues; </a:t>
            </a:r>
          </a:p>
          <a:p>
            <a:r>
              <a:rPr lang="en-US" sz="1800" b="0" i="0" u="none" strike="noStrike" baseline="0" dirty="0">
                <a:solidFill>
                  <a:srgbClr val="000000"/>
                </a:solidFill>
                <a:latin typeface="Times New Roman" panose="02020603050405020304" pitchFamily="18" charset="0"/>
              </a:rPr>
              <a:t>(e) Lack of drinkable water; </a:t>
            </a:r>
          </a:p>
          <a:p>
            <a:r>
              <a:rPr lang="en-US" sz="1800" b="0" i="0" u="none" strike="noStrike" baseline="0" dirty="0">
                <a:solidFill>
                  <a:srgbClr val="000000"/>
                </a:solidFill>
                <a:latin typeface="Times New Roman" panose="02020603050405020304" pitchFamily="18" charset="0"/>
              </a:rPr>
              <a:t>(f) Lack of operable locks on all doors leading to the outside; </a:t>
            </a:r>
          </a:p>
          <a:p>
            <a:r>
              <a:rPr lang="en-US" sz="1800" b="0" i="0" u="none" strike="noStrike" baseline="0" dirty="0">
                <a:solidFill>
                  <a:srgbClr val="000000"/>
                </a:solidFill>
                <a:latin typeface="Times New Roman" panose="02020603050405020304" pitchFamily="18" charset="0"/>
              </a:rPr>
              <a:t>(g) Broken windows or lack of operable locks on all windows on the ground level; </a:t>
            </a:r>
          </a:p>
          <a:p>
            <a:r>
              <a:rPr lang="en-US" sz="1800" b="0" i="0" u="none" strike="noStrike" baseline="0" dirty="0">
                <a:solidFill>
                  <a:srgbClr val="000000"/>
                </a:solidFill>
                <a:latin typeface="Times New Roman" panose="02020603050405020304" pitchFamily="18" charset="0"/>
              </a:rPr>
              <a:t>(h) Lack of operable heating facilities capable of heating living areas to 65° when it is 20° outside from November 1 through March 31; </a:t>
            </a:r>
          </a:p>
          <a:p>
            <a:r>
              <a:rPr lang="en-US" sz="1800" b="0" i="0" u="none" strike="noStrike" baseline="0" dirty="0">
                <a:solidFill>
                  <a:srgbClr val="000000"/>
                </a:solidFill>
                <a:latin typeface="Times New Roman" panose="02020603050405020304" pitchFamily="18" charset="0"/>
              </a:rPr>
              <a:t>(</a:t>
            </a:r>
            <a:r>
              <a:rPr lang="en-US" sz="1800" b="0" i="0" u="none" strike="noStrike" baseline="0" dirty="0" err="1">
                <a:solidFill>
                  <a:srgbClr val="000000"/>
                </a:solidFill>
                <a:latin typeface="Times New Roman" panose="02020603050405020304" pitchFamily="18" charset="0"/>
              </a:rPr>
              <a:t>i</a:t>
            </a:r>
            <a:r>
              <a:rPr lang="en-US" sz="1800" b="0" i="0" u="none" strike="noStrike" baseline="0" dirty="0">
                <a:solidFill>
                  <a:srgbClr val="000000"/>
                </a:solidFill>
                <a:latin typeface="Times New Roman" panose="02020603050405020304" pitchFamily="18" charset="0"/>
              </a:rPr>
              <a:t>) Lack of an operable toilet; </a:t>
            </a:r>
          </a:p>
          <a:p>
            <a:r>
              <a:rPr lang="en-US" sz="1800" b="0" i="0" u="none" strike="noStrike" baseline="0" dirty="0">
                <a:solidFill>
                  <a:srgbClr val="000000"/>
                </a:solidFill>
                <a:latin typeface="Times New Roman" panose="02020603050405020304" pitchFamily="18" charset="0"/>
              </a:rPr>
              <a:t>(j) Lack of an operable bathtub or shower; </a:t>
            </a:r>
          </a:p>
          <a:p>
            <a:r>
              <a:rPr lang="en-US" sz="1800" b="0" i="0" u="none" strike="noStrike" baseline="0" dirty="0">
                <a:solidFill>
                  <a:srgbClr val="000000"/>
                </a:solidFill>
                <a:latin typeface="Times New Roman" panose="02020603050405020304" pitchFamily="18" charset="0"/>
              </a:rPr>
              <a:t>(k) Rat infestation as a result of defects in the structure that make the premises not impervious to rodents; 4 </a:t>
            </a:r>
          </a:p>
          <a:p>
            <a:endParaRPr lang="en-US"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(l) Excessive standing water, sewage, or flooding problems caused by plumbing leaks or inadequate drainage that contribute to mosquito infestation or mold. </a:t>
            </a:r>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58</a:t>
            </a:fld>
            <a:endParaRPr lang="en-US"/>
          </a:p>
        </p:txBody>
      </p:sp>
    </p:spTree>
    <p:extLst>
      <p:ext uri="{BB962C8B-B14F-4D97-AF65-F5344CB8AC3E}">
        <p14:creationId xmlns:p14="http://schemas.microsoft.com/office/powerpoint/2010/main" val="1120887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To make your case in small claims court, you’ll need to provide proof of the following:</a:t>
            </a:r>
            <a:r>
              <a:rPr lang="en-US" dirty="0"/>
              <a:t> </a:t>
            </a:r>
          </a:p>
          <a:p>
            <a:pPr>
              <a:buFont typeface="Arial" panose="020B0604020202020204" pitchFamily="34" charset="0"/>
              <a:buChar char="•"/>
            </a:pPr>
            <a:r>
              <a:rPr lang="en-US" dirty="0"/>
              <a:t>that you have a written or oral lease;</a:t>
            </a:r>
          </a:p>
          <a:p>
            <a:pPr>
              <a:buFont typeface="Arial" panose="020B0604020202020204" pitchFamily="34" charset="0"/>
              <a:buChar char="•"/>
            </a:pPr>
            <a:r>
              <a:rPr lang="en-US" dirty="0"/>
              <a:t>that the landlord was required by law to fix the problem;</a:t>
            </a:r>
          </a:p>
          <a:p>
            <a:pPr>
              <a:buFont typeface="Arial" panose="020B0604020202020204" pitchFamily="34" charset="0"/>
              <a:buChar char="•"/>
            </a:pPr>
            <a:r>
              <a:rPr lang="en-US" dirty="0"/>
              <a:t>that you gave written notice of the problem, if required;</a:t>
            </a:r>
          </a:p>
          <a:p>
            <a:pPr>
              <a:buFont typeface="Arial" panose="020B0604020202020204" pitchFamily="34" charset="0"/>
              <a:buChar char="•"/>
            </a:pPr>
            <a:r>
              <a:rPr lang="en-US" dirty="0"/>
              <a:t>that the landlord failed to fix it within a reasonable time;</a:t>
            </a:r>
          </a:p>
          <a:p>
            <a:pPr>
              <a:buFont typeface="Arial" panose="020B0604020202020204" pitchFamily="34" charset="0"/>
              <a:buChar char="•"/>
            </a:pPr>
            <a:r>
              <a:rPr lang="en-US" dirty="0"/>
              <a:t>that you paid to fix the problem or have an estimated cost to fix the problem;</a:t>
            </a:r>
          </a:p>
          <a:p>
            <a:pPr>
              <a:buFont typeface="Arial" panose="020B0604020202020204" pitchFamily="34" charset="0"/>
              <a:buChar char="•"/>
            </a:pPr>
            <a:r>
              <a:rPr lang="en-US" dirty="0"/>
              <a:t>and that the problem reduced the rental value of the property.</a:t>
            </a:r>
          </a:p>
          <a:p>
            <a:endParaRPr lang="en-US" dirty="0"/>
          </a:p>
          <a:p>
            <a:r>
              <a:rPr lang="en-US" b="1" dirty="0"/>
              <a:t>Rent recoupment </a:t>
            </a:r>
            <a:r>
              <a:rPr lang="en-US" dirty="0"/>
              <a:t> when a tenant performs repairs themselves and then sues the landlord for reimbursement or to withhold future rent until the costs are recovered.</a:t>
            </a:r>
          </a:p>
          <a:p>
            <a:r>
              <a:rPr lang="en-US" dirty="0"/>
              <a:t> </a:t>
            </a:r>
          </a:p>
          <a:p>
            <a:r>
              <a:rPr lang="en-US" b="1" dirty="0"/>
              <a:t>Rent abatement </a:t>
            </a:r>
            <a:r>
              <a:rPr lang="en-US" b="0" dirty="0"/>
              <a:t>occurs when </a:t>
            </a:r>
            <a:r>
              <a:rPr lang="en-US" dirty="0"/>
              <a:t>tenant sues the landlord before the problem is fixed and asks the court to allow them to withhold future rent to cover the costs or to return a portion of the rents as the difference in the fair rental value of the property when it's in compliance with the law and when it's unfit.  For example, if half of an apartment is uninhabitable, the landlord may reduce the rent by 50%. </a:t>
            </a:r>
          </a:p>
          <a:p>
            <a:endParaRPr lang="en-US" dirty="0"/>
          </a:p>
          <a:p>
            <a:r>
              <a:rPr lang="en-US" dirty="0"/>
              <a:t>Tenants often sue landlords themselves because </a:t>
            </a:r>
            <a:r>
              <a:rPr lang="en-US" sz="1800" b="0" i="0" u="none" strike="noStrike" baseline="0" dirty="0">
                <a:solidFill>
                  <a:srgbClr val="000000"/>
                </a:solidFill>
                <a:latin typeface="Times New Roman" panose="02020603050405020304" pitchFamily="18" charset="0"/>
              </a:rPr>
              <a:t>Unless personal injuries or substantial property damage was involved, however, it may be financially impractical for a tenant to hire the attorney for representation in a Small Claims Court suit.   Sometimes brief consultations with attorneys can be helpful even if not represented in court</a:t>
            </a:r>
            <a:endParaRPr lang="en-US" dirty="0"/>
          </a:p>
          <a:p>
            <a:endParaRPr lang="en-US" dirty="0"/>
          </a:p>
        </p:txBody>
      </p:sp>
      <p:sp>
        <p:nvSpPr>
          <p:cNvPr id="4" name="Slide Number Placeholder 3"/>
          <p:cNvSpPr>
            <a:spLocks noGrp="1"/>
          </p:cNvSpPr>
          <p:nvPr>
            <p:ph type="sldNum" sz="quarter" idx="5"/>
          </p:nvPr>
        </p:nvSpPr>
        <p:spPr/>
        <p:txBody>
          <a:bodyPr/>
          <a:lstStyle/>
          <a:p>
            <a:fld id="{923AC46C-2144-443C-908E-67ECD676F88E}" type="slidenum">
              <a:rPr lang="en-US" smtClean="0"/>
              <a:t>59</a:t>
            </a:fld>
            <a:endParaRPr lang="en-US"/>
          </a:p>
        </p:txBody>
      </p:sp>
    </p:spTree>
    <p:extLst>
      <p:ext uri="{BB962C8B-B14F-4D97-AF65-F5344CB8AC3E}">
        <p14:creationId xmlns:p14="http://schemas.microsoft.com/office/powerpoint/2010/main" val="2742381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DBCC7D24-0DC9-4E9C-89C0-35D79A09D337}" type="slidenum">
              <a:rPr lang="en-US">
                <a:solidFill>
                  <a:prstClr val="black"/>
                </a:solidFill>
                <a:latin typeface="Calibri"/>
              </a:rPr>
              <a:pPr defTabSz="931774">
                <a:defRPr/>
              </a:pPr>
              <a:t>61</a:t>
            </a:fld>
            <a:endParaRPr lang="en-US" dirty="0">
              <a:solidFill>
                <a:prstClr val="black"/>
              </a:solidFill>
              <a:latin typeface="Calibri"/>
            </a:endParaRPr>
          </a:p>
        </p:txBody>
      </p:sp>
    </p:spTree>
    <p:extLst>
      <p:ext uri="{BB962C8B-B14F-4D97-AF65-F5344CB8AC3E}">
        <p14:creationId xmlns:p14="http://schemas.microsoft.com/office/powerpoint/2010/main" val="328532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EHS with experience in food we talk about Water Activity or Available Water</a:t>
            </a:r>
          </a:p>
        </p:txBody>
      </p:sp>
      <p:sp>
        <p:nvSpPr>
          <p:cNvPr id="4" name="Slide Number Placeholder 3"/>
          <p:cNvSpPr>
            <a:spLocks noGrp="1"/>
          </p:cNvSpPr>
          <p:nvPr>
            <p:ph type="sldNum" sz="quarter" idx="5"/>
          </p:nvPr>
        </p:nvSpPr>
        <p:spPr/>
        <p:txBody>
          <a:bodyPr/>
          <a:lstStyle/>
          <a:p>
            <a:fld id="{923AC46C-2144-443C-908E-67ECD676F88E}" type="slidenum">
              <a:rPr lang="en-US" smtClean="0"/>
              <a:t>5</a:t>
            </a:fld>
            <a:endParaRPr lang="en-US"/>
          </a:p>
        </p:txBody>
      </p:sp>
    </p:spTree>
    <p:extLst>
      <p:ext uri="{BB962C8B-B14F-4D97-AF65-F5344CB8AC3E}">
        <p14:creationId xmlns:p14="http://schemas.microsoft.com/office/powerpoint/2010/main" val="424993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generally of at specific locations, building assemblies and materials </a:t>
            </a:r>
          </a:p>
        </p:txBody>
      </p:sp>
      <p:sp>
        <p:nvSpPr>
          <p:cNvPr id="4" name="Slide Number Placeholder 3"/>
          <p:cNvSpPr>
            <a:spLocks noGrp="1"/>
          </p:cNvSpPr>
          <p:nvPr>
            <p:ph type="sldNum" sz="quarter" idx="5"/>
          </p:nvPr>
        </p:nvSpPr>
        <p:spPr/>
        <p:txBody>
          <a:bodyPr/>
          <a:lstStyle/>
          <a:p>
            <a:fld id="{923AC46C-2144-443C-908E-67ECD676F88E}" type="slidenum">
              <a:rPr lang="en-US" smtClean="0"/>
              <a:t>7</a:t>
            </a:fld>
            <a:endParaRPr lang="en-US"/>
          </a:p>
        </p:txBody>
      </p:sp>
    </p:spTree>
    <p:extLst>
      <p:ext uri="{BB962C8B-B14F-4D97-AF65-F5344CB8AC3E}">
        <p14:creationId xmlns:p14="http://schemas.microsoft.com/office/powerpoint/2010/main" val="63045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materials getting wet?</a:t>
            </a:r>
          </a:p>
          <a:p>
            <a:r>
              <a:rPr lang="en-US" dirty="0"/>
              <a:t>How are materials drying?</a:t>
            </a:r>
          </a:p>
          <a:p>
            <a:r>
              <a:rPr lang="en-US" dirty="0"/>
              <a:t>How long are materials wet enough to support mold growth?</a:t>
            </a:r>
          </a:p>
          <a:p>
            <a:r>
              <a:rPr lang="en-US" dirty="0"/>
              <a:t>Do materials periodically get wet and get dry?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410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91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Fact about drywall – Paper faced gypsum board is part of a building’s fire protection system.   When exposed to the heat from a fire,  heat energy is taken away from the fire to liberate the bound water molecules</a:t>
            </a:r>
          </a:p>
        </p:txBody>
      </p:sp>
      <p:sp>
        <p:nvSpPr>
          <p:cNvPr id="4" name="Slide Number Placeholder 3"/>
          <p:cNvSpPr>
            <a:spLocks noGrp="1"/>
          </p:cNvSpPr>
          <p:nvPr>
            <p:ph type="sldNum" sz="quarter" idx="5"/>
          </p:nvPr>
        </p:nvSpPr>
        <p:spPr/>
        <p:txBody>
          <a:bodyPr/>
          <a:lstStyle/>
          <a:p>
            <a:fld id="{923AC46C-2144-443C-908E-67ECD676F88E}" type="slidenum">
              <a:rPr lang="en-US" smtClean="0"/>
              <a:t>10</a:t>
            </a:fld>
            <a:endParaRPr lang="en-US"/>
          </a:p>
        </p:txBody>
      </p:sp>
    </p:spTree>
    <p:extLst>
      <p:ext uri="{BB962C8B-B14F-4D97-AF65-F5344CB8AC3E}">
        <p14:creationId xmlns:p14="http://schemas.microsoft.com/office/powerpoint/2010/main" val="10749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at a dew point of 50</a:t>
            </a:r>
          </a:p>
        </p:txBody>
      </p:sp>
      <p:sp>
        <p:nvSpPr>
          <p:cNvPr id="4" name="Slide Number Placeholder 3"/>
          <p:cNvSpPr>
            <a:spLocks noGrp="1"/>
          </p:cNvSpPr>
          <p:nvPr>
            <p:ph type="sldNum" sz="quarter" idx="5"/>
          </p:nvPr>
        </p:nvSpPr>
        <p:spPr/>
        <p:txBody>
          <a:bodyPr/>
          <a:lstStyle/>
          <a:p>
            <a:fld id="{923AC46C-2144-443C-908E-67ECD676F88E}" type="slidenum">
              <a:rPr lang="en-US" smtClean="0"/>
              <a:t>12</a:t>
            </a:fld>
            <a:endParaRPr lang="en-US"/>
          </a:p>
        </p:txBody>
      </p:sp>
    </p:spTree>
    <p:extLst>
      <p:ext uri="{BB962C8B-B14F-4D97-AF65-F5344CB8AC3E}">
        <p14:creationId xmlns:p14="http://schemas.microsoft.com/office/powerpoint/2010/main" val="1042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39925" y="177241"/>
            <a:ext cx="6264148" cy="452120"/>
          </a:xfrm>
          <a:prstGeom prst="rect">
            <a:avLst/>
          </a:prstGeom>
        </p:spPr>
        <p:txBody>
          <a:bodyPr wrap="square" lIns="0" tIns="0" rIns="0" bIns="0">
            <a:spAutoFit/>
          </a:bodyPr>
          <a:lstStyle>
            <a:lvl1pPr>
              <a:defRPr sz="2800" b="1" i="1">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07FB593-2508-4856-A424-A9EF5AA7C86A}" type="datetime1">
              <a:rPr lang="en-US" smtClean="0"/>
              <a:t>10/24/2024</a:t>
            </a:fld>
            <a:endParaRPr lang="en-US"/>
          </a:p>
        </p:txBody>
      </p:sp>
      <p:sp>
        <p:nvSpPr>
          <p:cNvPr id="6" name="Holder 6"/>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33377" y="70130"/>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33377" y="400040"/>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399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937563" y="70130"/>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37563" y="400040"/>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0026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1837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15623" y="70130"/>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15623" y="400040"/>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02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3366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200255" y="51842"/>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200255" y="381752"/>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590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285212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013258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2522569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20142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288DC2"/>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09E0F6B-9481-4727-9398-6171B8943921}" type="datetime1">
              <a:rPr lang="en-US" smtClean="0"/>
              <a:t>10/24/2024</a:t>
            </a:fld>
            <a:endParaRPr lang="en-US"/>
          </a:p>
        </p:txBody>
      </p:sp>
      <p:sp>
        <p:nvSpPr>
          <p:cNvPr id="6" name="Holder 6"/>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50263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775406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151712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7700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587182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605807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3847619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3769603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575903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649221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288DC2"/>
                </a:solidFill>
                <a:latin typeface="Times New Roman"/>
                <a:cs typeface="Times New Roman"/>
              </a:defRPr>
            </a:lvl1pPr>
          </a:lstStyle>
          <a:p>
            <a:endParaRPr/>
          </a:p>
        </p:txBody>
      </p:sp>
      <p:sp>
        <p:nvSpPr>
          <p:cNvPr id="3" name="Holder 3"/>
          <p:cNvSpPr>
            <a:spLocks noGrp="1"/>
          </p:cNvSpPr>
          <p:nvPr>
            <p:ph sz="half" idx="2"/>
          </p:nvPr>
        </p:nvSpPr>
        <p:spPr>
          <a:xfrm>
            <a:off x="707542" y="1219022"/>
            <a:ext cx="3485515" cy="3626485"/>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D919DDD-7C95-4F03-990B-CBFC6423421B}" type="datetime1">
              <a:rPr lang="en-US" smtClean="0"/>
              <a:t>10/24/2024</a:t>
            </a:fld>
            <a:endParaRPr lang="en-US"/>
          </a:p>
        </p:txBody>
      </p:sp>
      <p:sp>
        <p:nvSpPr>
          <p:cNvPr id="7" name="Holder 7"/>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AFED0B1-1F6E-47BA-8459-20D4CBB06F1F}" type="datetime1">
              <a:rPr lang="en-US" altLang="en-US" smtClean="0"/>
              <a:t>10/24/2024</a:t>
            </a:fld>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4E3875B2-DBC4-4C42-9050-6CAB67E64359}" type="slidenum">
              <a:rPr lang="en-US" altLang="en-US"/>
              <a:pPr/>
              <a:t>‹#›</a:t>
            </a:fld>
            <a:endParaRPr lang="en-US" altLang="en-US" dirty="0"/>
          </a:p>
        </p:txBody>
      </p:sp>
    </p:spTree>
    <p:extLst>
      <p:ext uri="{BB962C8B-B14F-4D97-AF65-F5344CB8AC3E}">
        <p14:creationId xmlns:p14="http://schemas.microsoft.com/office/powerpoint/2010/main" val="2969359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20A1B4-313A-488F-9FF1-AAC1EE07B740}" type="datetime1">
              <a:rPr lang="en-US" smtClean="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1103F9-92B5-4A91-8ED8-C4D786B482C9}" type="slidenum">
              <a:rPr lang="en-US" smtClean="0"/>
              <a:pPr/>
              <a:t>‹#›</a:t>
            </a:fld>
            <a:endParaRPr lang="en-US" dirty="0"/>
          </a:p>
        </p:txBody>
      </p:sp>
    </p:spTree>
    <p:extLst>
      <p:ext uri="{BB962C8B-B14F-4D97-AF65-F5344CB8AC3E}">
        <p14:creationId xmlns:p14="http://schemas.microsoft.com/office/powerpoint/2010/main" val="1256879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6" name="Holder 6"/>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998554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548ED4"/>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0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6" name="Holder 6"/>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264641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1299"/>
            <a:ext cx="9144000" cy="26669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929371" y="5727191"/>
            <a:ext cx="932687" cy="64769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1">
                <a:solidFill>
                  <a:srgbClr val="548ED4"/>
                </a:solidFill>
                <a:latin typeface="Times New Roman"/>
                <a:cs typeface="Times New Roman"/>
              </a:defRPr>
            </a:lvl1pPr>
          </a:lstStyle>
          <a:p>
            <a:endParaRPr/>
          </a:p>
        </p:txBody>
      </p:sp>
      <p:sp>
        <p:nvSpPr>
          <p:cNvPr id="3" name="Holder 3"/>
          <p:cNvSpPr>
            <a:spLocks noGrp="1"/>
          </p:cNvSpPr>
          <p:nvPr>
            <p:ph sz="half" idx="2"/>
          </p:nvPr>
        </p:nvSpPr>
        <p:spPr>
          <a:xfrm>
            <a:off x="707542" y="1195031"/>
            <a:ext cx="4048760" cy="3928745"/>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sz="half" idx="3"/>
          </p:nvPr>
        </p:nvSpPr>
        <p:spPr>
          <a:xfrm>
            <a:off x="5024120" y="1195031"/>
            <a:ext cx="3667759" cy="4203065"/>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7" name="Holder 7"/>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2134990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548ED4"/>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5" name="Holder 5"/>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2284485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1299"/>
            <a:ext cx="9144000" cy="26669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929371" y="5727191"/>
            <a:ext cx="932687" cy="64769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4" name="Holder 4"/>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424984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288DC2"/>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4002BC6-02D9-4D80-BCD9-0BA5A7BD74E5}" type="datetime1">
              <a:rPr lang="en-US" smtClean="0"/>
              <a:t>10/24/2024</a:t>
            </a:fld>
            <a:endParaRPr lang="en-US"/>
          </a:p>
        </p:txBody>
      </p:sp>
      <p:sp>
        <p:nvSpPr>
          <p:cNvPr id="5" name="Holder 5"/>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0B7D70D-8242-4C67-AF3A-817FE41A57AE}" type="datetime1">
              <a:rPr lang="en-US" smtClean="0"/>
              <a:t>10/24/2024</a:t>
            </a:fld>
            <a:endParaRPr lang="en-US"/>
          </a:p>
        </p:txBody>
      </p:sp>
      <p:sp>
        <p:nvSpPr>
          <p:cNvPr id="4" name="Holder 4"/>
          <p:cNvSpPr>
            <a:spLocks noGrp="1"/>
          </p:cNvSpPr>
          <p:nvPr>
            <p:ph type="sldNum" sz="quarter" idx="7"/>
          </p:nvPr>
        </p:nvSpPr>
        <p:spPr/>
        <p:txBody>
          <a:bodyPr lIns="0" tIns="0" rIns="0" bIns="0"/>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127526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81236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928687" y="70130"/>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928687" y="400040"/>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83289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393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3.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1299"/>
            <a:ext cx="9144000" cy="266698"/>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7929371" y="5727191"/>
            <a:ext cx="932687" cy="647699"/>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054862" y="422274"/>
            <a:ext cx="7034275" cy="835660"/>
          </a:xfrm>
          <a:prstGeom prst="rect">
            <a:avLst/>
          </a:prstGeom>
        </p:spPr>
        <p:txBody>
          <a:bodyPr wrap="square" lIns="0" tIns="0" rIns="0" bIns="0">
            <a:spAutoFit/>
          </a:bodyPr>
          <a:lstStyle>
            <a:lvl1pPr>
              <a:defRPr sz="2800" b="1" i="1">
                <a:solidFill>
                  <a:srgbClr val="288DC2"/>
                </a:solidFill>
                <a:latin typeface="Times New Roman"/>
                <a:cs typeface="Times New Roman"/>
              </a:defRPr>
            </a:lvl1pPr>
          </a:lstStyle>
          <a:p>
            <a:endParaRPr/>
          </a:p>
        </p:txBody>
      </p:sp>
      <p:sp>
        <p:nvSpPr>
          <p:cNvPr id="3" name="Holder 3"/>
          <p:cNvSpPr>
            <a:spLocks noGrp="1"/>
          </p:cNvSpPr>
          <p:nvPr>
            <p:ph type="body" idx="1"/>
          </p:nvPr>
        </p:nvSpPr>
        <p:spPr>
          <a:xfrm>
            <a:off x="295274" y="1157986"/>
            <a:ext cx="8553450" cy="439674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F0BC231E-46F9-4FF4-AD0C-1C9BBD169410}" type="datetime1">
              <a:rPr lang="en-US" smtClean="0"/>
              <a:t>10/24/2024</a:t>
            </a:fld>
            <a:endParaRPr lang="en-US"/>
          </a:p>
        </p:txBody>
      </p:sp>
      <p:sp>
        <p:nvSpPr>
          <p:cNvPr id="6" name="Holder 6"/>
          <p:cNvSpPr>
            <a:spLocks noGrp="1"/>
          </p:cNvSpPr>
          <p:nvPr>
            <p:ph type="sldNum" sz="quarter" idx="7"/>
          </p:nvPr>
        </p:nvSpPr>
        <p:spPr>
          <a:xfrm>
            <a:off x="144678" y="6647948"/>
            <a:ext cx="179070" cy="153670"/>
          </a:xfrm>
          <a:prstGeom prst="rect">
            <a:avLst/>
          </a:prstGeom>
        </p:spPr>
        <p:txBody>
          <a:bodyPr wrap="square" lIns="0" tIns="0" rIns="0" bIns="0">
            <a:spAutoFit/>
          </a:bodyPr>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567562D-907B-4584-9982-377700C65373}" type="datetime1">
              <a:rPr lang="en-US" smtClean="0"/>
              <a:t>10/24/2024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677122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1299"/>
            <a:ext cx="9144000" cy="266698"/>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839216" y="177241"/>
            <a:ext cx="7465567" cy="836294"/>
          </a:xfrm>
          <a:prstGeom prst="rect">
            <a:avLst/>
          </a:prstGeom>
        </p:spPr>
        <p:txBody>
          <a:bodyPr wrap="square" lIns="0" tIns="0" rIns="0" bIns="0">
            <a:spAutoFit/>
          </a:bodyPr>
          <a:lstStyle>
            <a:lvl1pPr>
              <a:defRPr sz="2800" b="1" i="1">
                <a:solidFill>
                  <a:srgbClr val="548ED4"/>
                </a:solidFill>
                <a:latin typeface="Times New Roman"/>
                <a:cs typeface="Times New Roman"/>
              </a:defRPr>
            </a:lvl1pPr>
          </a:lstStyle>
          <a:p>
            <a:endParaRPr/>
          </a:p>
        </p:txBody>
      </p:sp>
      <p:sp>
        <p:nvSpPr>
          <p:cNvPr id="3" name="Holder 3"/>
          <p:cNvSpPr>
            <a:spLocks noGrp="1"/>
          </p:cNvSpPr>
          <p:nvPr>
            <p:ph type="body" idx="1"/>
          </p:nvPr>
        </p:nvSpPr>
        <p:spPr>
          <a:xfrm>
            <a:off x="515518" y="1040638"/>
            <a:ext cx="7800975" cy="2247265"/>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6" name="Holder 6"/>
          <p:cNvSpPr>
            <a:spLocks noGrp="1"/>
          </p:cNvSpPr>
          <p:nvPr>
            <p:ph type="sldNum" sz="quarter" idx="7"/>
          </p:nvPr>
        </p:nvSpPr>
        <p:spPr>
          <a:xfrm>
            <a:off x="144678" y="6647948"/>
            <a:ext cx="179070" cy="153670"/>
          </a:xfrm>
          <a:prstGeom prst="rect">
            <a:avLst/>
          </a:prstGeom>
        </p:spPr>
        <p:txBody>
          <a:bodyPr wrap="square" lIns="0" tIns="0" rIns="0" bIns="0">
            <a:spAutoFit/>
          </a:bodyPr>
          <a:lstStyle>
            <a:lvl1pPr>
              <a:defRPr sz="900" b="0" i="0">
                <a:solidFill>
                  <a:srgbClr val="1F487C"/>
                </a:solidFill>
                <a:latin typeface="Arial"/>
                <a:cs typeface="Arial"/>
              </a:defRPr>
            </a:lvl1pPr>
          </a:lstStyle>
          <a:p>
            <a:pPr marL="254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13845479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cdc.gov/mold-health/data-research/facts-stats/?CDC_AAref_Val=https://www.cdc.gov/mold/stachy.ht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epa.gov/mold/samplingtesting-mold-necessary"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ncbold.com/license" TargetMode="External"/><Relationship Id="rId4" Type="http://schemas.openxmlformats.org/officeDocument/2006/relationships/hyperlink" Target="https://www.epa.gov/mold/who-can-test-my-home-or-clean-fix-and-remediate-my-home-mold"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www.epa.gov/sites/production/files/2014-08/documents/moldremediation.pdf"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epa.gov/report-environment/human-exposure-and-health"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epa.gov/sites/default/files/2014-08/documents/moldremediation.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iicrc.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ncdoj.gov/wp-admin/admin-ajax.php?juwpfisadmin=false&amp;action=wpfd&amp;task=file.download&amp;wpfd_category_id=16&amp;wpfd_file_id=12639"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www.epa.gov/iaq-schools" TargetMode="External"/><Relationship Id="rId3" Type="http://schemas.openxmlformats.org/officeDocument/2006/relationships/hyperlink" Target="https://epi.publichealth.nc.gov/oee/a_z/mold.html" TargetMode="External"/><Relationship Id="rId7" Type="http://schemas.openxmlformats.org/officeDocument/2006/relationships/hyperlink" Target="http://www.euro.who.int/__data/assets/pdf_file/0017/43325/E92645.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www.cdc.gov/niosh/docs/2013-102/pdfs/2013-102.pdf" TargetMode="External"/><Relationship Id="rId5" Type="http://schemas.openxmlformats.org/officeDocument/2006/relationships/hyperlink" Target="https://www.huduser.gov/portal/publications/moisture.pdf" TargetMode="External"/><Relationship Id="rId4" Type="http://schemas.openxmlformats.org/officeDocument/2006/relationships/hyperlink" Target="https://www.gypsum.org/wp-content/uploads/2011/11/GA-231-06.pdf" TargetMode="External"/><Relationship Id="rId9" Type="http://schemas.openxmlformats.org/officeDocument/2006/relationships/hyperlink" Target="https://www.epa.gov/sites/production/files/2014-08/documents/moldremediation.pdf"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ncdoj.gov/wp-admin/admin-ajax.php?juwpfisadmin=false&amp;action=wpfd&amp;task=file.download&amp;wpfd_category_id=16&amp;wpfd_file_id=12639&amp;token=&amp;preview=1" TargetMode="External"/><Relationship Id="rId3" Type="http://schemas.openxmlformats.org/officeDocument/2006/relationships/hyperlink" Target="https://aiha-assets.sfo2.digitaloceanspaces.com/AIHA/resources/FAQs-About-Spore-Trap-Air-Sampling-for-Mold-for-Direct-Examination-Guidance-Document_200601_133330.pdf" TargetMode="External"/><Relationship Id="rId7" Type="http://schemas.openxmlformats.org/officeDocument/2006/relationships/hyperlink" Target="NC%20State%20Extension%20Home%20Preventive%20Maintenance" TargetMode="External"/><Relationship Id="rId2" Type="http://schemas.openxmlformats.org/officeDocument/2006/relationships/hyperlink" Target="https://aiha-assets.sfo2.digitaloceanspaces.com/AIHA/resources/Facts-About-Mold-A-Consumer-Focus-Fact-Sheet.pdf" TargetMode="External"/><Relationship Id="rId1" Type="http://schemas.openxmlformats.org/officeDocument/2006/relationships/slideLayout" Target="../slideLayouts/slideLayout7.xml"/><Relationship Id="rId6" Type="http://schemas.openxmlformats.org/officeDocument/2006/relationships/hyperlink" Target="https://ncdoj.gov/protecting-consumers/home-repair-and-products/renting-a-home/" TargetMode="External"/><Relationship Id="rId5" Type="http://schemas.openxmlformats.org/officeDocument/2006/relationships/hyperlink" Target="EPA%20Guide%20to%20Air%20Cleaners%20in%20the%20Home" TargetMode="External"/><Relationship Id="rId4" Type="http://schemas.openxmlformats.org/officeDocument/2006/relationships/hyperlink" Target="https://www.jacionline.org/action/showPdf?pii=S0091-6749%2807%2902258-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rchive.epa.gov/region02/sandy/web/pdf/fema_flood.pdf" TargetMode="External"/><Relationship Id="rId2" Type="http://schemas.openxmlformats.org/officeDocument/2006/relationships/hyperlink" Target="https://content.ces.ncsu.edu/water-damaged-carpets-and-rugs"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epi.publichealth.nc.gov/oee" TargetMode="External"/><Relationship Id="rId2" Type="http://schemas.openxmlformats.org/officeDocument/2006/relationships/hyperlink" Target="mailto:david.lipton@dhhs.nc.gov"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3048000" y="2438400"/>
            <a:ext cx="5066665" cy="776495"/>
          </a:xfrm>
          <a:prstGeom prst="rect">
            <a:avLst/>
          </a:prstGeom>
        </p:spPr>
        <p:txBody>
          <a:bodyPr vert="horz" wrap="square" lIns="0" tIns="57785" rIns="0" bIns="0" rtlCol="0">
            <a:spAutoFit/>
          </a:bodyPr>
          <a:lstStyle/>
          <a:p>
            <a:pPr marL="12700" marR="5080">
              <a:lnSpc>
                <a:spcPts val="2810"/>
              </a:lnSpc>
              <a:spcBef>
                <a:spcPts val="455"/>
              </a:spcBef>
            </a:pPr>
            <a:r>
              <a:rPr lang="en-US" sz="2600" dirty="0">
                <a:solidFill>
                  <a:srgbClr val="0070C0"/>
                </a:solidFill>
              </a:rPr>
              <a:t>Responding to </a:t>
            </a:r>
            <a:r>
              <a:rPr sz="2600" dirty="0">
                <a:solidFill>
                  <a:srgbClr val="0070C0"/>
                </a:solidFill>
              </a:rPr>
              <a:t>Inquiries </a:t>
            </a:r>
            <a:r>
              <a:rPr sz="2600" i="1" dirty="0">
                <a:solidFill>
                  <a:srgbClr val="0070C0"/>
                </a:solidFill>
              </a:rPr>
              <a:t>About Dampness and Mold</a:t>
            </a:r>
            <a:r>
              <a:rPr sz="2600" i="1" spc="-90" dirty="0">
                <a:solidFill>
                  <a:srgbClr val="0070C0"/>
                </a:solidFill>
              </a:rPr>
              <a:t> </a:t>
            </a:r>
            <a:r>
              <a:rPr sz="2600" i="1" dirty="0">
                <a:solidFill>
                  <a:srgbClr val="0070C0"/>
                </a:solidFill>
              </a:rPr>
              <a:t>Growth</a:t>
            </a:r>
            <a:endParaRPr sz="2600" dirty="0">
              <a:solidFill>
                <a:srgbClr val="0070C0"/>
              </a:solidFill>
            </a:endParaRPr>
          </a:p>
        </p:txBody>
      </p:sp>
      <p:sp>
        <p:nvSpPr>
          <p:cNvPr id="4" name="TextBox 3">
            <a:extLst>
              <a:ext uri="{FF2B5EF4-FFF2-40B4-BE49-F238E27FC236}">
                <a16:creationId xmlns:a16="http://schemas.microsoft.com/office/drawing/2014/main" id="{AB54B41F-3203-4CD7-8BE1-7925627A44CD}"/>
              </a:ext>
            </a:extLst>
          </p:cNvPr>
          <p:cNvSpPr txBox="1"/>
          <p:nvPr/>
        </p:nvSpPr>
        <p:spPr>
          <a:xfrm>
            <a:off x="3428999" y="3246449"/>
            <a:ext cx="5066665" cy="950068"/>
          </a:xfrm>
          <a:prstGeom prst="rect">
            <a:avLst/>
          </a:prstGeom>
          <a:noFill/>
        </p:spPr>
        <p:txBody>
          <a:bodyPr wrap="square" rtlCol="0">
            <a:spAutoFit/>
          </a:bodyPr>
          <a:lstStyle/>
          <a:p>
            <a:pPr marL="12700">
              <a:lnSpc>
                <a:spcPts val="2280"/>
              </a:lnSpc>
              <a:spcBef>
                <a:spcPts val="105"/>
              </a:spcBef>
            </a:pPr>
            <a:r>
              <a:rPr lang="en-US" b="1" i="1" dirty="0">
                <a:solidFill>
                  <a:srgbClr val="0070C0"/>
                </a:solidFill>
                <a:latin typeface="Times New Roman"/>
                <a:cs typeface="Times New Roman"/>
              </a:rPr>
              <a:t>David Lipton</a:t>
            </a:r>
            <a:r>
              <a:rPr lang="en-US" b="1" i="1" spc="-40" dirty="0">
                <a:solidFill>
                  <a:srgbClr val="0070C0"/>
                </a:solidFill>
                <a:latin typeface="Times New Roman"/>
                <a:cs typeface="Times New Roman"/>
              </a:rPr>
              <a:t> </a:t>
            </a:r>
            <a:r>
              <a:rPr lang="en-US" b="1" i="1" dirty="0">
                <a:solidFill>
                  <a:srgbClr val="0070C0"/>
                </a:solidFill>
                <a:latin typeface="Times New Roman"/>
                <a:cs typeface="Times New Roman"/>
              </a:rPr>
              <a:t>CIH</a:t>
            </a:r>
            <a:endParaRPr lang="en-US" dirty="0">
              <a:solidFill>
                <a:srgbClr val="0070C0"/>
              </a:solidFill>
              <a:latin typeface="Times New Roman"/>
              <a:cs typeface="Times New Roman"/>
            </a:endParaRPr>
          </a:p>
          <a:p>
            <a:pPr marL="12700">
              <a:lnSpc>
                <a:spcPts val="2160"/>
              </a:lnSpc>
            </a:pPr>
            <a:r>
              <a:rPr lang="en-US" b="1" i="1" dirty="0">
                <a:solidFill>
                  <a:srgbClr val="0070C0"/>
                </a:solidFill>
                <a:latin typeface="Times New Roman"/>
                <a:cs typeface="Times New Roman"/>
              </a:rPr>
              <a:t>Occupational and Environmental</a:t>
            </a:r>
            <a:r>
              <a:rPr lang="en-US" b="1" i="1" spc="-140" dirty="0">
                <a:solidFill>
                  <a:srgbClr val="0070C0"/>
                </a:solidFill>
                <a:latin typeface="Times New Roman"/>
                <a:cs typeface="Times New Roman"/>
              </a:rPr>
              <a:t> </a:t>
            </a:r>
            <a:r>
              <a:rPr lang="en-US" b="1" i="1" dirty="0">
                <a:solidFill>
                  <a:srgbClr val="0070C0"/>
                </a:solidFill>
                <a:latin typeface="Times New Roman"/>
                <a:cs typeface="Times New Roman"/>
              </a:rPr>
              <a:t>Epidemiology</a:t>
            </a:r>
            <a:endParaRPr lang="en-US" dirty="0">
              <a:solidFill>
                <a:srgbClr val="0070C0"/>
              </a:solidFill>
              <a:latin typeface="Times New Roman"/>
              <a:cs typeface="Times New Roman"/>
            </a:endParaRPr>
          </a:p>
          <a:p>
            <a:pPr marL="12700">
              <a:lnSpc>
                <a:spcPts val="2280"/>
              </a:lnSpc>
            </a:pPr>
            <a:r>
              <a:rPr lang="en-US" b="1" i="1" dirty="0">
                <a:solidFill>
                  <a:srgbClr val="0070C0"/>
                </a:solidFill>
                <a:latin typeface="Times New Roman"/>
                <a:cs typeface="Times New Roman"/>
              </a:rPr>
              <a:t>NC </a:t>
            </a:r>
            <a:r>
              <a:rPr lang="en-US" b="1" i="1" spc="-5" dirty="0">
                <a:solidFill>
                  <a:srgbClr val="0070C0"/>
                </a:solidFill>
                <a:latin typeface="Times New Roman"/>
                <a:cs typeface="Times New Roman"/>
              </a:rPr>
              <a:t>Division </a:t>
            </a:r>
            <a:r>
              <a:rPr lang="en-US" b="1" i="1" dirty="0">
                <a:solidFill>
                  <a:srgbClr val="0070C0"/>
                </a:solidFill>
                <a:latin typeface="Times New Roman"/>
                <a:cs typeface="Times New Roman"/>
              </a:rPr>
              <a:t>of Public</a:t>
            </a:r>
            <a:r>
              <a:rPr lang="en-US" b="1" i="1" spc="-55" dirty="0">
                <a:solidFill>
                  <a:srgbClr val="0070C0"/>
                </a:solidFill>
                <a:latin typeface="Times New Roman"/>
                <a:cs typeface="Times New Roman"/>
              </a:rPr>
              <a:t> </a:t>
            </a:r>
            <a:r>
              <a:rPr lang="en-US" b="1" i="1" dirty="0">
                <a:solidFill>
                  <a:srgbClr val="0070C0"/>
                </a:solidFill>
                <a:latin typeface="Times New Roman"/>
                <a:cs typeface="Times New Roman"/>
              </a:rPr>
              <a:t>Health</a:t>
            </a:r>
            <a:endParaRPr lang="en-US" dirty="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796E-8A9D-4118-82CE-EADE5BB6FCA0}"/>
              </a:ext>
            </a:extLst>
          </p:cNvPr>
          <p:cNvSpPr>
            <a:spLocks noGrp="1"/>
          </p:cNvSpPr>
          <p:nvPr>
            <p:ph type="title"/>
          </p:nvPr>
        </p:nvSpPr>
        <p:spPr>
          <a:xfrm>
            <a:off x="1054862" y="422274"/>
            <a:ext cx="7034275" cy="430887"/>
          </a:xfrm>
        </p:spPr>
        <p:txBody>
          <a:bodyPr/>
          <a:lstStyle/>
          <a:p>
            <a:pPr algn="ctr"/>
            <a:r>
              <a:rPr lang="en-US" dirty="0">
                <a:solidFill>
                  <a:srgbClr val="0070C0"/>
                </a:solidFill>
              </a:rPr>
              <a:t> Water and Moisture Air and Materials </a:t>
            </a:r>
          </a:p>
        </p:txBody>
      </p:sp>
      <p:sp>
        <p:nvSpPr>
          <p:cNvPr id="5" name="TextBox 4">
            <a:extLst>
              <a:ext uri="{FF2B5EF4-FFF2-40B4-BE49-F238E27FC236}">
                <a16:creationId xmlns:a16="http://schemas.microsoft.com/office/drawing/2014/main" id="{366F4F1B-E1C4-4B12-A4CB-F4FF417E9548}"/>
              </a:ext>
            </a:extLst>
          </p:cNvPr>
          <p:cNvSpPr txBox="1"/>
          <p:nvPr/>
        </p:nvSpPr>
        <p:spPr>
          <a:xfrm>
            <a:off x="876299" y="948690"/>
            <a:ext cx="7391400" cy="5632311"/>
          </a:xfrm>
          <a:prstGeom prst="rect">
            <a:avLst/>
          </a:prstGeom>
          <a:noFill/>
        </p:spPr>
        <p:txBody>
          <a:bodyPr wrap="square" rtlCol="0">
            <a:spAutoFit/>
          </a:bodyPr>
          <a:lstStyle/>
          <a:p>
            <a:pPr lvl="0">
              <a:defRPr/>
            </a:pPr>
            <a:r>
              <a:rPr lang="en-US" dirty="0">
                <a:solidFill>
                  <a:prstClr val="black"/>
                </a:solidFill>
              </a:rPr>
              <a:t>Water exists as a </a:t>
            </a:r>
          </a:p>
          <a:p>
            <a:pPr marL="285750" lvl="0" indent="-285750">
              <a:buFont typeface="Wingdings" panose="05000000000000000000" pitchFamily="2" charset="2"/>
              <a:buChar char="ü"/>
              <a:defRPr/>
            </a:pPr>
            <a:r>
              <a:rPr lang="en-US" dirty="0">
                <a:solidFill>
                  <a:prstClr val="black"/>
                </a:solidFill>
              </a:rPr>
              <a:t>Solid </a:t>
            </a:r>
          </a:p>
          <a:p>
            <a:pPr marL="285750" lvl="0" indent="-285750">
              <a:buFont typeface="Wingdings" panose="05000000000000000000" pitchFamily="2" charset="2"/>
              <a:buChar char="ü"/>
              <a:defRPr/>
            </a:pPr>
            <a:r>
              <a:rPr lang="en-US" dirty="0">
                <a:solidFill>
                  <a:prstClr val="black"/>
                </a:solidFill>
              </a:rPr>
              <a:t>Liquid</a:t>
            </a:r>
          </a:p>
          <a:p>
            <a:pPr marL="285750" lvl="0" indent="-285750">
              <a:buFont typeface="Wingdings" panose="05000000000000000000" pitchFamily="2" charset="2"/>
              <a:buChar char="ü"/>
              <a:defRPr/>
            </a:pPr>
            <a:r>
              <a:rPr lang="en-US" dirty="0">
                <a:solidFill>
                  <a:prstClr val="black"/>
                </a:solidFill>
              </a:rPr>
              <a:t>Gas</a:t>
            </a:r>
          </a:p>
          <a:p>
            <a:pPr marL="285750" lvl="0" indent="-285750">
              <a:buFont typeface="Wingdings" panose="05000000000000000000" pitchFamily="2" charset="2"/>
              <a:buChar char="ü"/>
              <a:defRPr/>
            </a:pPr>
            <a:r>
              <a:rPr lang="en-US" dirty="0">
                <a:solidFill>
                  <a:prstClr val="black"/>
                </a:solidFill>
              </a:rPr>
              <a:t>4</a:t>
            </a:r>
            <a:r>
              <a:rPr lang="en-US" baseline="30000" dirty="0">
                <a:solidFill>
                  <a:prstClr val="black"/>
                </a:solidFill>
              </a:rPr>
              <a:t>th</a:t>
            </a:r>
            <a:r>
              <a:rPr lang="en-US" dirty="0">
                <a:solidFill>
                  <a:prstClr val="black"/>
                </a:solidFill>
              </a:rPr>
              <a:t> phase is chemically bound, adsorbed or absorbed water </a:t>
            </a:r>
            <a:endParaRPr lang="en-US" dirty="0">
              <a:solidFill>
                <a:prstClr val="black"/>
              </a:solidFill>
              <a:latin typeface="Calibri"/>
            </a:endParaRPr>
          </a:p>
          <a:p>
            <a:pPr lvl="0">
              <a:defRPr/>
            </a:pPr>
            <a:endParaRPr lang="en-US" dirty="0">
              <a:solidFill>
                <a:prstClr val="black"/>
              </a:solidFill>
              <a:latin typeface="Calibri"/>
            </a:endParaRPr>
          </a:p>
          <a:p>
            <a:pPr lvl="0">
              <a:defRPr/>
            </a:pPr>
            <a:r>
              <a:rPr kumimoji="0" lang="en-US" b="0" i="0" u="none" strike="noStrike" kern="1200" cap="none" spc="0" normalizeH="0" baseline="0" noProof="0" dirty="0">
                <a:ln>
                  <a:noFill/>
                </a:ln>
                <a:solidFill>
                  <a:prstClr val="black"/>
                </a:solidFill>
                <a:effectLst/>
                <a:uLnTx/>
                <a:uFillTx/>
                <a:latin typeface="Calibri"/>
                <a:ea typeface="+mn-ea"/>
                <a:cs typeface="+mn-cs"/>
              </a:rPr>
              <a:t>An example of chemically bond water is gypsum is a crystalline mineral known as calcium sulfate dihydrate</a:t>
            </a:r>
          </a:p>
          <a:p>
            <a:pPr lvl="0">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lvl="0">
              <a:defRPr/>
            </a:pPr>
            <a:r>
              <a:rPr lang="en-US" dirty="0">
                <a:solidFill>
                  <a:prstClr val="black"/>
                </a:solidFill>
                <a:latin typeface="Calibri"/>
              </a:rPr>
              <a:t>Adsorption is a surface phenomenon – water molecules adhere to the surface of a material including pores</a:t>
            </a:r>
          </a:p>
          <a:p>
            <a:pPr lvl="0">
              <a:defRPr/>
            </a:pPr>
            <a:endParaRPr lang="en-US" dirty="0">
              <a:solidFill>
                <a:prstClr val="black"/>
              </a:solidFill>
              <a:latin typeface="Calibri"/>
            </a:endParaRPr>
          </a:p>
          <a:p>
            <a:pPr lvl="0">
              <a:defRPr/>
            </a:pPr>
            <a:r>
              <a:rPr lang="en-US" dirty="0">
                <a:solidFill>
                  <a:prstClr val="black"/>
                </a:solidFill>
                <a:latin typeface="Calibri"/>
              </a:rPr>
              <a:t>Absorption occurs when molecules diffuse of dissolve into another substance – Wood shrinks in the winter and swells in the summer as water is absorbed and desorbed into wood fibers</a:t>
            </a:r>
          </a:p>
          <a:p>
            <a:pPr lvl="0">
              <a:defRPr/>
            </a:pPr>
            <a:endParaRPr lang="en-US" dirty="0">
              <a:solidFill>
                <a:prstClr val="black"/>
              </a:solidFill>
              <a:latin typeface="Calibri"/>
            </a:endParaRPr>
          </a:p>
          <a:p>
            <a:pPr lvl="0">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lvl="0">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a:defRPr/>
            </a:pP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7984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E217-C6B3-67D2-C5F9-7FB7E0D35A5B}"/>
              </a:ext>
            </a:extLst>
          </p:cNvPr>
          <p:cNvSpPr>
            <a:spLocks noGrp="1"/>
          </p:cNvSpPr>
          <p:nvPr>
            <p:ph type="title"/>
          </p:nvPr>
        </p:nvSpPr>
        <p:spPr>
          <a:xfrm>
            <a:off x="1054862" y="422274"/>
            <a:ext cx="7034275" cy="430887"/>
          </a:xfrm>
        </p:spPr>
        <p:txBody>
          <a:bodyPr/>
          <a:lstStyle/>
          <a:p>
            <a:r>
              <a:rPr lang="en-US" dirty="0">
                <a:solidFill>
                  <a:srgbClr val="0070C0"/>
                </a:solidFill>
              </a:rPr>
              <a:t>Expressions for Water in Air and Materials</a:t>
            </a:r>
          </a:p>
        </p:txBody>
      </p:sp>
      <p:sp>
        <p:nvSpPr>
          <p:cNvPr id="5" name="TextBox 4">
            <a:extLst>
              <a:ext uri="{FF2B5EF4-FFF2-40B4-BE49-F238E27FC236}">
                <a16:creationId xmlns:a16="http://schemas.microsoft.com/office/drawing/2014/main" id="{2059A300-325E-4C6D-28F8-46750D6D7993}"/>
              </a:ext>
            </a:extLst>
          </p:cNvPr>
          <p:cNvSpPr txBox="1"/>
          <p:nvPr/>
        </p:nvSpPr>
        <p:spPr>
          <a:xfrm>
            <a:off x="990600" y="1447800"/>
            <a:ext cx="72390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Air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Relative humidity (humidity) -- The amount of moisture in air compared to the amount of moisture that air can hold when saturated </a:t>
            </a:r>
            <a:r>
              <a:rPr kumimoji="0" lang="en-US" b="0" i="1" u="none" strike="noStrike" kern="1200" cap="none" spc="0" normalizeH="0" baseline="0" noProof="0" dirty="0">
                <a:ln>
                  <a:noFill/>
                </a:ln>
                <a:solidFill>
                  <a:prstClr val="black"/>
                </a:solidFill>
                <a:effectLst/>
                <a:uLnTx/>
                <a:uFillTx/>
                <a:latin typeface="Calibri"/>
                <a:ea typeface="+mn-ea"/>
                <a:cs typeface="+mn-cs"/>
              </a:rPr>
              <a:t>at a given temperature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 Dew point – the temperature at which air is saturated--100% relative humidity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a:solidFill>
                  <a:prstClr val="black"/>
                </a:solidFill>
                <a:latin typeface="Calibri"/>
              </a:rPr>
              <a:t>Absolute humidity – the mass (volume) water vapor per mass (volume) of air equal to the partial pressure of water vapor in air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Materials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a:solidFill>
                  <a:prstClr val="black"/>
                </a:solidFill>
                <a:latin typeface="Calibri"/>
              </a:rPr>
              <a:t>Equilibrium Moisture Content (Wood Moisture Content) --</a:t>
            </a:r>
            <a:r>
              <a:rPr kumimoji="0" lang="en-US" b="0" i="0" u="none" strike="noStrike" kern="1200" cap="none" spc="0" normalizeH="0" baseline="0" noProof="0" dirty="0">
                <a:ln>
                  <a:noFill/>
                </a:ln>
                <a:solidFill>
                  <a:prstClr val="black"/>
                </a:solidFill>
                <a:effectLst/>
                <a:uLnTx/>
                <a:uFillTx/>
                <a:latin typeface="Calibri"/>
                <a:ea typeface="+mn-ea"/>
                <a:cs typeface="+mn-cs"/>
              </a:rPr>
              <a:t>The amount of moisture</a:t>
            </a:r>
            <a:r>
              <a:rPr lang="en-US" dirty="0">
                <a:solidFill>
                  <a:prstClr val="black"/>
                </a:solidFill>
                <a:latin typeface="Calibri"/>
              </a:rPr>
              <a:t> in a material compared to the amount of moisture the material could hold when saturated at a given temperature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93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F475-6A6E-9B2C-26C7-5FD40FED445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C7861EF-8EFF-1752-EE42-9A379F8B642C}"/>
              </a:ext>
            </a:extLst>
          </p:cNvPr>
          <p:cNvPicPr>
            <a:picLocks noChangeAspect="1"/>
          </p:cNvPicPr>
          <p:nvPr/>
        </p:nvPicPr>
        <p:blipFill>
          <a:blip r:embed="rId3"/>
          <a:stretch>
            <a:fillRect/>
          </a:stretch>
        </p:blipFill>
        <p:spPr>
          <a:xfrm>
            <a:off x="552313" y="422274"/>
            <a:ext cx="7830017" cy="5856853"/>
          </a:xfrm>
          <a:prstGeom prst="rect">
            <a:avLst/>
          </a:prstGeom>
        </p:spPr>
      </p:pic>
    </p:spTree>
    <p:extLst>
      <p:ext uri="{BB962C8B-B14F-4D97-AF65-F5344CB8AC3E}">
        <p14:creationId xmlns:p14="http://schemas.microsoft.com/office/powerpoint/2010/main" val="236035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E7BB-A097-48AE-96A6-2553B4643E33}"/>
              </a:ext>
            </a:extLst>
          </p:cNvPr>
          <p:cNvSpPr>
            <a:spLocks noGrp="1"/>
          </p:cNvSpPr>
          <p:nvPr>
            <p:ph type="title"/>
          </p:nvPr>
        </p:nvSpPr>
        <p:spPr>
          <a:xfrm>
            <a:off x="228600" y="255826"/>
            <a:ext cx="8915400" cy="430887"/>
          </a:xfrm>
        </p:spPr>
        <p:txBody>
          <a:bodyPr/>
          <a:lstStyle/>
          <a:p>
            <a:pPr algn="ctr"/>
            <a:r>
              <a:rPr lang="en-US" dirty="0">
                <a:solidFill>
                  <a:srgbClr val="0070C0"/>
                </a:solidFill>
              </a:rPr>
              <a:t>Amount of water vapor in air when saturated </a:t>
            </a:r>
          </a:p>
        </p:txBody>
      </p:sp>
      <p:pic>
        <p:nvPicPr>
          <p:cNvPr id="9" name="Picture 8">
            <a:extLst>
              <a:ext uri="{FF2B5EF4-FFF2-40B4-BE49-F238E27FC236}">
                <a16:creationId xmlns:a16="http://schemas.microsoft.com/office/drawing/2014/main" id="{8D69F48D-8284-DBF2-1BF2-1892D3D6273A}"/>
              </a:ext>
            </a:extLst>
          </p:cNvPr>
          <p:cNvPicPr>
            <a:picLocks noChangeAspect="1"/>
          </p:cNvPicPr>
          <p:nvPr/>
        </p:nvPicPr>
        <p:blipFill>
          <a:blip r:embed="rId3"/>
          <a:stretch>
            <a:fillRect/>
          </a:stretch>
        </p:blipFill>
        <p:spPr>
          <a:xfrm>
            <a:off x="1295400" y="1371600"/>
            <a:ext cx="5992390" cy="4697955"/>
          </a:xfrm>
          <a:prstGeom prst="rect">
            <a:avLst/>
          </a:prstGeom>
        </p:spPr>
      </p:pic>
    </p:spTree>
    <p:extLst>
      <p:ext uri="{BB962C8B-B14F-4D97-AF65-F5344CB8AC3E}">
        <p14:creationId xmlns:p14="http://schemas.microsoft.com/office/powerpoint/2010/main" val="361919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80679" y="153516"/>
            <a:ext cx="4382642" cy="443070"/>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6FC0"/>
                </a:solidFill>
              </a:rPr>
              <a:t>Condensation</a:t>
            </a:r>
            <a:endParaRPr spc="-5" dirty="0">
              <a:solidFill>
                <a:srgbClr val="006FC0"/>
              </a:solidFill>
            </a:endParaRPr>
          </a:p>
        </p:txBody>
      </p:sp>
      <p:sp>
        <p:nvSpPr>
          <p:cNvPr id="3" name="object 3"/>
          <p:cNvSpPr/>
          <p:nvPr/>
        </p:nvSpPr>
        <p:spPr>
          <a:xfrm>
            <a:off x="5181600" y="942274"/>
            <a:ext cx="3099433" cy="271532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28070" y="3290318"/>
            <a:ext cx="3485830" cy="319263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79AAFDF0-F57D-42E5-A218-BEB0A613E681}"/>
              </a:ext>
            </a:extLst>
          </p:cNvPr>
          <p:cNvSpPr txBox="1"/>
          <p:nvPr/>
        </p:nvSpPr>
        <p:spPr>
          <a:xfrm>
            <a:off x="3793118" y="4643799"/>
            <a:ext cx="3826882" cy="1200329"/>
          </a:xfrm>
          <a:prstGeom prst="rect">
            <a:avLst/>
          </a:prstGeom>
          <a:noFill/>
        </p:spPr>
        <p:txBody>
          <a:bodyPr wrap="square" rtlCol="0">
            <a:spAutoFit/>
          </a:bodyPr>
          <a:lstStyle/>
          <a:p>
            <a:r>
              <a:rPr lang="en-US" dirty="0"/>
              <a:t>Lamps around vanity keep surfaces warm to prevent condensation and ventilation removes water vapor generated by showering</a:t>
            </a:r>
          </a:p>
        </p:txBody>
      </p:sp>
      <p:sp>
        <p:nvSpPr>
          <p:cNvPr id="13" name="Rectangle 12">
            <a:extLst>
              <a:ext uri="{FF2B5EF4-FFF2-40B4-BE49-F238E27FC236}">
                <a16:creationId xmlns:a16="http://schemas.microsoft.com/office/drawing/2014/main" id="{F8EA52B4-074C-44D0-9920-CBA61FCDCD6A}"/>
              </a:ext>
            </a:extLst>
          </p:cNvPr>
          <p:cNvSpPr/>
          <p:nvPr/>
        </p:nvSpPr>
        <p:spPr>
          <a:xfrm>
            <a:off x="533400" y="1112239"/>
            <a:ext cx="4648200" cy="1754326"/>
          </a:xfrm>
          <a:prstGeom prst="rect">
            <a:avLst/>
          </a:prstGeom>
        </p:spPr>
        <p:txBody>
          <a:bodyPr wrap="square">
            <a:spAutoFit/>
          </a:bodyPr>
          <a:lstStyle/>
          <a:p>
            <a:pPr lvl="0">
              <a:defRPr/>
            </a:pPr>
            <a:r>
              <a:rPr lang="en-US" dirty="0">
                <a:solidFill>
                  <a:prstClr val="black"/>
                </a:solidFill>
              </a:rPr>
              <a:t>Condensation occurs when warm moist air comes contacts with cool surfaces  </a:t>
            </a:r>
          </a:p>
          <a:p>
            <a:pPr lvl="0">
              <a:defRPr/>
            </a:pPr>
            <a:endParaRPr lang="en-US" dirty="0">
              <a:solidFill>
                <a:prstClr val="black"/>
              </a:solidFill>
            </a:endParaRPr>
          </a:p>
          <a:p>
            <a:pPr lvl="0">
              <a:defRPr/>
            </a:pPr>
            <a:r>
              <a:rPr lang="en-US" dirty="0">
                <a:solidFill>
                  <a:prstClr val="black"/>
                </a:solidFill>
              </a:rPr>
              <a:t>Manage condensation by </a:t>
            </a:r>
          </a:p>
          <a:p>
            <a:pPr marL="342900" lvl="0" indent="-342900">
              <a:buFont typeface="Wingdings" panose="05000000000000000000" pitchFamily="2" charset="2"/>
              <a:buChar char="ü"/>
              <a:defRPr/>
            </a:pPr>
            <a:r>
              <a:rPr lang="en-US" dirty="0">
                <a:solidFill>
                  <a:prstClr val="black"/>
                </a:solidFill>
              </a:rPr>
              <a:t>Warming surfaces </a:t>
            </a:r>
          </a:p>
          <a:p>
            <a:pPr marL="342900" lvl="0" indent="-342900">
              <a:buFont typeface="Wingdings" panose="05000000000000000000" pitchFamily="2" charset="2"/>
              <a:buChar char="ü"/>
              <a:defRPr/>
            </a:pPr>
            <a:r>
              <a:rPr lang="en-US" dirty="0">
                <a:solidFill>
                  <a:prstClr val="black"/>
                </a:solidFill>
              </a:rPr>
              <a:t>Reducing amount of moisture in air</a:t>
            </a:r>
          </a:p>
        </p:txBody>
      </p:sp>
      <p:sp>
        <p:nvSpPr>
          <p:cNvPr id="14" name="TextBox 13">
            <a:extLst>
              <a:ext uri="{FF2B5EF4-FFF2-40B4-BE49-F238E27FC236}">
                <a16:creationId xmlns:a16="http://schemas.microsoft.com/office/drawing/2014/main" id="{47DF6C29-E2B5-4B0E-8D36-B7204807FE0D}"/>
              </a:ext>
            </a:extLst>
          </p:cNvPr>
          <p:cNvSpPr txBox="1"/>
          <p:nvPr/>
        </p:nvSpPr>
        <p:spPr>
          <a:xfrm>
            <a:off x="5056909" y="3850714"/>
            <a:ext cx="3759021" cy="646331"/>
          </a:xfrm>
          <a:prstGeom prst="rect">
            <a:avLst/>
          </a:prstGeom>
          <a:noFill/>
        </p:spPr>
        <p:txBody>
          <a:bodyPr wrap="square" rtlCol="0">
            <a:spAutoFit/>
          </a:bodyPr>
          <a:lstStyle/>
          <a:p>
            <a:r>
              <a:rPr lang="en-US" dirty="0"/>
              <a:t>Condensation on cold single pane glass window</a:t>
            </a:r>
          </a:p>
        </p:txBody>
      </p:sp>
    </p:spTree>
    <p:extLst>
      <p:ext uri="{BB962C8B-B14F-4D97-AF65-F5344CB8AC3E}">
        <p14:creationId xmlns:p14="http://schemas.microsoft.com/office/powerpoint/2010/main" val="1938976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5368-8436-D71F-3B85-99CF69C955E6}"/>
              </a:ext>
            </a:extLst>
          </p:cNvPr>
          <p:cNvSpPr>
            <a:spLocks noGrp="1"/>
          </p:cNvSpPr>
          <p:nvPr>
            <p:ph type="title"/>
          </p:nvPr>
        </p:nvSpPr>
        <p:spPr>
          <a:xfrm>
            <a:off x="1054862" y="422274"/>
            <a:ext cx="7034275" cy="430887"/>
          </a:xfrm>
        </p:spPr>
        <p:txBody>
          <a:bodyPr/>
          <a:lstStyle/>
          <a:p>
            <a:pPr algn="ctr"/>
            <a:r>
              <a:rPr lang="en-US" dirty="0">
                <a:solidFill>
                  <a:srgbClr val="0070C0"/>
                </a:solidFill>
              </a:rPr>
              <a:t>Adsorbed Moisture</a:t>
            </a:r>
          </a:p>
        </p:txBody>
      </p:sp>
      <p:pic>
        <p:nvPicPr>
          <p:cNvPr id="6" name="Content Placeholder 5">
            <a:extLst>
              <a:ext uri="{FF2B5EF4-FFF2-40B4-BE49-F238E27FC236}">
                <a16:creationId xmlns:a16="http://schemas.microsoft.com/office/drawing/2014/main" id="{7FC7ECBF-A01E-A66B-2ACA-BA2F4BF877D3}"/>
              </a:ext>
            </a:extLst>
          </p:cNvPr>
          <p:cNvPicPr>
            <a:picLocks noGrp="1" noChangeAspect="1"/>
          </p:cNvPicPr>
          <p:nvPr>
            <p:ph sz="half" idx="2"/>
          </p:nvPr>
        </p:nvPicPr>
        <p:blipFill rotWithShape="1">
          <a:blip r:embed="rId2"/>
          <a:srcRect l="8334" t="4590" r="6250" b="7873"/>
          <a:stretch/>
        </p:blipFill>
        <p:spPr>
          <a:xfrm>
            <a:off x="609601" y="1143000"/>
            <a:ext cx="3124200" cy="2286000"/>
          </a:xfrm>
        </p:spPr>
      </p:pic>
      <p:pic>
        <p:nvPicPr>
          <p:cNvPr id="8" name="Content Placeholder 7">
            <a:extLst>
              <a:ext uri="{FF2B5EF4-FFF2-40B4-BE49-F238E27FC236}">
                <a16:creationId xmlns:a16="http://schemas.microsoft.com/office/drawing/2014/main" id="{33C4B832-5C2D-28DA-41B0-EA9F7A4B1DF0}"/>
              </a:ext>
            </a:extLst>
          </p:cNvPr>
          <p:cNvPicPr>
            <a:picLocks noGrp="1" noChangeAspect="1"/>
          </p:cNvPicPr>
          <p:nvPr>
            <p:ph sz="half" idx="3"/>
          </p:nvPr>
        </p:nvPicPr>
        <p:blipFill rotWithShape="1">
          <a:blip r:embed="rId3"/>
          <a:srcRect l="4371" t="3706" r="8225" b="7416"/>
          <a:stretch/>
        </p:blipFill>
        <p:spPr>
          <a:xfrm>
            <a:off x="4495800" y="1142999"/>
            <a:ext cx="3048000" cy="2194505"/>
          </a:xfrm>
          <a:prstGeom prst="rect">
            <a:avLst/>
          </a:prstGeom>
        </p:spPr>
      </p:pic>
      <p:pic>
        <p:nvPicPr>
          <p:cNvPr id="10" name="Picture 9">
            <a:extLst>
              <a:ext uri="{FF2B5EF4-FFF2-40B4-BE49-F238E27FC236}">
                <a16:creationId xmlns:a16="http://schemas.microsoft.com/office/drawing/2014/main" id="{B8CC045A-49A6-A2B1-E464-AA3AE4B3AACA}"/>
              </a:ext>
            </a:extLst>
          </p:cNvPr>
          <p:cNvPicPr>
            <a:picLocks noChangeAspect="1"/>
          </p:cNvPicPr>
          <p:nvPr/>
        </p:nvPicPr>
        <p:blipFill rotWithShape="1">
          <a:blip r:embed="rId4"/>
          <a:srcRect l="10010" t="5322" r="8237" b="6477"/>
          <a:stretch/>
        </p:blipFill>
        <p:spPr>
          <a:xfrm>
            <a:off x="609601" y="3717788"/>
            <a:ext cx="3124200" cy="2359090"/>
          </a:xfrm>
          <a:prstGeom prst="rect">
            <a:avLst/>
          </a:prstGeom>
        </p:spPr>
      </p:pic>
      <p:sp>
        <p:nvSpPr>
          <p:cNvPr id="3" name="TextBox 2">
            <a:extLst>
              <a:ext uri="{FF2B5EF4-FFF2-40B4-BE49-F238E27FC236}">
                <a16:creationId xmlns:a16="http://schemas.microsoft.com/office/drawing/2014/main" id="{B3E8CB51-C2E6-3E55-F540-515F4A6F6442}"/>
              </a:ext>
            </a:extLst>
          </p:cNvPr>
          <p:cNvSpPr txBox="1"/>
          <p:nvPr/>
        </p:nvSpPr>
        <p:spPr>
          <a:xfrm>
            <a:off x="4724400" y="3886200"/>
            <a:ext cx="3048000" cy="1200329"/>
          </a:xfrm>
          <a:prstGeom prst="rect">
            <a:avLst/>
          </a:prstGeom>
          <a:noFill/>
        </p:spPr>
        <p:txBody>
          <a:bodyPr wrap="square" rtlCol="0">
            <a:spAutoFit/>
          </a:bodyPr>
          <a:lstStyle/>
          <a:p>
            <a:r>
              <a:rPr lang="en-US" dirty="0"/>
              <a:t>Condensation is influenced by both the relative humidity of the surrounding air and the temperature of the material</a:t>
            </a:r>
          </a:p>
        </p:txBody>
      </p:sp>
    </p:spTree>
    <p:extLst>
      <p:ext uri="{BB962C8B-B14F-4D97-AF65-F5344CB8AC3E}">
        <p14:creationId xmlns:p14="http://schemas.microsoft.com/office/powerpoint/2010/main" val="2490826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EED5-1C48-35EE-F309-ED71A67754BC}"/>
              </a:ext>
            </a:extLst>
          </p:cNvPr>
          <p:cNvSpPr>
            <a:spLocks noGrp="1"/>
          </p:cNvSpPr>
          <p:nvPr>
            <p:ph type="title"/>
          </p:nvPr>
        </p:nvSpPr>
        <p:spPr>
          <a:xfrm>
            <a:off x="1054862" y="422274"/>
            <a:ext cx="7034275" cy="861774"/>
          </a:xfrm>
        </p:spPr>
        <p:txBody>
          <a:bodyPr/>
          <a:lstStyle/>
          <a:p>
            <a:pPr algn="ctr"/>
            <a:r>
              <a:rPr lang="en-US" dirty="0">
                <a:solidFill>
                  <a:srgbClr val="0070C0"/>
                </a:solidFill>
              </a:rPr>
              <a:t>Adsorption and Condensation in Porous Materials</a:t>
            </a:r>
          </a:p>
        </p:txBody>
      </p:sp>
      <p:pic>
        <p:nvPicPr>
          <p:cNvPr id="6" name="Content Placeholder 5">
            <a:extLst>
              <a:ext uri="{FF2B5EF4-FFF2-40B4-BE49-F238E27FC236}">
                <a16:creationId xmlns:a16="http://schemas.microsoft.com/office/drawing/2014/main" id="{BF095FE1-D2BE-48FC-30E8-92EC9A29DC63}"/>
              </a:ext>
            </a:extLst>
          </p:cNvPr>
          <p:cNvPicPr>
            <a:picLocks noGrp="1" noChangeAspect="1"/>
          </p:cNvPicPr>
          <p:nvPr>
            <p:ph sz="half" idx="2"/>
          </p:nvPr>
        </p:nvPicPr>
        <p:blipFill>
          <a:blip r:embed="rId2"/>
          <a:srcRect l="8912" t="9263" r="8155" b="6175"/>
          <a:stretch/>
        </p:blipFill>
        <p:spPr>
          <a:xfrm>
            <a:off x="5181600" y="1871145"/>
            <a:ext cx="3276601" cy="2366191"/>
          </a:xfrm>
        </p:spPr>
      </p:pic>
      <p:pic>
        <p:nvPicPr>
          <p:cNvPr id="11" name="Content Placeholder 7">
            <a:extLst>
              <a:ext uri="{FF2B5EF4-FFF2-40B4-BE49-F238E27FC236}">
                <a16:creationId xmlns:a16="http://schemas.microsoft.com/office/drawing/2014/main" id="{44B0D66D-004A-E8D8-1F69-5F574C1FE43D}"/>
              </a:ext>
            </a:extLst>
          </p:cNvPr>
          <p:cNvPicPr>
            <a:picLocks noGrp="1" noChangeAspect="1"/>
          </p:cNvPicPr>
          <p:nvPr>
            <p:ph sz="half" idx="3"/>
          </p:nvPr>
        </p:nvPicPr>
        <p:blipFill>
          <a:blip r:embed="rId3"/>
          <a:stretch>
            <a:fillRect/>
          </a:stretch>
        </p:blipFill>
        <p:spPr>
          <a:xfrm>
            <a:off x="838200" y="1752600"/>
            <a:ext cx="3978275" cy="2710332"/>
          </a:xfrm>
        </p:spPr>
      </p:pic>
    </p:spTree>
    <p:extLst>
      <p:ext uri="{BB962C8B-B14F-4D97-AF65-F5344CB8AC3E}">
        <p14:creationId xmlns:p14="http://schemas.microsoft.com/office/powerpoint/2010/main" val="893487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24218-AB49-41C6-B11D-292EBAB5F984}"/>
              </a:ext>
            </a:extLst>
          </p:cNvPr>
          <p:cNvSpPr>
            <a:spLocks noGrp="1"/>
          </p:cNvSpPr>
          <p:nvPr>
            <p:ph type="title"/>
          </p:nvPr>
        </p:nvSpPr>
        <p:spPr>
          <a:xfrm>
            <a:off x="391887" y="98427"/>
            <a:ext cx="8583064" cy="1292662"/>
          </a:xfrm>
        </p:spPr>
        <p:txBody>
          <a:bodyPr/>
          <a:lstStyle/>
          <a:p>
            <a:pPr algn="ctr"/>
            <a:br>
              <a:rPr lang="en-US" b="1" dirty="0">
                <a:solidFill>
                  <a:srgbClr val="0070C0"/>
                </a:solidFill>
              </a:rPr>
            </a:br>
            <a:r>
              <a:rPr lang="en-US" b="1" dirty="0">
                <a:solidFill>
                  <a:srgbClr val="0070C0"/>
                </a:solidFill>
              </a:rPr>
              <a:t>Complexity of moisture movement (wetting and drying) through materials</a:t>
            </a:r>
          </a:p>
        </p:txBody>
      </p:sp>
      <p:pic>
        <p:nvPicPr>
          <p:cNvPr id="9" name="Picture 8">
            <a:extLst>
              <a:ext uri="{FF2B5EF4-FFF2-40B4-BE49-F238E27FC236}">
                <a16:creationId xmlns:a16="http://schemas.microsoft.com/office/drawing/2014/main" id="{2B62363B-C3A1-4439-9FC8-E941C38A683B}"/>
              </a:ext>
            </a:extLst>
          </p:cNvPr>
          <p:cNvPicPr>
            <a:picLocks noChangeAspect="1"/>
          </p:cNvPicPr>
          <p:nvPr/>
        </p:nvPicPr>
        <p:blipFill>
          <a:blip r:embed="rId3"/>
          <a:stretch>
            <a:fillRect/>
          </a:stretch>
        </p:blipFill>
        <p:spPr>
          <a:xfrm>
            <a:off x="4876800" y="2655785"/>
            <a:ext cx="3700847" cy="2775635"/>
          </a:xfrm>
          <a:prstGeom prst="rect">
            <a:avLst/>
          </a:prstGeom>
        </p:spPr>
      </p:pic>
      <p:pic>
        <p:nvPicPr>
          <p:cNvPr id="6" name="Content Placeholder 5">
            <a:extLst>
              <a:ext uri="{FF2B5EF4-FFF2-40B4-BE49-F238E27FC236}">
                <a16:creationId xmlns:a16="http://schemas.microsoft.com/office/drawing/2014/main" id="{F486712F-80FE-49C7-B2F1-5AF78352BA6B}"/>
              </a:ext>
            </a:extLst>
          </p:cNvPr>
          <p:cNvPicPr>
            <a:picLocks noGrp="1" noChangeAspect="1"/>
          </p:cNvPicPr>
          <p:nvPr>
            <p:ph idx="1"/>
          </p:nvPr>
        </p:nvPicPr>
        <p:blipFill rotWithShape="1">
          <a:blip r:embed="rId4"/>
          <a:srcRect r="10848" b="49993"/>
          <a:stretch/>
        </p:blipFill>
        <p:spPr>
          <a:xfrm>
            <a:off x="239751" y="1600200"/>
            <a:ext cx="4343400" cy="2775635"/>
          </a:xfrm>
          <a:prstGeom prst="rect">
            <a:avLst/>
          </a:prstGeom>
        </p:spPr>
      </p:pic>
    </p:spTree>
    <p:extLst>
      <p:ext uri="{BB962C8B-B14F-4D97-AF65-F5344CB8AC3E}">
        <p14:creationId xmlns:p14="http://schemas.microsoft.com/office/powerpoint/2010/main" val="340518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D869-F9D9-4A92-932A-1819FD2AAA9F}"/>
              </a:ext>
            </a:extLst>
          </p:cNvPr>
          <p:cNvSpPr>
            <a:spLocks noGrp="1"/>
          </p:cNvSpPr>
          <p:nvPr>
            <p:ph type="title"/>
          </p:nvPr>
        </p:nvSpPr>
        <p:spPr>
          <a:xfrm>
            <a:off x="1054862" y="422274"/>
            <a:ext cx="7034275" cy="430887"/>
          </a:xfrm>
        </p:spPr>
        <p:txBody>
          <a:bodyPr/>
          <a:lstStyle/>
          <a:p>
            <a:pPr algn="ctr"/>
            <a:r>
              <a:rPr lang="en-US" dirty="0">
                <a:solidFill>
                  <a:srgbClr val="0070C0"/>
                </a:solidFill>
              </a:rPr>
              <a:t>Outdoor sources</a:t>
            </a:r>
          </a:p>
        </p:txBody>
      </p:sp>
      <p:sp>
        <p:nvSpPr>
          <p:cNvPr id="3" name="Text Placeholder 2">
            <a:extLst>
              <a:ext uri="{FF2B5EF4-FFF2-40B4-BE49-F238E27FC236}">
                <a16:creationId xmlns:a16="http://schemas.microsoft.com/office/drawing/2014/main" id="{BE26D1F9-159D-47B1-864C-9D4824FD09B8}"/>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3D83CF30-E4EF-4170-850A-CCA576832D2C}"/>
              </a:ext>
            </a:extLst>
          </p:cNvPr>
          <p:cNvPicPr>
            <a:picLocks noChangeAspect="1"/>
          </p:cNvPicPr>
          <p:nvPr/>
        </p:nvPicPr>
        <p:blipFill rotWithShape="1">
          <a:blip r:embed="rId2"/>
          <a:srcRect t="-1" r="50493" b="49628"/>
          <a:stretch/>
        </p:blipFill>
        <p:spPr>
          <a:xfrm>
            <a:off x="1371600" y="1445303"/>
            <a:ext cx="6172200" cy="4360430"/>
          </a:xfrm>
          <a:prstGeom prst="rect">
            <a:avLst/>
          </a:prstGeom>
        </p:spPr>
      </p:pic>
    </p:spTree>
    <p:extLst>
      <p:ext uri="{BB962C8B-B14F-4D97-AF65-F5344CB8AC3E}">
        <p14:creationId xmlns:p14="http://schemas.microsoft.com/office/powerpoint/2010/main" val="1949496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2BF-A68C-4436-B4E5-7829DA815E78}"/>
              </a:ext>
            </a:extLst>
          </p:cNvPr>
          <p:cNvSpPr>
            <a:spLocks noGrp="1"/>
          </p:cNvSpPr>
          <p:nvPr>
            <p:ph type="title"/>
          </p:nvPr>
        </p:nvSpPr>
        <p:spPr>
          <a:xfrm>
            <a:off x="1054862" y="422274"/>
            <a:ext cx="7034275" cy="430887"/>
          </a:xfrm>
        </p:spPr>
        <p:txBody>
          <a:bodyPr/>
          <a:lstStyle/>
          <a:p>
            <a:pPr algn="ctr"/>
            <a:r>
              <a:rPr lang="en-US" dirty="0">
                <a:solidFill>
                  <a:srgbClr val="0070C0"/>
                </a:solidFill>
              </a:rPr>
              <a:t>Outdoor Sources of Moisture</a:t>
            </a:r>
          </a:p>
        </p:txBody>
      </p:sp>
      <p:sp>
        <p:nvSpPr>
          <p:cNvPr id="3" name="Text Placeholder 2">
            <a:extLst>
              <a:ext uri="{FF2B5EF4-FFF2-40B4-BE49-F238E27FC236}">
                <a16:creationId xmlns:a16="http://schemas.microsoft.com/office/drawing/2014/main" id="{35B27275-F247-4392-997A-1F8C5A40C4B9}"/>
              </a:ext>
            </a:extLst>
          </p:cNvPr>
          <p:cNvSpPr>
            <a:spLocks noGrp="1"/>
          </p:cNvSpPr>
          <p:nvPr>
            <p:ph type="body" idx="1"/>
          </p:nvPr>
        </p:nvSpPr>
        <p:spPr/>
        <p:txBody>
          <a:bodyPr/>
          <a:lstStyle/>
          <a:p>
            <a:endParaRPr lang="en-US"/>
          </a:p>
        </p:txBody>
      </p:sp>
      <p:sp>
        <p:nvSpPr>
          <p:cNvPr id="4" name="object 4">
            <a:extLst>
              <a:ext uri="{FF2B5EF4-FFF2-40B4-BE49-F238E27FC236}">
                <a16:creationId xmlns:a16="http://schemas.microsoft.com/office/drawing/2014/main" id="{3EF1017C-3CF0-4047-A06A-CA238F63B8B9}"/>
              </a:ext>
            </a:extLst>
          </p:cNvPr>
          <p:cNvSpPr/>
          <p:nvPr/>
        </p:nvSpPr>
        <p:spPr>
          <a:xfrm>
            <a:off x="265175" y="816863"/>
            <a:ext cx="7533132" cy="552297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31268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6430" y="369265"/>
            <a:ext cx="1231265" cy="45212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070C0"/>
                </a:solidFill>
              </a:rPr>
              <a:t>Purpose</a:t>
            </a:r>
          </a:p>
        </p:txBody>
      </p:sp>
      <p:sp>
        <p:nvSpPr>
          <p:cNvPr id="3" name="object 3"/>
          <p:cNvSpPr txBox="1"/>
          <p:nvPr/>
        </p:nvSpPr>
        <p:spPr>
          <a:xfrm>
            <a:off x="914400" y="1219200"/>
            <a:ext cx="7527925" cy="602729"/>
          </a:xfrm>
          <a:prstGeom prst="rect">
            <a:avLst/>
          </a:prstGeom>
        </p:spPr>
        <p:txBody>
          <a:bodyPr vert="horz" wrap="square" lIns="0" tIns="47625" rIns="0" bIns="0" rtlCol="0">
            <a:spAutoFit/>
          </a:bodyPr>
          <a:lstStyle/>
          <a:p>
            <a:pPr marL="12700" marR="43815" lvl="0">
              <a:lnSpc>
                <a:spcPts val="2160"/>
              </a:lnSpc>
              <a:spcBef>
                <a:spcPts val="375"/>
              </a:spcBef>
              <a:tabLst>
                <a:tab pos="185420" algn="l"/>
              </a:tabLst>
            </a:pPr>
            <a:r>
              <a:rPr lang="en-US" dirty="0">
                <a:solidFill>
                  <a:prstClr val="black"/>
                </a:solidFill>
                <a:cs typeface="Calibri"/>
              </a:rPr>
              <a:t>Provide </a:t>
            </a:r>
            <a:r>
              <a:rPr lang="en-US" spc="-10" dirty="0">
                <a:solidFill>
                  <a:prstClr val="black"/>
                </a:solidFill>
                <a:cs typeface="Calibri"/>
              </a:rPr>
              <a:t>information and guidance to address </a:t>
            </a:r>
            <a:r>
              <a:rPr lang="en-US" spc="-5" dirty="0">
                <a:solidFill>
                  <a:prstClr val="black"/>
                </a:solidFill>
                <a:cs typeface="Calibri"/>
              </a:rPr>
              <a:t>inquiries </a:t>
            </a:r>
            <a:r>
              <a:rPr lang="en-US" dirty="0">
                <a:solidFill>
                  <a:prstClr val="black"/>
                </a:solidFill>
                <a:cs typeface="Calibri"/>
              </a:rPr>
              <a:t>about dampness, mold and indoor environmental quality in schools </a:t>
            </a:r>
            <a:endParaRPr lang="en-US" dirty="0">
              <a:solidFill>
                <a:prstClr val="black"/>
              </a:solidFill>
              <a:latin typeface="Calibri"/>
              <a:cs typeface="Calibri"/>
            </a:endParaRPr>
          </a:p>
        </p:txBody>
      </p:sp>
      <p:sp>
        <p:nvSpPr>
          <p:cNvPr id="4" name="TextBox 3">
            <a:extLst>
              <a:ext uri="{FF2B5EF4-FFF2-40B4-BE49-F238E27FC236}">
                <a16:creationId xmlns:a16="http://schemas.microsoft.com/office/drawing/2014/main" id="{DFA639BA-8EE1-5380-6ABD-3B40B4215FE1}"/>
              </a:ext>
            </a:extLst>
          </p:cNvPr>
          <p:cNvSpPr txBox="1"/>
          <p:nvPr/>
        </p:nvSpPr>
        <p:spPr>
          <a:xfrm>
            <a:off x="1032387" y="2221901"/>
            <a:ext cx="3505200" cy="2862322"/>
          </a:xfrm>
          <a:prstGeom prst="rect">
            <a:avLst/>
          </a:prstGeom>
          <a:noFill/>
        </p:spPr>
        <p:txBody>
          <a:bodyPr wrap="square" numCol="2" rtlCol="0">
            <a:spAutoFit/>
          </a:bodyPr>
          <a:lstStyle/>
          <a:p>
            <a:pPr lvl="0"/>
            <a:r>
              <a:rPr lang="en-US" kern="0" dirty="0">
                <a:solidFill>
                  <a:prstClr val="black"/>
                </a:solidFill>
                <a:cs typeface="Calibri"/>
              </a:rPr>
              <a:t>Keep buildings </a:t>
            </a:r>
          </a:p>
          <a:p>
            <a:pPr marL="228600" lvl="0" indent="-228600">
              <a:buFont typeface="Wingdings" panose="05000000000000000000" pitchFamily="2" charset="2"/>
              <a:buChar char="ü"/>
              <a:defRPr/>
            </a:pPr>
            <a:r>
              <a:rPr lang="en-US" kern="0" dirty="0">
                <a:solidFill>
                  <a:prstClr val="black"/>
                </a:solidFill>
                <a:cs typeface="Calibri"/>
              </a:rPr>
              <a:t>Dry</a:t>
            </a:r>
          </a:p>
          <a:p>
            <a:pPr marL="228600" lvl="0" indent="-228600">
              <a:buFont typeface="Wingdings" panose="05000000000000000000" pitchFamily="2" charset="2"/>
              <a:buChar char="ü"/>
              <a:defRPr/>
            </a:pPr>
            <a:r>
              <a:rPr lang="en-US" kern="0" dirty="0">
                <a:solidFill>
                  <a:prstClr val="black"/>
                </a:solidFill>
                <a:cs typeface="Calibri"/>
              </a:rPr>
              <a:t>Clean</a:t>
            </a:r>
          </a:p>
          <a:p>
            <a:pPr marL="228600" lvl="0" indent="-228600">
              <a:buFont typeface="Wingdings" panose="05000000000000000000" pitchFamily="2" charset="2"/>
              <a:buChar char="ü"/>
              <a:defRPr/>
            </a:pPr>
            <a:r>
              <a:rPr lang="en-US" kern="0" dirty="0">
                <a:solidFill>
                  <a:prstClr val="black"/>
                </a:solidFill>
                <a:cs typeface="Calibri"/>
              </a:rPr>
              <a:t>Well ventilated</a:t>
            </a:r>
          </a:p>
          <a:p>
            <a:pPr marL="228600" lvl="0" indent="-228600">
              <a:buFont typeface="Wingdings" panose="05000000000000000000" pitchFamily="2" charset="2"/>
              <a:buChar char="ü"/>
              <a:defRPr/>
            </a:pPr>
            <a:r>
              <a:rPr lang="en-US" kern="0" dirty="0">
                <a:solidFill>
                  <a:prstClr val="black"/>
                </a:solidFill>
                <a:cs typeface="Calibri"/>
              </a:rPr>
              <a:t>Properly maintained </a:t>
            </a:r>
          </a:p>
          <a:p>
            <a:pPr marL="228600" lvl="0" indent="-228600">
              <a:buFont typeface="Wingdings" panose="05000000000000000000" pitchFamily="2" charset="2"/>
              <a:buChar char="ü"/>
              <a:defRPr/>
            </a:pPr>
            <a:r>
              <a:rPr lang="en-US" kern="0" dirty="0">
                <a:solidFill>
                  <a:prstClr val="black"/>
                </a:solidFill>
                <a:cs typeface="Calibri"/>
              </a:rPr>
              <a:t>In good repair</a:t>
            </a:r>
          </a:p>
          <a:p>
            <a:pPr marL="228600" lvl="0" indent="-228600">
              <a:buFont typeface="Wingdings" panose="05000000000000000000" pitchFamily="2" charset="2"/>
              <a:buChar char="ü"/>
              <a:defRPr/>
            </a:pPr>
            <a:r>
              <a:rPr lang="en-US" kern="0" dirty="0">
                <a:solidFill>
                  <a:prstClr val="black"/>
                </a:solidFill>
                <a:cs typeface="Calibri"/>
              </a:rPr>
              <a:t>Pest free </a:t>
            </a:r>
          </a:p>
          <a:p>
            <a:pPr marL="228600" lvl="0" indent="-228600">
              <a:buFont typeface="Wingdings" panose="05000000000000000000" pitchFamily="2" charset="2"/>
              <a:buChar char="ü"/>
              <a:defRPr/>
            </a:pPr>
            <a:r>
              <a:rPr lang="en-US" kern="0" dirty="0">
                <a:solidFill>
                  <a:prstClr val="black"/>
                </a:solidFill>
                <a:cs typeface="Calibri"/>
              </a:rPr>
              <a:t>Contaminant </a:t>
            </a:r>
          </a:p>
          <a:p>
            <a:pPr marL="228600" lvl="0" indent="-228600">
              <a:buFont typeface="Wingdings" panose="05000000000000000000" pitchFamily="2" charset="2"/>
              <a:buChar char="ü"/>
              <a:defRPr/>
            </a:pPr>
            <a:r>
              <a:rPr lang="en-US" kern="0" dirty="0">
                <a:solidFill>
                  <a:prstClr val="black"/>
                </a:solidFill>
                <a:cs typeface="Calibri"/>
              </a:rPr>
              <a:t>Safe</a:t>
            </a:r>
          </a:p>
          <a:p>
            <a:pPr lvl="0">
              <a:defRPr/>
            </a:pPr>
            <a:endParaRPr lang="en-US" kern="0" dirty="0">
              <a:solidFill>
                <a:prstClr val="black"/>
              </a:solidFill>
              <a:cs typeface="Calibri"/>
            </a:endParaRPr>
          </a:p>
        </p:txBody>
      </p:sp>
      <p:sp>
        <p:nvSpPr>
          <p:cNvPr id="5" name="TextBox 4">
            <a:extLst>
              <a:ext uri="{FF2B5EF4-FFF2-40B4-BE49-F238E27FC236}">
                <a16:creationId xmlns:a16="http://schemas.microsoft.com/office/drawing/2014/main" id="{5A0E3995-5E6A-A6E6-7407-591544879808}"/>
              </a:ext>
            </a:extLst>
          </p:cNvPr>
          <p:cNvSpPr txBox="1"/>
          <p:nvPr/>
        </p:nvSpPr>
        <p:spPr>
          <a:xfrm>
            <a:off x="4053109" y="2219744"/>
            <a:ext cx="3352800" cy="2585323"/>
          </a:xfrm>
          <a:prstGeom prst="rect">
            <a:avLst/>
          </a:prstGeom>
          <a:noFill/>
        </p:spPr>
        <p:txBody>
          <a:bodyPr wrap="square" rtlCol="0">
            <a:spAutoFit/>
          </a:bodyPr>
          <a:lstStyle/>
          <a:p>
            <a:r>
              <a:rPr lang="en-US" dirty="0"/>
              <a:t>Indoor environmental quality is influenced by:</a:t>
            </a:r>
          </a:p>
          <a:p>
            <a:endParaRPr lang="en-US" dirty="0"/>
          </a:p>
          <a:p>
            <a:pPr marL="285750" indent="-285750">
              <a:buFont typeface="Wingdings" panose="05000000000000000000" pitchFamily="2" charset="2"/>
              <a:buChar char="ü"/>
            </a:pPr>
            <a:r>
              <a:rPr lang="en-US" dirty="0"/>
              <a:t>Design</a:t>
            </a:r>
          </a:p>
          <a:p>
            <a:pPr marL="285750" indent="-285750">
              <a:buFont typeface="Wingdings" panose="05000000000000000000" pitchFamily="2" charset="2"/>
              <a:buChar char="ü"/>
            </a:pPr>
            <a:r>
              <a:rPr lang="en-US" dirty="0"/>
              <a:t>Construction</a:t>
            </a:r>
          </a:p>
          <a:p>
            <a:pPr marL="285750" indent="-285750">
              <a:buFont typeface="Wingdings" panose="05000000000000000000" pitchFamily="2" charset="2"/>
              <a:buChar char="ü"/>
            </a:pPr>
            <a:r>
              <a:rPr lang="en-US" dirty="0"/>
              <a:t>Operations</a:t>
            </a:r>
          </a:p>
          <a:p>
            <a:pPr marL="285750" indent="-285750">
              <a:buFont typeface="Wingdings" panose="05000000000000000000" pitchFamily="2" charset="2"/>
              <a:buChar char="ü"/>
            </a:pPr>
            <a:r>
              <a:rPr lang="en-US" dirty="0"/>
              <a:t>Maintenance</a:t>
            </a:r>
          </a:p>
          <a:p>
            <a:pPr marL="285750" indent="-285750">
              <a:buFont typeface="Wingdings" panose="05000000000000000000" pitchFamily="2" charset="2"/>
              <a:buChar char="ü"/>
            </a:pPr>
            <a:r>
              <a:rPr lang="en-US" dirty="0"/>
              <a:t>Activities</a:t>
            </a:r>
          </a:p>
          <a:p>
            <a:endParaRPr lang="en-US" dirty="0"/>
          </a:p>
        </p:txBody>
      </p:sp>
      <p:sp>
        <p:nvSpPr>
          <p:cNvPr id="6" name="TextBox 5">
            <a:extLst>
              <a:ext uri="{FF2B5EF4-FFF2-40B4-BE49-F238E27FC236}">
                <a16:creationId xmlns:a16="http://schemas.microsoft.com/office/drawing/2014/main" id="{E6147CF2-C655-1FBE-266B-8DF906745126}"/>
              </a:ext>
            </a:extLst>
          </p:cNvPr>
          <p:cNvSpPr txBox="1"/>
          <p:nvPr/>
        </p:nvSpPr>
        <p:spPr>
          <a:xfrm>
            <a:off x="6707917" y="3427423"/>
            <a:ext cx="2547005" cy="646331"/>
          </a:xfrm>
          <a:prstGeom prst="rect">
            <a:avLst/>
          </a:prstGeom>
          <a:noFill/>
        </p:spPr>
        <p:txBody>
          <a:bodyPr wrap="square" rtlCol="0">
            <a:spAutoFit/>
          </a:bodyPr>
          <a:lstStyle/>
          <a:p>
            <a:r>
              <a:rPr lang="en-US" dirty="0"/>
              <a:t>Interactions with people at every level</a:t>
            </a:r>
          </a:p>
        </p:txBody>
      </p:sp>
      <p:sp>
        <p:nvSpPr>
          <p:cNvPr id="38" name="Arrow: Left 37">
            <a:extLst>
              <a:ext uri="{FF2B5EF4-FFF2-40B4-BE49-F238E27FC236}">
                <a16:creationId xmlns:a16="http://schemas.microsoft.com/office/drawing/2014/main" id="{87B02874-66F1-CCAB-B880-A1EA877D381D}"/>
              </a:ext>
            </a:extLst>
          </p:cNvPr>
          <p:cNvSpPr/>
          <p:nvPr/>
        </p:nvSpPr>
        <p:spPr>
          <a:xfrm>
            <a:off x="5729509" y="3427423"/>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29C311-3254-8BA5-764A-689676935A08}"/>
              </a:ext>
            </a:extLst>
          </p:cNvPr>
          <p:cNvSpPr txBox="1"/>
          <p:nvPr/>
        </p:nvSpPr>
        <p:spPr>
          <a:xfrm>
            <a:off x="2821717" y="1832084"/>
            <a:ext cx="3886200" cy="369332"/>
          </a:xfrm>
          <a:prstGeom prst="rect">
            <a:avLst/>
          </a:prstGeom>
          <a:noFill/>
        </p:spPr>
        <p:txBody>
          <a:bodyPr wrap="square" rtlCol="0">
            <a:spAutoFit/>
          </a:bodyPr>
          <a:lstStyle/>
          <a:p>
            <a:r>
              <a:rPr lang="en-US" dirty="0"/>
              <a:t>Principles of Healthy Buildings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8FA6-7555-4D9A-96D1-93E1142B1452}"/>
              </a:ext>
            </a:extLst>
          </p:cNvPr>
          <p:cNvSpPr>
            <a:spLocks noGrp="1"/>
          </p:cNvSpPr>
          <p:nvPr>
            <p:ph type="title"/>
          </p:nvPr>
        </p:nvSpPr>
        <p:spPr>
          <a:xfrm>
            <a:off x="628650" y="0"/>
            <a:ext cx="7886700" cy="861774"/>
          </a:xfrm>
        </p:spPr>
        <p:txBody>
          <a:bodyPr/>
          <a:lstStyle/>
          <a:p>
            <a:pPr algn="ctr"/>
            <a:br>
              <a:rPr lang="en-US" b="1" dirty="0">
                <a:solidFill>
                  <a:srgbClr val="0070C0"/>
                </a:solidFill>
              </a:rPr>
            </a:br>
            <a:r>
              <a:rPr lang="en-US" b="1" dirty="0">
                <a:solidFill>
                  <a:srgbClr val="0070C0"/>
                </a:solidFill>
              </a:rPr>
              <a:t>Outdoor Sources of Moisture</a:t>
            </a:r>
          </a:p>
        </p:txBody>
      </p:sp>
      <p:pic>
        <p:nvPicPr>
          <p:cNvPr id="5" name="Content Placeholder 4">
            <a:extLst>
              <a:ext uri="{FF2B5EF4-FFF2-40B4-BE49-F238E27FC236}">
                <a16:creationId xmlns:a16="http://schemas.microsoft.com/office/drawing/2014/main" id="{21DA1FFA-8BDE-4D13-924C-423BC12B9335}"/>
              </a:ext>
            </a:extLst>
          </p:cNvPr>
          <p:cNvPicPr>
            <a:picLocks noGrp="1" noChangeAspect="1"/>
          </p:cNvPicPr>
          <p:nvPr>
            <p:ph idx="1"/>
          </p:nvPr>
        </p:nvPicPr>
        <p:blipFill>
          <a:blip r:embed="rId2"/>
          <a:stretch>
            <a:fillRect/>
          </a:stretch>
        </p:blipFill>
        <p:spPr>
          <a:xfrm>
            <a:off x="470811" y="922718"/>
            <a:ext cx="3894964" cy="2536099"/>
          </a:xfrm>
          <a:prstGeom prst="rect">
            <a:avLst/>
          </a:prstGeom>
        </p:spPr>
      </p:pic>
      <p:pic>
        <p:nvPicPr>
          <p:cNvPr id="6" name="Picture 5">
            <a:extLst>
              <a:ext uri="{FF2B5EF4-FFF2-40B4-BE49-F238E27FC236}">
                <a16:creationId xmlns:a16="http://schemas.microsoft.com/office/drawing/2014/main" id="{D79AE0EC-0C70-4438-8EFD-230914F6CA3A}"/>
              </a:ext>
            </a:extLst>
          </p:cNvPr>
          <p:cNvPicPr>
            <a:picLocks noChangeAspect="1"/>
          </p:cNvPicPr>
          <p:nvPr/>
        </p:nvPicPr>
        <p:blipFill>
          <a:blip r:embed="rId3"/>
          <a:stretch>
            <a:fillRect/>
          </a:stretch>
        </p:blipFill>
        <p:spPr>
          <a:xfrm>
            <a:off x="5105400" y="861774"/>
            <a:ext cx="3092609" cy="2536099"/>
          </a:xfrm>
          <a:prstGeom prst="rect">
            <a:avLst/>
          </a:prstGeom>
        </p:spPr>
      </p:pic>
      <p:sp>
        <p:nvSpPr>
          <p:cNvPr id="4" name="object 3">
            <a:extLst>
              <a:ext uri="{FF2B5EF4-FFF2-40B4-BE49-F238E27FC236}">
                <a16:creationId xmlns:a16="http://schemas.microsoft.com/office/drawing/2014/main" id="{2ACC2549-32C2-4389-B1D3-A032BCFF63F7}"/>
              </a:ext>
            </a:extLst>
          </p:cNvPr>
          <p:cNvSpPr/>
          <p:nvPr/>
        </p:nvSpPr>
        <p:spPr>
          <a:xfrm>
            <a:off x="589493" y="3733800"/>
            <a:ext cx="3894964" cy="2536099"/>
          </a:xfrm>
          <a:prstGeom prst="rect">
            <a:avLst/>
          </a:prstGeom>
          <a:blipFill>
            <a:blip r:embed="rId4" cstate="print"/>
            <a:stretch>
              <a:fillRect/>
            </a:stretch>
          </a:blipFill>
        </p:spPr>
        <p:txBody>
          <a:bodyPr wrap="square" lIns="0" tIns="0" rIns="0" bIns="0" rtlCol="0"/>
          <a:lstStyle/>
          <a:p>
            <a:endParaRPr dirty="0"/>
          </a:p>
        </p:txBody>
      </p:sp>
      <p:sp>
        <p:nvSpPr>
          <p:cNvPr id="3" name="object 5">
            <a:extLst>
              <a:ext uri="{FF2B5EF4-FFF2-40B4-BE49-F238E27FC236}">
                <a16:creationId xmlns:a16="http://schemas.microsoft.com/office/drawing/2014/main" id="{0DD5C79A-32DB-567A-53EE-B9F32EB46232}"/>
              </a:ext>
            </a:extLst>
          </p:cNvPr>
          <p:cNvSpPr/>
          <p:nvPr/>
        </p:nvSpPr>
        <p:spPr>
          <a:xfrm>
            <a:off x="5085080" y="3706449"/>
            <a:ext cx="2534920" cy="256345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6413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FCF47-4FB7-4513-BFDE-9CA7A28FF8AE}"/>
              </a:ext>
            </a:extLst>
          </p:cNvPr>
          <p:cNvSpPr>
            <a:spLocks noGrp="1"/>
          </p:cNvSpPr>
          <p:nvPr>
            <p:ph type="title"/>
          </p:nvPr>
        </p:nvSpPr>
        <p:spPr>
          <a:xfrm>
            <a:off x="1054862" y="422274"/>
            <a:ext cx="7034275" cy="430887"/>
          </a:xfrm>
        </p:spPr>
        <p:txBody>
          <a:bodyPr/>
          <a:lstStyle/>
          <a:p>
            <a:pPr algn="ctr"/>
            <a:r>
              <a:rPr lang="en-US" dirty="0">
                <a:solidFill>
                  <a:srgbClr val="0070C0"/>
                </a:solidFill>
              </a:rPr>
              <a:t>Plumbing Leaks </a:t>
            </a:r>
          </a:p>
        </p:txBody>
      </p:sp>
      <p:sp>
        <p:nvSpPr>
          <p:cNvPr id="3" name="Text Placeholder 2">
            <a:extLst>
              <a:ext uri="{FF2B5EF4-FFF2-40B4-BE49-F238E27FC236}">
                <a16:creationId xmlns:a16="http://schemas.microsoft.com/office/drawing/2014/main" id="{E7B3C44C-05FB-4CE6-87E2-33F162BD603A}"/>
              </a:ext>
            </a:extLst>
          </p:cNvPr>
          <p:cNvSpPr>
            <a:spLocks noGrp="1"/>
          </p:cNvSpPr>
          <p:nvPr>
            <p:ph type="body" idx="1"/>
          </p:nvPr>
        </p:nvSpPr>
        <p:spPr/>
        <p:txBody>
          <a:bodyPr/>
          <a:lstStyle/>
          <a:p>
            <a:endParaRPr lang="en-US"/>
          </a:p>
        </p:txBody>
      </p:sp>
      <p:sp>
        <p:nvSpPr>
          <p:cNvPr id="4" name="object 2">
            <a:extLst>
              <a:ext uri="{FF2B5EF4-FFF2-40B4-BE49-F238E27FC236}">
                <a16:creationId xmlns:a16="http://schemas.microsoft.com/office/drawing/2014/main" id="{3D283D2A-0E83-40A1-A42A-1595E39EBC0C}"/>
              </a:ext>
            </a:extLst>
          </p:cNvPr>
          <p:cNvSpPr/>
          <p:nvPr/>
        </p:nvSpPr>
        <p:spPr>
          <a:xfrm>
            <a:off x="838200" y="3605220"/>
            <a:ext cx="5562600" cy="2414580"/>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F5C3FA54-B8BE-4381-B412-F8252BDB05E7}"/>
              </a:ext>
            </a:extLst>
          </p:cNvPr>
          <p:cNvSpPr/>
          <p:nvPr/>
        </p:nvSpPr>
        <p:spPr>
          <a:xfrm>
            <a:off x="914400" y="1105581"/>
            <a:ext cx="5414390" cy="224721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9310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D9FA-CDD4-7DFA-24FA-5A10FF47327A}"/>
              </a:ext>
            </a:extLst>
          </p:cNvPr>
          <p:cNvSpPr>
            <a:spLocks noGrp="1"/>
          </p:cNvSpPr>
          <p:nvPr>
            <p:ph type="title"/>
          </p:nvPr>
        </p:nvSpPr>
        <p:spPr>
          <a:xfrm>
            <a:off x="839216" y="177241"/>
            <a:ext cx="7465567" cy="430887"/>
          </a:xfrm>
        </p:spPr>
        <p:txBody>
          <a:bodyPr/>
          <a:lstStyle/>
          <a:p>
            <a:pPr algn="ctr"/>
            <a:r>
              <a:rPr lang="en-US" dirty="0">
                <a:solidFill>
                  <a:srgbClr val="0070C0"/>
                </a:solidFill>
              </a:rPr>
              <a:t>Moisture required for mold and microbial growth</a:t>
            </a:r>
          </a:p>
        </p:txBody>
      </p:sp>
      <p:sp>
        <p:nvSpPr>
          <p:cNvPr id="3" name="Text Placeholder 2">
            <a:extLst>
              <a:ext uri="{FF2B5EF4-FFF2-40B4-BE49-F238E27FC236}">
                <a16:creationId xmlns:a16="http://schemas.microsoft.com/office/drawing/2014/main" id="{F704C6A2-1F05-EFB7-9166-4A23B1881EA9}"/>
              </a:ext>
            </a:extLst>
          </p:cNvPr>
          <p:cNvSpPr>
            <a:spLocks noGrp="1"/>
          </p:cNvSpPr>
          <p:nvPr>
            <p:ph type="body" idx="1"/>
          </p:nvPr>
        </p:nvSpPr>
        <p:spPr>
          <a:xfrm>
            <a:off x="515519" y="1040638"/>
            <a:ext cx="3827882" cy="4001095"/>
          </a:xfrm>
        </p:spPr>
        <p:txBody>
          <a:bodyPr/>
          <a:lstStyle/>
          <a:p>
            <a:r>
              <a:rPr lang="en-US" dirty="0"/>
              <a:t>Water Activity AKA Available Water</a:t>
            </a:r>
          </a:p>
          <a:p>
            <a:endParaRPr lang="en-US" b="0" dirty="0"/>
          </a:p>
          <a:p>
            <a:r>
              <a:rPr lang="en-US" b="0" dirty="0"/>
              <a:t>Equilibrium moisture content in materials at least 70% -- relative humidity at the surface of the material of at least 70% </a:t>
            </a:r>
          </a:p>
          <a:p>
            <a:endParaRPr lang="en-US" b="0" dirty="0"/>
          </a:p>
          <a:p>
            <a:r>
              <a:rPr lang="en-US" b="0" dirty="0"/>
              <a:t>Equilibrium moisture content depends on the type of material, the temperature of the material and the temperature &amp; relative humidity of the air at the material surface</a:t>
            </a:r>
          </a:p>
          <a:p>
            <a:endParaRPr lang="en-US" b="0" dirty="0"/>
          </a:p>
        </p:txBody>
      </p:sp>
      <p:sp>
        <p:nvSpPr>
          <p:cNvPr id="5" name="TextBox 4">
            <a:extLst>
              <a:ext uri="{FF2B5EF4-FFF2-40B4-BE49-F238E27FC236}">
                <a16:creationId xmlns:a16="http://schemas.microsoft.com/office/drawing/2014/main" id="{17F77C12-B057-5EC4-1FAB-DC22D0AE1C68}"/>
              </a:ext>
            </a:extLst>
          </p:cNvPr>
          <p:cNvSpPr txBox="1"/>
          <p:nvPr/>
        </p:nvSpPr>
        <p:spPr>
          <a:xfrm>
            <a:off x="2286000" y="3246902"/>
            <a:ext cx="4572000" cy="369332"/>
          </a:xfrm>
          <a:prstGeom prst="rect">
            <a:avLst/>
          </a:prstGeom>
          <a:noFill/>
        </p:spPr>
        <p:txBody>
          <a:bodyPr wrap="square">
            <a:spAutoFit/>
          </a:bodyPr>
          <a:lstStyle/>
          <a:p>
            <a:endParaRPr lang="en-US" dirty="0"/>
          </a:p>
        </p:txBody>
      </p:sp>
      <p:pic>
        <p:nvPicPr>
          <p:cNvPr id="4" name="Picture 3">
            <a:extLst>
              <a:ext uri="{FF2B5EF4-FFF2-40B4-BE49-F238E27FC236}">
                <a16:creationId xmlns:a16="http://schemas.microsoft.com/office/drawing/2014/main" id="{AFEEA752-AA00-5FBB-BC13-699D51E82ADD}"/>
              </a:ext>
            </a:extLst>
          </p:cNvPr>
          <p:cNvPicPr>
            <a:picLocks noChangeAspect="1"/>
          </p:cNvPicPr>
          <p:nvPr/>
        </p:nvPicPr>
        <p:blipFill>
          <a:blip r:embed="rId3"/>
          <a:srcRect l="7836" r="11165"/>
          <a:stretch/>
        </p:blipFill>
        <p:spPr>
          <a:xfrm>
            <a:off x="4343401" y="829075"/>
            <a:ext cx="4648199" cy="4962125"/>
          </a:xfrm>
          <a:prstGeom prst="rect">
            <a:avLst/>
          </a:prstGeom>
        </p:spPr>
      </p:pic>
      <p:sp>
        <p:nvSpPr>
          <p:cNvPr id="6" name="TextBox 5">
            <a:extLst>
              <a:ext uri="{FF2B5EF4-FFF2-40B4-BE49-F238E27FC236}">
                <a16:creationId xmlns:a16="http://schemas.microsoft.com/office/drawing/2014/main" id="{607C1192-3C10-BBC8-4CF5-AF1CBCE88962}"/>
              </a:ext>
            </a:extLst>
          </p:cNvPr>
          <p:cNvSpPr txBox="1"/>
          <p:nvPr/>
        </p:nvSpPr>
        <p:spPr>
          <a:xfrm>
            <a:off x="4267200" y="5857618"/>
            <a:ext cx="4829759" cy="646331"/>
          </a:xfrm>
          <a:prstGeom prst="rect">
            <a:avLst/>
          </a:prstGeom>
          <a:noFill/>
        </p:spPr>
        <p:txBody>
          <a:bodyPr wrap="square" rtlCol="0">
            <a:spAutoFit/>
          </a:bodyPr>
          <a:lstStyle/>
          <a:p>
            <a:r>
              <a:rPr lang="en-US" dirty="0"/>
              <a:t>Air =79°F, RH= 72%  DP=69°F</a:t>
            </a:r>
          </a:p>
          <a:p>
            <a:r>
              <a:rPr lang="en-US" dirty="0"/>
              <a:t>Surface = 72° F, DP = 69°F, surface RH = 90%</a:t>
            </a:r>
          </a:p>
        </p:txBody>
      </p:sp>
      <p:sp>
        <p:nvSpPr>
          <p:cNvPr id="7" name="TextBox 6">
            <a:extLst>
              <a:ext uri="{FF2B5EF4-FFF2-40B4-BE49-F238E27FC236}">
                <a16:creationId xmlns:a16="http://schemas.microsoft.com/office/drawing/2014/main" id="{EF3E4438-46C6-3621-9FA7-DFFF36A2E224}"/>
              </a:ext>
            </a:extLst>
          </p:cNvPr>
          <p:cNvSpPr txBox="1"/>
          <p:nvPr/>
        </p:nvSpPr>
        <p:spPr>
          <a:xfrm>
            <a:off x="685800" y="5857618"/>
            <a:ext cx="2819400" cy="923330"/>
          </a:xfrm>
          <a:prstGeom prst="rect">
            <a:avLst/>
          </a:prstGeom>
          <a:noFill/>
        </p:spPr>
        <p:txBody>
          <a:bodyPr wrap="square" rtlCol="0">
            <a:spAutoFit/>
          </a:bodyPr>
          <a:lstStyle/>
          <a:p>
            <a:r>
              <a:rPr lang="en-US" dirty="0"/>
              <a:t>RH = relative humidity (%)</a:t>
            </a:r>
          </a:p>
          <a:p>
            <a:r>
              <a:rPr lang="en-US" dirty="0"/>
              <a:t>DP = Dew point (°F)</a:t>
            </a:r>
          </a:p>
          <a:p>
            <a:endParaRPr lang="en-US" dirty="0"/>
          </a:p>
        </p:txBody>
      </p:sp>
    </p:spTree>
    <p:extLst>
      <p:ext uri="{BB962C8B-B14F-4D97-AF65-F5344CB8AC3E}">
        <p14:creationId xmlns:p14="http://schemas.microsoft.com/office/powerpoint/2010/main" val="183125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351196"/>
            <a:ext cx="7095172" cy="443070"/>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70C0"/>
                </a:solidFill>
              </a:rPr>
              <a:t>Adsorption, Absorption, and Condensation </a:t>
            </a:r>
            <a:endParaRPr spc="-5" dirty="0">
              <a:solidFill>
                <a:srgbClr val="0070C0"/>
              </a:solidFill>
            </a:endParaRPr>
          </a:p>
        </p:txBody>
      </p:sp>
      <p:sp>
        <p:nvSpPr>
          <p:cNvPr id="3" name="object 3"/>
          <p:cNvSpPr/>
          <p:nvPr/>
        </p:nvSpPr>
        <p:spPr>
          <a:xfrm>
            <a:off x="4435646" y="872063"/>
            <a:ext cx="3364991" cy="187909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876800" y="3413345"/>
            <a:ext cx="3144012" cy="24246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78345" y="2442677"/>
            <a:ext cx="4038600" cy="2438400"/>
          </a:xfrm>
          <a:prstGeom prst="rect">
            <a:avLst/>
          </a:prstGeom>
          <a:blipFill>
            <a:blip r:embed="rId4" cstate="print"/>
            <a:stretch>
              <a:fillRect/>
            </a:stretch>
          </a:blipFill>
        </p:spPr>
        <p:txBody>
          <a:bodyPr wrap="square" lIns="0" tIns="0" rIns="0" bIns="0" rtlCol="0"/>
          <a:lstStyle/>
          <a:p>
            <a:endParaRPr/>
          </a:p>
        </p:txBody>
      </p:sp>
      <p:sp>
        <p:nvSpPr>
          <p:cNvPr id="8" name="TextBox 7">
            <a:extLst>
              <a:ext uri="{FF2B5EF4-FFF2-40B4-BE49-F238E27FC236}">
                <a16:creationId xmlns:a16="http://schemas.microsoft.com/office/drawing/2014/main" id="{0F7F23AD-E0C1-444B-954B-21D3B3F1A806}"/>
              </a:ext>
            </a:extLst>
          </p:cNvPr>
          <p:cNvSpPr txBox="1"/>
          <p:nvPr/>
        </p:nvSpPr>
        <p:spPr>
          <a:xfrm>
            <a:off x="461543" y="1804215"/>
            <a:ext cx="3810000" cy="584775"/>
          </a:xfrm>
          <a:prstGeom prst="rect">
            <a:avLst/>
          </a:prstGeom>
          <a:noFill/>
        </p:spPr>
        <p:txBody>
          <a:bodyPr wrap="square" rtlCol="0">
            <a:spAutoFit/>
          </a:bodyPr>
          <a:lstStyle/>
          <a:p>
            <a:r>
              <a:rPr lang="en-US" sz="1600" dirty="0"/>
              <a:t>Condensation on chilled water line above suspended ceiling dripped on to ceiling tiles</a:t>
            </a:r>
          </a:p>
        </p:txBody>
      </p:sp>
      <p:sp>
        <p:nvSpPr>
          <p:cNvPr id="9" name="TextBox 8">
            <a:extLst>
              <a:ext uri="{FF2B5EF4-FFF2-40B4-BE49-F238E27FC236}">
                <a16:creationId xmlns:a16="http://schemas.microsoft.com/office/drawing/2014/main" id="{ABDDC1DA-C092-46D0-BC61-0C03BF62DF96}"/>
              </a:ext>
            </a:extLst>
          </p:cNvPr>
          <p:cNvSpPr txBox="1"/>
          <p:nvPr/>
        </p:nvSpPr>
        <p:spPr>
          <a:xfrm>
            <a:off x="5416295" y="2817086"/>
            <a:ext cx="2438400" cy="584775"/>
          </a:xfrm>
          <a:prstGeom prst="rect">
            <a:avLst/>
          </a:prstGeom>
          <a:noFill/>
        </p:spPr>
        <p:txBody>
          <a:bodyPr wrap="square" rtlCol="0">
            <a:spAutoFit/>
          </a:bodyPr>
          <a:lstStyle/>
          <a:p>
            <a:r>
              <a:rPr lang="en-US" sz="1600" dirty="0"/>
              <a:t>Cold surface condensation on HVAC supply vent</a:t>
            </a:r>
          </a:p>
        </p:txBody>
      </p:sp>
      <p:sp>
        <p:nvSpPr>
          <p:cNvPr id="10" name="TextBox 9">
            <a:extLst>
              <a:ext uri="{FF2B5EF4-FFF2-40B4-BE49-F238E27FC236}">
                <a16:creationId xmlns:a16="http://schemas.microsoft.com/office/drawing/2014/main" id="{1101A7CD-6954-4BB7-B4EE-C8BC5727335E}"/>
              </a:ext>
            </a:extLst>
          </p:cNvPr>
          <p:cNvSpPr txBox="1"/>
          <p:nvPr/>
        </p:nvSpPr>
        <p:spPr>
          <a:xfrm>
            <a:off x="369150" y="4934764"/>
            <a:ext cx="3947795" cy="584775"/>
          </a:xfrm>
          <a:prstGeom prst="rect">
            <a:avLst/>
          </a:prstGeom>
          <a:noFill/>
        </p:spPr>
        <p:txBody>
          <a:bodyPr wrap="square" rtlCol="0">
            <a:spAutoFit/>
          </a:bodyPr>
          <a:lstStyle/>
          <a:p>
            <a:r>
              <a:rPr lang="en-US" sz="1600" dirty="0"/>
              <a:t>Overwetted carpet -- water wicked up drywall and was  trapped behind cove base </a:t>
            </a:r>
          </a:p>
        </p:txBody>
      </p:sp>
      <p:sp>
        <p:nvSpPr>
          <p:cNvPr id="11" name="TextBox 10">
            <a:extLst>
              <a:ext uri="{FF2B5EF4-FFF2-40B4-BE49-F238E27FC236}">
                <a16:creationId xmlns:a16="http://schemas.microsoft.com/office/drawing/2014/main" id="{87C911EC-765D-43E0-B583-CE0EAD8926E5}"/>
              </a:ext>
            </a:extLst>
          </p:cNvPr>
          <p:cNvSpPr txBox="1"/>
          <p:nvPr/>
        </p:nvSpPr>
        <p:spPr>
          <a:xfrm>
            <a:off x="4648200" y="5903960"/>
            <a:ext cx="3048000" cy="646331"/>
          </a:xfrm>
          <a:prstGeom prst="rect">
            <a:avLst/>
          </a:prstGeom>
          <a:noFill/>
        </p:spPr>
        <p:txBody>
          <a:bodyPr wrap="square" rtlCol="0">
            <a:spAutoFit/>
          </a:bodyPr>
          <a:lstStyle/>
          <a:p>
            <a:r>
              <a:rPr lang="en-US" dirty="0"/>
              <a:t>Window leak-- water trapped behind vinyl wall covering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6932-8EE7-59CE-460F-1BB4F39E252F}"/>
              </a:ext>
            </a:extLst>
          </p:cNvPr>
          <p:cNvSpPr>
            <a:spLocks noGrp="1"/>
          </p:cNvSpPr>
          <p:nvPr>
            <p:ph type="title"/>
          </p:nvPr>
        </p:nvSpPr>
        <p:spPr>
          <a:xfrm>
            <a:off x="1054862" y="422274"/>
            <a:ext cx="7034275" cy="430887"/>
          </a:xfrm>
        </p:spPr>
        <p:txBody>
          <a:bodyPr/>
          <a:lstStyle/>
          <a:p>
            <a:pPr algn="ctr"/>
            <a:r>
              <a:rPr lang="en-US" dirty="0">
                <a:solidFill>
                  <a:srgbClr val="0070C0"/>
                </a:solidFill>
              </a:rPr>
              <a:t>Summer Mold Syndrome</a:t>
            </a:r>
          </a:p>
        </p:txBody>
      </p:sp>
      <p:pic>
        <p:nvPicPr>
          <p:cNvPr id="4" name="Picture 3" descr="A close up of a fabric&#10;&#10;Description automatically generated">
            <a:extLst>
              <a:ext uri="{FF2B5EF4-FFF2-40B4-BE49-F238E27FC236}">
                <a16:creationId xmlns:a16="http://schemas.microsoft.com/office/drawing/2014/main" id="{66A213FE-4C1B-280A-519B-428AD1A59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505200"/>
            <a:ext cx="2996355" cy="2247266"/>
          </a:xfrm>
          <a:prstGeom prst="rect">
            <a:avLst/>
          </a:prstGeom>
        </p:spPr>
      </p:pic>
      <p:pic>
        <p:nvPicPr>
          <p:cNvPr id="8" name="Picture 7" descr="A close up of a table&#10;&#10;Description automatically generated">
            <a:extLst>
              <a:ext uri="{FF2B5EF4-FFF2-40B4-BE49-F238E27FC236}">
                <a16:creationId xmlns:a16="http://schemas.microsoft.com/office/drawing/2014/main" id="{4AE255E7-A40B-3D57-F5FE-F2F197E80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456" y="1600200"/>
            <a:ext cx="3870171" cy="2895600"/>
          </a:xfrm>
          <a:prstGeom prst="rect">
            <a:avLst/>
          </a:prstGeom>
        </p:spPr>
      </p:pic>
    </p:spTree>
    <p:extLst>
      <p:ext uri="{BB962C8B-B14F-4D97-AF65-F5344CB8AC3E}">
        <p14:creationId xmlns:p14="http://schemas.microsoft.com/office/powerpoint/2010/main" val="3902743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B492-B2C5-4750-8EF2-760522602668}"/>
              </a:ext>
            </a:extLst>
          </p:cNvPr>
          <p:cNvSpPr>
            <a:spLocks noGrp="1"/>
          </p:cNvSpPr>
          <p:nvPr>
            <p:ph type="title"/>
          </p:nvPr>
        </p:nvSpPr>
        <p:spPr>
          <a:xfrm>
            <a:off x="1054862" y="422274"/>
            <a:ext cx="7034275" cy="430887"/>
          </a:xfrm>
        </p:spPr>
        <p:txBody>
          <a:bodyPr/>
          <a:lstStyle/>
          <a:p>
            <a:pPr algn="ctr"/>
            <a:r>
              <a:rPr lang="en-US" b="1" dirty="0">
                <a:solidFill>
                  <a:srgbClr val="0070C0"/>
                </a:solidFill>
              </a:rPr>
              <a:t>Crawlspaces </a:t>
            </a:r>
            <a:r>
              <a:rPr lang="en-US" dirty="0">
                <a:solidFill>
                  <a:srgbClr val="0070C0"/>
                </a:solidFill>
              </a:rPr>
              <a:t> </a:t>
            </a:r>
            <a:endParaRPr lang="en-US" b="1" dirty="0">
              <a:solidFill>
                <a:srgbClr val="0070C0"/>
              </a:solidFill>
            </a:endParaRPr>
          </a:p>
        </p:txBody>
      </p:sp>
      <p:sp>
        <p:nvSpPr>
          <p:cNvPr id="3" name="Content Placeholder 2">
            <a:extLst>
              <a:ext uri="{FF2B5EF4-FFF2-40B4-BE49-F238E27FC236}">
                <a16:creationId xmlns:a16="http://schemas.microsoft.com/office/drawing/2014/main" id="{B17498C9-B556-4E6F-88FA-875A7083B384}"/>
              </a:ext>
            </a:extLst>
          </p:cNvPr>
          <p:cNvSpPr>
            <a:spLocks noGrp="1"/>
          </p:cNvSpPr>
          <p:nvPr>
            <p:ph idx="1"/>
          </p:nvPr>
        </p:nvSpPr>
        <p:spPr>
          <a:xfrm>
            <a:off x="589331" y="919163"/>
            <a:ext cx="4173167" cy="5019673"/>
          </a:xfrm>
        </p:spPr>
        <p:txBody>
          <a:bodyPr>
            <a:normAutofit fontScale="92500" lnSpcReduction="10000"/>
          </a:bodyPr>
          <a:lstStyle/>
          <a:p>
            <a:pPr marL="0" indent="0">
              <a:buNone/>
            </a:pPr>
            <a:r>
              <a:rPr lang="en-US" sz="1900" dirty="0">
                <a:latin typeface="Calibri" panose="020F0502020204030204" pitchFamily="34" charset="0"/>
                <a:cs typeface="Calibri" panose="020F0502020204030204" pitchFamily="34" charset="0"/>
              </a:rPr>
              <a:t>NC Building Code Section R408 wall vented crawlspaces </a:t>
            </a:r>
          </a:p>
          <a:p>
            <a:pPr marL="0" indent="0">
              <a:buNone/>
            </a:pPr>
            <a:endParaRPr lang="en-US" sz="1900" dirty="0">
              <a:latin typeface="Calibri" panose="020F0502020204030204" pitchFamily="34" charset="0"/>
              <a:cs typeface="Calibri" panose="020F0502020204030204" pitchFamily="34" charset="0"/>
            </a:endParaRPr>
          </a:p>
          <a:p>
            <a:pPr marL="0" indent="0">
              <a:buNone/>
            </a:pPr>
            <a:endParaRPr lang="en-US" sz="1900" dirty="0">
              <a:latin typeface="Calibri" panose="020F0502020204030204" pitchFamily="34" charset="0"/>
              <a:cs typeface="Calibri" panose="020F0502020204030204" pitchFamily="34" charset="0"/>
            </a:endParaRPr>
          </a:p>
          <a:p>
            <a:pPr marL="0" indent="0">
              <a:buNone/>
            </a:pPr>
            <a:endParaRPr lang="en-US" sz="1900" dirty="0">
              <a:latin typeface="Calibri" panose="020F0502020204030204" pitchFamily="34" charset="0"/>
              <a:cs typeface="Calibri" panose="020F0502020204030204" pitchFamily="34" charset="0"/>
            </a:endParaRPr>
          </a:p>
          <a:p>
            <a:pPr marL="0" indent="0">
              <a:buNone/>
            </a:pPr>
            <a:endParaRPr lang="en-US" sz="1900" dirty="0">
              <a:solidFill>
                <a:schemeClr val="tx1"/>
              </a:solidFill>
              <a:latin typeface="Calibri" panose="020F0502020204030204" pitchFamily="34" charset="0"/>
              <a:cs typeface="Calibri" panose="020F0502020204030204" pitchFamily="34" charset="0"/>
            </a:endParaRPr>
          </a:p>
          <a:p>
            <a:pPr marL="0" indent="0">
              <a:buNone/>
            </a:pPr>
            <a:r>
              <a:rPr lang="en-US" sz="1900" dirty="0">
                <a:solidFill>
                  <a:schemeClr val="tx1"/>
                </a:solidFill>
                <a:latin typeface="Calibri" panose="020F0502020204030204" pitchFamily="34" charset="0"/>
                <a:cs typeface="Calibri" panose="020F0502020204030204" pitchFamily="34" charset="0"/>
              </a:rPr>
              <a:t> </a:t>
            </a:r>
          </a:p>
          <a:p>
            <a:pPr marL="0" indent="0">
              <a:buNone/>
            </a:pPr>
            <a:endParaRPr lang="en-US" sz="1900" dirty="0">
              <a:latin typeface="Calibri" panose="020F0502020204030204" pitchFamily="34" charset="0"/>
              <a:cs typeface="Calibri" panose="020F0502020204030204" pitchFamily="34" charset="0"/>
            </a:endParaRPr>
          </a:p>
          <a:p>
            <a:pPr marL="0" indent="0">
              <a:buNone/>
            </a:pPr>
            <a:endParaRPr lang="en-US" sz="1900" dirty="0">
              <a:solidFill>
                <a:schemeClr val="tx1"/>
              </a:solidFill>
              <a:latin typeface="Calibri" panose="020F0502020204030204" pitchFamily="34" charset="0"/>
              <a:cs typeface="Calibri" panose="020F0502020204030204" pitchFamily="34" charset="0"/>
            </a:endParaRPr>
          </a:p>
          <a:p>
            <a:pPr marL="0" indent="0">
              <a:buNone/>
            </a:pPr>
            <a:endParaRPr lang="en-US" sz="1900" dirty="0">
              <a:solidFill>
                <a:schemeClr val="tx1"/>
              </a:solidFill>
              <a:latin typeface="Calibri" panose="020F0502020204030204" pitchFamily="34" charset="0"/>
              <a:cs typeface="Calibri" panose="020F0502020204030204" pitchFamily="34" charset="0"/>
            </a:endParaRPr>
          </a:p>
          <a:p>
            <a:pPr marL="0" indent="0">
              <a:buNone/>
            </a:pPr>
            <a:endParaRPr lang="en-US" sz="1900" dirty="0">
              <a:latin typeface="Calibri" panose="020F0502020204030204" pitchFamily="34" charset="0"/>
              <a:cs typeface="Calibri" panose="020F0502020204030204" pitchFamily="34" charset="0"/>
            </a:endParaRPr>
          </a:p>
          <a:p>
            <a:pPr marL="0" indent="0">
              <a:buNone/>
            </a:pPr>
            <a:endParaRPr lang="en-US" sz="19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endParaRPr lang="en-US" sz="19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endParaRPr lang="en-US" sz="19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endParaRPr lang="en-US" sz="19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endParaRPr lang="en-US" sz="19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1900" dirty="0">
                <a:latin typeface="Calibri" panose="020F0502020204030204" pitchFamily="34" charset="0"/>
                <a:cs typeface="Calibri" panose="020F0502020204030204" pitchFamily="34" charset="0"/>
              </a:rPr>
              <a:t>Exterior grading</a:t>
            </a:r>
          </a:p>
          <a:p>
            <a:pPr marL="342900" indent="-342900">
              <a:buFont typeface="Wingdings" panose="05000000000000000000" pitchFamily="2" charset="2"/>
              <a:buChar char="ü"/>
            </a:pPr>
            <a:r>
              <a:rPr lang="en-US" sz="1900" dirty="0">
                <a:latin typeface="Calibri" panose="020F0502020204030204" pitchFamily="34" charset="0"/>
                <a:cs typeface="Calibri" panose="020F0502020204030204" pitchFamily="34" charset="0"/>
              </a:rPr>
              <a:t>Exterior Damp Proofing</a:t>
            </a:r>
          </a:p>
          <a:p>
            <a:pPr marL="342900" indent="-342900">
              <a:buFont typeface="Wingdings" panose="05000000000000000000" pitchFamily="2" charset="2"/>
              <a:buChar char="ü"/>
            </a:pPr>
            <a:r>
              <a:rPr lang="en-US" sz="1900" dirty="0">
                <a:latin typeface="Calibri" panose="020F0502020204030204" pitchFamily="34" charset="0"/>
                <a:cs typeface="Calibri" panose="020F0502020204030204" pitchFamily="34" charset="0"/>
              </a:rPr>
              <a:t>Ground vapor retarder (100% coverage) </a:t>
            </a:r>
          </a:p>
          <a:p>
            <a:pPr marL="342900" indent="-342900">
              <a:buFont typeface="Wingdings" panose="05000000000000000000" pitchFamily="2" charset="2"/>
              <a:buChar char="ü"/>
            </a:pPr>
            <a:r>
              <a:rPr lang="en-US" sz="1900" dirty="0">
                <a:latin typeface="Calibri" panose="020F0502020204030204" pitchFamily="34" charset="0"/>
                <a:cs typeface="Calibri" panose="020F0502020204030204" pitchFamily="34" charset="0"/>
              </a:rPr>
              <a:t>Exterior Vents</a:t>
            </a:r>
            <a:endParaRPr lang="en-US" sz="1900" dirty="0">
              <a:solidFill>
                <a:schemeClr val="tx1"/>
              </a:solidFill>
              <a:latin typeface="Calibri" panose="020F0502020204030204" pitchFamily="34" charset="0"/>
              <a:cs typeface="Calibri" panose="020F0502020204030204" pitchFamily="34" charset="0"/>
            </a:endParaRPr>
          </a:p>
          <a:p>
            <a:pPr marL="0" indent="0">
              <a:buNone/>
            </a:pPr>
            <a:endParaRPr lang="en-US" dirty="0"/>
          </a:p>
        </p:txBody>
      </p:sp>
      <p:pic>
        <p:nvPicPr>
          <p:cNvPr id="5" name="Picture 4">
            <a:extLst>
              <a:ext uri="{FF2B5EF4-FFF2-40B4-BE49-F238E27FC236}">
                <a16:creationId xmlns:a16="http://schemas.microsoft.com/office/drawing/2014/main" id="{F6CB3B56-4749-4B14-9690-CD3840A75478}"/>
              </a:ext>
            </a:extLst>
          </p:cNvPr>
          <p:cNvPicPr>
            <a:picLocks noChangeAspect="1"/>
          </p:cNvPicPr>
          <p:nvPr/>
        </p:nvPicPr>
        <p:blipFill>
          <a:blip r:embed="rId3"/>
          <a:stretch>
            <a:fillRect/>
          </a:stretch>
        </p:blipFill>
        <p:spPr>
          <a:xfrm>
            <a:off x="5181600" y="1645530"/>
            <a:ext cx="2514600" cy="2125097"/>
          </a:xfrm>
          <a:prstGeom prst="rect">
            <a:avLst/>
          </a:prstGeom>
        </p:spPr>
      </p:pic>
      <p:pic>
        <p:nvPicPr>
          <p:cNvPr id="10" name="Picture 9" descr="A dog sitting on the ground next to a house&#10;&#10;Description automatically generated">
            <a:extLst>
              <a:ext uri="{FF2B5EF4-FFF2-40B4-BE49-F238E27FC236}">
                <a16:creationId xmlns:a16="http://schemas.microsoft.com/office/drawing/2014/main" id="{245758EF-7DF4-F88B-B381-10BE91C7E6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64" y="1511643"/>
            <a:ext cx="2607733" cy="1466850"/>
          </a:xfrm>
          <a:prstGeom prst="rect">
            <a:avLst/>
          </a:prstGeom>
        </p:spPr>
      </p:pic>
      <p:pic>
        <p:nvPicPr>
          <p:cNvPr id="12" name="Picture 11" descr="A close-up of a dirty floor&#10;&#10;Description automatically generated">
            <a:extLst>
              <a:ext uri="{FF2B5EF4-FFF2-40B4-BE49-F238E27FC236}">
                <a16:creationId xmlns:a16="http://schemas.microsoft.com/office/drawing/2014/main" id="{C5136CC9-C659-4B54-A3FC-73EE0C6E13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264" y="3276600"/>
            <a:ext cx="2590801" cy="1457325"/>
          </a:xfrm>
          <a:prstGeom prst="rect">
            <a:avLst/>
          </a:prstGeom>
        </p:spPr>
      </p:pic>
      <p:sp>
        <p:nvSpPr>
          <p:cNvPr id="13" name="TextBox 12">
            <a:extLst>
              <a:ext uri="{FF2B5EF4-FFF2-40B4-BE49-F238E27FC236}">
                <a16:creationId xmlns:a16="http://schemas.microsoft.com/office/drawing/2014/main" id="{28CA1B75-126C-AFC8-822F-59221F7F985F}"/>
              </a:ext>
            </a:extLst>
          </p:cNvPr>
          <p:cNvSpPr txBox="1"/>
          <p:nvPr/>
        </p:nvSpPr>
        <p:spPr>
          <a:xfrm>
            <a:off x="4762499" y="895226"/>
            <a:ext cx="4114800" cy="646331"/>
          </a:xfrm>
          <a:prstGeom prst="rect">
            <a:avLst/>
          </a:prstGeom>
          <a:noFill/>
        </p:spPr>
        <p:txBody>
          <a:bodyPr wrap="square" rtlCol="0">
            <a:spAutoFit/>
          </a:bodyPr>
          <a:lstStyle/>
          <a:p>
            <a:r>
              <a:rPr lang="en-US" dirty="0"/>
              <a:t>NC Building Code Section R409, closed, sealed or conditioned crawl spaces </a:t>
            </a:r>
          </a:p>
        </p:txBody>
      </p:sp>
      <p:sp>
        <p:nvSpPr>
          <p:cNvPr id="19" name="TextBox 18">
            <a:extLst>
              <a:ext uri="{FF2B5EF4-FFF2-40B4-BE49-F238E27FC236}">
                <a16:creationId xmlns:a16="http://schemas.microsoft.com/office/drawing/2014/main" id="{D1936276-B3E8-0177-3388-689086D25AF1}"/>
              </a:ext>
            </a:extLst>
          </p:cNvPr>
          <p:cNvSpPr txBox="1"/>
          <p:nvPr/>
        </p:nvSpPr>
        <p:spPr>
          <a:xfrm>
            <a:off x="4762499" y="4142946"/>
            <a:ext cx="3577711" cy="2031325"/>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Vapor retarder up foundation walls</a:t>
            </a:r>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Mechanical dehumidification</a:t>
            </a:r>
          </a:p>
          <a:p>
            <a:pPr marL="569912" lvl="1" indent="-342900">
              <a:buFont typeface="Wingdings" panose="05000000000000000000" pitchFamily="2" charset="2"/>
              <a:buChar char="ü"/>
            </a:pPr>
            <a:r>
              <a:rPr lang="en-US" i="1" dirty="0">
                <a:solidFill>
                  <a:schemeClr val="tx1"/>
                </a:solidFill>
                <a:latin typeface="Calibri" panose="020F0502020204030204" pitchFamily="34" charset="0"/>
                <a:cs typeface="Calibri" panose="020F0502020204030204" pitchFamily="34" charset="0"/>
              </a:rPr>
              <a:t>Dehumidifier </a:t>
            </a:r>
          </a:p>
          <a:p>
            <a:pPr marL="569912" lvl="1" indent="-342900">
              <a:buFont typeface="Wingdings" panose="05000000000000000000" pitchFamily="2" charset="2"/>
              <a:buChar char="ü"/>
            </a:pPr>
            <a:r>
              <a:rPr lang="en-US" dirty="0">
                <a:solidFill>
                  <a:schemeClr val="tx1"/>
                </a:solidFill>
                <a:latin typeface="Calibri" panose="020F0502020204030204" pitchFamily="34" charset="0"/>
                <a:cs typeface="Calibri" panose="020F0502020204030204" pitchFamily="34" charset="0"/>
              </a:rPr>
              <a:t>Supply air</a:t>
            </a:r>
          </a:p>
          <a:p>
            <a:pPr marL="569912" lvl="1" indent="-342900">
              <a:buFont typeface="Wingdings" panose="05000000000000000000" pitchFamily="2" charset="2"/>
              <a:buChar char="ü"/>
            </a:pPr>
            <a:r>
              <a:rPr lang="en-US" dirty="0">
                <a:solidFill>
                  <a:schemeClr val="tx1"/>
                </a:solidFill>
                <a:latin typeface="Calibri" panose="020F0502020204030204" pitchFamily="34" charset="0"/>
                <a:cs typeface="Calibri" panose="020F0502020204030204" pitchFamily="34" charset="0"/>
              </a:rPr>
              <a:t>House air </a:t>
            </a:r>
          </a:p>
          <a:p>
            <a:pPr marL="569912" lvl="1" indent="-342900">
              <a:buFont typeface="Wingdings" panose="05000000000000000000" pitchFamily="2" charset="2"/>
              <a:buChar char="ü"/>
            </a:pPr>
            <a:r>
              <a:rPr lang="en-US" dirty="0">
                <a:solidFill>
                  <a:schemeClr val="tx1"/>
                </a:solidFill>
                <a:latin typeface="Calibri" panose="020F0502020204030204" pitchFamily="34" charset="0"/>
                <a:cs typeface="Calibri" panose="020F0502020204030204" pitchFamily="34" charset="0"/>
              </a:rPr>
              <a:t>Exhaust air  </a:t>
            </a:r>
          </a:p>
          <a:p>
            <a:pPr marL="569912" lvl="1" indent="-342900">
              <a:buFont typeface="Wingdings" panose="05000000000000000000" pitchFamily="2" charset="2"/>
              <a:buChar char="ü"/>
            </a:pPr>
            <a:r>
              <a:rPr lang="en-US" dirty="0">
                <a:solidFill>
                  <a:schemeClr val="tx1"/>
                </a:solidFill>
                <a:latin typeface="Calibri" panose="020F0502020204030204" pitchFamily="34" charset="0"/>
                <a:cs typeface="Calibri" panose="020F0502020204030204" pitchFamily="34" charset="0"/>
              </a:rPr>
              <a:t>Conditioned space   </a:t>
            </a:r>
            <a:endParaRPr lang="en-US" dirty="0"/>
          </a:p>
        </p:txBody>
      </p:sp>
    </p:spTree>
    <p:extLst>
      <p:ext uri="{BB962C8B-B14F-4D97-AF65-F5344CB8AC3E}">
        <p14:creationId xmlns:p14="http://schemas.microsoft.com/office/powerpoint/2010/main" val="880815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762000"/>
            <a:ext cx="3747413" cy="363010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38200" y="166530"/>
            <a:ext cx="7644765" cy="443070"/>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6FC0"/>
                </a:solidFill>
              </a:rPr>
              <a:t>The perfect storm </a:t>
            </a:r>
            <a:endParaRPr dirty="0">
              <a:solidFill>
                <a:srgbClr val="006FC0"/>
              </a:solidFill>
            </a:endParaRPr>
          </a:p>
        </p:txBody>
      </p:sp>
      <p:sp>
        <p:nvSpPr>
          <p:cNvPr id="8" name="TextBox 7">
            <a:extLst>
              <a:ext uri="{FF2B5EF4-FFF2-40B4-BE49-F238E27FC236}">
                <a16:creationId xmlns:a16="http://schemas.microsoft.com/office/drawing/2014/main" id="{844F93D0-AF24-47F6-8B60-ECF922E6E556}"/>
              </a:ext>
            </a:extLst>
          </p:cNvPr>
          <p:cNvSpPr txBox="1"/>
          <p:nvPr/>
        </p:nvSpPr>
        <p:spPr>
          <a:xfrm>
            <a:off x="457200" y="4631317"/>
            <a:ext cx="7391400" cy="1477328"/>
          </a:xfrm>
          <a:prstGeom prst="rect">
            <a:avLst/>
          </a:prstGeom>
          <a:noFill/>
        </p:spPr>
        <p:txBody>
          <a:bodyPr wrap="square" rtlCol="0">
            <a:spAutoFit/>
          </a:bodyPr>
          <a:lstStyle/>
          <a:p>
            <a:pPr marL="342900" indent="-342900">
              <a:buFont typeface="Wingdings" panose="05000000000000000000" pitchFamily="2" charset="2"/>
              <a:buChar char="ü"/>
            </a:pPr>
            <a:r>
              <a:rPr lang="en-US" dirty="0"/>
              <a:t>Vinyl wallpaper – vapor retarding surface</a:t>
            </a:r>
          </a:p>
          <a:p>
            <a:pPr marL="342900" indent="-342900">
              <a:buFont typeface="Wingdings" panose="05000000000000000000" pitchFamily="2" charset="2"/>
              <a:buChar char="ü"/>
            </a:pPr>
            <a:r>
              <a:rPr lang="en-US" dirty="0"/>
              <a:t>Hot and humid outdoor air</a:t>
            </a:r>
          </a:p>
          <a:p>
            <a:pPr marL="342900" indent="-342900">
              <a:buFont typeface="Wingdings" panose="05000000000000000000" pitchFamily="2" charset="2"/>
              <a:buChar char="ü"/>
            </a:pPr>
            <a:r>
              <a:rPr lang="en-US" dirty="0"/>
              <a:t>Cool wall surface –Packaged Terminal Air Conditioner (PTAC)</a:t>
            </a:r>
          </a:p>
          <a:p>
            <a:pPr marL="342900" indent="-342900">
              <a:buFont typeface="Wingdings" panose="05000000000000000000" pitchFamily="2" charset="2"/>
              <a:buChar char="ü"/>
            </a:pPr>
            <a:r>
              <a:rPr lang="en-US" dirty="0"/>
              <a:t>Room depressurized by continuously operating bathroom exhaust fan</a:t>
            </a:r>
          </a:p>
          <a:p>
            <a:endParaRPr lang="en-US" dirty="0"/>
          </a:p>
        </p:txBody>
      </p:sp>
      <p:pic>
        <p:nvPicPr>
          <p:cNvPr id="6" name="Picture 2" descr="lightswitch">
            <a:extLst>
              <a:ext uri="{FF2B5EF4-FFF2-40B4-BE49-F238E27FC236}">
                <a16:creationId xmlns:a16="http://schemas.microsoft.com/office/drawing/2014/main" id="{2311ADC6-A5C1-41E3-B659-B70BEADBCF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419"/>
          <a:stretch/>
        </p:blipFill>
        <p:spPr bwMode="auto">
          <a:xfrm>
            <a:off x="4953000" y="714950"/>
            <a:ext cx="3558540" cy="367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75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C736-8031-44AB-B740-ED5FF1B42B92}"/>
              </a:ext>
            </a:extLst>
          </p:cNvPr>
          <p:cNvSpPr>
            <a:spLocks noGrp="1"/>
          </p:cNvSpPr>
          <p:nvPr>
            <p:ph type="title"/>
          </p:nvPr>
        </p:nvSpPr>
        <p:spPr>
          <a:xfrm>
            <a:off x="381000" y="422274"/>
            <a:ext cx="8610600" cy="430887"/>
          </a:xfrm>
        </p:spPr>
        <p:txBody>
          <a:bodyPr/>
          <a:lstStyle/>
          <a:p>
            <a:pPr algn="ctr"/>
            <a:r>
              <a:rPr lang="en-US" dirty="0"/>
              <a:t>  </a:t>
            </a:r>
            <a:r>
              <a:rPr lang="en-US" dirty="0">
                <a:solidFill>
                  <a:srgbClr val="0070C0"/>
                </a:solidFill>
              </a:rPr>
              <a:t>Well ventilated </a:t>
            </a:r>
          </a:p>
        </p:txBody>
      </p:sp>
      <p:pic>
        <p:nvPicPr>
          <p:cNvPr id="3" name="Content Placeholder 5">
            <a:extLst>
              <a:ext uri="{FF2B5EF4-FFF2-40B4-BE49-F238E27FC236}">
                <a16:creationId xmlns:a16="http://schemas.microsoft.com/office/drawing/2014/main" id="{9014A6A2-5F86-480E-9CBE-395BD0752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31016" y="2257856"/>
            <a:ext cx="5019675" cy="2823307"/>
          </a:xfrm>
          <a:prstGeom prst="rect">
            <a:avLst/>
          </a:prstGeom>
        </p:spPr>
      </p:pic>
      <p:cxnSp>
        <p:nvCxnSpPr>
          <p:cNvPr id="6" name="Straight Arrow Connector 5">
            <a:extLst>
              <a:ext uri="{FF2B5EF4-FFF2-40B4-BE49-F238E27FC236}">
                <a16:creationId xmlns:a16="http://schemas.microsoft.com/office/drawing/2014/main" id="{3BA28F90-187A-4BE7-BF50-BDEBE79A11DC}"/>
              </a:ext>
            </a:extLst>
          </p:cNvPr>
          <p:cNvCxnSpPr/>
          <p:nvPr/>
        </p:nvCxnSpPr>
        <p:spPr>
          <a:xfrm flipV="1">
            <a:off x="6858000" y="2438400"/>
            <a:ext cx="0" cy="2743200"/>
          </a:xfrm>
          <a:prstGeom prst="straightConnector1">
            <a:avLst/>
          </a:prstGeom>
          <a:ln w="34925">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C3EF3A09-5E6F-4C04-A060-2CAE90976775}"/>
              </a:ext>
            </a:extLst>
          </p:cNvPr>
          <p:cNvSpPr txBox="1"/>
          <p:nvPr/>
        </p:nvSpPr>
        <p:spPr>
          <a:xfrm>
            <a:off x="7564582" y="1984970"/>
            <a:ext cx="1288804" cy="369332"/>
          </a:xfrm>
          <a:prstGeom prst="rect">
            <a:avLst/>
          </a:prstGeom>
          <a:noFill/>
        </p:spPr>
        <p:txBody>
          <a:bodyPr wrap="square" rtlCol="0">
            <a:spAutoFit/>
          </a:bodyPr>
          <a:lstStyle/>
          <a:p>
            <a:r>
              <a:rPr lang="en-US" dirty="0"/>
              <a:t>Thermostat</a:t>
            </a:r>
          </a:p>
        </p:txBody>
      </p:sp>
      <p:sp>
        <p:nvSpPr>
          <p:cNvPr id="8" name="TextBox 7">
            <a:extLst>
              <a:ext uri="{FF2B5EF4-FFF2-40B4-BE49-F238E27FC236}">
                <a16:creationId xmlns:a16="http://schemas.microsoft.com/office/drawing/2014/main" id="{F20FA54D-570F-4EC6-AD6A-9CDFA13B5A4A}"/>
              </a:ext>
            </a:extLst>
          </p:cNvPr>
          <p:cNvSpPr txBox="1"/>
          <p:nvPr/>
        </p:nvSpPr>
        <p:spPr>
          <a:xfrm>
            <a:off x="7467600" y="4953000"/>
            <a:ext cx="1523998" cy="369332"/>
          </a:xfrm>
          <a:prstGeom prst="rect">
            <a:avLst/>
          </a:prstGeom>
          <a:noFill/>
        </p:spPr>
        <p:txBody>
          <a:bodyPr wrap="square" rtlCol="0">
            <a:spAutoFit/>
          </a:bodyPr>
          <a:lstStyle/>
          <a:p>
            <a:r>
              <a:rPr lang="en-US" dirty="0"/>
              <a:t>Supply vent</a:t>
            </a:r>
          </a:p>
        </p:txBody>
      </p:sp>
      <p:sp>
        <p:nvSpPr>
          <p:cNvPr id="5" name="TextBox 4">
            <a:extLst>
              <a:ext uri="{FF2B5EF4-FFF2-40B4-BE49-F238E27FC236}">
                <a16:creationId xmlns:a16="http://schemas.microsoft.com/office/drawing/2014/main" id="{9C4E3CB0-9D93-4BED-8083-8A39F355894B}"/>
              </a:ext>
            </a:extLst>
          </p:cNvPr>
          <p:cNvSpPr txBox="1"/>
          <p:nvPr/>
        </p:nvSpPr>
        <p:spPr>
          <a:xfrm>
            <a:off x="609600" y="4662146"/>
            <a:ext cx="3657600" cy="369332"/>
          </a:xfrm>
          <a:prstGeom prst="rect">
            <a:avLst/>
          </a:prstGeom>
          <a:noFill/>
        </p:spPr>
        <p:txBody>
          <a:bodyPr wrap="square" rtlCol="0">
            <a:spAutoFit/>
          </a:bodyPr>
          <a:lstStyle/>
          <a:p>
            <a:r>
              <a:rPr lang="en-US" dirty="0"/>
              <a:t>Poor location for outdoor air intake</a:t>
            </a:r>
          </a:p>
        </p:txBody>
      </p:sp>
      <p:pic>
        <p:nvPicPr>
          <p:cNvPr id="9" name="Picture 8">
            <a:extLst>
              <a:ext uri="{FF2B5EF4-FFF2-40B4-BE49-F238E27FC236}">
                <a16:creationId xmlns:a16="http://schemas.microsoft.com/office/drawing/2014/main" id="{84D5E5B5-4AAA-4F9D-B838-77F89B933C76}"/>
              </a:ext>
            </a:extLst>
          </p:cNvPr>
          <p:cNvPicPr>
            <a:picLocks noChangeAspect="1"/>
          </p:cNvPicPr>
          <p:nvPr/>
        </p:nvPicPr>
        <p:blipFill>
          <a:blip r:embed="rId4"/>
          <a:stretch>
            <a:fillRect/>
          </a:stretch>
        </p:blipFill>
        <p:spPr>
          <a:xfrm>
            <a:off x="401782" y="1141708"/>
            <a:ext cx="4468694" cy="3352800"/>
          </a:xfrm>
          <a:prstGeom prst="rect">
            <a:avLst/>
          </a:prstGeom>
        </p:spPr>
      </p:pic>
    </p:spTree>
    <p:extLst>
      <p:ext uri="{BB962C8B-B14F-4D97-AF65-F5344CB8AC3E}">
        <p14:creationId xmlns:p14="http://schemas.microsoft.com/office/powerpoint/2010/main" val="3601037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93FC-B3C7-0E8F-8E54-1D801844DA53}"/>
              </a:ext>
            </a:extLst>
          </p:cNvPr>
          <p:cNvSpPr>
            <a:spLocks noGrp="1"/>
          </p:cNvSpPr>
          <p:nvPr>
            <p:ph type="title"/>
          </p:nvPr>
        </p:nvSpPr>
        <p:spPr>
          <a:xfrm>
            <a:off x="1054862" y="422274"/>
            <a:ext cx="7034275" cy="430887"/>
          </a:xfrm>
        </p:spPr>
        <p:txBody>
          <a:bodyPr/>
          <a:lstStyle/>
          <a:p>
            <a:pPr algn="ctr"/>
            <a:r>
              <a:rPr lang="en-US" dirty="0">
                <a:solidFill>
                  <a:srgbClr val="0070C0"/>
                </a:solidFill>
              </a:rPr>
              <a:t>Portable Air Cleaners</a:t>
            </a:r>
          </a:p>
        </p:txBody>
      </p:sp>
      <p:sp>
        <p:nvSpPr>
          <p:cNvPr id="3" name="TextBox 2">
            <a:extLst>
              <a:ext uri="{FF2B5EF4-FFF2-40B4-BE49-F238E27FC236}">
                <a16:creationId xmlns:a16="http://schemas.microsoft.com/office/drawing/2014/main" id="{1E3F36E3-A4D3-875D-3969-7B06CA0EE3A1}"/>
              </a:ext>
            </a:extLst>
          </p:cNvPr>
          <p:cNvSpPr txBox="1"/>
          <p:nvPr/>
        </p:nvSpPr>
        <p:spPr>
          <a:xfrm>
            <a:off x="914400" y="889843"/>
            <a:ext cx="3505201" cy="5078313"/>
          </a:xfrm>
          <a:prstGeom prst="rect">
            <a:avLst/>
          </a:prstGeom>
          <a:noFill/>
        </p:spPr>
        <p:txBody>
          <a:bodyPr wrap="square" rtlCol="0">
            <a:spAutoFit/>
          </a:bodyPr>
          <a:lstStyle/>
          <a:p>
            <a:r>
              <a:rPr lang="en-US" dirty="0"/>
              <a:t>Portable air cleaners may be used to supplement ventilation especially in areas where adequate ventilation is hard to achieve</a:t>
            </a:r>
          </a:p>
          <a:p>
            <a:endParaRPr lang="en-US" dirty="0"/>
          </a:p>
          <a:p>
            <a:r>
              <a:rPr lang="en-US" dirty="0"/>
              <a:t>Central system filters are rated Minimum Efficiency Value Rating – MERV 13  trap 75% of particles between 0.3 and 10 microns in size the best compromise between filter, efficiency, resistance to air flow and cost.    </a:t>
            </a:r>
          </a:p>
          <a:p>
            <a:endParaRPr lang="en-US" dirty="0"/>
          </a:p>
          <a:p>
            <a:r>
              <a:rPr lang="en-US" dirty="0"/>
              <a:t>High Efficiency Particulate Air (HEPA).  Filters often found on portable air cleaners trap 99.97% of particles that are 0.3 microns in diameter</a:t>
            </a:r>
          </a:p>
        </p:txBody>
      </p:sp>
      <p:pic>
        <p:nvPicPr>
          <p:cNvPr id="5" name="Picture 4" descr="A diagram of a human hair structure">
            <a:extLst>
              <a:ext uri="{FF2B5EF4-FFF2-40B4-BE49-F238E27FC236}">
                <a16:creationId xmlns:a16="http://schemas.microsoft.com/office/drawing/2014/main" id="{F97C3796-9C88-14C2-1D68-70F51F447C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83238"/>
            <a:ext cx="3951470" cy="2757924"/>
          </a:xfrm>
          <a:prstGeom prst="rect">
            <a:avLst/>
          </a:prstGeom>
        </p:spPr>
      </p:pic>
      <p:sp>
        <p:nvSpPr>
          <p:cNvPr id="7" name="TextBox 6">
            <a:extLst>
              <a:ext uri="{FF2B5EF4-FFF2-40B4-BE49-F238E27FC236}">
                <a16:creationId xmlns:a16="http://schemas.microsoft.com/office/drawing/2014/main" id="{FA529819-812E-E40F-274C-74124AEE029C}"/>
              </a:ext>
            </a:extLst>
          </p:cNvPr>
          <p:cNvSpPr txBox="1"/>
          <p:nvPr/>
        </p:nvSpPr>
        <p:spPr>
          <a:xfrm>
            <a:off x="5181600" y="4093397"/>
            <a:ext cx="2667000" cy="2585323"/>
          </a:xfrm>
          <a:prstGeom prst="rect">
            <a:avLst/>
          </a:prstGeom>
          <a:noFill/>
        </p:spPr>
        <p:txBody>
          <a:bodyPr wrap="square" rtlCol="0">
            <a:spAutoFit/>
          </a:bodyPr>
          <a:lstStyle/>
          <a:p>
            <a:r>
              <a:rPr lang="en-US" dirty="0"/>
              <a:t>Air Cleaners are rated by the Clean Air Delivery Rate (CADR), the amount of clean air supplied by the filter in cubic feet per minute (CFM) Select an air cleaner with a  CADR equal to 2/3 of room’s area</a:t>
            </a:r>
          </a:p>
        </p:txBody>
      </p:sp>
    </p:spTree>
    <p:extLst>
      <p:ext uri="{BB962C8B-B14F-4D97-AF65-F5344CB8AC3E}">
        <p14:creationId xmlns:p14="http://schemas.microsoft.com/office/powerpoint/2010/main" val="1412342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95EB-8A11-0783-C8C0-3F2AEE3C2EEF}"/>
              </a:ext>
            </a:extLst>
          </p:cNvPr>
          <p:cNvSpPr>
            <a:spLocks noGrp="1"/>
          </p:cNvSpPr>
          <p:nvPr>
            <p:ph type="title"/>
          </p:nvPr>
        </p:nvSpPr>
        <p:spPr>
          <a:xfrm>
            <a:off x="1054862" y="422274"/>
            <a:ext cx="7034275" cy="430887"/>
          </a:xfrm>
        </p:spPr>
        <p:txBody>
          <a:bodyPr/>
          <a:lstStyle/>
          <a:p>
            <a:pPr algn="ctr"/>
            <a:r>
              <a:rPr lang="en-US" dirty="0">
                <a:solidFill>
                  <a:srgbClr val="0070C0"/>
                </a:solidFill>
              </a:rPr>
              <a:t>Other air cleaning devices</a:t>
            </a:r>
          </a:p>
        </p:txBody>
      </p:sp>
      <p:pic>
        <p:nvPicPr>
          <p:cNvPr id="7" name="Picture 6">
            <a:extLst>
              <a:ext uri="{FF2B5EF4-FFF2-40B4-BE49-F238E27FC236}">
                <a16:creationId xmlns:a16="http://schemas.microsoft.com/office/drawing/2014/main" id="{C145925B-A7B4-423E-91ED-C6958B4CAD8F}"/>
              </a:ext>
            </a:extLst>
          </p:cNvPr>
          <p:cNvPicPr>
            <a:picLocks noChangeAspect="1"/>
          </p:cNvPicPr>
          <p:nvPr/>
        </p:nvPicPr>
        <p:blipFill>
          <a:blip r:embed="rId2"/>
          <a:stretch>
            <a:fillRect/>
          </a:stretch>
        </p:blipFill>
        <p:spPr>
          <a:xfrm>
            <a:off x="609599" y="4528976"/>
            <a:ext cx="2304488" cy="1585097"/>
          </a:xfrm>
          <a:prstGeom prst="rect">
            <a:avLst/>
          </a:prstGeom>
        </p:spPr>
      </p:pic>
      <p:pic>
        <p:nvPicPr>
          <p:cNvPr id="6" name="Picture 5">
            <a:extLst>
              <a:ext uri="{FF2B5EF4-FFF2-40B4-BE49-F238E27FC236}">
                <a16:creationId xmlns:a16="http://schemas.microsoft.com/office/drawing/2014/main" id="{28E629D6-A516-4247-9731-79B969BC624E}"/>
              </a:ext>
            </a:extLst>
          </p:cNvPr>
          <p:cNvPicPr>
            <a:picLocks noChangeAspect="1"/>
          </p:cNvPicPr>
          <p:nvPr/>
        </p:nvPicPr>
        <p:blipFill>
          <a:blip r:embed="rId3"/>
          <a:stretch>
            <a:fillRect/>
          </a:stretch>
        </p:blipFill>
        <p:spPr>
          <a:xfrm>
            <a:off x="3657600" y="4486881"/>
            <a:ext cx="2196849" cy="1494253"/>
          </a:xfrm>
          <a:prstGeom prst="rect">
            <a:avLst/>
          </a:prstGeom>
        </p:spPr>
      </p:pic>
      <p:pic>
        <p:nvPicPr>
          <p:cNvPr id="3" name="Picture 2">
            <a:extLst>
              <a:ext uri="{FF2B5EF4-FFF2-40B4-BE49-F238E27FC236}">
                <a16:creationId xmlns:a16="http://schemas.microsoft.com/office/drawing/2014/main" id="{84ED8340-2BC7-27D4-3949-F2441AF0C374}"/>
              </a:ext>
            </a:extLst>
          </p:cNvPr>
          <p:cNvPicPr>
            <a:picLocks noChangeAspect="1"/>
          </p:cNvPicPr>
          <p:nvPr/>
        </p:nvPicPr>
        <p:blipFill>
          <a:blip r:embed="rId4"/>
          <a:stretch>
            <a:fillRect/>
          </a:stretch>
        </p:blipFill>
        <p:spPr>
          <a:xfrm>
            <a:off x="6205357" y="4443613"/>
            <a:ext cx="1849367" cy="1580787"/>
          </a:xfrm>
          <a:prstGeom prst="rect">
            <a:avLst/>
          </a:prstGeom>
        </p:spPr>
      </p:pic>
      <p:sp>
        <p:nvSpPr>
          <p:cNvPr id="4" name="TextBox 3">
            <a:extLst>
              <a:ext uri="{FF2B5EF4-FFF2-40B4-BE49-F238E27FC236}">
                <a16:creationId xmlns:a16="http://schemas.microsoft.com/office/drawing/2014/main" id="{DEE959BF-6730-A884-998C-E1ABA36A4F33}"/>
              </a:ext>
            </a:extLst>
          </p:cNvPr>
          <p:cNvSpPr txBox="1"/>
          <p:nvPr/>
        </p:nvSpPr>
        <p:spPr>
          <a:xfrm>
            <a:off x="749356" y="960769"/>
            <a:ext cx="7315200" cy="3416320"/>
          </a:xfrm>
          <a:prstGeom prst="rect">
            <a:avLst/>
          </a:prstGeom>
          <a:noFill/>
        </p:spPr>
        <p:txBody>
          <a:bodyPr wrap="square" rtlCol="0">
            <a:spAutoFit/>
          </a:bodyPr>
          <a:lstStyle/>
          <a:p>
            <a:r>
              <a:rPr lang="en-US" dirty="0"/>
              <a:t>Never use ozone generators because ozone is a known respiratory irritant,  Levels that kill or inactivate germs will easily exceed 0.05 parts per million of air, known to be a health hazard</a:t>
            </a:r>
          </a:p>
          <a:p>
            <a:endParaRPr lang="en-US" dirty="0"/>
          </a:p>
          <a:p>
            <a:r>
              <a:rPr lang="en-US" dirty="0"/>
              <a:t>Ultraviolet light – best results long term irradiation of wet downstream coil surfaces along with good filtration– less effective when places in ducts with rapidly moving air streams</a:t>
            </a:r>
          </a:p>
          <a:p>
            <a:endParaRPr lang="en-US" dirty="0"/>
          </a:p>
          <a:p>
            <a:r>
              <a:rPr lang="en-US" dirty="0"/>
              <a:t>Limited information on effectiveness of Photocatalytic Oxidation (PCO), Ionization and other additive technologies.    Potential for these technologies to create different types of volatile organic compounds  </a:t>
            </a:r>
          </a:p>
          <a:p>
            <a:endParaRPr lang="en-US" dirty="0"/>
          </a:p>
        </p:txBody>
      </p:sp>
    </p:spTree>
    <p:extLst>
      <p:ext uri="{BB962C8B-B14F-4D97-AF65-F5344CB8AC3E}">
        <p14:creationId xmlns:p14="http://schemas.microsoft.com/office/powerpoint/2010/main" val="518876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ue Stilton Penicillium.jpg"/>
          <p:cNvPicPr>
            <a:picLocks noChangeAspect="1" noChangeArrowheads="1"/>
          </p:cNvPicPr>
          <p:nvPr/>
        </p:nvPicPr>
        <p:blipFill rotWithShape="1">
          <a:blip r:embed="rId3">
            <a:extLst>
              <a:ext uri="{28A0092B-C50C-407E-A947-70E740481C1C}">
                <a14:useLocalDpi xmlns:a14="http://schemas.microsoft.com/office/drawing/2010/main" val="0"/>
              </a:ext>
            </a:extLst>
          </a:blip>
          <a:srcRect r="5630" b="-3"/>
          <a:stretch/>
        </p:blipFill>
        <p:spPr bwMode="auto">
          <a:xfrm>
            <a:off x="453390" y="753480"/>
            <a:ext cx="2604729" cy="27505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248078"/>
            <a:ext cx="7774762" cy="520816"/>
          </a:xfrm>
        </p:spPr>
        <p:txBody>
          <a:bodyPr>
            <a:normAutofit/>
          </a:bodyPr>
          <a:lstStyle/>
          <a:p>
            <a:r>
              <a:rPr lang="en-US" b="1" dirty="0">
                <a:solidFill>
                  <a:srgbClr val="0070C0"/>
                </a:solidFill>
              </a:rPr>
              <a:t>What are molds?</a:t>
            </a:r>
          </a:p>
        </p:txBody>
      </p:sp>
      <p:sp>
        <p:nvSpPr>
          <p:cNvPr id="10" name="Content Placeholder 2">
            <a:extLst>
              <a:ext uri="{FF2B5EF4-FFF2-40B4-BE49-F238E27FC236}">
                <a16:creationId xmlns:a16="http://schemas.microsoft.com/office/drawing/2014/main" id="{A0E7CAF6-87E3-49CC-B96E-94A782DA31D1}"/>
              </a:ext>
            </a:extLst>
          </p:cNvPr>
          <p:cNvSpPr>
            <a:spLocks noGrp="1"/>
          </p:cNvSpPr>
          <p:nvPr>
            <p:ph idx="1"/>
          </p:nvPr>
        </p:nvSpPr>
        <p:spPr>
          <a:xfrm>
            <a:off x="5967329" y="945520"/>
            <a:ext cx="3038642" cy="5664402"/>
          </a:xfrm>
        </p:spPr>
        <p:txBody>
          <a:bodyPr>
            <a:normAutofit/>
          </a:bodyPr>
          <a:lstStyle/>
          <a:p>
            <a:pPr marL="0" lvl="0" indent="0">
              <a:lnSpc>
                <a:spcPct val="80000"/>
              </a:lnSpc>
              <a:buNone/>
            </a:pPr>
            <a:r>
              <a:rPr lang="en-US" dirty="0">
                <a:solidFill>
                  <a:schemeClr val="tx1"/>
                </a:solidFill>
                <a:latin typeface="Calibri" panose="020F0502020204030204" pitchFamily="34" charset="0"/>
              </a:rPr>
              <a:t>Kingdom of Fungi </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Yeasts, mildews, and mushrooms</a:t>
            </a:r>
          </a:p>
          <a:p>
            <a:pPr>
              <a:lnSpc>
                <a:spcPct val="80000"/>
              </a:lnSpc>
              <a:buFont typeface="Wingdings" panose="05000000000000000000" pitchFamily="2" charset="2"/>
              <a:buChar char="ü"/>
            </a:pPr>
            <a:r>
              <a:rPr lang="en-US" dirty="0">
                <a:solidFill>
                  <a:prstClr val="black"/>
                </a:solidFill>
                <a:latin typeface="Calibri" panose="020F0502020204030204" pitchFamily="34" charset="0"/>
              </a:rPr>
              <a:t>Decay organisms that require external food sources </a:t>
            </a:r>
          </a:p>
          <a:p>
            <a:pPr>
              <a:lnSpc>
                <a:spcPct val="80000"/>
              </a:lnSpc>
              <a:buFont typeface="Wingdings" panose="05000000000000000000" pitchFamily="2" charset="2"/>
              <a:buChar char="ü"/>
            </a:pPr>
            <a:r>
              <a:rPr lang="en-US" dirty="0">
                <a:solidFill>
                  <a:prstClr val="black"/>
                </a:solidFill>
                <a:latin typeface="Calibri" panose="020F0502020204030204" pitchFamily="34" charset="0"/>
              </a:rPr>
              <a:t>Fungi -- one of many constituents of the indoor microbiome</a:t>
            </a:r>
          </a:p>
          <a:p>
            <a:pPr>
              <a:lnSpc>
                <a:spcPct val="80000"/>
              </a:lnSpc>
            </a:pPr>
            <a:endParaRPr lang="en-US" dirty="0">
              <a:solidFill>
                <a:prstClr val="black"/>
              </a:solidFill>
              <a:latin typeface="Calibri" panose="020F0502020204030204" pitchFamily="34" charset="0"/>
            </a:endParaRPr>
          </a:p>
          <a:p>
            <a:pPr marL="0" lvl="0" indent="0">
              <a:lnSpc>
                <a:spcPct val="80000"/>
              </a:lnSpc>
              <a:buNone/>
            </a:pPr>
            <a:r>
              <a:rPr lang="en-US" dirty="0">
                <a:solidFill>
                  <a:prstClr val="black"/>
                </a:solidFill>
                <a:latin typeface="Calibri" panose="020F0502020204030204" pitchFamily="34" charset="0"/>
              </a:rPr>
              <a:t>Named by Genus and species</a:t>
            </a:r>
            <a:endParaRPr lang="en-US" i="1" dirty="0">
              <a:solidFill>
                <a:prstClr val="black"/>
              </a:solidFill>
              <a:latin typeface="Calibri" panose="020F0502020204030204" pitchFamily="34" charset="0"/>
            </a:endParaRP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Ubiquitous -- more than 100,000 species worldwide</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Several hundred species may be human pathogens</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About 50 species typically colonize indoor environments </a:t>
            </a:r>
          </a:p>
          <a:p>
            <a:pPr marL="0" indent="0">
              <a:lnSpc>
                <a:spcPct val="80000"/>
              </a:lnSpc>
              <a:buNone/>
            </a:pPr>
            <a:endParaRPr lang="en-US" sz="2100" dirty="0">
              <a:solidFill>
                <a:schemeClr val="tx1"/>
              </a:solidFill>
              <a:latin typeface="Calibri" panose="020F0502020204030204" pitchFamily="34" charset="0"/>
            </a:endParaRPr>
          </a:p>
          <a:p>
            <a:pPr lvl="1">
              <a:lnSpc>
                <a:spcPct val="80000"/>
              </a:lnSpc>
              <a:buFont typeface="Wingdings" panose="05000000000000000000" pitchFamily="2" charset="2"/>
              <a:buChar char="ü"/>
            </a:pPr>
            <a:endParaRPr lang="en-US" sz="2100" dirty="0">
              <a:solidFill>
                <a:schemeClr val="tx1"/>
              </a:solidFill>
              <a:latin typeface="Calibri" panose="020F0502020204030204" pitchFamily="34" charset="0"/>
            </a:endParaRPr>
          </a:p>
          <a:p>
            <a:pPr>
              <a:lnSpc>
                <a:spcPct val="80000"/>
              </a:lnSpc>
            </a:pPr>
            <a:endParaRPr lang="en-US" sz="2100" i="1" dirty="0">
              <a:solidFill>
                <a:schemeClr val="tx1"/>
              </a:solidFill>
              <a:latin typeface="Calibri" panose="020F0502020204030204" pitchFamily="34" charset="0"/>
            </a:endParaRPr>
          </a:p>
          <a:p>
            <a:pPr lvl="1">
              <a:lnSpc>
                <a:spcPct val="80000"/>
              </a:lnSpc>
            </a:pPr>
            <a:endParaRPr lang="en-US" dirty="0">
              <a:latin typeface="Calibri" panose="020F0502020204030204" pitchFamily="34" charset="0"/>
            </a:endParaRPr>
          </a:p>
          <a:p>
            <a:pPr>
              <a:lnSpc>
                <a:spcPct val="80000"/>
              </a:lnSpc>
            </a:pPr>
            <a:endParaRPr lang="en-US" dirty="0"/>
          </a:p>
        </p:txBody>
      </p:sp>
      <p:sp>
        <p:nvSpPr>
          <p:cNvPr id="6" name="TextBox 5">
            <a:extLst>
              <a:ext uri="{FF2B5EF4-FFF2-40B4-BE49-F238E27FC236}">
                <a16:creationId xmlns:a16="http://schemas.microsoft.com/office/drawing/2014/main" id="{31C87B00-4FB6-4B6A-8002-6809D7124353}"/>
              </a:ext>
            </a:extLst>
          </p:cNvPr>
          <p:cNvSpPr txBox="1"/>
          <p:nvPr/>
        </p:nvSpPr>
        <p:spPr>
          <a:xfrm>
            <a:off x="3053060" y="1956395"/>
            <a:ext cx="2418166" cy="319446"/>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Penicillium roqueforti</a:t>
            </a:r>
          </a:p>
        </p:txBody>
      </p:sp>
      <p:pic>
        <p:nvPicPr>
          <p:cNvPr id="8" name="Picture 7">
            <a:extLst>
              <a:ext uri="{FF2B5EF4-FFF2-40B4-BE49-F238E27FC236}">
                <a16:creationId xmlns:a16="http://schemas.microsoft.com/office/drawing/2014/main" id="{BD9DC03F-7321-432E-B134-B8199372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89" y="3853968"/>
            <a:ext cx="2604729" cy="2502383"/>
          </a:xfrm>
          <a:prstGeom prst="rect">
            <a:avLst/>
          </a:prstGeom>
        </p:spPr>
      </p:pic>
      <p:sp>
        <p:nvSpPr>
          <p:cNvPr id="9" name="TextBox 8">
            <a:extLst>
              <a:ext uri="{FF2B5EF4-FFF2-40B4-BE49-F238E27FC236}">
                <a16:creationId xmlns:a16="http://schemas.microsoft.com/office/drawing/2014/main" id="{6E513C98-A157-4F84-90FF-4CF10BFFA53E}"/>
              </a:ext>
            </a:extLst>
          </p:cNvPr>
          <p:cNvSpPr txBox="1"/>
          <p:nvPr/>
        </p:nvSpPr>
        <p:spPr>
          <a:xfrm>
            <a:off x="3053060" y="4504182"/>
            <a:ext cx="2788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Penicillium chrysogenum</a:t>
            </a:r>
          </a:p>
        </p:txBody>
      </p:sp>
    </p:spTree>
    <p:extLst>
      <p:ext uri="{BB962C8B-B14F-4D97-AF65-F5344CB8AC3E}">
        <p14:creationId xmlns:p14="http://schemas.microsoft.com/office/powerpoint/2010/main" val="212533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1947" y="177241"/>
            <a:ext cx="6420485" cy="445635"/>
          </a:xfrm>
          <a:prstGeom prst="rect">
            <a:avLst/>
          </a:prstGeom>
        </p:spPr>
        <p:txBody>
          <a:bodyPr vert="horz" wrap="square" lIns="0" tIns="60325" rIns="0" bIns="0" rtlCol="0">
            <a:spAutoFit/>
          </a:bodyPr>
          <a:lstStyle/>
          <a:p>
            <a:pPr marL="1871980" marR="5080" indent="-1859914" algn="ctr">
              <a:lnSpc>
                <a:spcPts val="3030"/>
              </a:lnSpc>
              <a:spcBef>
                <a:spcPts val="475"/>
              </a:spcBef>
            </a:pPr>
            <a:r>
              <a:rPr lang="en-US" dirty="0">
                <a:solidFill>
                  <a:srgbClr val="0070C0"/>
                </a:solidFill>
              </a:rPr>
              <a:t>Maintenance and ventilation</a:t>
            </a:r>
            <a:r>
              <a:rPr spc="-160" dirty="0">
                <a:solidFill>
                  <a:srgbClr val="0070C0"/>
                </a:solidFill>
              </a:rPr>
              <a:t> </a:t>
            </a:r>
            <a:endParaRPr i="1" spc="-5" dirty="0"/>
          </a:p>
        </p:txBody>
      </p:sp>
      <p:sp>
        <p:nvSpPr>
          <p:cNvPr id="3" name="object 3"/>
          <p:cNvSpPr/>
          <p:nvPr/>
        </p:nvSpPr>
        <p:spPr>
          <a:xfrm>
            <a:off x="990599" y="838201"/>
            <a:ext cx="3245395" cy="32004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208660" y="838201"/>
            <a:ext cx="3245396" cy="3428999"/>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C980F7BF-9E5E-4B8E-8519-4F5F22303D57}"/>
              </a:ext>
            </a:extLst>
          </p:cNvPr>
          <p:cNvSpPr txBox="1"/>
          <p:nvPr/>
        </p:nvSpPr>
        <p:spPr>
          <a:xfrm>
            <a:off x="910255" y="4286865"/>
            <a:ext cx="7543801" cy="646331"/>
          </a:xfrm>
          <a:prstGeom prst="rect">
            <a:avLst/>
          </a:prstGeom>
          <a:noFill/>
        </p:spPr>
        <p:txBody>
          <a:bodyPr wrap="square" rtlCol="0">
            <a:spAutoFit/>
          </a:bodyPr>
          <a:lstStyle/>
          <a:p>
            <a:r>
              <a:rPr lang="en-US" dirty="0"/>
              <a:t>Medium efficiency pleated filters capture small particles to protect people and equipment</a:t>
            </a:r>
          </a:p>
        </p:txBody>
      </p:sp>
    </p:spTree>
    <p:extLst>
      <p:ext uri="{BB962C8B-B14F-4D97-AF65-F5344CB8AC3E}">
        <p14:creationId xmlns:p14="http://schemas.microsoft.com/office/powerpoint/2010/main" val="2637861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4BDE-702D-4347-9C42-5A7CE16E90C7}"/>
              </a:ext>
            </a:extLst>
          </p:cNvPr>
          <p:cNvSpPr>
            <a:spLocks noGrp="1"/>
          </p:cNvSpPr>
          <p:nvPr>
            <p:ph type="title"/>
          </p:nvPr>
        </p:nvSpPr>
        <p:spPr>
          <a:xfrm>
            <a:off x="1054862" y="422274"/>
            <a:ext cx="7034275" cy="430887"/>
          </a:xfrm>
        </p:spPr>
        <p:txBody>
          <a:bodyPr/>
          <a:lstStyle/>
          <a:p>
            <a:pPr algn="ctr"/>
            <a:r>
              <a:rPr lang="en-US" dirty="0">
                <a:solidFill>
                  <a:srgbClr val="0070C0"/>
                </a:solidFill>
              </a:rPr>
              <a:t>Cleaning and Clutter</a:t>
            </a:r>
          </a:p>
        </p:txBody>
      </p:sp>
      <p:pic>
        <p:nvPicPr>
          <p:cNvPr id="5" name="Content Placeholder 5">
            <a:extLst>
              <a:ext uri="{FF2B5EF4-FFF2-40B4-BE49-F238E27FC236}">
                <a16:creationId xmlns:a16="http://schemas.microsoft.com/office/drawing/2014/main" id="{8BACCEAA-9EAF-43EC-ABE3-01DF95734DEA}"/>
              </a:ext>
            </a:extLst>
          </p:cNvPr>
          <p:cNvPicPr>
            <a:picLocks noChangeAspect="1"/>
          </p:cNvPicPr>
          <p:nvPr/>
        </p:nvPicPr>
        <p:blipFill>
          <a:blip r:embed="rId2"/>
          <a:stretch>
            <a:fillRect/>
          </a:stretch>
        </p:blipFill>
        <p:spPr>
          <a:xfrm>
            <a:off x="304800" y="990600"/>
            <a:ext cx="3753362" cy="2679807"/>
          </a:xfrm>
          <a:prstGeom prst="rect">
            <a:avLst/>
          </a:prstGeom>
        </p:spPr>
      </p:pic>
      <p:pic>
        <p:nvPicPr>
          <p:cNvPr id="7" name="Content Placeholder 4" descr="Picture 019">
            <a:extLst>
              <a:ext uri="{FF2B5EF4-FFF2-40B4-BE49-F238E27FC236}">
                <a16:creationId xmlns:a16="http://schemas.microsoft.com/office/drawing/2014/main" id="{4A572384-A80B-44DA-8BB4-ABFCC47645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990600"/>
            <a:ext cx="3509788" cy="26318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D7D46C-178F-4E15-93D3-4B611D651641}"/>
              </a:ext>
            </a:extLst>
          </p:cNvPr>
          <p:cNvPicPr>
            <a:picLocks noChangeAspect="1"/>
          </p:cNvPicPr>
          <p:nvPr/>
        </p:nvPicPr>
        <p:blipFill>
          <a:blip r:embed="rId4"/>
          <a:stretch>
            <a:fillRect/>
          </a:stretch>
        </p:blipFill>
        <p:spPr>
          <a:xfrm>
            <a:off x="2362200" y="3794523"/>
            <a:ext cx="3573076" cy="2679807"/>
          </a:xfrm>
          <a:prstGeom prst="rect">
            <a:avLst/>
          </a:prstGeom>
        </p:spPr>
      </p:pic>
    </p:spTree>
    <p:extLst>
      <p:ext uri="{BB962C8B-B14F-4D97-AF65-F5344CB8AC3E}">
        <p14:creationId xmlns:p14="http://schemas.microsoft.com/office/powerpoint/2010/main" val="2917716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6389"/>
            <a:ext cx="7886700" cy="597221"/>
          </a:xfrm>
        </p:spPr>
        <p:txBody>
          <a:bodyPr>
            <a:normAutofit fontScale="90000"/>
          </a:bodyPr>
          <a:lstStyle/>
          <a:p>
            <a:br>
              <a:rPr lang="en-US" b="1" dirty="0"/>
            </a:br>
            <a:r>
              <a:rPr lang="en-US" b="1" dirty="0">
                <a:solidFill>
                  <a:srgbClr val="0070C0"/>
                </a:solidFill>
              </a:rPr>
              <a:t>Contaminant free  </a:t>
            </a:r>
            <a:br>
              <a:rPr lang="en-US" b="1" dirty="0"/>
            </a:br>
            <a:endParaRPr lang="en-US" b="1" dirty="0"/>
          </a:p>
        </p:txBody>
      </p:sp>
      <p:pic>
        <p:nvPicPr>
          <p:cNvPr id="5" name="Content Placeholder 4"/>
          <p:cNvPicPr>
            <a:picLocks noChangeAspect="1"/>
          </p:cNvPicPr>
          <p:nvPr/>
        </p:nvPicPr>
        <p:blipFill>
          <a:blip r:embed="rId3"/>
          <a:stretch>
            <a:fillRect/>
          </a:stretch>
        </p:blipFill>
        <p:spPr>
          <a:xfrm>
            <a:off x="295758" y="1042210"/>
            <a:ext cx="2855362" cy="2386789"/>
          </a:xfrm>
          <a:prstGeom prst="rect">
            <a:avLst/>
          </a:prstGeom>
        </p:spPr>
      </p:pic>
      <p:pic>
        <p:nvPicPr>
          <p:cNvPr id="7" name="Picture 6"/>
          <p:cNvPicPr>
            <a:picLocks noChangeAspect="1"/>
          </p:cNvPicPr>
          <p:nvPr/>
        </p:nvPicPr>
        <p:blipFill rotWithShape="1">
          <a:blip r:embed="rId4"/>
          <a:srcRect l="11006" r="14153" b="-67"/>
          <a:stretch/>
        </p:blipFill>
        <p:spPr>
          <a:xfrm>
            <a:off x="3418382" y="1042211"/>
            <a:ext cx="2574501" cy="2386789"/>
          </a:xfrm>
          <a:prstGeom prst="rect">
            <a:avLst/>
          </a:prstGeom>
        </p:spPr>
      </p:pic>
      <p:pic>
        <p:nvPicPr>
          <p:cNvPr id="8" name="Picture 2" descr="Image result for images total release fogg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977" r="25525"/>
          <a:stretch/>
        </p:blipFill>
        <p:spPr bwMode="auto">
          <a:xfrm>
            <a:off x="533400" y="3428999"/>
            <a:ext cx="1830951" cy="2958716"/>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3">
            <a:extLst>
              <a:ext uri="{FF2B5EF4-FFF2-40B4-BE49-F238E27FC236}">
                <a16:creationId xmlns:a16="http://schemas.microsoft.com/office/drawing/2014/main" id="{6A5D35D6-0269-42BB-9F52-46D7D0B7DB68}"/>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11043" b="4459"/>
          <a:stretch/>
        </p:blipFill>
        <p:spPr>
          <a:xfrm>
            <a:off x="3560214" y="3657601"/>
            <a:ext cx="2023572" cy="2609496"/>
          </a:xfrm>
        </p:spPr>
      </p:pic>
    </p:spTree>
    <p:extLst>
      <p:ext uri="{BB962C8B-B14F-4D97-AF65-F5344CB8AC3E}">
        <p14:creationId xmlns:p14="http://schemas.microsoft.com/office/powerpoint/2010/main" val="3275730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369265"/>
            <a:ext cx="6248399" cy="443070"/>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70C0"/>
                </a:solidFill>
              </a:rPr>
              <a:t>Dampness and mold can be expensive </a:t>
            </a:r>
            <a:endParaRPr spc="-5" dirty="0">
              <a:solidFill>
                <a:srgbClr val="0070C0"/>
              </a:solidFill>
            </a:endParaRPr>
          </a:p>
        </p:txBody>
      </p:sp>
      <p:sp>
        <p:nvSpPr>
          <p:cNvPr id="3" name="object 3"/>
          <p:cNvSpPr txBox="1"/>
          <p:nvPr/>
        </p:nvSpPr>
        <p:spPr>
          <a:xfrm>
            <a:off x="457200" y="940485"/>
            <a:ext cx="8534400" cy="2537233"/>
          </a:xfrm>
          <a:prstGeom prst="rect">
            <a:avLst/>
          </a:prstGeom>
        </p:spPr>
        <p:txBody>
          <a:bodyPr vert="horz" wrap="square" lIns="0" tIns="13335" rIns="0" bIns="0" rtlCol="0">
            <a:spAutoFit/>
          </a:bodyPr>
          <a:lstStyle/>
          <a:p>
            <a:pPr marL="12700">
              <a:lnSpc>
                <a:spcPct val="100000"/>
              </a:lnSpc>
              <a:spcBef>
                <a:spcPts val="5"/>
              </a:spcBef>
              <a:tabLst>
                <a:tab pos="185420" algn="l"/>
              </a:tabLst>
            </a:pPr>
            <a:endParaRPr lang="en-US" dirty="0">
              <a:latin typeface="Calibri"/>
              <a:cs typeface="Calibri"/>
            </a:endParaRPr>
          </a:p>
          <a:p>
            <a:pPr marL="12700">
              <a:lnSpc>
                <a:spcPct val="100000"/>
              </a:lnSpc>
              <a:spcBef>
                <a:spcPts val="5"/>
              </a:spcBef>
              <a:tabLst>
                <a:tab pos="185420" algn="l"/>
              </a:tabLst>
            </a:pPr>
            <a:r>
              <a:rPr lang="en-US" dirty="0">
                <a:latin typeface="Calibri"/>
                <a:cs typeface="Calibri"/>
              </a:rPr>
              <a:t>Better use of resources to improve outcomes</a:t>
            </a:r>
          </a:p>
          <a:p>
            <a:pPr marL="355600" lvl="0" indent="-342900">
              <a:spcBef>
                <a:spcPts val="5"/>
              </a:spcBef>
              <a:buFont typeface="Wingdings" panose="05000000000000000000" pitchFamily="2" charset="2"/>
              <a:buChar char="ü"/>
              <a:tabLst>
                <a:tab pos="185420" algn="l"/>
              </a:tabLst>
            </a:pPr>
            <a:r>
              <a:rPr lang="en-US" spc="-10" dirty="0">
                <a:solidFill>
                  <a:prstClr val="black"/>
                </a:solidFill>
                <a:cs typeface="Calibri"/>
              </a:rPr>
              <a:t>Mold from neglect, lack of maintenance, or repairs may not be a covered peril by insurance </a:t>
            </a:r>
          </a:p>
          <a:p>
            <a:pPr marL="355600" lvl="0" indent="-342900">
              <a:spcBef>
                <a:spcPts val="5"/>
              </a:spcBef>
              <a:buFont typeface="Wingdings" panose="05000000000000000000" pitchFamily="2" charset="2"/>
              <a:buChar char="ü"/>
              <a:tabLst>
                <a:tab pos="185420" algn="l"/>
              </a:tabLst>
            </a:pPr>
            <a:endParaRPr lang="en-US" spc="-10" dirty="0">
              <a:solidFill>
                <a:prstClr val="black"/>
              </a:solidFill>
              <a:cs typeface="Calibri"/>
            </a:endParaRPr>
          </a:p>
          <a:p>
            <a:pPr marL="355600" lvl="0" indent="-342900">
              <a:spcBef>
                <a:spcPts val="5"/>
              </a:spcBef>
              <a:buFont typeface="Wingdings" panose="05000000000000000000" pitchFamily="2" charset="2"/>
              <a:buChar char="ü"/>
              <a:tabLst>
                <a:tab pos="185420" algn="l"/>
              </a:tabLst>
            </a:pPr>
            <a:r>
              <a:rPr lang="en-US" spc="-10" dirty="0">
                <a:solidFill>
                  <a:prstClr val="black"/>
                </a:solidFill>
                <a:cs typeface="Calibri"/>
              </a:rPr>
              <a:t>Professional mold remediation can cost $20/sf or more  </a:t>
            </a:r>
          </a:p>
          <a:p>
            <a:pPr marL="355600" lvl="0" indent="-342900">
              <a:spcBef>
                <a:spcPts val="5"/>
              </a:spcBef>
              <a:buFont typeface="Wingdings" panose="05000000000000000000" pitchFamily="2" charset="2"/>
              <a:buChar char="ü"/>
              <a:tabLst>
                <a:tab pos="185420" algn="l"/>
              </a:tabLst>
            </a:pPr>
            <a:endParaRPr lang="en-US" dirty="0">
              <a:latin typeface="Calibri"/>
              <a:cs typeface="Calibri"/>
            </a:endParaRPr>
          </a:p>
          <a:p>
            <a:pPr marL="355600" lvl="0" indent="-342900">
              <a:spcBef>
                <a:spcPts val="5"/>
              </a:spcBef>
              <a:buFont typeface="Wingdings" panose="05000000000000000000" pitchFamily="2" charset="2"/>
              <a:buChar char="ü"/>
              <a:tabLst>
                <a:tab pos="185420" algn="l"/>
              </a:tabLst>
            </a:pPr>
            <a:r>
              <a:rPr dirty="0">
                <a:latin typeface="Calibri"/>
                <a:cs typeface="Calibri"/>
              </a:rPr>
              <a:t>Mold </a:t>
            </a:r>
            <a:r>
              <a:rPr spc="-5" dirty="0">
                <a:latin typeface="Calibri"/>
                <a:cs typeface="Calibri"/>
              </a:rPr>
              <a:t>sampling: </a:t>
            </a:r>
            <a:r>
              <a:rPr dirty="0">
                <a:latin typeface="Calibri"/>
                <a:cs typeface="Calibri"/>
              </a:rPr>
              <a:t>$100-150 </a:t>
            </a:r>
            <a:r>
              <a:rPr spc="-5" dirty="0">
                <a:latin typeface="Calibri"/>
                <a:cs typeface="Calibri"/>
              </a:rPr>
              <a:t>per sample</a:t>
            </a:r>
            <a:r>
              <a:rPr lang="en-US" spc="-5" dirty="0">
                <a:latin typeface="Calibri"/>
                <a:cs typeface="Calibri"/>
              </a:rPr>
              <a:t> and </a:t>
            </a:r>
            <a:r>
              <a:rPr dirty="0">
                <a:latin typeface="Calibri"/>
                <a:cs typeface="Calibri"/>
              </a:rPr>
              <a:t>$80-100</a:t>
            </a:r>
            <a:r>
              <a:rPr lang="en-US" dirty="0">
                <a:latin typeface="Calibri"/>
                <a:cs typeface="Calibri"/>
              </a:rPr>
              <a:t>/hour</a:t>
            </a:r>
            <a:r>
              <a:rPr dirty="0">
                <a:latin typeface="Calibri"/>
                <a:cs typeface="Calibri"/>
              </a:rPr>
              <a:t> </a:t>
            </a:r>
            <a:r>
              <a:rPr spc="-15" dirty="0">
                <a:latin typeface="Calibri"/>
                <a:cs typeface="Calibri"/>
              </a:rPr>
              <a:t>for </a:t>
            </a:r>
            <a:r>
              <a:rPr spc="-5" dirty="0">
                <a:latin typeface="Calibri"/>
                <a:cs typeface="Calibri"/>
              </a:rPr>
              <a:t>mold</a:t>
            </a:r>
            <a:r>
              <a:rPr spc="-20" dirty="0">
                <a:latin typeface="Calibri"/>
                <a:cs typeface="Calibri"/>
              </a:rPr>
              <a:t> </a:t>
            </a:r>
            <a:r>
              <a:rPr spc="-10" dirty="0">
                <a:latin typeface="Calibri"/>
                <a:cs typeface="Calibri"/>
              </a:rPr>
              <a:t>professionals</a:t>
            </a:r>
            <a:endParaRPr dirty="0">
              <a:latin typeface="Calibri"/>
              <a:cs typeface="Calibri"/>
            </a:endParaRPr>
          </a:p>
          <a:p>
            <a:pPr marL="355600" indent="-342900">
              <a:lnSpc>
                <a:spcPct val="100000"/>
              </a:lnSpc>
              <a:spcBef>
                <a:spcPts val="5"/>
              </a:spcBef>
              <a:buFont typeface="Arial" panose="020B0604020202020204" pitchFamily="34" charset="0"/>
              <a:buChar char="•"/>
              <a:tabLst>
                <a:tab pos="185420" algn="l"/>
              </a:tabLst>
            </a:pPr>
            <a:endParaRPr sz="2000" dirty="0">
              <a:latin typeface="Calibri"/>
              <a:cs typeface="Calibri"/>
            </a:endParaRPr>
          </a:p>
        </p:txBody>
      </p:sp>
    </p:spTree>
    <p:extLst>
      <p:ext uri="{BB962C8B-B14F-4D97-AF65-F5344CB8AC3E}">
        <p14:creationId xmlns:p14="http://schemas.microsoft.com/office/powerpoint/2010/main" val="3525098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5975" y="723646"/>
            <a:ext cx="597090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0070C0"/>
                </a:solidFill>
              </a:rPr>
              <a:t>Dampness </a:t>
            </a:r>
            <a:r>
              <a:rPr sz="2400" dirty="0">
                <a:solidFill>
                  <a:srgbClr val="0070C0"/>
                </a:solidFill>
              </a:rPr>
              <a:t>and Mold </a:t>
            </a:r>
            <a:r>
              <a:rPr sz="2400" spc="-5" dirty="0">
                <a:solidFill>
                  <a:srgbClr val="0070C0"/>
                </a:solidFill>
              </a:rPr>
              <a:t>Growth Impacts </a:t>
            </a:r>
            <a:r>
              <a:rPr sz="2400" dirty="0">
                <a:solidFill>
                  <a:srgbClr val="0070C0"/>
                </a:solidFill>
              </a:rPr>
              <a:t>to</a:t>
            </a:r>
            <a:r>
              <a:rPr sz="2400" spc="-10" dirty="0">
                <a:solidFill>
                  <a:srgbClr val="0070C0"/>
                </a:solidFill>
              </a:rPr>
              <a:t> </a:t>
            </a:r>
            <a:r>
              <a:rPr sz="2400" dirty="0">
                <a:solidFill>
                  <a:srgbClr val="0070C0"/>
                </a:solidFill>
              </a:rPr>
              <a:t>Health</a:t>
            </a:r>
          </a:p>
        </p:txBody>
      </p:sp>
      <p:sp>
        <p:nvSpPr>
          <p:cNvPr id="3" name="object 3"/>
          <p:cNvSpPr txBox="1"/>
          <p:nvPr/>
        </p:nvSpPr>
        <p:spPr>
          <a:xfrm>
            <a:off x="696874" y="1611629"/>
            <a:ext cx="7761326" cy="2712666"/>
          </a:xfrm>
          <a:prstGeom prst="rect">
            <a:avLst/>
          </a:prstGeom>
        </p:spPr>
        <p:txBody>
          <a:bodyPr vert="horz" wrap="square" lIns="0" tIns="43815" rIns="0" bIns="0" rtlCol="0">
            <a:spAutoFit/>
          </a:bodyPr>
          <a:lstStyle/>
          <a:p>
            <a:pPr marL="12700" marR="359410">
              <a:lnSpc>
                <a:spcPts val="1939"/>
              </a:lnSpc>
              <a:spcBef>
                <a:spcPts val="345"/>
              </a:spcBef>
              <a:tabLst>
                <a:tab pos="185420" algn="l"/>
              </a:tabLst>
            </a:pPr>
            <a:r>
              <a:rPr dirty="0">
                <a:latin typeface="Calibri" panose="020F0502020204030204" pitchFamily="34" charset="0"/>
                <a:cs typeface="Calibri" panose="020F0502020204030204" pitchFamily="34" charset="0"/>
              </a:rPr>
              <a:t>Most </a:t>
            </a:r>
            <a:r>
              <a:rPr spc="-5" dirty="0">
                <a:latin typeface="Calibri" panose="020F0502020204030204" pitchFamily="34" charset="0"/>
                <a:cs typeface="Calibri" panose="020F0502020204030204" pitchFamily="34" charset="0"/>
              </a:rPr>
              <a:t>healthy adults can inhale large numbers </a:t>
            </a:r>
            <a:r>
              <a:rPr dirty="0">
                <a:latin typeface="Calibri" panose="020F0502020204030204" pitchFamily="34" charset="0"/>
                <a:cs typeface="Calibri" panose="020F0502020204030204" pitchFamily="34" charset="0"/>
              </a:rPr>
              <a:t>of </a:t>
            </a:r>
            <a:r>
              <a:rPr spc="-5" dirty="0">
                <a:latin typeface="Calibri" panose="020F0502020204030204" pitchFamily="34" charset="0"/>
                <a:cs typeface="Calibri" panose="020F0502020204030204" pitchFamily="34" charset="0"/>
              </a:rPr>
              <a:t>mold spores </a:t>
            </a:r>
            <a:r>
              <a:rPr spc="-10" dirty="0">
                <a:latin typeface="Calibri" panose="020F0502020204030204" pitchFamily="34" charset="0"/>
                <a:cs typeface="Calibri" panose="020F0502020204030204" pitchFamily="34" charset="0"/>
              </a:rPr>
              <a:t>without </a:t>
            </a:r>
            <a:r>
              <a:rPr spc="-5" dirty="0">
                <a:latin typeface="Calibri" panose="020F0502020204030204" pitchFamily="34" charset="0"/>
                <a:cs typeface="Calibri" panose="020F0502020204030204" pitchFamily="34" charset="0"/>
              </a:rPr>
              <a:t>ill </a:t>
            </a:r>
            <a:r>
              <a:rPr spc="-10" dirty="0">
                <a:latin typeface="Calibri" panose="020F0502020204030204" pitchFamily="34" charset="0"/>
                <a:cs typeface="Calibri" panose="020F0502020204030204" pitchFamily="34" charset="0"/>
              </a:rPr>
              <a:t>effects</a:t>
            </a:r>
            <a:endParaRPr lang="en-US" spc="-10" dirty="0">
              <a:latin typeface="Calibri" panose="020F0502020204030204" pitchFamily="34" charset="0"/>
              <a:cs typeface="Calibri" panose="020F0502020204030204" pitchFamily="34" charset="0"/>
            </a:endParaRPr>
          </a:p>
          <a:p>
            <a:pPr marL="12700" marR="359410">
              <a:lnSpc>
                <a:spcPts val="1939"/>
              </a:lnSpc>
              <a:spcBef>
                <a:spcPts val="345"/>
              </a:spcBef>
              <a:tabLst>
                <a:tab pos="185420" algn="l"/>
              </a:tabLst>
            </a:pPr>
            <a:endParaRPr lang="en-US" spc="-10" dirty="0">
              <a:latin typeface="Calibri" panose="020F0502020204030204" pitchFamily="34" charset="0"/>
              <a:cs typeface="Calibri" panose="020F0502020204030204" pitchFamily="34" charset="0"/>
            </a:endParaRPr>
          </a:p>
          <a:p>
            <a:pPr marL="12700" marR="359410">
              <a:lnSpc>
                <a:spcPts val="1939"/>
              </a:lnSpc>
              <a:spcBef>
                <a:spcPts val="345"/>
              </a:spcBef>
              <a:tabLst>
                <a:tab pos="185420" algn="l"/>
              </a:tabLst>
            </a:pPr>
            <a:r>
              <a:rPr lang="en-US" spc="-10" dirty="0">
                <a:latin typeface="Calibri" panose="020F0502020204030204" pitchFamily="34" charset="0"/>
                <a:cs typeface="Calibri" panose="020F0502020204030204" pitchFamily="34" charset="0"/>
              </a:rPr>
              <a:t>We all inhale some mold and mold products from indoor and outdoor sources</a:t>
            </a:r>
            <a:endParaRPr dirty="0">
              <a:latin typeface="Calibri" panose="020F0502020204030204" pitchFamily="34" charset="0"/>
              <a:cs typeface="Calibri" panose="020F0502020204030204" pitchFamily="34" charset="0"/>
            </a:endParaRPr>
          </a:p>
          <a:p>
            <a:pPr>
              <a:lnSpc>
                <a:spcPct val="100000"/>
              </a:lnSpc>
            </a:pPr>
            <a:endParaRPr lang="en-US" dirty="0">
              <a:latin typeface="Calibri" panose="020F0502020204030204" pitchFamily="34" charset="0"/>
              <a:cs typeface="Calibri" panose="020F0502020204030204" pitchFamily="34" charset="0"/>
            </a:endParaRPr>
          </a:p>
          <a:p>
            <a:pPr>
              <a:lnSpc>
                <a:spcPct val="100000"/>
              </a:lnSpc>
            </a:pPr>
            <a:r>
              <a:rPr lang="en-US" dirty="0">
                <a:latin typeface="Calibri" panose="020F0502020204030204" pitchFamily="34" charset="0"/>
                <a:cs typeface="Calibri" panose="020F0502020204030204" pitchFamily="34" charset="0"/>
              </a:rPr>
              <a:t>No environment can be permanently free of mold spores</a:t>
            </a:r>
            <a:endParaRPr dirty="0">
              <a:latin typeface="Calibri" panose="020F0502020204030204" pitchFamily="34" charset="0"/>
              <a:cs typeface="Calibri" panose="020F0502020204030204" pitchFamily="34" charset="0"/>
            </a:endParaRPr>
          </a:p>
          <a:p>
            <a:pPr marL="12700" marR="688975">
              <a:lnSpc>
                <a:spcPct val="90000"/>
              </a:lnSpc>
              <a:spcBef>
                <a:spcPts val="1220"/>
              </a:spcBef>
              <a:tabLst>
                <a:tab pos="185420" algn="l"/>
              </a:tabLst>
            </a:pPr>
            <a:r>
              <a:rPr lang="en-US" spc="-25" dirty="0">
                <a:latin typeface="Calibri" panose="020F0502020204030204" pitchFamily="34" charset="0"/>
                <a:cs typeface="Calibri" panose="020F0502020204030204" pitchFamily="34" charset="0"/>
              </a:rPr>
              <a:t>Mold growth is a complex mixture usually </a:t>
            </a:r>
            <a:r>
              <a:rPr spc="-5" dirty="0">
                <a:latin typeface="Calibri" panose="020F0502020204030204" pitchFamily="34" charset="0"/>
                <a:cs typeface="Calibri" panose="020F0502020204030204" pitchFamily="34" charset="0"/>
              </a:rPr>
              <a:t>associated </a:t>
            </a:r>
            <a:r>
              <a:rPr spc="-15" dirty="0">
                <a:latin typeface="Calibri" panose="020F0502020204030204" pitchFamily="34" charset="0"/>
                <a:cs typeface="Calibri" panose="020F0502020204030204" pitchFamily="34" charset="0"/>
              </a:rPr>
              <a:t>with </a:t>
            </a:r>
            <a:r>
              <a:rPr spc="-5" dirty="0">
                <a:latin typeface="Calibri" panose="020F0502020204030204" pitchFamily="34" charset="0"/>
                <a:cs typeface="Calibri" panose="020F0502020204030204" pitchFamily="34" charset="0"/>
              </a:rPr>
              <a:t>other dampness-related</a:t>
            </a:r>
            <a:r>
              <a:rPr spc="12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contaminants</a:t>
            </a:r>
            <a:endParaRPr dirty="0">
              <a:latin typeface="Calibri" panose="020F0502020204030204" pitchFamily="34" charset="0"/>
              <a:cs typeface="Calibri" panose="020F0502020204030204" pitchFamily="34" charset="0"/>
            </a:endParaRPr>
          </a:p>
          <a:p>
            <a:pPr marL="12700" marR="5080">
              <a:lnSpc>
                <a:spcPts val="1939"/>
              </a:lnSpc>
              <a:spcBef>
                <a:spcPts val="1275"/>
              </a:spcBef>
              <a:tabLst>
                <a:tab pos="185420" algn="l"/>
              </a:tabLst>
            </a:pPr>
            <a:r>
              <a:rPr spc="-5" dirty="0">
                <a:latin typeface="Calibri" panose="020F0502020204030204" pitchFamily="34" charset="0"/>
                <a:cs typeface="Calibri" panose="020F0502020204030204" pitchFamily="34" charset="0"/>
              </a:rPr>
              <a:t>Sensitive populations and people </a:t>
            </a:r>
            <a:r>
              <a:rPr spc="-15" dirty="0">
                <a:latin typeface="Calibri" panose="020F0502020204030204" pitchFamily="34" charset="0"/>
                <a:cs typeface="Calibri" panose="020F0502020204030204" pitchFamily="34" charset="0"/>
              </a:rPr>
              <a:t>with </a:t>
            </a:r>
            <a:r>
              <a:rPr spc="-5" dirty="0">
                <a:latin typeface="Calibri" panose="020F0502020204030204" pitchFamily="34" charset="0"/>
                <a:cs typeface="Calibri" panose="020F0502020204030204" pitchFamily="34" charset="0"/>
              </a:rPr>
              <a:t>certain conditions </a:t>
            </a:r>
            <a:r>
              <a:rPr lang="en-US" spc="-5" dirty="0">
                <a:latin typeface="Calibri" panose="020F0502020204030204" pitchFamily="34" charset="0"/>
                <a:cs typeface="Calibri" panose="020F0502020204030204" pitchFamily="34" charset="0"/>
              </a:rPr>
              <a:t>are </a:t>
            </a:r>
            <a:r>
              <a:rPr lang="en-US" dirty="0">
                <a:latin typeface="Calibri" panose="020F0502020204030204" pitchFamily="34" charset="0"/>
                <a:cs typeface="Calibri" panose="020F0502020204030204" pitchFamily="34" charset="0"/>
              </a:rPr>
              <a:t>more likely to have symptoms that are more severe than healthy adults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9570" y="369265"/>
            <a:ext cx="5864225" cy="44307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070C0"/>
                </a:solidFill>
              </a:rPr>
              <a:t>Susceptible </a:t>
            </a:r>
            <a:r>
              <a:rPr dirty="0">
                <a:solidFill>
                  <a:srgbClr val="0070C0"/>
                </a:solidFill>
              </a:rPr>
              <a:t>Populations </a:t>
            </a:r>
            <a:r>
              <a:rPr spc="-5" dirty="0">
                <a:solidFill>
                  <a:srgbClr val="0070C0"/>
                </a:solidFill>
              </a:rPr>
              <a:t>and</a:t>
            </a:r>
            <a:r>
              <a:rPr spc="-60" dirty="0">
                <a:solidFill>
                  <a:srgbClr val="0070C0"/>
                </a:solidFill>
              </a:rPr>
              <a:t> </a:t>
            </a:r>
            <a:r>
              <a:rPr lang="en-US" spc="-60" dirty="0">
                <a:solidFill>
                  <a:srgbClr val="0070C0"/>
                </a:solidFill>
              </a:rPr>
              <a:t>c</a:t>
            </a:r>
            <a:r>
              <a:rPr dirty="0">
                <a:solidFill>
                  <a:srgbClr val="0070C0"/>
                </a:solidFill>
              </a:rPr>
              <a:t>onditions</a:t>
            </a:r>
          </a:p>
        </p:txBody>
      </p:sp>
      <p:sp>
        <p:nvSpPr>
          <p:cNvPr id="3" name="object 3"/>
          <p:cNvSpPr txBox="1"/>
          <p:nvPr/>
        </p:nvSpPr>
        <p:spPr>
          <a:xfrm>
            <a:off x="707542" y="1140333"/>
            <a:ext cx="8055458" cy="3695884"/>
          </a:xfrm>
          <a:prstGeom prst="rect">
            <a:avLst/>
          </a:prstGeom>
        </p:spPr>
        <p:txBody>
          <a:bodyPr vert="horz" wrap="square" lIns="0" tIns="78105" rIns="0" bIns="0" rtlCol="0">
            <a:spAutoFit/>
          </a:bodyPr>
          <a:lstStyle/>
          <a:p>
            <a:pPr>
              <a:lnSpc>
                <a:spcPct val="100000"/>
              </a:lnSpc>
              <a:spcBef>
                <a:spcPts val="615"/>
              </a:spcBef>
              <a:tabLst>
                <a:tab pos="185420" algn="l"/>
              </a:tabLst>
            </a:pPr>
            <a:r>
              <a:rPr spc="-10" dirty="0">
                <a:latin typeface="Calibri"/>
                <a:cs typeface="Calibri"/>
              </a:rPr>
              <a:t>Children </a:t>
            </a:r>
            <a:r>
              <a:rPr dirty="0">
                <a:latin typeface="Calibri"/>
                <a:cs typeface="Calibri"/>
              </a:rPr>
              <a:t>and elderly</a:t>
            </a:r>
          </a:p>
          <a:p>
            <a:pPr>
              <a:lnSpc>
                <a:spcPct val="100000"/>
              </a:lnSpc>
              <a:spcBef>
                <a:spcPts val="515"/>
              </a:spcBef>
              <a:tabLst>
                <a:tab pos="185420" algn="l"/>
              </a:tabLst>
            </a:pPr>
            <a:endParaRPr lang="en-US" spc="-10" dirty="0">
              <a:latin typeface="Calibri"/>
              <a:cs typeface="Calibri"/>
            </a:endParaRPr>
          </a:p>
          <a:p>
            <a:pPr>
              <a:lnSpc>
                <a:spcPct val="100000"/>
              </a:lnSpc>
              <a:spcBef>
                <a:spcPts val="515"/>
              </a:spcBef>
              <a:tabLst>
                <a:tab pos="185420" algn="l"/>
              </a:tabLst>
            </a:pPr>
            <a:r>
              <a:rPr spc="-10" dirty="0">
                <a:latin typeface="Calibri"/>
                <a:cs typeface="Calibri"/>
              </a:rPr>
              <a:t>People </a:t>
            </a:r>
            <a:r>
              <a:rPr dirty="0">
                <a:latin typeface="Calibri"/>
                <a:cs typeface="Calibri"/>
              </a:rPr>
              <a:t>with </a:t>
            </a:r>
            <a:r>
              <a:rPr spc="-10" dirty="0">
                <a:latin typeface="Calibri"/>
                <a:cs typeface="Calibri"/>
              </a:rPr>
              <a:t>allergies/hypersensitivity </a:t>
            </a:r>
            <a:r>
              <a:rPr spc="-5" dirty="0">
                <a:latin typeface="Calibri"/>
                <a:cs typeface="Calibri"/>
              </a:rPr>
              <a:t>or pulmonary</a:t>
            </a:r>
            <a:r>
              <a:rPr spc="-10" dirty="0">
                <a:latin typeface="Calibri"/>
                <a:cs typeface="Calibri"/>
              </a:rPr>
              <a:t> </a:t>
            </a:r>
            <a:r>
              <a:rPr spc="-5" dirty="0">
                <a:latin typeface="Calibri"/>
                <a:cs typeface="Calibri"/>
              </a:rPr>
              <a:t>disease</a:t>
            </a:r>
            <a:endParaRPr dirty="0">
              <a:latin typeface="Calibri"/>
              <a:cs typeface="Calibri"/>
            </a:endParaRPr>
          </a:p>
          <a:p>
            <a:pPr marR="1905000">
              <a:lnSpc>
                <a:spcPct val="117600"/>
              </a:lnSpc>
              <a:spcBef>
                <a:spcPts val="10"/>
              </a:spcBef>
              <a:tabLst>
                <a:tab pos="185420" algn="l"/>
              </a:tabLst>
            </a:pPr>
            <a:endParaRPr lang="en-US" spc="-10" dirty="0">
              <a:latin typeface="Calibri"/>
              <a:cs typeface="Calibri"/>
            </a:endParaRPr>
          </a:p>
          <a:p>
            <a:pPr marR="1905000">
              <a:lnSpc>
                <a:spcPct val="117600"/>
              </a:lnSpc>
              <a:spcBef>
                <a:spcPts val="10"/>
              </a:spcBef>
              <a:tabLst>
                <a:tab pos="185420" algn="l"/>
              </a:tabLst>
            </a:pPr>
            <a:r>
              <a:rPr spc="-10" dirty="0">
                <a:latin typeface="Calibri"/>
                <a:cs typeface="Calibri"/>
              </a:rPr>
              <a:t>People </a:t>
            </a:r>
            <a:r>
              <a:rPr dirty="0">
                <a:latin typeface="Calibri"/>
                <a:cs typeface="Calibri"/>
              </a:rPr>
              <a:t>with </a:t>
            </a:r>
            <a:r>
              <a:rPr spc="-10" dirty="0">
                <a:latin typeface="Calibri"/>
                <a:cs typeface="Calibri"/>
              </a:rPr>
              <a:t>compromised </a:t>
            </a:r>
            <a:r>
              <a:rPr dirty="0">
                <a:latin typeface="Calibri"/>
                <a:cs typeface="Calibri"/>
              </a:rPr>
              <a:t>immune </a:t>
            </a:r>
            <a:r>
              <a:rPr spc="-20" dirty="0">
                <a:latin typeface="Calibri"/>
                <a:cs typeface="Calibri"/>
              </a:rPr>
              <a:t>systems:  </a:t>
            </a:r>
            <a:endParaRPr lang="en-US" spc="-20" dirty="0">
              <a:latin typeface="Calibri"/>
              <a:cs typeface="Calibri"/>
            </a:endParaRPr>
          </a:p>
          <a:p>
            <a:pPr marL="342900" marR="1905000" indent="-342900">
              <a:lnSpc>
                <a:spcPct val="117600"/>
              </a:lnSpc>
              <a:spcBef>
                <a:spcPts val="10"/>
              </a:spcBef>
              <a:buFont typeface="Wingdings" panose="05000000000000000000" pitchFamily="2" charset="2"/>
              <a:buChar char="ü"/>
              <a:tabLst>
                <a:tab pos="185420" algn="l"/>
              </a:tabLst>
            </a:pPr>
            <a:r>
              <a:rPr spc="-10" dirty="0">
                <a:latin typeface="Calibri"/>
                <a:cs typeface="Calibri"/>
              </a:rPr>
              <a:t>Pre</a:t>
            </a:r>
            <a:r>
              <a:rPr lang="en-US" spc="-10" dirty="0">
                <a:latin typeface="Calibri"/>
                <a:cs typeface="Calibri"/>
              </a:rPr>
              <a:t>-</a:t>
            </a:r>
            <a:r>
              <a:rPr spc="-10" dirty="0">
                <a:latin typeface="Calibri"/>
                <a:cs typeface="Calibri"/>
              </a:rPr>
              <a:t>existing</a:t>
            </a:r>
            <a:r>
              <a:rPr lang="en-US" spc="-10" dirty="0">
                <a:latin typeface="Calibri"/>
                <a:cs typeface="Calibri"/>
              </a:rPr>
              <a:t> </a:t>
            </a:r>
            <a:r>
              <a:rPr spc="-5" dirty="0">
                <a:latin typeface="Calibri"/>
                <a:cs typeface="Calibri"/>
              </a:rPr>
              <a:t>disease</a:t>
            </a:r>
            <a:endParaRPr lang="en-US" spc="-5" dirty="0">
              <a:latin typeface="Calibri"/>
              <a:cs typeface="Calibri"/>
            </a:endParaRPr>
          </a:p>
          <a:p>
            <a:pPr marL="342900" marR="1905000" indent="-342900">
              <a:lnSpc>
                <a:spcPct val="117600"/>
              </a:lnSpc>
              <a:spcBef>
                <a:spcPts val="10"/>
              </a:spcBef>
              <a:buFont typeface="Wingdings" panose="05000000000000000000" pitchFamily="2" charset="2"/>
              <a:buChar char="ü"/>
              <a:tabLst>
                <a:tab pos="185420" algn="l"/>
              </a:tabLst>
            </a:pPr>
            <a:r>
              <a:rPr spc="-10" dirty="0">
                <a:latin typeface="Calibri"/>
                <a:cs typeface="Calibri"/>
              </a:rPr>
              <a:t>People </a:t>
            </a:r>
            <a:r>
              <a:rPr spc="-5" dirty="0">
                <a:latin typeface="Calibri"/>
                <a:cs typeface="Calibri"/>
              </a:rPr>
              <a:t>taking certain</a:t>
            </a:r>
            <a:r>
              <a:rPr spc="-100" dirty="0">
                <a:latin typeface="Calibri"/>
                <a:cs typeface="Calibri"/>
              </a:rPr>
              <a:t> </a:t>
            </a:r>
            <a:r>
              <a:rPr spc="-5" dirty="0">
                <a:latin typeface="Calibri"/>
                <a:cs typeface="Calibri"/>
              </a:rPr>
              <a:t>medications  </a:t>
            </a:r>
            <a:endParaRPr lang="en-US" spc="-5" dirty="0">
              <a:latin typeface="Calibri"/>
              <a:cs typeface="Calibri"/>
            </a:endParaRPr>
          </a:p>
          <a:p>
            <a:pPr marL="342900" marR="1905000" indent="-342900">
              <a:lnSpc>
                <a:spcPct val="117600"/>
              </a:lnSpc>
              <a:spcBef>
                <a:spcPts val="10"/>
              </a:spcBef>
              <a:buFont typeface="Wingdings" panose="05000000000000000000" pitchFamily="2" charset="2"/>
              <a:buChar char="ü"/>
              <a:tabLst>
                <a:tab pos="185420" algn="l"/>
              </a:tabLst>
            </a:pPr>
            <a:r>
              <a:rPr spc="-20" dirty="0">
                <a:latin typeface="Calibri"/>
                <a:cs typeface="Calibri"/>
              </a:rPr>
              <a:t>Post</a:t>
            </a:r>
            <a:r>
              <a:rPr lang="en-US" spc="-20" dirty="0">
                <a:latin typeface="Calibri"/>
                <a:cs typeface="Calibri"/>
              </a:rPr>
              <a:t>-operative </a:t>
            </a:r>
            <a:endParaRPr dirty="0">
              <a:latin typeface="Calibri"/>
              <a:cs typeface="Calibri"/>
            </a:endParaRPr>
          </a:p>
          <a:p>
            <a:pPr marL="342900" indent="-342900">
              <a:lnSpc>
                <a:spcPct val="100000"/>
              </a:lnSpc>
              <a:spcBef>
                <a:spcPts val="505"/>
              </a:spcBef>
              <a:buFont typeface="Wingdings" panose="05000000000000000000" pitchFamily="2" charset="2"/>
              <a:buChar char="ü"/>
            </a:pPr>
            <a:r>
              <a:rPr spc="-30" dirty="0">
                <a:latin typeface="Calibri"/>
                <a:cs typeface="Calibri"/>
              </a:rPr>
              <a:t>HIV/AIDS</a:t>
            </a:r>
            <a:endParaRPr lang="en-US" spc="-30" dirty="0">
              <a:latin typeface="Calibri"/>
              <a:cs typeface="Calibri"/>
            </a:endParaRPr>
          </a:p>
          <a:p>
            <a:pPr marL="342900" indent="-342900">
              <a:lnSpc>
                <a:spcPct val="100000"/>
              </a:lnSpc>
              <a:spcBef>
                <a:spcPts val="505"/>
              </a:spcBef>
              <a:buFont typeface="Wingdings" panose="05000000000000000000" pitchFamily="2" charset="2"/>
              <a:buChar char="ü"/>
            </a:pPr>
            <a:r>
              <a:rPr spc="-10" dirty="0">
                <a:latin typeface="Calibri"/>
                <a:cs typeface="Calibri"/>
              </a:rPr>
              <a:t>People </a:t>
            </a:r>
            <a:r>
              <a:rPr spc="-5" dirty="0">
                <a:latin typeface="Calibri"/>
                <a:cs typeface="Calibri"/>
              </a:rPr>
              <a:t>being </a:t>
            </a:r>
            <a:r>
              <a:rPr spc="-15" dirty="0">
                <a:latin typeface="Calibri"/>
                <a:cs typeface="Calibri"/>
              </a:rPr>
              <a:t>treated </a:t>
            </a:r>
            <a:r>
              <a:rPr lang="en-US" spc="-15" dirty="0">
                <a:latin typeface="Calibri"/>
                <a:cs typeface="Calibri"/>
              </a:rPr>
              <a:t>for </a:t>
            </a:r>
            <a:r>
              <a:rPr spc="-5" dirty="0">
                <a:latin typeface="Calibri"/>
                <a:cs typeface="Calibri"/>
              </a:rPr>
              <a:t>cancer</a:t>
            </a:r>
            <a:endParaRPr lang="en-US" spc="-5" dirty="0">
              <a:latin typeface="Calibri"/>
              <a:cs typeface="Calibri"/>
            </a:endParaRPr>
          </a:p>
          <a:p>
            <a:pPr>
              <a:lnSpc>
                <a:spcPct val="100000"/>
              </a:lnSpc>
              <a:spcBef>
                <a:spcPts val="505"/>
              </a:spcBef>
            </a:pPr>
            <a:endParaRPr lang="en-US" spc="-5" dirty="0">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227" y="366141"/>
            <a:ext cx="7032625" cy="452120"/>
          </a:xfrm>
          <a:prstGeom prst="rect">
            <a:avLst/>
          </a:prstGeom>
        </p:spPr>
        <p:txBody>
          <a:bodyPr vert="horz" wrap="square" lIns="0" tIns="12065" rIns="0" bIns="0" rtlCol="0">
            <a:spAutoFit/>
          </a:bodyPr>
          <a:lstStyle/>
          <a:p>
            <a:pPr marL="12700" algn="ctr">
              <a:lnSpc>
                <a:spcPct val="100000"/>
              </a:lnSpc>
              <a:spcBef>
                <a:spcPts val="95"/>
              </a:spcBef>
            </a:pPr>
            <a:r>
              <a:rPr spc="-5" dirty="0">
                <a:solidFill>
                  <a:srgbClr val="0070C0"/>
                </a:solidFill>
              </a:rPr>
              <a:t>Mold and Health </a:t>
            </a:r>
            <a:r>
              <a:rPr spc="-10" dirty="0">
                <a:solidFill>
                  <a:srgbClr val="0070C0"/>
                </a:solidFill>
              </a:rPr>
              <a:t>Effects</a:t>
            </a:r>
            <a:endParaRPr b="0" dirty="0">
              <a:solidFill>
                <a:srgbClr val="0070C0"/>
              </a:solidFill>
              <a:latin typeface="Times New Roman"/>
              <a:cs typeface="Times New Roman"/>
            </a:endParaRPr>
          </a:p>
        </p:txBody>
      </p:sp>
      <p:sp>
        <p:nvSpPr>
          <p:cNvPr id="3" name="object 3"/>
          <p:cNvSpPr txBox="1">
            <a:spLocks noGrp="1"/>
          </p:cNvSpPr>
          <p:nvPr>
            <p:ph type="body" idx="1"/>
          </p:nvPr>
        </p:nvSpPr>
        <p:spPr>
          <a:xfrm>
            <a:off x="304800" y="1066800"/>
            <a:ext cx="8382000" cy="5921236"/>
          </a:xfrm>
          <a:prstGeom prst="rect">
            <a:avLst/>
          </a:prstGeom>
        </p:spPr>
        <p:txBody>
          <a:bodyPr vert="horz" wrap="square" lIns="0" tIns="13335" rIns="0" bIns="0" rtlCol="0">
            <a:spAutoFit/>
          </a:bodyPr>
          <a:lstStyle/>
          <a:p>
            <a:pPr marL="253365">
              <a:lnSpc>
                <a:spcPts val="2039"/>
              </a:lnSpc>
              <a:spcBef>
                <a:spcPts val="105"/>
              </a:spcBef>
            </a:pPr>
            <a:r>
              <a:rPr lang="en-US" sz="1800" b="1" spc="-5" dirty="0"/>
              <a:t>E</a:t>
            </a:r>
            <a:r>
              <a:rPr sz="1800" b="1" spc="-5" dirty="0"/>
              <a:t>pidemiological evidence</a:t>
            </a:r>
            <a:r>
              <a:rPr lang="en-US" sz="1800" b="1" spc="-5" dirty="0"/>
              <a:t> </a:t>
            </a:r>
          </a:p>
          <a:p>
            <a:pPr marL="253365">
              <a:lnSpc>
                <a:spcPts val="2039"/>
              </a:lnSpc>
              <a:spcBef>
                <a:spcPts val="105"/>
              </a:spcBef>
            </a:pPr>
            <a:r>
              <a:rPr lang="en-US" sz="1800" b="1" spc="-5" dirty="0"/>
              <a:t>(not applicable to immune compromised persons, who are at risks for fungal colonization of opportunistic infections</a:t>
            </a:r>
          </a:p>
          <a:p>
            <a:pPr marL="596265" indent="-342900">
              <a:lnSpc>
                <a:spcPts val="2039"/>
              </a:lnSpc>
              <a:spcBef>
                <a:spcPts val="105"/>
              </a:spcBef>
              <a:buFont typeface="Wingdings" panose="05000000000000000000" pitchFamily="2" charset="2"/>
              <a:buChar char="ü"/>
            </a:pPr>
            <a:endParaRPr lang="en-US" sz="1800" spc="-5" dirty="0"/>
          </a:p>
          <a:p>
            <a:pPr marL="596265" indent="-342900">
              <a:lnSpc>
                <a:spcPts val="2039"/>
              </a:lnSpc>
              <a:spcBef>
                <a:spcPts val="105"/>
              </a:spcBef>
              <a:buFont typeface="Wingdings" panose="05000000000000000000" pitchFamily="2" charset="2"/>
              <a:buChar char="ü"/>
            </a:pPr>
            <a:r>
              <a:rPr lang="en-US" sz="1800" spc="-5" dirty="0"/>
              <a:t>Institute of Medicine sufficient evidence of an association between indoor dampness and mold with cough, wheeze, upper respiratory tract (nose and throat) symptoms and exacerbation of asthma </a:t>
            </a:r>
          </a:p>
          <a:p>
            <a:pPr marL="596265" indent="-342900">
              <a:lnSpc>
                <a:spcPts val="2039"/>
              </a:lnSpc>
              <a:spcBef>
                <a:spcPts val="105"/>
              </a:spcBef>
              <a:buFont typeface="Wingdings" panose="05000000000000000000" pitchFamily="2" charset="2"/>
              <a:buChar char="ü"/>
            </a:pPr>
            <a:endParaRPr lang="en-US" sz="1800" spc="-5" dirty="0"/>
          </a:p>
          <a:p>
            <a:pPr marL="596265" indent="-342900">
              <a:lnSpc>
                <a:spcPts val="2039"/>
              </a:lnSpc>
              <a:spcBef>
                <a:spcPts val="105"/>
              </a:spcBef>
              <a:buFont typeface="Wingdings" panose="05000000000000000000" pitchFamily="2" charset="2"/>
              <a:buChar char="ü"/>
            </a:pPr>
            <a:r>
              <a:rPr lang="en-US" sz="1800" spc="-5" dirty="0"/>
              <a:t>World Health Organization added shortness of breath, bronchitis and allergic rhinosinusitis to the list in 2009</a:t>
            </a:r>
          </a:p>
          <a:p>
            <a:pPr marL="515938" indent="-285750">
              <a:lnSpc>
                <a:spcPts val="2245"/>
              </a:lnSpc>
              <a:buFont typeface="Wingdings" panose="05000000000000000000" pitchFamily="2" charset="2"/>
              <a:buChar char="ü"/>
              <a:tabLst>
                <a:tab pos="824865" algn="l"/>
                <a:tab pos="825500" algn="l"/>
              </a:tabLst>
            </a:pPr>
            <a:endParaRPr lang="en-US" sz="1800" spc="-5" dirty="0"/>
          </a:p>
          <a:p>
            <a:pPr marL="515938" indent="-285750">
              <a:lnSpc>
                <a:spcPts val="2245"/>
              </a:lnSpc>
              <a:buFont typeface="Wingdings" panose="05000000000000000000" pitchFamily="2" charset="2"/>
              <a:buChar char="ü"/>
              <a:tabLst>
                <a:tab pos="824865" algn="l"/>
                <a:tab pos="825500" algn="l"/>
              </a:tabLst>
            </a:pPr>
            <a:r>
              <a:rPr lang="en-US" sz="1800" spc="-5" dirty="0"/>
              <a:t>Dose response effect—</a:t>
            </a:r>
            <a:r>
              <a:rPr lang="en-US" sz="1800" dirty="0">
                <a:solidFill>
                  <a:srgbClr val="000000"/>
                </a:solidFill>
                <a:latin typeface="Calibri" panose="020F0502020204030204" pitchFamily="34" charset="0"/>
                <a:ea typeface="Calibri" panose="020F0502020204030204" pitchFamily="34" charset="0"/>
              </a:rPr>
              <a:t>likelihood and severity health of impacts increase as the size, severity, and duration of mold growth, musty odors, and water damage increase</a:t>
            </a:r>
            <a:endParaRPr lang="en-US" sz="1800" spc="-5" dirty="0"/>
          </a:p>
          <a:p>
            <a:pPr marL="253365" marR="505459">
              <a:lnSpc>
                <a:spcPct val="70000"/>
              </a:lnSpc>
              <a:spcBef>
                <a:spcPts val="5"/>
              </a:spcBef>
            </a:pPr>
            <a:endParaRPr lang="en-US" sz="1800" b="1" spc="-5" dirty="0"/>
          </a:p>
          <a:p>
            <a:pPr marL="253365" marR="505459">
              <a:lnSpc>
                <a:spcPct val="70000"/>
              </a:lnSpc>
              <a:spcBef>
                <a:spcPts val="5"/>
              </a:spcBef>
            </a:pPr>
            <a:endParaRPr lang="en-US" sz="1800" b="1" spc="-5" dirty="0"/>
          </a:p>
          <a:p>
            <a:pPr marR="505459">
              <a:lnSpc>
                <a:spcPct val="70000"/>
              </a:lnSpc>
              <a:spcBef>
                <a:spcPts val="5"/>
              </a:spcBef>
            </a:pPr>
            <a:endParaRPr lang="en-US" sz="1800" kern="1200" spc="-15" dirty="0">
              <a:solidFill>
                <a:prstClr val="black"/>
              </a:solidFill>
            </a:endParaRPr>
          </a:p>
          <a:p>
            <a:pPr marR="505459">
              <a:lnSpc>
                <a:spcPct val="70000"/>
              </a:lnSpc>
              <a:spcBef>
                <a:spcPts val="5"/>
              </a:spcBef>
            </a:pPr>
            <a:r>
              <a:rPr lang="en-US" sz="1800" i="1" kern="1200" spc="-15" dirty="0">
                <a:solidFill>
                  <a:prstClr val="black"/>
                </a:solidFill>
              </a:rPr>
              <a:t>Association is necessary but insufficient to </a:t>
            </a:r>
            <a:r>
              <a:rPr lang="en-US" sz="1800" i="1" spc="-10" dirty="0"/>
              <a:t>demonstrate </a:t>
            </a:r>
            <a:r>
              <a:rPr sz="1800" i="1" spc="-5" dirty="0"/>
              <a:t>causation</a:t>
            </a:r>
            <a:endParaRPr lang="en-US" sz="1800" i="1" spc="-5" dirty="0"/>
          </a:p>
          <a:p>
            <a:pPr lvl="0" algn="l" defTabSz="685800" rtl="0">
              <a:lnSpc>
                <a:spcPct val="90000"/>
              </a:lnSpc>
              <a:spcBef>
                <a:spcPts val="750"/>
              </a:spcBef>
            </a:pPr>
            <a:endParaRPr lang="en-US" sz="1800" i="1" kern="1200" dirty="0">
              <a:solidFill>
                <a:prstClr val="black"/>
              </a:solidFill>
              <a:latin typeface="Calibri" panose="020F0502020204030204" pitchFamily="34" charset="0"/>
              <a:cs typeface="Arial" panose="020B0604020202020204" pitchFamily="34" charset="0"/>
            </a:endParaRPr>
          </a:p>
          <a:p>
            <a:pPr lvl="0" algn="l" defTabSz="685800" rtl="0">
              <a:lnSpc>
                <a:spcPct val="90000"/>
              </a:lnSpc>
              <a:spcBef>
                <a:spcPts val="750"/>
              </a:spcBef>
            </a:pPr>
            <a:r>
              <a:rPr lang="en-US" sz="1800" i="1" kern="1200" dirty="0">
                <a:solidFill>
                  <a:prstClr val="black"/>
                </a:solidFill>
                <a:latin typeface="Calibri" panose="020F0502020204030204" pitchFamily="34" charset="0"/>
                <a:cs typeface="Arial" panose="020B0604020202020204" pitchFamily="34" charset="0"/>
              </a:rPr>
              <a:t>From a public health view, association can be sufficient for further investigation or to recommend and implement remedial actions</a:t>
            </a:r>
          </a:p>
          <a:p>
            <a:pPr lvl="0" algn="l" defTabSz="685800" rtl="0">
              <a:lnSpc>
                <a:spcPct val="90000"/>
              </a:lnSpc>
              <a:spcBef>
                <a:spcPts val="750"/>
              </a:spcBef>
            </a:pPr>
            <a:endParaRPr lang="en-US" sz="1800" i="1" kern="1200" dirty="0">
              <a:solidFill>
                <a:prstClr val="black"/>
              </a:solidFill>
              <a:latin typeface="Calibri" panose="020F0502020204030204" pitchFamily="34" charset="0"/>
              <a:cs typeface="Arial" panose="020B0604020202020204" pitchFamily="34" charset="0"/>
            </a:endParaRPr>
          </a:p>
          <a:p>
            <a:pPr lvl="0" algn="l" defTabSz="685800" rtl="0">
              <a:lnSpc>
                <a:spcPct val="90000"/>
              </a:lnSpc>
              <a:spcBef>
                <a:spcPts val="750"/>
              </a:spcBef>
            </a:pPr>
            <a:endParaRPr lang="en-US" sz="1800" kern="1200" dirty="0">
              <a:solidFill>
                <a:prstClr val="black"/>
              </a:solidFill>
              <a:latin typeface="Calibri" panose="020F050202020403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62" y="422274"/>
            <a:ext cx="7034275" cy="430887"/>
          </a:xfrm>
        </p:spPr>
        <p:txBody>
          <a:bodyPr/>
          <a:lstStyle/>
          <a:p>
            <a:pPr algn="ctr"/>
            <a:r>
              <a:rPr lang="en-US" b="1" dirty="0">
                <a:solidFill>
                  <a:srgbClr val="0070C0"/>
                </a:solidFill>
              </a:rPr>
              <a:t>Mechanisms of health impacts </a:t>
            </a:r>
          </a:p>
        </p:txBody>
      </p:sp>
      <p:sp>
        <p:nvSpPr>
          <p:cNvPr id="3" name="Content Placeholder 2"/>
          <p:cNvSpPr>
            <a:spLocks noGrp="1"/>
          </p:cNvSpPr>
          <p:nvPr>
            <p:ph idx="1"/>
          </p:nvPr>
        </p:nvSpPr>
        <p:spPr>
          <a:xfrm>
            <a:off x="457200" y="853161"/>
            <a:ext cx="8051116" cy="5303956"/>
          </a:xfrm>
        </p:spPr>
        <p:txBody>
          <a:bodyPr>
            <a:normAutofit/>
          </a:bodyPr>
          <a:lstStyle/>
          <a:p>
            <a:pPr marL="114300" lvl="1"/>
            <a:r>
              <a:rPr lang="en-US" dirty="0">
                <a:solidFill>
                  <a:prstClr val="black"/>
                </a:solidFill>
                <a:latin typeface="Calibri" panose="020F0502020204030204" pitchFamily="34" charset="0"/>
              </a:rPr>
              <a:t>Health impacts can be</a:t>
            </a:r>
          </a:p>
          <a:p>
            <a:pPr lvl="1" indent="-342900">
              <a:buFont typeface="Wingdings" panose="05000000000000000000" pitchFamily="2" charset="2"/>
              <a:buChar char="ü"/>
            </a:pPr>
            <a:r>
              <a:rPr lang="en-US" dirty="0">
                <a:solidFill>
                  <a:prstClr val="black"/>
                </a:solidFill>
                <a:latin typeface="Calibri" panose="020F0502020204030204" pitchFamily="34" charset="0"/>
              </a:rPr>
              <a:t>Hypersensitivity (allergic reactions) </a:t>
            </a:r>
          </a:p>
          <a:p>
            <a:pPr lvl="1" indent="-342900">
              <a:buFont typeface="Wingdings" panose="05000000000000000000" pitchFamily="2" charset="2"/>
              <a:buChar char="ü"/>
            </a:pPr>
            <a:r>
              <a:rPr lang="en-US" dirty="0">
                <a:solidFill>
                  <a:prstClr val="black"/>
                </a:solidFill>
                <a:latin typeface="Calibri" panose="020F0502020204030204" pitchFamily="34" charset="0"/>
              </a:rPr>
              <a:t>Irritation and inflammation</a:t>
            </a:r>
          </a:p>
          <a:p>
            <a:pPr lvl="1" indent="-342900">
              <a:buFont typeface="Wingdings" panose="05000000000000000000" pitchFamily="2" charset="2"/>
              <a:buChar char="ü"/>
            </a:pPr>
            <a:r>
              <a:rPr lang="en-US" dirty="0">
                <a:solidFill>
                  <a:prstClr val="black"/>
                </a:solidFill>
                <a:latin typeface="Calibri" panose="020F0502020204030204" pitchFamily="34" charset="0"/>
              </a:rPr>
              <a:t>Occasionally opportunistic fungal infections  -- in immune compromised persons    </a:t>
            </a:r>
          </a:p>
          <a:p>
            <a:pPr marL="400050" lvl="1" indent="-285750">
              <a:buFont typeface="Wingdings" panose="05000000000000000000" pitchFamily="2" charset="2"/>
              <a:buChar char="ü"/>
            </a:pPr>
            <a:r>
              <a:rPr lang="en-US" dirty="0">
                <a:solidFill>
                  <a:prstClr val="black"/>
                </a:solidFill>
                <a:latin typeface="Calibri" panose="020F0502020204030204" pitchFamily="34" charset="0"/>
              </a:rPr>
              <a:t>Health effects impacts range from innocuous to serious illnesses </a:t>
            </a:r>
          </a:p>
          <a:p>
            <a:pPr marL="400050" lvl="1" indent="-285750">
              <a:buFont typeface="Wingdings" panose="05000000000000000000" pitchFamily="2" charset="2"/>
              <a:buChar char="ü"/>
            </a:pPr>
            <a:r>
              <a:rPr lang="en-US" dirty="0">
                <a:solidFill>
                  <a:prstClr val="black"/>
                </a:solidFill>
                <a:latin typeface="Calibri" panose="020F0502020204030204" pitchFamily="34" charset="0"/>
              </a:rPr>
              <a:t>Mechanisms may act alone, in series or in any combination</a:t>
            </a:r>
          </a:p>
          <a:p>
            <a:pPr marL="114300" lvl="1" indent="0">
              <a:buNone/>
            </a:pPr>
            <a:endParaRPr lang="en-US" dirty="0">
              <a:solidFill>
                <a:prstClr val="black"/>
              </a:solidFill>
              <a:latin typeface="Calibri" panose="020F0502020204030204" pitchFamily="34" charset="0"/>
            </a:endParaRPr>
          </a:p>
          <a:p>
            <a:pPr marL="114300" lvl="1" indent="0">
              <a:buNone/>
            </a:pPr>
            <a:r>
              <a:rPr lang="en-US" dirty="0">
                <a:solidFill>
                  <a:prstClr val="black"/>
                </a:solidFill>
                <a:latin typeface="Calibri" panose="020F0502020204030204" pitchFamily="34" charset="0"/>
              </a:rPr>
              <a:t>Toxic Black Mold </a:t>
            </a:r>
            <a:r>
              <a:rPr lang="en-US" i="1" dirty="0">
                <a:solidFill>
                  <a:prstClr val="black"/>
                </a:solidFill>
                <a:latin typeface="Calibri" panose="020F0502020204030204" pitchFamily="34" charset="0"/>
              </a:rPr>
              <a:t>Stachybotrys chartarum</a:t>
            </a:r>
          </a:p>
          <a:p>
            <a:pPr marL="400050" lvl="1" indent="-285750">
              <a:buFont typeface="Wingdings" panose="05000000000000000000" pitchFamily="2" charset="2"/>
              <a:buChar char="ü"/>
            </a:pPr>
            <a:r>
              <a:rPr lang="en-US" dirty="0">
                <a:solidFill>
                  <a:prstClr val="black"/>
                </a:solidFill>
                <a:latin typeface="Calibri" panose="020F0502020204030204" pitchFamily="34" charset="0"/>
              </a:rPr>
              <a:t>Can produce macrocyclic trichothecene mycotoxins (MTMs) known to cause serious disease when ingested </a:t>
            </a:r>
          </a:p>
          <a:p>
            <a:pPr marL="400050" lvl="1" indent="-285750">
              <a:buFont typeface="Wingdings" panose="05000000000000000000" pitchFamily="2" charset="2"/>
              <a:buChar char="ü"/>
            </a:pPr>
            <a:r>
              <a:rPr lang="en-US" dirty="0">
                <a:solidFill>
                  <a:prstClr val="black"/>
                </a:solidFill>
                <a:latin typeface="Calibri" panose="020F0502020204030204" pitchFamily="34" charset="0"/>
              </a:rPr>
              <a:t>1993-1998 Clusters of infants in Cleveland with acute idiopathic pulmonary hemosiderosis (AIPH) raised public concerns  </a:t>
            </a:r>
          </a:p>
          <a:p>
            <a:pPr marL="400050" lvl="1" indent="-285750">
              <a:buFont typeface="Wingdings" panose="05000000000000000000" pitchFamily="2" charset="2"/>
              <a:buChar char="ü"/>
            </a:pPr>
            <a:r>
              <a:rPr lang="en-US" dirty="0">
                <a:solidFill>
                  <a:prstClr val="black"/>
                </a:solidFill>
                <a:latin typeface="Calibri" panose="020F0502020204030204" pitchFamily="34" charset="0"/>
              </a:rPr>
              <a:t>MTMs can become airborne</a:t>
            </a:r>
          </a:p>
          <a:p>
            <a:pPr marL="400050" lvl="1" indent="-285750">
              <a:buFont typeface="Wingdings" panose="05000000000000000000" pitchFamily="2" charset="2"/>
              <a:buChar char="ü"/>
            </a:pPr>
            <a:r>
              <a:rPr lang="en-US" dirty="0">
                <a:solidFill>
                  <a:prstClr val="black"/>
                </a:solidFill>
                <a:latin typeface="Calibri" panose="020F0502020204030204" pitchFamily="34" charset="0"/>
              </a:rPr>
              <a:t>Unanswered question:  Can people inhale concentrations of MTM sufficient to cause the health problems observed in people in SC-contaminated buildings?  </a:t>
            </a:r>
          </a:p>
          <a:p>
            <a:pPr marL="114300" lvl="1"/>
            <a:r>
              <a:rPr lang="en-US" dirty="0">
                <a:solidFill>
                  <a:prstClr val="black"/>
                </a:solidFill>
                <a:latin typeface="Calibri" panose="020F0502020204030204" pitchFamily="34" charset="0"/>
              </a:rPr>
              <a:t>Interactions between the person, agent, other dampness related-agents, and other environmental exposures confound and confuse exposure to mold as </a:t>
            </a:r>
            <a:r>
              <a:rPr lang="en-US" u="sng" dirty="0">
                <a:solidFill>
                  <a:prstClr val="black"/>
                </a:solidFill>
                <a:latin typeface="Calibri" panose="020F0502020204030204" pitchFamily="34" charset="0"/>
              </a:rPr>
              <a:t>cause</a:t>
            </a:r>
            <a:r>
              <a:rPr lang="en-US" dirty="0">
                <a:solidFill>
                  <a:prstClr val="black"/>
                </a:solidFill>
                <a:latin typeface="Calibri" panose="020F0502020204030204" pitchFamily="34" charset="0"/>
              </a:rPr>
              <a:t> of illness </a:t>
            </a:r>
          </a:p>
          <a:p>
            <a:pPr marL="0" lvl="1" indent="0">
              <a:lnSpc>
                <a:spcPct val="110000"/>
              </a:lnSpc>
              <a:buNone/>
            </a:pPr>
            <a:endParaRPr lang="en-US" dirty="0">
              <a:solidFill>
                <a:prstClr val="black"/>
              </a:solidFill>
              <a:latin typeface="Calibri" panose="020F0502020204030204" pitchFamily="34" charset="0"/>
            </a:endParaRPr>
          </a:p>
          <a:p>
            <a:pPr marL="0" lvl="1" indent="0">
              <a:lnSpc>
                <a:spcPct val="110000"/>
              </a:lnSpc>
              <a:buNone/>
            </a:pPr>
            <a:endParaRPr lang="en-US" sz="1800" dirty="0">
              <a:solidFill>
                <a:prstClr val="black"/>
              </a:solidFill>
              <a:latin typeface="Calibri" panose="020F0502020204030204" pitchFamily="34" charset="0"/>
            </a:endParaRPr>
          </a:p>
          <a:p>
            <a:pPr marL="0" indent="0">
              <a:buNone/>
            </a:pPr>
            <a:endParaRPr lang="en-US" dirty="0">
              <a:solidFill>
                <a:prstClr val="black"/>
              </a:solidFill>
              <a:latin typeface="Calibri" panose="020F0502020204030204" pitchFamily="34" charset="0"/>
            </a:endParaRPr>
          </a:p>
          <a:p>
            <a:endParaRPr lang="en-US" sz="2200" dirty="0">
              <a:solidFill>
                <a:prstClr val="black"/>
              </a:solidFill>
              <a:latin typeface="Calibri" panose="020F0502020204030204" pitchFamily="34" charset="0"/>
            </a:endParaRPr>
          </a:p>
          <a:p>
            <a:endParaRPr lang="en-US" dirty="0"/>
          </a:p>
        </p:txBody>
      </p:sp>
    </p:spTree>
    <p:extLst>
      <p:ext uri="{BB962C8B-B14F-4D97-AF65-F5344CB8AC3E}">
        <p14:creationId xmlns:p14="http://schemas.microsoft.com/office/powerpoint/2010/main" val="2450510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422274"/>
            <a:ext cx="8305800" cy="446276"/>
          </a:xfrm>
          <a:prstGeom prst="rect">
            <a:avLst/>
          </a:prstGeom>
        </p:spPr>
        <p:txBody>
          <a:bodyPr vert="horz" wrap="square" lIns="0" tIns="60960" rIns="0" bIns="0" rtlCol="0">
            <a:spAutoFit/>
          </a:bodyPr>
          <a:lstStyle/>
          <a:p>
            <a:pPr marR="5080" indent="14288" algn="ctr">
              <a:lnSpc>
                <a:spcPts val="3020"/>
              </a:lnSpc>
              <a:spcBef>
                <a:spcPts val="480"/>
              </a:spcBef>
            </a:pPr>
            <a:r>
              <a:rPr lang="en-US" spc="-5" dirty="0">
                <a:solidFill>
                  <a:srgbClr val="0070C0"/>
                </a:solidFill>
              </a:rPr>
              <a:t>Other </a:t>
            </a:r>
            <a:r>
              <a:rPr spc="-5" dirty="0">
                <a:solidFill>
                  <a:srgbClr val="0070C0"/>
                </a:solidFill>
              </a:rPr>
              <a:t>Symptoms </a:t>
            </a:r>
            <a:r>
              <a:rPr lang="en-US" spc="-5" dirty="0">
                <a:solidFill>
                  <a:srgbClr val="0070C0"/>
                </a:solidFill>
              </a:rPr>
              <a:t>a</a:t>
            </a:r>
            <a:r>
              <a:rPr spc="-5" dirty="0">
                <a:solidFill>
                  <a:srgbClr val="0070C0"/>
                </a:solidFill>
              </a:rPr>
              <a:t>ssociate</a:t>
            </a:r>
            <a:r>
              <a:rPr lang="en-US" spc="-5" dirty="0">
                <a:solidFill>
                  <a:srgbClr val="0070C0"/>
                </a:solidFill>
              </a:rPr>
              <a:t>d</a:t>
            </a:r>
            <a:r>
              <a:rPr spc="-5" dirty="0">
                <a:solidFill>
                  <a:srgbClr val="0070C0"/>
                </a:solidFill>
              </a:rPr>
              <a:t> with</a:t>
            </a:r>
            <a:r>
              <a:rPr lang="en-US" spc="-5" dirty="0">
                <a:solidFill>
                  <a:srgbClr val="0070C0"/>
                </a:solidFill>
              </a:rPr>
              <a:t> “exposure” to mold </a:t>
            </a:r>
            <a:endParaRPr i="1" spc="-5" dirty="0">
              <a:solidFill>
                <a:srgbClr val="0070C0"/>
              </a:solidFill>
            </a:endParaRPr>
          </a:p>
        </p:txBody>
      </p:sp>
      <p:sp>
        <p:nvSpPr>
          <p:cNvPr id="3" name="object 3"/>
          <p:cNvSpPr txBox="1"/>
          <p:nvPr/>
        </p:nvSpPr>
        <p:spPr>
          <a:xfrm>
            <a:off x="782002" y="878382"/>
            <a:ext cx="7579995" cy="4885312"/>
          </a:xfrm>
          <a:prstGeom prst="rect">
            <a:avLst/>
          </a:prstGeom>
        </p:spPr>
        <p:txBody>
          <a:bodyPr vert="horz" wrap="square" lIns="0" tIns="78105" rIns="0" bIns="0" rtlCol="0">
            <a:spAutoFit/>
          </a:bodyPr>
          <a:lstStyle/>
          <a:p>
            <a:pPr marL="12700" marR="66040" lvl="0">
              <a:spcBef>
                <a:spcPts val="1440"/>
              </a:spcBef>
            </a:pPr>
            <a:r>
              <a:rPr lang="en-US" spc="-5" dirty="0">
                <a:solidFill>
                  <a:prstClr val="black"/>
                </a:solidFill>
                <a:cs typeface="Calibri"/>
              </a:rPr>
              <a:t>Inadequate or insufficient evidence to determine whether an association exists between damp buildings and</a:t>
            </a:r>
          </a:p>
          <a:p>
            <a:pPr marL="298450" indent="-285750">
              <a:spcBef>
                <a:spcPts val="615"/>
              </a:spcBef>
              <a:buFont typeface="Wingdings" panose="05000000000000000000" pitchFamily="2" charset="2"/>
              <a:buChar char="ü"/>
              <a:tabLst>
                <a:tab pos="185420" algn="l"/>
              </a:tabLst>
            </a:pPr>
            <a:r>
              <a:rPr spc="-15" dirty="0">
                <a:latin typeface="Calibri"/>
                <a:cs typeface="Calibri"/>
              </a:rPr>
              <a:t>Fatigue </a:t>
            </a:r>
            <a:r>
              <a:rPr dirty="0">
                <a:latin typeface="Calibri"/>
                <a:cs typeface="Calibri"/>
              </a:rPr>
              <a:t>and</a:t>
            </a:r>
            <a:r>
              <a:rPr spc="-10" dirty="0">
                <a:latin typeface="Calibri"/>
                <a:cs typeface="Calibri"/>
              </a:rPr>
              <a:t> </a:t>
            </a:r>
            <a:r>
              <a:rPr spc="-5" dirty="0">
                <a:latin typeface="Calibri"/>
                <a:cs typeface="Calibri"/>
              </a:rPr>
              <a:t>weakness</a:t>
            </a:r>
            <a:endParaRPr dirty="0">
              <a:latin typeface="Calibri"/>
              <a:cs typeface="Calibri"/>
            </a:endParaRPr>
          </a:p>
          <a:p>
            <a:pPr marL="298450" indent="-285750">
              <a:spcBef>
                <a:spcPts val="515"/>
              </a:spcBef>
              <a:buFont typeface="Wingdings" panose="05000000000000000000" pitchFamily="2" charset="2"/>
              <a:buChar char="ü"/>
              <a:tabLst>
                <a:tab pos="185420" algn="l"/>
              </a:tabLst>
            </a:pPr>
            <a:r>
              <a:rPr dirty="0">
                <a:latin typeface="Calibri"/>
                <a:cs typeface="Calibri"/>
              </a:rPr>
              <a:t>Muscles aches, </a:t>
            </a:r>
            <a:r>
              <a:rPr spc="-10" dirty="0">
                <a:latin typeface="Calibri"/>
                <a:cs typeface="Calibri"/>
              </a:rPr>
              <a:t>cramps, joint </a:t>
            </a:r>
            <a:r>
              <a:rPr spc="-5" dirty="0">
                <a:latin typeface="Calibri"/>
                <a:cs typeface="Calibri"/>
              </a:rPr>
              <a:t>pains, morning</a:t>
            </a:r>
            <a:r>
              <a:rPr spc="-70" dirty="0">
                <a:latin typeface="Calibri"/>
                <a:cs typeface="Calibri"/>
              </a:rPr>
              <a:t> </a:t>
            </a:r>
            <a:r>
              <a:rPr spc="-10" dirty="0">
                <a:latin typeface="Calibri"/>
                <a:cs typeface="Calibri"/>
              </a:rPr>
              <a:t>stiffness</a:t>
            </a:r>
            <a:endParaRPr dirty="0">
              <a:latin typeface="Calibri"/>
              <a:cs typeface="Calibri"/>
            </a:endParaRPr>
          </a:p>
          <a:p>
            <a:pPr marL="298450" indent="-285750">
              <a:spcBef>
                <a:spcPts val="505"/>
              </a:spcBef>
              <a:buFont typeface="Wingdings" panose="05000000000000000000" pitchFamily="2" charset="2"/>
              <a:buChar char="ü"/>
              <a:tabLst>
                <a:tab pos="185420" algn="l"/>
              </a:tabLst>
            </a:pPr>
            <a:r>
              <a:rPr dirty="0">
                <a:latin typeface="Calibri"/>
                <a:cs typeface="Calibri"/>
              </a:rPr>
              <a:t>Abdominal </a:t>
            </a:r>
            <a:r>
              <a:rPr spc="-5" dirty="0">
                <a:latin typeface="Calibri"/>
                <a:cs typeface="Calibri"/>
              </a:rPr>
              <a:t>pain,</a:t>
            </a:r>
            <a:r>
              <a:rPr spc="-25" dirty="0">
                <a:latin typeface="Calibri"/>
                <a:cs typeface="Calibri"/>
              </a:rPr>
              <a:t> </a:t>
            </a:r>
            <a:r>
              <a:rPr spc="-5" dirty="0">
                <a:latin typeface="Calibri"/>
                <a:cs typeface="Calibri"/>
              </a:rPr>
              <a:t>diarrhea</a:t>
            </a:r>
            <a:endParaRPr dirty="0">
              <a:latin typeface="Calibri"/>
              <a:cs typeface="Calibri"/>
            </a:endParaRPr>
          </a:p>
          <a:p>
            <a:pPr marL="298450" marR="5080" indent="-285750">
              <a:spcBef>
                <a:spcPts val="844"/>
              </a:spcBef>
              <a:buFont typeface="Wingdings" panose="05000000000000000000" pitchFamily="2" charset="2"/>
              <a:buChar char="ü"/>
              <a:tabLst>
                <a:tab pos="185420" algn="l"/>
              </a:tabLst>
            </a:pPr>
            <a:r>
              <a:rPr spc="-5" dirty="0">
                <a:latin typeface="Calibri"/>
                <a:cs typeface="Calibri"/>
              </a:rPr>
              <a:t>Headache, </a:t>
            </a:r>
            <a:r>
              <a:rPr dirty="0">
                <a:latin typeface="Calibri"/>
                <a:cs typeface="Calibri"/>
              </a:rPr>
              <a:t>memory </a:t>
            </a:r>
            <a:r>
              <a:rPr spc="-5" dirty="0">
                <a:latin typeface="Calibri"/>
                <a:cs typeface="Calibri"/>
              </a:rPr>
              <a:t>loss, </a:t>
            </a:r>
            <a:r>
              <a:rPr spc="-15" dirty="0">
                <a:latin typeface="Calibri"/>
                <a:cs typeface="Calibri"/>
              </a:rPr>
              <a:t>concentration </a:t>
            </a:r>
            <a:r>
              <a:rPr spc="-25" dirty="0">
                <a:latin typeface="Calibri"/>
                <a:cs typeface="Calibri"/>
              </a:rPr>
              <a:t>difficulty, </a:t>
            </a:r>
            <a:r>
              <a:rPr spc="-10" dirty="0">
                <a:latin typeface="Calibri"/>
                <a:cs typeface="Calibri"/>
              </a:rPr>
              <a:t>confusion,  </a:t>
            </a:r>
            <a:r>
              <a:rPr dirty="0">
                <a:latin typeface="Calibri"/>
                <a:cs typeface="Calibri"/>
              </a:rPr>
              <a:t>learning </a:t>
            </a:r>
            <a:r>
              <a:rPr spc="-10" dirty="0">
                <a:latin typeface="Calibri"/>
                <a:cs typeface="Calibri"/>
              </a:rPr>
              <a:t>difficulties, difficulty </a:t>
            </a:r>
            <a:r>
              <a:rPr spc="-5" dirty="0">
                <a:latin typeface="Calibri"/>
                <a:cs typeface="Calibri"/>
              </a:rPr>
              <a:t>finding </a:t>
            </a:r>
            <a:r>
              <a:rPr spc="-15" dirty="0">
                <a:latin typeface="Calibri"/>
                <a:cs typeface="Calibri"/>
              </a:rPr>
              <a:t>words, </a:t>
            </a:r>
            <a:r>
              <a:rPr spc="-10" dirty="0">
                <a:latin typeface="Calibri"/>
                <a:cs typeface="Calibri"/>
              </a:rPr>
              <a:t>disorientation,  </a:t>
            </a:r>
            <a:r>
              <a:rPr spc="-5" dirty="0">
                <a:latin typeface="Calibri"/>
                <a:cs typeface="Calibri"/>
              </a:rPr>
              <a:t>mood swings, </a:t>
            </a:r>
            <a:r>
              <a:rPr spc="-10" dirty="0">
                <a:latin typeface="Calibri"/>
                <a:cs typeface="Calibri"/>
              </a:rPr>
              <a:t>anxiety </a:t>
            </a:r>
            <a:r>
              <a:rPr spc="-5" dirty="0">
                <a:latin typeface="Calibri"/>
                <a:cs typeface="Calibri"/>
              </a:rPr>
              <a:t>or</a:t>
            </a:r>
            <a:r>
              <a:rPr spc="-35" dirty="0">
                <a:latin typeface="Calibri"/>
                <a:cs typeface="Calibri"/>
              </a:rPr>
              <a:t> </a:t>
            </a:r>
            <a:r>
              <a:rPr spc="-5" dirty="0">
                <a:latin typeface="Calibri"/>
                <a:cs typeface="Calibri"/>
              </a:rPr>
              <a:t>panic</a:t>
            </a:r>
            <a:endParaRPr dirty="0">
              <a:latin typeface="Calibri"/>
              <a:cs typeface="Calibri"/>
            </a:endParaRPr>
          </a:p>
          <a:p>
            <a:pPr marL="12700" marR="66040">
              <a:spcBef>
                <a:spcPts val="1440"/>
              </a:spcBef>
            </a:pPr>
            <a:r>
              <a:rPr lang="en-US" spc="-15" dirty="0">
                <a:latin typeface="Calibri"/>
                <a:cs typeface="Calibri"/>
              </a:rPr>
              <a:t>Exposure to mold and health symptoms --  how people think</a:t>
            </a:r>
          </a:p>
          <a:p>
            <a:pPr marL="355600" marR="66040" lvl="0" indent="-342900">
              <a:spcBef>
                <a:spcPts val="1440"/>
              </a:spcBef>
              <a:buFont typeface="Wingdings" panose="05000000000000000000" pitchFamily="2" charset="2"/>
              <a:buChar char="ü"/>
            </a:pPr>
            <a:r>
              <a:rPr lang="en-US" i="1" spc="-15" dirty="0">
                <a:solidFill>
                  <a:prstClr val="black"/>
                </a:solidFill>
                <a:cs typeface="Calibri"/>
              </a:rPr>
              <a:t>Post Hoc Propter Ergo Hoc</a:t>
            </a:r>
            <a:r>
              <a:rPr lang="en-US" spc="-15" dirty="0">
                <a:solidFill>
                  <a:prstClr val="black"/>
                </a:solidFill>
                <a:cs typeface="Calibri"/>
              </a:rPr>
              <a:t>, After this, Because of this</a:t>
            </a:r>
          </a:p>
          <a:p>
            <a:pPr marL="685800" marR="66040" lvl="1" indent="-215900">
              <a:spcBef>
                <a:spcPts val="1440"/>
              </a:spcBef>
              <a:buFont typeface="Arial" panose="020B0604020202020204" pitchFamily="34" charset="0"/>
              <a:buChar char="•"/>
            </a:pPr>
            <a:r>
              <a:rPr lang="en-US" spc="-15" dirty="0">
                <a:solidFill>
                  <a:prstClr val="black"/>
                </a:solidFill>
                <a:cs typeface="Calibri"/>
              </a:rPr>
              <a:t>The cause of something is another thing that occurred earlier</a:t>
            </a:r>
            <a:endParaRPr lang="en-US" dirty="0">
              <a:solidFill>
                <a:prstClr val="black"/>
              </a:solidFill>
              <a:cs typeface="Calibri"/>
            </a:endParaRPr>
          </a:p>
          <a:p>
            <a:pPr marL="355600" marR="66040" indent="-342900">
              <a:spcBef>
                <a:spcPts val="1440"/>
              </a:spcBef>
              <a:buFont typeface="Wingdings" panose="05000000000000000000" pitchFamily="2" charset="2"/>
              <a:buChar char="ü"/>
            </a:pPr>
            <a:r>
              <a:rPr lang="en-US" spc="-15" dirty="0">
                <a:latin typeface="Calibri"/>
                <a:cs typeface="Calibri"/>
              </a:rPr>
              <a:t>“The absence of evidence is not evidence of absence”</a:t>
            </a:r>
          </a:p>
          <a:p>
            <a:pPr marL="355600" marR="66040" indent="-342900">
              <a:spcBef>
                <a:spcPts val="1440"/>
              </a:spcBef>
              <a:buFont typeface="Wingdings" panose="05000000000000000000" pitchFamily="2" charset="2"/>
              <a:buChar char="ü"/>
            </a:pPr>
            <a:r>
              <a:rPr lang="en-US" spc="-15" dirty="0">
                <a:latin typeface="Calibri"/>
                <a:cs typeface="Calibri"/>
              </a:rPr>
              <a:t>Lack of counterfactual thinking (would there be symptoms in absence of mold)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9371" y="5727191"/>
            <a:ext cx="932687" cy="6476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524000" y="457200"/>
            <a:ext cx="5613654" cy="422552"/>
          </a:xfrm>
          <a:prstGeom prst="rect">
            <a:avLst/>
          </a:prstGeom>
        </p:spPr>
        <p:txBody>
          <a:bodyPr vert="horz" wrap="square" lIns="0" tIns="12065" rIns="0" bIns="0" rtlCol="0">
            <a:spAutoFit/>
          </a:bodyPr>
          <a:lstStyle/>
          <a:p>
            <a:pPr algn="ctr">
              <a:lnSpc>
                <a:spcPts val="3190"/>
              </a:lnSpc>
              <a:spcBef>
                <a:spcPts val="95"/>
              </a:spcBef>
            </a:pPr>
            <a:r>
              <a:rPr spc="-5" dirty="0">
                <a:solidFill>
                  <a:srgbClr val="0070C0"/>
                </a:solidFill>
              </a:rPr>
              <a:t>Case</a:t>
            </a:r>
            <a:r>
              <a:rPr spc="-15" dirty="0">
                <a:solidFill>
                  <a:srgbClr val="0070C0"/>
                </a:solidFill>
              </a:rPr>
              <a:t> </a:t>
            </a:r>
            <a:r>
              <a:rPr spc="-5" dirty="0">
                <a:solidFill>
                  <a:srgbClr val="0070C0"/>
                </a:solidFill>
              </a:rPr>
              <a:t>study</a:t>
            </a:r>
            <a:r>
              <a:rPr lang="en-US" spc="-5" dirty="0">
                <a:solidFill>
                  <a:srgbClr val="0070C0"/>
                </a:solidFill>
              </a:rPr>
              <a:t>- </a:t>
            </a:r>
            <a:r>
              <a:rPr spc="-15" dirty="0">
                <a:solidFill>
                  <a:srgbClr val="0070C0"/>
                </a:solidFill>
                <a:latin typeface="Times New Roman"/>
                <a:cs typeface="Times New Roman"/>
              </a:rPr>
              <a:t>Structured</a:t>
            </a:r>
            <a:r>
              <a:rPr spc="-55" dirty="0">
                <a:solidFill>
                  <a:srgbClr val="0070C0"/>
                </a:solidFill>
                <a:latin typeface="Times New Roman"/>
                <a:cs typeface="Times New Roman"/>
              </a:rPr>
              <a:t> </a:t>
            </a:r>
            <a:r>
              <a:rPr spc="-5" dirty="0">
                <a:solidFill>
                  <a:srgbClr val="0070C0"/>
                </a:solidFill>
                <a:latin typeface="Times New Roman"/>
                <a:cs typeface="Times New Roman"/>
              </a:rPr>
              <a:t>interview</a:t>
            </a:r>
          </a:p>
        </p:txBody>
      </p:sp>
      <p:sp>
        <p:nvSpPr>
          <p:cNvPr id="5" name="object 5"/>
          <p:cNvSpPr txBox="1">
            <a:spLocks noGrp="1"/>
          </p:cNvSpPr>
          <p:nvPr>
            <p:ph type="sldNum" sz="quarter" idx="7"/>
          </p:nvPr>
        </p:nvSpPr>
        <p:spPr>
          <a:prstGeom prst="rect">
            <a:avLst/>
          </a:prstGeom>
        </p:spPr>
        <p:txBody>
          <a:bodyPr vert="horz" wrap="square" lIns="0" tIns="1905" rIns="0" bIns="0" rtlCol="0">
            <a:spAutoFit/>
          </a:body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1200" cap="none" spc="-5" normalizeH="0" baseline="0" noProof="0" dirty="0">
                <a:ln>
                  <a:noFill/>
                </a:ln>
                <a:solidFill>
                  <a:srgbClr val="1F487C"/>
                </a:solidFill>
                <a:effectLst/>
                <a:uLnTx/>
                <a:uFillTx/>
                <a:latin typeface="Arial"/>
                <a:ea typeface="+mn-ea"/>
                <a:cs typeface="Arial"/>
              </a:rPr>
              <a:pPr marL="25400" marR="0" lvl="0" indent="0" algn="l" defTabSz="914400" rtl="0" eaLnBrk="1" fontAlgn="auto" latinLnBrk="0" hangingPunct="1">
                <a:lnSpc>
                  <a:spcPct val="100000"/>
                </a:lnSpc>
                <a:spcBef>
                  <a:spcPts val="15"/>
                </a:spcBef>
                <a:spcAft>
                  <a:spcPts val="0"/>
                </a:spcAft>
                <a:buClrTx/>
                <a:buSzTx/>
                <a:buFontTx/>
                <a:buNone/>
                <a:tabLst/>
                <a:defRPr/>
              </a:pPr>
              <a:t>39</a:t>
            </a:fld>
            <a:endParaRPr kumimoji="0" sz="900" b="0" i="0" u="none" strike="noStrike" kern="1200" cap="none" spc="-5" normalizeH="0" baseline="0" noProof="0" dirty="0">
              <a:ln>
                <a:noFill/>
              </a:ln>
              <a:solidFill>
                <a:srgbClr val="1F487C"/>
              </a:solidFill>
              <a:effectLst/>
              <a:uLnTx/>
              <a:uFillTx/>
              <a:latin typeface="Arial"/>
              <a:ea typeface="+mn-ea"/>
              <a:cs typeface="Arial"/>
            </a:endParaRPr>
          </a:p>
        </p:txBody>
      </p:sp>
      <p:sp>
        <p:nvSpPr>
          <p:cNvPr id="4" name="object 4"/>
          <p:cNvSpPr txBox="1"/>
          <p:nvPr/>
        </p:nvSpPr>
        <p:spPr>
          <a:xfrm>
            <a:off x="838200" y="1219200"/>
            <a:ext cx="7431279" cy="3869649"/>
          </a:xfrm>
          <a:prstGeom prst="rect">
            <a:avLst/>
          </a:prstGeom>
        </p:spPr>
        <p:txBody>
          <a:bodyPr vert="horz" wrap="square" lIns="0" tIns="47625" rIns="0" bIns="0" rtlCol="0">
            <a:spAutoFit/>
          </a:bodyPr>
          <a:lstStyle/>
          <a:p>
            <a:pPr marL="12700" marR="207645" lvl="0" indent="0" algn="l" defTabSz="914400" rtl="0" eaLnBrk="1" fontAlgn="auto" latinLnBrk="0" hangingPunct="1">
              <a:lnSpc>
                <a:spcPts val="2160"/>
              </a:lnSpc>
              <a:spcBef>
                <a:spcPts val="375"/>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Calibri"/>
              </a:rPr>
              <a:t>A concerned parent calls about toxic black </a:t>
            </a:r>
            <a:r>
              <a:rPr lang="en-US" dirty="0">
                <a:solidFill>
                  <a:prstClr val="black"/>
                </a:solidFill>
                <a:latin typeface="Calibri"/>
                <a:cs typeface="Calibri"/>
              </a:rPr>
              <a:t>mold in her child's classroom.   Says the mold is making her child sick, has missed days due to asthma, and that other children are also sick.   Wants the classroom tested for molds.  Has deployed a petri dish for two days which showed black mold growth.  </a:t>
            </a:r>
          </a:p>
          <a:p>
            <a:pPr marL="12700" marR="207645" lvl="0" indent="0" algn="l" defTabSz="914400" rtl="0" eaLnBrk="1" fontAlgn="auto" latinLnBrk="0" hangingPunct="1">
              <a:lnSpc>
                <a:spcPts val="2160"/>
              </a:lnSpc>
              <a:spcBef>
                <a:spcPts val="375"/>
              </a:spcBef>
              <a:spcAft>
                <a:spcPts val="0"/>
              </a:spcAft>
              <a:buClrTx/>
              <a:buSzTx/>
              <a:buFontTx/>
              <a:buNone/>
              <a:tabLst/>
              <a:defRPr/>
            </a:pPr>
            <a:endParaRPr kumimoji="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b="0" i="0" u="none" strike="noStrike" kern="1200" cap="none" spc="-5" normalizeH="0" baseline="0" noProof="0" dirty="0">
                <a:ln>
                  <a:noFill/>
                </a:ln>
                <a:solidFill>
                  <a:prstClr val="black"/>
                </a:solidFill>
                <a:effectLst/>
                <a:uLnTx/>
                <a:uFillTx/>
                <a:latin typeface="Calibri"/>
                <a:ea typeface="+mn-ea"/>
                <a:cs typeface="Calibri"/>
              </a:rPr>
              <a:t>How </a:t>
            </a:r>
            <a:r>
              <a:rPr kumimoji="0" lang="en-US" b="0" i="0" u="none" strike="noStrike" kern="1200" cap="none" spc="-5" normalizeH="0" baseline="0" noProof="0" dirty="0">
                <a:ln>
                  <a:noFill/>
                </a:ln>
                <a:solidFill>
                  <a:prstClr val="black"/>
                </a:solidFill>
                <a:effectLst/>
                <a:uLnTx/>
                <a:uFillTx/>
                <a:latin typeface="Calibri"/>
                <a:ea typeface="+mn-ea"/>
                <a:cs typeface="Calibri"/>
              </a:rPr>
              <a:t>do we assist this person</a:t>
            </a:r>
            <a:r>
              <a:rPr kumimoji="0" b="0" i="0" u="none" strike="noStrike" kern="1200" cap="none" spc="-10" normalizeH="0" baseline="0" noProof="0" dirty="0">
                <a:ln>
                  <a:noFill/>
                </a:ln>
                <a:solidFill>
                  <a:prstClr val="black"/>
                </a:solidFill>
                <a:effectLst/>
                <a:uLnTx/>
                <a:uFillTx/>
                <a:latin typeface="Calibri"/>
                <a:ea typeface="+mn-ea"/>
                <a:cs typeface="Calibri"/>
              </a:rPr>
              <a:t>?</a:t>
            </a:r>
            <a:endParaRPr kumimoji="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085" algn="l" defTabSz="914400" rtl="0" eaLnBrk="1" fontAlgn="auto" latinLnBrk="0" hangingPunct="1">
              <a:lnSpc>
                <a:spcPct val="100000"/>
              </a:lnSpc>
              <a:spcBef>
                <a:spcPts val="565"/>
              </a:spcBef>
              <a:spcAft>
                <a:spcPts val="0"/>
              </a:spcAft>
              <a:buClrTx/>
              <a:buSzTx/>
              <a:buFont typeface="Arial"/>
              <a:buChar char="•"/>
              <a:tabLst>
                <a:tab pos="185420" algn="l"/>
              </a:tabLst>
              <a:defRPr/>
            </a:pPr>
            <a:r>
              <a:rPr kumimoji="0" lang="en-US" b="0" i="0" u="none" strike="noStrike" kern="1200" cap="none" spc="-25" normalizeH="0" baseline="0" noProof="0" dirty="0">
                <a:ln>
                  <a:noFill/>
                </a:ln>
                <a:solidFill>
                  <a:prstClr val="black"/>
                </a:solidFill>
                <a:effectLst/>
                <a:uLnTx/>
                <a:uFillTx/>
                <a:latin typeface="Calibri"/>
                <a:ea typeface="+mn-ea"/>
                <a:cs typeface="Calibri"/>
              </a:rPr>
              <a:t>Use good communication skills</a:t>
            </a:r>
          </a:p>
          <a:p>
            <a:pPr marL="184785" marR="0" lvl="0" indent="-172085" algn="l" defTabSz="914400" rtl="0" eaLnBrk="1" fontAlgn="auto" latinLnBrk="0" hangingPunct="1">
              <a:lnSpc>
                <a:spcPct val="100000"/>
              </a:lnSpc>
              <a:spcBef>
                <a:spcPts val="565"/>
              </a:spcBef>
              <a:spcAft>
                <a:spcPts val="0"/>
              </a:spcAft>
              <a:buClrTx/>
              <a:buSzTx/>
              <a:buFont typeface="Arial"/>
              <a:buChar char="•"/>
              <a:tabLst>
                <a:tab pos="185420" algn="l"/>
              </a:tabLst>
              <a:defRPr/>
            </a:pPr>
            <a:r>
              <a:rPr kumimoji="0" b="0" i="0" u="none" strike="noStrike" kern="1200" cap="none" spc="-25" normalizeH="0" baseline="0" noProof="0" dirty="0">
                <a:ln>
                  <a:noFill/>
                </a:ln>
                <a:solidFill>
                  <a:prstClr val="black"/>
                </a:solidFill>
                <a:effectLst/>
                <a:uLnTx/>
                <a:uFillTx/>
                <a:latin typeface="Calibri"/>
                <a:ea typeface="+mn-ea"/>
                <a:cs typeface="Calibri"/>
              </a:rPr>
              <a:t>Transform </a:t>
            </a:r>
            <a:r>
              <a:rPr kumimoji="0" b="0" i="0" u="none" strike="noStrike" kern="1200" cap="none" spc="-5" normalizeH="0" baseline="0" noProof="0" dirty="0">
                <a:ln>
                  <a:noFill/>
                </a:ln>
                <a:solidFill>
                  <a:prstClr val="black"/>
                </a:solidFill>
                <a:effectLst/>
                <a:uLnTx/>
                <a:uFillTx/>
                <a:latin typeface="Calibri"/>
                <a:ea typeface="+mn-ea"/>
                <a:cs typeface="Calibri"/>
              </a:rPr>
              <a:t>“mold” </a:t>
            </a:r>
            <a:r>
              <a:rPr kumimoji="0" b="0" i="0" u="none" strike="noStrike" kern="1200" cap="none" spc="-15" normalizeH="0" baseline="0" noProof="0" dirty="0">
                <a:ln>
                  <a:noFill/>
                </a:ln>
                <a:solidFill>
                  <a:prstClr val="black"/>
                </a:solidFill>
                <a:effectLst/>
                <a:uLnTx/>
                <a:uFillTx/>
                <a:latin typeface="Calibri"/>
                <a:ea typeface="+mn-ea"/>
                <a:cs typeface="Calibri"/>
              </a:rPr>
              <a:t>into </a:t>
            </a:r>
            <a:r>
              <a:rPr kumimoji="0" b="0" i="0" u="none" strike="noStrike" kern="1200" cap="none" spc="0" normalizeH="0" baseline="0" noProof="0" dirty="0">
                <a:ln>
                  <a:noFill/>
                </a:ln>
                <a:solidFill>
                  <a:prstClr val="black"/>
                </a:solidFill>
                <a:effectLst/>
                <a:uLnTx/>
                <a:uFillTx/>
                <a:latin typeface="Calibri"/>
                <a:ea typeface="+mn-ea"/>
                <a:cs typeface="Calibri"/>
              </a:rPr>
              <a:t>dampness and </a:t>
            </a:r>
            <a:r>
              <a:rPr kumimoji="0" b="0" i="0" u="none" strike="noStrike" kern="1200" cap="none" spc="-5" normalizeH="0" baseline="0" noProof="0" dirty="0">
                <a:ln>
                  <a:noFill/>
                </a:ln>
                <a:solidFill>
                  <a:prstClr val="black"/>
                </a:solidFill>
                <a:effectLst/>
                <a:uLnTx/>
                <a:uFillTx/>
                <a:latin typeface="Calibri"/>
                <a:ea typeface="+mn-ea"/>
                <a:cs typeface="Calibri"/>
              </a:rPr>
              <a:t>mold</a:t>
            </a:r>
            <a:r>
              <a:rPr kumimoji="0" b="0" i="0" u="none" strike="noStrike" kern="1200" cap="none" spc="-15" normalizeH="0" baseline="0" noProof="0" dirty="0">
                <a:ln>
                  <a:noFill/>
                </a:ln>
                <a:solidFill>
                  <a:prstClr val="black"/>
                </a:solidFill>
                <a:effectLst/>
                <a:uLnTx/>
                <a:uFillTx/>
                <a:latin typeface="Calibri"/>
                <a:ea typeface="+mn-ea"/>
                <a:cs typeface="Calibri"/>
              </a:rPr>
              <a:t> </a:t>
            </a:r>
            <a:r>
              <a:rPr kumimoji="0" b="0" i="0" u="none" strike="noStrike" kern="1200" cap="none" spc="-10" normalizeH="0" baseline="0" noProof="0" dirty="0">
                <a:ln>
                  <a:noFill/>
                </a:ln>
                <a:solidFill>
                  <a:prstClr val="black"/>
                </a:solidFill>
                <a:effectLst/>
                <a:uLnTx/>
                <a:uFillTx/>
                <a:latin typeface="Calibri"/>
                <a:ea typeface="+mn-ea"/>
                <a:cs typeface="Calibri"/>
              </a:rPr>
              <a:t>growth</a:t>
            </a:r>
            <a:endParaRPr kumimoji="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085" algn="l" defTabSz="914400" rtl="0" eaLnBrk="1" fontAlgn="auto" latinLnBrk="0" hangingPunct="1">
              <a:lnSpc>
                <a:spcPts val="2280"/>
              </a:lnSpc>
              <a:spcBef>
                <a:spcPts val="550"/>
              </a:spcBef>
              <a:spcAft>
                <a:spcPts val="0"/>
              </a:spcAft>
              <a:buClrTx/>
              <a:buSzTx/>
              <a:buFont typeface="Arial"/>
              <a:buChar char="•"/>
              <a:tabLst>
                <a:tab pos="185420" algn="l"/>
              </a:tabLst>
              <a:defRPr/>
            </a:pPr>
            <a:r>
              <a:rPr kumimoji="0" b="0" i="0" u="none" strike="noStrike" kern="1200" cap="none" spc="-5" normalizeH="0" baseline="0" noProof="0" dirty="0">
                <a:ln>
                  <a:noFill/>
                </a:ln>
                <a:solidFill>
                  <a:prstClr val="black"/>
                </a:solidFill>
                <a:effectLst/>
                <a:uLnTx/>
                <a:uFillTx/>
                <a:latin typeface="Calibri"/>
                <a:ea typeface="+mn-ea"/>
                <a:cs typeface="Calibri"/>
              </a:rPr>
              <a:t>Focus </a:t>
            </a:r>
            <a:r>
              <a:rPr kumimoji="0" b="0" i="0" u="none" strike="noStrike" kern="1200" cap="none" spc="0" normalizeH="0" baseline="0" noProof="0" dirty="0">
                <a:ln>
                  <a:noFill/>
                </a:ln>
                <a:solidFill>
                  <a:prstClr val="black"/>
                </a:solidFill>
                <a:effectLst/>
                <a:uLnTx/>
                <a:uFillTx/>
                <a:latin typeface="Calibri"/>
                <a:ea typeface="+mn-ea"/>
                <a:cs typeface="Calibri"/>
              </a:rPr>
              <a:t>on </a:t>
            </a:r>
            <a:r>
              <a:rPr kumimoji="0" b="0" i="0" u="none" strike="noStrike" kern="1200" cap="none" spc="-5" normalizeH="0" baseline="0" noProof="0" dirty="0">
                <a:ln>
                  <a:noFill/>
                </a:ln>
                <a:solidFill>
                  <a:prstClr val="black"/>
                </a:solidFill>
                <a:effectLst/>
                <a:uLnTx/>
                <a:uFillTx/>
                <a:latin typeface="Calibri"/>
                <a:ea typeface="+mn-ea"/>
                <a:cs typeface="Calibri"/>
              </a:rPr>
              <a:t>reasons that </a:t>
            </a:r>
            <a:r>
              <a:rPr kumimoji="0" b="0" i="0" u="none" strike="noStrike" kern="1200" cap="none" spc="-10" normalizeH="0" baseline="0" noProof="0" dirty="0">
                <a:ln>
                  <a:noFill/>
                </a:ln>
                <a:solidFill>
                  <a:prstClr val="black"/>
                </a:solidFill>
                <a:effectLst/>
                <a:uLnTx/>
                <a:uFillTx/>
                <a:latin typeface="Calibri"/>
                <a:ea typeface="+mn-ea"/>
                <a:cs typeface="Calibri"/>
              </a:rPr>
              <a:t>materials </a:t>
            </a:r>
            <a:r>
              <a:rPr kumimoji="0" b="0" i="0" u="none" strike="noStrike" kern="1200" cap="none" spc="0" normalizeH="0" baseline="0" noProof="0" dirty="0">
                <a:ln>
                  <a:noFill/>
                </a:ln>
                <a:solidFill>
                  <a:prstClr val="black"/>
                </a:solidFill>
                <a:effectLst/>
                <a:uLnTx/>
                <a:uFillTx/>
                <a:latin typeface="Calibri"/>
                <a:ea typeface="+mn-ea"/>
                <a:cs typeface="Calibri"/>
              </a:rPr>
              <a:t>and </a:t>
            </a:r>
            <a:r>
              <a:rPr kumimoji="0" b="0" i="0" u="none" strike="noStrike" kern="1200" cap="none" spc="-10" normalizeH="0" baseline="0" noProof="0" dirty="0">
                <a:ln>
                  <a:noFill/>
                </a:ln>
                <a:solidFill>
                  <a:prstClr val="black"/>
                </a:solidFill>
                <a:effectLst/>
                <a:uLnTx/>
                <a:uFillTx/>
                <a:latin typeface="Calibri"/>
                <a:ea typeface="+mn-ea"/>
                <a:cs typeface="Calibri"/>
              </a:rPr>
              <a:t>contents </a:t>
            </a:r>
            <a:r>
              <a:rPr kumimoji="0" b="0" i="0" u="none" strike="noStrike" kern="1200" cap="none" spc="-20" normalizeH="0" baseline="0" noProof="0" dirty="0">
                <a:ln>
                  <a:noFill/>
                </a:ln>
                <a:solidFill>
                  <a:prstClr val="black"/>
                </a:solidFill>
                <a:effectLst/>
                <a:uLnTx/>
                <a:uFillTx/>
                <a:latin typeface="Calibri"/>
                <a:ea typeface="+mn-ea"/>
                <a:cs typeface="Calibri"/>
              </a:rPr>
              <a:t>have </a:t>
            </a:r>
            <a:r>
              <a:rPr kumimoji="0" b="0" i="0" u="none" strike="noStrike" kern="1200" cap="none" spc="-5" normalizeH="0" baseline="0" noProof="0" dirty="0">
                <a:ln>
                  <a:noFill/>
                </a:ln>
                <a:solidFill>
                  <a:prstClr val="black"/>
                </a:solidFill>
                <a:effectLst/>
                <a:uLnTx/>
                <a:uFillTx/>
                <a:latin typeface="Calibri"/>
                <a:ea typeface="+mn-ea"/>
                <a:cs typeface="Calibri"/>
              </a:rPr>
              <a:t>become</a:t>
            </a:r>
            <a:r>
              <a:rPr kumimoji="0" b="0" i="0" u="none" strike="noStrike" kern="1200" cap="none" spc="50" normalizeH="0" baseline="0" noProof="0" dirty="0">
                <a:ln>
                  <a:noFill/>
                </a:ln>
                <a:solidFill>
                  <a:prstClr val="black"/>
                </a:solidFill>
                <a:effectLst/>
                <a:uLnTx/>
                <a:uFillTx/>
                <a:latin typeface="Calibri"/>
                <a:ea typeface="+mn-ea"/>
                <a:cs typeface="Calibri"/>
              </a:rPr>
              <a:t> </a:t>
            </a:r>
            <a:r>
              <a:rPr kumimoji="0" b="0" i="0" u="none" strike="noStrike" kern="1200" cap="none" spc="-5" normalizeH="0" baseline="0" noProof="0" dirty="0">
                <a:ln>
                  <a:noFill/>
                </a:ln>
                <a:solidFill>
                  <a:prstClr val="black"/>
                </a:solidFill>
                <a:effectLst/>
                <a:uLnTx/>
                <a:uFillTx/>
                <a:latin typeface="Calibri"/>
                <a:ea typeface="+mn-ea"/>
                <a:cs typeface="Calibri"/>
              </a:rPr>
              <a:t>damp</a:t>
            </a:r>
            <a:endParaRPr kumimoji="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0" algn="l" defTabSz="914400" rtl="0" eaLnBrk="1" fontAlgn="auto" latinLnBrk="0" hangingPunct="1">
              <a:lnSpc>
                <a:spcPts val="2280"/>
              </a:lnSpc>
              <a:spcBef>
                <a:spcPts val="0"/>
              </a:spcBef>
              <a:spcAft>
                <a:spcPts val="0"/>
              </a:spcAft>
              <a:buClrTx/>
              <a:buSzTx/>
              <a:buFontTx/>
              <a:buNone/>
              <a:tabLst/>
              <a:defRPr/>
            </a:pPr>
            <a:r>
              <a:rPr kumimoji="0" b="0" i="0" u="none" strike="noStrike" kern="1200" cap="none" spc="0" normalizeH="0" baseline="0" noProof="0" dirty="0">
                <a:ln>
                  <a:noFill/>
                </a:ln>
                <a:solidFill>
                  <a:prstClr val="black"/>
                </a:solidFill>
                <a:effectLst/>
                <a:uLnTx/>
                <a:uFillTx/>
                <a:latin typeface="Calibri"/>
                <a:ea typeface="+mn-ea"/>
                <a:cs typeface="Calibri"/>
              </a:rPr>
              <a:t>enough </a:t>
            </a:r>
            <a:r>
              <a:rPr kumimoji="0" b="0" i="0" u="none" strike="noStrike" kern="1200" cap="none" spc="-15" normalizeH="0" baseline="0" noProof="0" dirty="0">
                <a:ln>
                  <a:noFill/>
                </a:ln>
                <a:solidFill>
                  <a:prstClr val="black"/>
                </a:solidFill>
                <a:effectLst/>
                <a:uLnTx/>
                <a:uFillTx/>
                <a:latin typeface="Calibri"/>
                <a:ea typeface="+mn-ea"/>
                <a:cs typeface="Calibri"/>
              </a:rPr>
              <a:t>to </a:t>
            </a:r>
            <a:r>
              <a:rPr kumimoji="0" b="0" i="0" u="none" strike="noStrike" kern="1200" cap="none" spc="-5" normalizeH="0" baseline="0" noProof="0" dirty="0">
                <a:ln>
                  <a:noFill/>
                </a:ln>
                <a:solidFill>
                  <a:prstClr val="black"/>
                </a:solidFill>
                <a:effectLst/>
                <a:uLnTx/>
                <a:uFillTx/>
                <a:latin typeface="Calibri"/>
                <a:ea typeface="+mn-ea"/>
                <a:cs typeface="Calibri"/>
              </a:rPr>
              <a:t>support mold</a:t>
            </a:r>
            <a:r>
              <a:rPr kumimoji="0" b="0" i="0" u="none" strike="noStrike" kern="1200" cap="none" spc="-45" normalizeH="0" baseline="0" noProof="0" dirty="0">
                <a:ln>
                  <a:noFill/>
                </a:ln>
                <a:solidFill>
                  <a:prstClr val="black"/>
                </a:solidFill>
                <a:effectLst/>
                <a:uLnTx/>
                <a:uFillTx/>
                <a:latin typeface="Calibri"/>
                <a:ea typeface="+mn-ea"/>
                <a:cs typeface="Calibri"/>
              </a:rPr>
              <a:t> </a:t>
            </a:r>
            <a:r>
              <a:rPr kumimoji="0" b="0" i="0" u="none" strike="noStrike" kern="1200" cap="none" spc="-10" normalizeH="0" baseline="0" noProof="0" dirty="0">
                <a:ln>
                  <a:noFill/>
                </a:ln>
                <a:solidFill>
                  <a:prstClr val="black"/>
                </a:solidFill>
                <a:effectLst/>
                <a:uLnTx/>
                <a:uFillTx/>
                <a:latin typeface="Calibri"/>
                <a:ea typeface="+mn-ea"/>
                <a:cs typeface="Calibri"/>
              </a:rPr>
              <a:t>growth</a:t>
            </a:r>
            <a:endParaRPr kumimoji="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085" algn="l" defTabSz="914400" rtl="0" eaLnBrk="1" fontAlgn="auto" latinLnBrk="0" hangingPunct="1">
              <a:lnSpc>
                <a:spcPct val="100000"/>
              </a:lnSpc>
              <a:spcBef>
                <a:spcPts val="565"/>
              </a:spcBef>
              <a:spcAft>
                <a:spcPts val="0"/>
              </a:spcAft>
              <a:buClrTx/>
              <a:buSzTx/>
              <a:buFont typeface="Arial"/>
              <a:buChar char="•"/>
              <a:tabLst>
                <a:tab pos="185420" algn="l"/>
              </a:tabLst>
              <a:defRPr/>
            </a:pPr>
            <a:r>
              <a:rPr kumimoji="0" b="0" i="0" u="none" strike="noStrike" kern="1200" cap="none" spc="-5" normalizeH="0" baseline="0" noProof="0" dirty="0">
                <a:ln>
                  <a:noFill/>
                </a:ln>
                <a:solidFill>
                  <a:prstClr val="black"/>
                </a:solidFill>
                <a:effectLst/>
                <a:uLnTx/>
                <a:uFillTx/>
                <a:latin typeface="Calibri"/>
                <a:ea typeface="+mn-ea"/>
                <a:cs typeface="Calibri"/>
              </a:rPr>
              <a:t>Consider other </a:t>
            </a:r>
            <a:r>
              <a:rPr kumimoji="0" b="0" i="0" u="none" strike="noStrike" kern="1200" cap="none" spc="0" normalizeH="0" baseline="0" noProof="0" dirty="0">
                <a:ln>
                  <a:noFill/>
                </a:ln>
                <a:solidFill>
                  <a:prstClr val="black"/>
                </a:solidFill>
                <a:effectLst/>
                <a:uLnTx/>
                <a:uFillTx/>
                <a:latin typeface="Calibri"/>
                <a:ea typeface="+mn-ea"/>
                <a:cs typeface="Calibri"/>
              </a:rPr>
              <a:t>Indoor </a:t>
            </a:r>
            <a:r>
              <a:rPr kumimoji="0" b="0" i="0" u="none" strike="noStrike" kern="1200" cap="none" spc="-15" normalizeH="0" baseline="0" noProof="0" dirty="0">
                <a:ln>
                  <a:noFill/>
                </a:ln>
                <a:solidFill>
                  <a:prstClr val="black"/>
                </a:solidFill>
                <a:effectLst/>
                <a:uLnTx/>
                <a:uFillTx/>
                <a:latin typeface="Calibri"/>
                <a:ea typeface="+mn-ea"/>
                <a:cs typeface="Calibri"/>
              </a:rPr>
              <a:t>Environmental </a:t>
            </a:r>
            <a:r>
              <a:rPr kumimoji="0" b="0" i="0" u="none" strike="noStrike" kern="1200" cap="none" spc="0" normalizeH="0" baseline="0" noProof="0" dirty="0">
                <a:ln>
                  <a:noFill/>
                </a:ln>
                <a:solidFill>
                  <a:prstClr val="black"/>
                </a:solidFill>
                <a:effectLst/>
                <a:uLnTx/>
                <a:uFillTx/>
                <a:latin typeface="Calibri"/>
                <a:ea typeface="+mn-ea"/>
                <a:cs typeface="Calibri"/>
              </a:rPr>
              <a:t>Quality (IEQ)</a:t>
            </a:r>
            <a:r>
              <a:rPr kumimoji="0" b="0" i="0" u="none" strike="noStrike" kern="1200" cap="none" spc="-25" normalizeH="0" baseline="0" noProof="0" dirty="0">
                <a:ln>
                  <a:noFill/>
                </a:ln>
                <a:solidFill>
                  <a:prstClr val="black"/>
                </a:solidFill>
                <a:effectLst/>
                <a:uLnTx/>
                <a:uFillTx/>
                <a:latin typeface="Calibri"/>
                <a:ea typeface="+mn-ea"/>
                <a:cs typeface="Calibri"/>
              </a:rPr>
              <a:t> </a:t>
            </a:r>
            <a:r>
              <a:rPr kumimoji="0" b="0" i="0" u="none" strike="noStrike" kern="1200" cap="none" spc="-5" normalizeH="0" baseline="0" noProof="0" dirty="0">
                <a:ln>
                  <a:noFill/>
                </a:ln>
                <a:solidFill>
                  <a:prstClr val="black"/>
                </a:solidFill>
                <a:effectLst/>
                <a:uLnTx/>
                <a:uFillTx/>
                <a:latin typeface="Calibri"/>
                <a:ea typeface="+mn-ea"/>
                <a:cs typeface="Calibri"/>
              </a:rPr>
              <a:t>issues</a:t>
            </a:r>
            <a:endParaRPr kumimoji="0" lang="en-US" b="0" i="0" u="none" strike="noStrike" kern="1200" cap="none" spc="-5" normalizeH="0" baseline="0" noProof="0" dirty="0">
              <a:ln>
                <a:noFill/>
              </a:ln>
              <a:solidFill>
                <a:prstClr val="black"/>
              </a:solidFill>
              <a:effectLst/>
              <a:uLnTx/>
              <a:uFillTx/>
              <a:latin typeface="Calibri"/>
              <a:ea typeface="+mn-ea"/>
              <a:cs typeface="Calibri"/>
            </a:endParaRPr>
          </a:p>
          <a:p>
            <a:pPr marL="184785" marR="0" lvl="0" indent="-172085" algn="l" defTabSz="914400" rtl="0" eaLnBrk="1" fontAlgn="auto" latinLnBrk="0" hangingPunct="1">
              <a:lnSpc>
                <a:spcPct val="100000"/>
              </a:lnSpc>
              <a:spcBef>
                <a:spcPts val="565"/>
              </a:spcBef>
              <a:spcAft>
                <a:spcPts val="0"/>
              </a:spcAft>
              <a:buClrTx/>
              <a:buSzTx/>
              <a:buFont typeface="Arial"/>
              <a:buChar char="•"/>
              <a:tabLst>
                <a:tab pos="185420" algn="l"/>
              </a:tabLst>
              <a:defRPr/>
            </a:pPr>
            <a:r>
              <a:rPr lang="en-US" spc="-5" dirty="0">
                <a:solidFill>
                  <a:prstClr val="black"/>
                </a:solidFill>
                <a:latin typeface="Calibri"/>
                <a:cs typeface="Calibri"/>
              </a:rPr>
              <a:t>Prompt and empathetic response</a:t>
            </a:r>
            <a:endParaRPr kumimoji="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E355C3A0-C409-6411-193E-494F9229951A}"/>
              </a:ext>
            </a:extLst>
          </p:cNvPr>
          <p:cNvSpPr txBox="1"/>
          <p:nvPr/>
        </p:nvSpPr>
        <p:spPr>
          <a:xfrm>
            <a:off x="457200" y="5220915"/>
            <a:ext cx="7010400" cy="1200329"/>
          </a:xfrm>
          <a:prstGeom prst="rect">
            <a:avLst/>
          </a:prstGeom>
          <a:noFill/>
        </p:spPr>
        <p:txBody>
          <a:bodyPr wrap="square" rtlCol="0">
            <a:spAutoFit/>
          </a:bodyPr>
          <a:lstStyle/>
          <a:p>
            <a:r>
              <a:rPr lang="en-US" dirty="0"/>
              <a:t>Petri dishes may not represent fungal ecology – no growth would be an unexpected result.  Growth on a culture plate may not represent true fungal ecology in the building-- growth is biased toward viable fungal spores, larger spore sizes, and suitability of culture media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2D1C-6E29-4F14-AEB7-E3CA952B92D0}"/>
              </a:ext>
            </a:extLst>
          </p:cNvPr>
          <p:cNvSpPr>
            <a:spLocks noGrp="1"/>
          </p:cNvSpPr>
          <p:nvPr>
            <p:ph type="title"/>
          </p:nvPr>
        </p:nvSpPr>
        <p:spPr>
          <a:xfrm>
            <a:off x="628650" y="98428"/>
            <a:ext cx="7886700" cy="575258"/>
          </a:xfrm>
        </p:spPr>
        <p:txBody>
          <a:bodyPr/>
          <a:lstStyle/>
          <a:p>
            <a:r>
              <a:rPr lang="en-US" b="1" dirty="0">
                <a:solidFill>
                  <a:srgbClr val="0070C0"/>
                </a:solidFill>
              </a:rPr>
              <a:t>What is mold growth? </a:t>
            </a:r>
          </a:p>
        </p:txBody>
      </p:sp>
      <p:sp>
        <p:nvSpPr>
          <p:cNvPr id="3" name="Content Placeholder 2">
            <a:extLst>
              <a:ext uri="{FF2B5EF4-FFF2-40B4-BE49-F238E27FC236}">
                <a16:creationId xmlns:a16="http://schemas.microsoft.com/office/drawing/2014/main" id="{0BD1852B-3BD5-4C86-9DB6-42FA62B77FDA}"/>
              </a:ext>
            </a:extLst>
          </p:cNvPr>
          <p:cNvSpPr>
            <a:spLocks noGrp="1"/>
          </p:cNvSpPr>
          <p:nvPr>
            <p:ph idx="1"/>
          </p:nvPr>
        </p:nvSpPr>
        <p:spPr>
          <a:xfrm>
            <a:off x="300990" y="673685"/>
            <a:ext cx="3256865" cy="6184315"/>
          </a:xfrm>
        </p:spPr>
        <p:txBody>
          <a:bodyPr>
            <a:noAutofit/>
          </a:bodyPr>
          <a:lstStyle/>
          <a:p>
            <a:pPr marL="0" indent="0">
              <a:lnSpc>
                <a:spcPct val="80000"/>
              </a:lnSpc>
              <a:buNone/>
            </a:pPr>
            <a:r>
              <a:rPr lang="en-US" i="1" dirty="0">
                <a:solidFill>
                  <a:prstClr val="black"/>
                </a:solidFill>
                <a:latin typeface="Calibri" panose="020F0502020204030204" pitchFamily="34" charset="0"/>
              </a:rPr>
              <a:t>Spores --</a:t>
            </a:r>
            <a:r>
              <a:rPr lang="en-US" dirty="0">
                <a:solidFill>
                  <a:prstClr val="black"/>
                </a:solidFill>
                <a:latin typeface="Calibri" panose="020F0502020204030204" pitchFamily="34" charset="0"/>
              </a:rPr>
              <a:t>Reproductive structures</a:t>
            </a:r>
          </a:p>
          <a:p>
            <a:pPr marL="0" indent="0">
              <a:lnSpc>
                <a:spcPct val="80000"/>
              </a:lnSpc>
              <a:buNone/>
            </a:pPr>
            <a:r>
              <a:rPr lang="en-US" i="1" dirty="0">
                <a:solidFill>
                  <a:schemeClr val="tx1"/>
                </a:solidFill>
                <a:latin typeface="Calibri" panose="020F0502020204030204" pitchFamily="34" charset="0"/>
              </a:rPr>
              <a:t>Mold Products</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Hyphae vegetative growth structures </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Hyphae release enzymes and other substances that decay surfaces molds are growing on (substrates) </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Hyphae break off/break apart, and fragments accumulate in dusts </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Hyphal fragments contain  allergens, irritants and other substances </a:t>
            </a:r>
          </a:p>
          <a:p>
            <a:pPr marL="0" indent="0">
              <a:lnSpc>
                <a:spcPct val="80000"/>
              </a:lnSpc>
              <a:buNone/>
            </a:pPr>
            <a:r>
              <a:rPr lang="en-US" i="1" dirty="0">
                <a:solidFill>
                  <a:schemeClr val="tx1"/>
                </a:solidFill>
                <a:latin typeface="Calibri" panose="020F0502020204030204" pitchFamily="34" charset="0"/>
              </a:rPr>
              <a:t>Metabolic waste products</a:t>
            </a:r>
          </a:p>
          <a:p>
            <a:pPr>
              <a:lnSpc>
                <a:spcPct val="80000"/>
              </a:lnSpc>
              <a:buFont typeface="Wingdings" panose="05000000000000000000" pitchFamily="2" charset="2"/>
              <a:buChar char="ü"/>
            </a:pPr>
            <a:r>
              <a:rPr lang="en-US" dirty="0">
                <a:solidFill>
                  <a:schemeClr val="tx1"/>
                </a:solidFill>
                <a:latin typeface="Calibri" panose="020F0502020204030204" pitchFamily="34" charset="0"/>
              </a:rPr>
              <a:t>Moldy odors-volatile organic compounds   </a:t>
            </a:r>
          </a:p>
          <a:p>
            <a:pPr marL="0" indent="0">
              <a:lnSpc>
                <a:spcPct val="80000"/>
              </a:lnSpc>
              <a:buNone/>
            </a:pPr>
            <a:r>
              <a:rPr lang="en-US" i="1" dirty="0">
                <a:solidFill>
                  <a:schemeClr val="tx1"/>
                </a:solidFill>
                <a:latin typeface="Calibri" panose="020F0502020204030204" pitchFamily="34" charset="0"/>
              </a:rPr>
              <a:t>Secondary Metabolites</a:t>
            </a:r>
          </a:p>
          <a:p>
            <a:pPr>
              <a:buFont typeface="Wingdings" panose="05000000000000000000" pitchFamily="2" charset="2"/>
              <a:buChar char="ü"/>
            </a:pPr>
            <a:r>
              <a:rPr lang="en-US" dirty="0">
                <a:solidFill>
                  <a:schemeClr val="tx1"/>
                </a:solidFill>
                <a:latin typeface="Calibri" panose="020F0502020204030204" pitchFamily="34" charset="0"/>
              </a:rPr>
              <a:t>Mycotoxins under some conditions </a:t>
            </a:r>
          </a:p>
          <a:p>
            <a:pPr marL="0" indent="0">
              <a:lnSpc>
                <a:spcPct val="80000"/>
              </a:lnSpc>
              <a:buNone/>
            </a:pPr>
            <a:endParaRPr lang="en-US" dirty="0">
              <a:solidFill>
                <a:schemeClr val="tx1"/>
              </a:solidFill>
              <a:latin typeface="Calibri" panose="020F0502020204030204" pitchFamily="34" charset="0"/>
            </a:endParaRPr>
          </a:p>
          <a:p>
            <a:pPr marL="0" indent="0">
              <a:lnSpc>
                <a:spcPct val="80000"/>
              </a:lnSpc>
              <a:buNone/>
            </a:pPr>
            <a:endParaRPr lang="en-US" i="1" dirty="0">
              <a:solidFill>
                <a:prstClr val="black"/>
              </a:solidFill>
              <a:latin typeface="Calibri" panose="020F0502020204030204" pitchFamily="34" charset="0"/>
            </a:endParaRPr>
          </a:p>
          <a:p>
            <a:pPr marL="0" lvl="0" indent="0">
              <a:lnSpc>
                <a:spcPct val="80000"/>
              </a:lnSpc>
              <a:buNone/>
            </a:pPr>
            <a:endParaRPr lang="en-US" dirty="0">
              <a:solidFill>
                <a:schemeClr val="tx1"/>
              </a:solidFill>
              <a:latin typeface="Calibri" panose="020F0502020204030204" pitchFamily="34" charset="0"/>
            </a:endParaRPr>
          </a:p>
          <a:p>
            <a:pPr lvl="1">
              <a:lnSpc>
                <a:spcPct val="80000"/>
              </a:lnSpc>
              <a:buFont typeface="Wingdings" panose="05000000000000000000" pitchFamily="2" charset="2"/>
              <a:buChar char="ü"/>
            </a:pPr>
            <a:endParaRPr lang="en-US" sz="1800" dirty="0">
              <a:solidFill>
                <a:prstClr val="black"/>
              </a:solidFill>
              <a:latin typeface="Calibri" panose="020F0502020204030204" pitchFamily="34" charset="0"/>
            </a:endParaRPr>
          </a:p>
          <a:p>
            <a:pPr>
              <a:lnSpc>
                <a:spcPct val="80000"/>
              </a:lnSpc>
            </a:pPr>
            <a:endParaRPr lang="en-US" dirty="0">
              <a:solidFill>
                <a:prstClr val="black"/>
              </a:solidFill>
              <a:latin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3C83B5B7-8C30-4337-BE53-7CD2A5573215}"/>
              </a:ext>
            </a:extLst>
          </p:cNvPr>
          <p:cNvPicPr>
            <a:picLocks noChangeAspect="1"/>
          </p:cNvPicPr>
          <p:nvPr/>
        </p:nvPicPr>
        <p:blipFill>
          <a:blip r:embed="rId3"/>
          <a:stretch>
            <a:fillRect/>
          </a:stretch>
        </p:blipFill>
        <p:spPr>
          <a:xfrm>
            <a:off x="6650143" y="322744"/>
            <a:ext cx="2347172" cy="2385133"/>
          </a:xfrm>
          <a:prstGeom prst="rect">
            <a:avLst/>
          </a:prstGeom>
        </p:spPr>
      </p:pic>
      <p:pic>
        <p:nvPicPr>
          <p:cNvPr id="6" name="Picture 5">
            <a:extLst>
              <a:ext uri="{FF2B5EF4-FFF2-40B4-BE49-F238E27FC236}">
                <a16:creationId xmlns:a16="http://schemas.microsoft.com/office/drawing/2014/main" id="{7248DB99-D177-46E0-A642-E817512A2052}"/>
              </a:ext>
            </a:extLst>
          </p:cNvPr>
          <p:cNvPicPr>
            <a:picLocks noChangeAspect="1"/>
          </p:cNvPicPr>
          <p:nvPr/>
        </p:nvPicPr>
        <p:blipFill>
          <a:blip r:embed="rId4"/>
          <a:stretch>
            <a:fillRect/>
          </a:stretch>
        </p:blipFill>
        <p:spPr>
          <a:xfrm>
            <a:off x="6650142" y="3213167"/>
            <a:ext cx="2457441" cy="1809570"/>
          </a:xfrm>
          <a:prstGeom prst="rect">
            <a:avLst/>
          </a:prstGeom>
        </p:spPr>
      </p:pic>
      <p:sp>
        <p:nvSpPr>
          <p:cNvPr id="7" name="TextBox 6">
            <a:extLst>
              <a:ext uri="{FF2B5EF4-FFF2-40B4-BE49-F238E27FC236}">
                <a16:creationId xmlns:a16="http://schemas.microsoft.com/office/drawing/2014/main" id="{B806E2F7-EA6D-476F-8804-7EC363230860}"/>
              </a:ext>
            </a:extLst>
          </p:cNvPr>
          <p:cNvSpPr txBox="1"/>
          <p:nvPr/>
        </p:nvSpPr>
        <p:spPr>
          <a:xfrm>
            <a:off x="6997065" y="2606849"/>
            <a:ext cx="2000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Alternaria species</a:t>
            </a:r>
          </a:p>
        </p:txBody>
      </p:sp>
      <p:sp>
        <p:nvSpPr>
          <p:cNvPr id="8" name="TextBox 7">
            <a:extLst>
              <a:ext uri="{FF2B5EF4-FFF2-40B4-BE49-F238E27FC236}">
                <a16:creationId xmlns:a16="http://schemas.microsoft.com/office/drawing/2014/main" id="{9AF42FD1-A39E-40DB-B02A-3392BAD6B2DC}"/>
              </a:ext>
            </a:extLst>
          </p:cNvPr>
          <p:cNvSpPr txBox="1"/>
          <p:nvPr/>
        </p:nvSpPr>
        <p:spPr>
          <a:xfrm>
            <a:off x="7160719" y="5029676"/>
            <a:ext cx="19832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Stacybotrys</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species</a:t>
            </a:r>
          </a:p>
        </p:txBody>
      </p:sp>
      <p:pic>
        <p:nvPicPr>
          <p:cNvPr id="11" name="Picture 10">
            <a:extLst>
              <a:ext uri="{FF2B5EF4-FFF2-40B4-BE49-F238E27FC236}">
                <a16:creationId xmlns:a16="http://schemas.microsoft.com/office/drawing/2014/main" id="{872A211E-F6EC-4A90-8B76-CB99586D7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1387439"/>
            <a:ext cx="2735164" cy="3252966"/>
          </a:xfrm>
          <a:prstGeom prst="rect">
            <a:avLst/>
          </a:prstGeom>
        </p:spPr>
      </p:pic>
    </p:spTree>
    <p:extLst>
      <p:ext uri="{BB962C8B-B14F-4D97-AF65-F5344CB8AC3E}">
        <p14:creationId xmlns:p14="http://schemas.microsoft.com/office/powerpoint/2010/main" val="4068125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591299"/>
            <a:ext cx="9144000" cy="26669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7929371" y="5727191"/>
            <a:ext cx="932687" cy="6476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986128" y="319786"/>
            <a:ext cx="8005471" cy="44307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070C0"/>
                </a:solidFill>
              </a:rPr>
              <a:t>Questions </a:t>
            </a:r>
            <a:r>
              <a:rPr lang="en-US" spc="-5" dirty="0">
                <a:solidFill>
                  <a:srgbClr val="0070C0"/>
                </a:solidFill>
              </a:rPr>
              <a:t>we</a:t>
            </a:r>
            <a:r>
              <a:rPr spc="-5" dirty="0">
                <a:solidFill>
                  <a:srgbClr val="0070C0"/>
                </a:solidFill>
              </a:rPr>
              <a:t> ask </a:t>
            </a:r>
            <a:r>
              <a:rPr dirty="0">
                <a:solidFill>
                  <a:srgbClr val="0070C0"/>
                </a:solidFill>
              </a:rPr>
              <a:t>about dampness </a:t>
            </a:r>
            <a:r>
              <a:rPr spc="-5" dirty="0">
                <a:solidFill>
                  <a:srgbClr val="0070C0"/>
                </a:solidFill>
              </a:rPr>
              <a:t>and mold</a:t>
            </a:r>
            <a:r>
              <a:rPr spc="10" dirty="0">
                <a:solidFill>
                  <a:srgbClr val="0070C0"/>
                </a:solidFill>
              </a:rPr>
              <a:t> </a:t>
            </a:r>
            <a:r>
              <a:rPr dirty="0">
                <a:solidFill>
                  <a:srgbClr val="0070C0"/>
                </a:solidFill>
              </a:rPr>
              <a:t>growth</a:t>
            </a:r>
          </a:p>
        </p:txBody>
      </p:sp>
      <p:sp>
        <p:nvSpPr>
          <p:cNvPr id="6" name="object 6"/>
          <p:cNvSpPr txBox="1">
            <a:spLocks noGrp="1"/>
          </p:cNvSpPr>
          <p:nvPr>
            <p:ph type="sldNum" sz="quarter" idx="7"/>
          </p:nvPr>
        </p:nvSpPr>
        <p:spPr>
          <a:prstGeom prst="rect">
            <a:avLst/>
          </a:prstGeom>
        </p:spPr>
        <p:txBody>
          <a:bodyPr vert="horz" wrap="square" lIns="0" tIns="1905" rIns="0" bIns="0" rtlCol="0">
            <a:spAutoFit/>
          </a:body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1200" cap="none" spc="-5" normalizeH="0" baseline="0" noProof="0" dirty="0">
                <a:ln>
                  <a:noFill/>
                </a:ln>
                <a:solidFill>
                  <a:srgbClr val="1F487C"/>
                </a:solidFill>
                <a:effectLst/>
                <a:uLnTx/>
                <a:uFillTx/>
                <a:latin typeface="Arial"/>
                <a:ea typeface="+mn-ea"/>
                <a:cs typeface="Arial"/>
              </a:rPr>
              <a:pPr marL="25400" marR="0" lvl="0" indent="0" algn="l" defTabSz="914400" rtl="0" eaLnBrk="1" fontAlgn="auto" latinLnBrk="0" hangingPunct="1">
                <a:lnSpc>
                  <a:spcPct val="100000"/>
                </a:lnSpc>
                <a:spcBef>
                  <a:spcPts val="15"/>
                </a:spcBef>
                <a:spcAft>
                  <a:spcPts val="0"/>
                </a:spcAft>
                <a:buClrTx/>
                <a:buSzTx/>
                <a:buFontTx/>
                <a:buNone/>
                <a:tabLst/>
                <a:defRPr/>
              </a:pPr>
              <a:t>40</a:t>
            </a:fld>
            <a:endParaRPr kumimoji="0" sz="900" b="0" i="0" u="none" strike="noStrike" kern="1200" cap="none" spc="-5" normalizeH="0" baseline="0" noProof="0" dirty="0">
              <a:ln>
                <a:noFill/>
              </a:ln>
              <a:solidFill>
                <a:srgbClr val="1F487C"/>
              </a:solidFill>
              <a:effectLst/>
              <a:uLnTx/>
              <a:uFillTx/>
              <a:latin typeface="Arial"/>
              <a:ea typeface="+mn-ea"/>
              <a:cs typeface="Arial"/>
            </a:endParaRPr>
          </a:p>
        </p:txBody>
      </p:sp>
      <p:sp>
        <p:nvSpPr>
          <p:cNvPr id="5" name="object 5"/>
          <p:cNvSpPr txBox="1"/>
          <p:nvPr/>
        </p:nvSpPr>
        <p:spPr>
          <a:xfrm>
            <a:off x="381000" y="837647"/>
            <a:ext cx="8153400" cy="5098319"/>
          </a:xfrm>
          <a:prstGeom prst="rect">
            <a:avLst/>
          </a:prstGeom>
        </p:spPr>
        <p:txBody>
          <a:bodyPr vert="horz" wrap="square" lIns="0" tIns="13335" rIns="0" bIns="0" rtlCol="0">
            <a:spAutoFit/>
          </a:bodyPr>
          <a:lstStyle/>
          <a:p>
            <a:pPr marL="12700" lvl="0">
              <a:lnSpc>
                <a:spcPts val="2360"/>
              </a:lnSpc>
              <a:spcBef>
                <a:spcPts val="325"/>
              </a:spcBef>
              <a:defRPr/>
            </a:pPr>
            <a:r>
              <a:rPr lang="en-US" b="1" spc="-5" dirty="0">
                <a:solidFill>
                  <a:prstClr val="black"/>
                </a:solidFill>
                <a:cs typeface="Calibri"/>
              </a:rPr>
              <a:t>Who</a:t>
            </a:r>
            <a:endParaRPr lang="en-US" dirty="0">
              <a:solidFill>
                <a:prstClr val="black"/>
              </a:solidFill>
              <a:cs typeface="Calibri"/>
            </a:endParaRPr>
          </a:p>
          <a:p>
            <a:pPr marL="527685" marR="297180" lvl="0" indent="-172085">
              <a:lnSpc>
                <a:spcPts val="1920"/>
              </a:lnSpc>
              <a:spcBef>
                <a:spcPts val="420"/>
              </a:spcBef>
              <a:buFont typeface="Arial"/>
              <a:buChar char="•"/>
              <a:tabLst>
                <a:tab pos="528320" algn="l"/>
              </a:tabLst>
              <a:defRPr/>
            </a:pPr>
            <a:r>
              <a:rPr lang="en-US" spc="-5" dirty="0">
                <a:solidFill>
                  <a:prstClr val="black"/>
                </a:solidFill>
                <a:cs typeface="Calibri"/>
              </a:rPr>
              <a:t>Have you talked with the teacher or principal?</a:t>
            </a:r>
          </a:p>
          <a:p>
            <a:pPr marL="527685" marR="118745" lvl="0" indent="-172085">
              <a:lnSpc>
                <a:spcPts val="1920"/>
              </a:lnSpc>
              <a:spcBef>
                <a:spcPts val="409"/>
              </a:spcBef>
              <a:buFont typeface="Arial"/>
              <a:buChar char="•"/>
              <a:tabLst>
                <a:tab pos="528320" algn="l"/>
              </a:tabLst>
              <a:defRPr/>
            </a:pPr>
            <a:r>
              <a:rPr lang="en-US" spc="-5" dirty="0">
                <a:solidFill>
                  <a:prstClr val="black"/>
                </a:solidFill>
                <a:cs typeface="Calibri"/>
              </a:rPr>
              <a:t>Have you talked with the school nurse, if available?</a:t>
            </a:r>
          </a:p>
          <a:p>
            <a:pPr marL="527685" marR="118745" lvl="0" indent="-172085">
              <a:lnSpc>
                <a:spcPts val="1920"/>
              </a:lnSpc>
              <a:spcBef>
                <a:spcPts val="409"/>
              </a:spcBef>
              <a:buFont typeface="Arial"/>
              <a:buChar char="•"/>
              <a:tabLst>
                <a:tab pos="528320" algn="l"/>
              </a:tabLst>
              <a:defRPr/>
            </a:pPr>
            <a:r>
              <a:rPr lang="en-US" spc="-10" dirty="0">
                <a:solidFill>
                  <a:prstClr val="black"/>
                </a:solidFill>
                <a:cs typeface="Calibri"/>
              </a:rPr>
              <a:t>Have you sought medical care?</a:t>
            </a:r>
          </a:p>
          <a:p>
            <a:pPr marL="527685" marR="118745" lvl="0" indent="-172085">
              <a:lnSpc>
                <a:spcPts val="1920"/>
              </a:lnSpc>
              <a:spcBef>
                <a:spcPts val="409"/>
              </a:spcBef>
              <a:buFont typeface="Arial"/>
              <a:buChar char="•"/>
              <a:tabLst>
                <a:tab pos="528320" algn="l"/>
              </a:tabLst>
              <a:defRPr/>
            </a:pPr>
            <a:r>
              <a:rPr lang="en-US" spc="-10" dirty="0">
                <a:solidFill>
                  <a:prstClr val="black"/>
                </a:solidFill>
                <a:cs typeface="Calibri"/>
              </a:rPr>
              <a:t>Does the child have pre-existing conditions? </a:t>
            </a:r>
            <a:endParaRPr kumimoji="0" lang="en-US" b="1" i="0" u="none" strike="noStrike" kern="1200" cap="none" spc="-15" normalizeH="0" baseline="0" noProof="0" dirty="0">
              <a:ln>
                <a:noFill/>
              </a:ln>
              <a:solidFill>
                <a:prstClr val="black"/>
              </a:solidFill>
              <a:effectLst/>
              <a:uLnTx/>
              <a:uFillTx/>
              <a:latin typeface="Calibri"/>
              <a:ea typeface="+mn-ea"/>
              <a:cs typeface="Calibri"/>
            </a:endParaRPr>
          </a:p>
          <a:p>
            <a:pPr marL="12700" lvl="0">
              <a:lnSpc>
                <a:spcPts val="2360"/>
              </a:lnSpc>
              <a:spcBef>
                <a:spcPts val="325"/>
              </a:spcBef>
              <a:defRPr/>
            </a:pPr>
            <a:r>
              <a:rPr lang="en-US" b="1" spc="-10" dirty="0">
                <a:solidFill>
                  <a:prstClr val="black"/>
                </a:solidFill>
                <a:cs typeface="Calibri"/>
              </a:rPr>
              <a:t>What</a:t>
            </a:r>
            <a:endParaRPr lang="en-US" dirty="0">
              <a:solidFill>
                <a:prstClr val="black"/>
              </a:solidFill>
              <a:cs typeface="Calibri"/>
            </a:endParaRPr>
          </a:p>
          <a:p>
            <a:pPr marL="527685" marR="5080" lvl="0" indent="-172085">
              <a:lnSpc>
                <a:spcPct val="80100"/>
              </a:lnSpc>
              <a:spcBef>
                <a:spcPts val="434"/>
              </a:spcBef>
              <a:buFont typeface="Arial"/>
              <a:buChar char="•"/>
              <a:tabLst>
                <a:tab pos="528320" algn="l"/>
              </a:tabLst>
              <a:defRPr/>
            </a:pPr>
            <a:r>
              <a:rPr lang="en-US" dirty="0">
                <a:solidFill>
                  <a:prstClr val="black"/>
                </a:solidFill>
                <a:cs typeface="Calibri"/>
              </a:rPr>
              <a:t>What kinds of </a:t>
            </a:r>
            <a:r>
              <a:rPr lang="en-US" spc="-10" dirty="0">
                <a:solidFill>
                  <a:prstClr val="black"/>
                </a:solidFill>
                <a:cs typeface="Calibri"/>
              </a:rPr>
              <a:t>materials are </a:t>
            </a:r>
            <a:r>
              <a:rPr lang="en-US" spc="-15" dirty="0">
                <a:solidFill>
                  <a:prstClr val="black"/>
                </a:solidFill>
                <a:cs typeface="Calibri"/>
              </a:rPr>
              <a:t>water </a:t>
            </a:r>
            <a:r>
              <a:rPr lang="en-US" spc="-5" dirty="0">
                <a:solidFill>
                  <a:prstClr val="black"/>
                </a:solidFill>
                <a:cs typeface="Calibri"/>
              </a:rPr>
              <a:t>damaged </a:t>
            </a:r>
            <a:r>
              <a:rPr lang="en-US" dirty="0">
                <a:solidFill>
                  <a:prstClr val="black"/>
                </a:solidFill>
                <a:cs typeface="Calibri"/>
              </a:rPr>
              <a:t>or </a:t>
            </a:r>
            <a:r>
              <a:rPr lang="en-US" spc="-5" dirty="0">
                <a:solidFill>
                  <a:prstClr val="black"/>
                </a:solidFill>
                <a:cs typeface="Calibri"/>
              </a:rPr>
              <a:t>moldy? </a:t>
            </a:r>
          </a:p>
          <a:p>
            <a:pPr marL="527685" marR="5080" lvl="0" indent="-172085">
              <a:lnSpc>
                <a:spcPct val="80100"/>
              </a:lnSpc>
              <a:spcBef>
                <a:spcPts val="434"/>
              </a:spcBef>
              <a:buFont typeface="Arial"/>
              <a:buChar char="•"/>
              <a:tabLst>
                <a:tab pos="528320" algn="l"/>
              </a:tabLst>
              <a:defRPr/>
            </a:pPr>
            <a:r>
              <a:rPr lang="en-US" spc="-5" dirty="0">
                <a:solidFill>
                  <a:prstClr val="black"/>
                </a:solidFill>
                <a:cs typeface="Calibri"/>
              </a:rPr>
              <a:t>Provide details about where mold is growing (especially the types of materials)</a:t>
            </a:r>
          </a:p>
          <a:p>
            <a:pPr marL="527685" marR="5080" lvl="0" indent="-172085">
              <a:lnSpc>
                <a:spcPct val="80100"/>
              </a:lnSpc>
              <a:spcBef>
                <a:spcPts val="434"/>
              </a:spcBef>
              <a:buFont typeface="Arial"/>
              <a:buChar char="•"/>
              <a:tabLst>
                <a:tab pos="528320" algn="l"/>
              </a:tabLst>
              <a:defRPr/>
            </a:pPr>
            <a:r>
              <a:rPr lang="en-US" spc="-5" dirty="0">
                <a:solidFill>
                  <a:prstClr val="black"/>
                </a:solidFill>
                <a:cs typeface="Calibri"/>
              </a:rPr>
              <a:t>How large an area is affected?</a:t>
            </a:r>
          </a:p>
          <a:p>
            <a:pPr marL="527685" marR="5080" lvl="0" indent="-172085">
              <a:lnSpc>
                <a:spcPct val="80100"/>
              </a:lnSpc>
              <a:spcBef>
                <a:spcPts val="434"/>
              </a:spcBef>
              <a:buFont typeface="Arial"/>
              <a:buChar char="•"/>
              <a:tabLst>
                <a:tab pos="528320" algn="l"/>
              </a:tabLst>
              <a:defRPr/>
            </a:pPr>
            <a:r>
              <a:rPr lang="en-US" spc="-5" dirty="0">
                <a:solidFill>
                  <a:prstClr val="black"/>
                </a:solidFill>
                <a:cs typeface="Calibri"/>
              </a:rPr>
              <a:t>Describe </a:t>
            </a:r>
            <a:r>
              <a:rPr lang="en-US" dirty="0">
                <a:solidFill>
                  <a:prstClr val="black"/>
                </a:solidFill>
                <a:cs typeface="Calibri"/>
              </a:rPr>
              <a:t>the </a:t>
            </a:r>
            <a:r>
              <a:rPr lang="en-US" spc="-5" dirty="0">
                <a:solidFill>
                  <a:prstClr val="black"/>
                </a:solidFill>
                <a:cs typeface="Calibri"/>
              </a:rPr>
              <a:t>degree damage or </a:t>
            </a:r>
            <a:r>
              <a:rPr lang="en-US" dirty="0">
                <a:solidFill>
                  <a:prstClr val="black"/>
                </a:solidFill>
                <a:cs typeface="Calibri"/>
              </a:rPr>
              <a:t>the </a:t>
            </a:r>
            <a:r>
              <a:rPr lang="en-US" spc="-20" dirty="0">
                <a:solidFill>
                  <a:prstClr val="black"/>
                </a:solidFill>
                <a:cs typeface="Calibri"/>
              </a:rPr>
              <a:t>extent  </a:t>
            </a:r>
            <a:r>
              <a:rPr lang="en-US" spc="-5" dirty="0">
                <a:solidFill>
                  <a:prstClr val="black"/>
                </a:solidFill>
                <a:cs typeface="Calibri"/>
              </a:rPr>
              <a:t>that </a:t>
            </a:r>
            <a:r>
              <a:rPr lang="en-US" dirty="0">
                <a:solidFill>
                  <a:prstClr val="black"/>
                </a:solidFill>
                <a:cs typeface="Calibri"/>
              </a:rPr>
              <a:t>damp </a:t>
            </a:r>
            <a:r>
              <a:rPr lang="en-US" spc="-10" dirty="0">
                <a:solidFill>
                  <a:prstClr val="black"/>
                </a:solidFill>
                <a:cs typeface="Calibri"/>
              </a:rPr>
              <a:t>materials are colonized </a:t>
            </a:r>
            <a:r>
              <a:rPr lang="en-US" spc="-5" dirty="0">
                <a:solidFill>
                  <a:prstClr val="black"/>
                </a:solidFill>
                <a:cs typeface="Calibri"/>
              </a:rPr>
              <a:t>by mold</a:t>
            </a:r>
            <a:r>
              <a:rPr lang="en-US" spc="40" dirty="0">
                <a:solidFill>
                  <a:prstClr val="black"/>
                </a:solidFill>
                <a:cs typeface="Calibri"/>
              </a:rPr>
              <a:t> </a:t>
            </a:r>
            <a:r>
              <a:rPr lang="en-US" spc="-10" dirty="0">
                <a:solidFill>
                  <a:prstClr val="black"/>
                </a:solidFill>
                <a:cs typeface="Calibri"/>
              </a:rPr>
              <a:t>growth</a:t>
            </a:r>
          </a:p>
          <a:p>
            <a:pPr marL="527685" marR="5080" lvl="0" indent="-172085">
              <a:lnSpc>
                <a:spcPct val="80100"/>
              </a:lnSpc>
              <a:spcBef>
                <a:spcPts val="434"/>
              </a:spcBef>
              <a:buFont typeface="Arial"/>
              <a:buChar char="•"/>
              <a:tabLst>
                <a:tab pos="528320" algn="l"/>
              </a:tabLst>
              <a:defRPr/>
            </a:pPr>
            <a:r>
              <a:rPr lang="en-US" spc="-10" dirty="0">
                <a:solidFill>
                  <a:prstClr val="black"/>
                </a:solidFill>
                <a:cs typeface="Calibri"/>
              </a:rPr>
              <a:t>Are there musty or moldy smells?</a:t>
            </a:r>
            <a:endParaRPr lang="en-US" dirty="0">
              <a:solidFill>
                <a:prstClr val="black"/>
              </a:solidFill>
              <a:cs typeface="Calibri"/>
            </a:endParaRPr>
          </a:p>
          <a:p>
            <a:pPr marL="12700" lvl="0">
              <a:lnSpc>
                <a:spcPts val="2360"/>
              </a:lnSpc>
              <a:spcBef>
                <a:spcPts val="320"/>
              </a:spcBef>
              <a:defRPr/>
            </a:pPr>
            <a:r>
              <a:rPr lang="en-US" b="1" spc="-5" dirty="0">
                <a:solidFill>
                  <a:prstClr val="black"/>
                </a:solidFill>
                <a:cs typeface="Calibri"/>
              </a:rPr>
              <a:t>When/Where/Why</a:t>
            </a:r>
            <a:endParaRPr lang="en-US" dirty="0">
              <a:solidFill>
                <a:prstClr val="black"/>
              </a:solidFill>
              <a:cs typeface="Calibri"/>
            </a:endParaRPr>
          </a:p>
          <a:p>
            <a:pPr marL="527685" marR="125095" lvl="0" indent="-172085">
              <a:lnSpc>
                <a:spcPct val="80000"/>
              </a:lnSpc>
              <a:spcBef>
                <a:spcPts val="440"/>
              </a:spcBef>
              <a:buFont typeface="Arial"/>
              <a:buChar char="•"/>
              <a:tabLst>
                <a:tab pos="528320" algn="l"/>
              </a:tabLst>
              <a:defRPr/>
            </a:pPr>
            <a:r>
              <a:rPr lang="en-US" spc="-5" dirty="0">
                <a:solidFill>
                  <a:prstClr val="black"/>
                </a:solidFill>
                <a:cs typeface="Calibri"/>
              </a:rPr>
              <a:t>How </a:t>
            </a:r>
            <a:r>
              <a:rPr lang="en-US" dirty="0">
                <a:solidFill>
                  <a:prstClr val="black"/>
                </a:solidFill>
                <a:cs typeface="Calibri"/>
              </a:rPr>
              <a:t>long </a:t>
            </a:r>
            <a:r>
              <a:rPr lang="en-US" spc="-20" dirty="0">
                <a:solidFill>
                  <a:prstClr val="black"/>
                </a:solidFill>
                <a:cs typeface="Calibri"/>
              </a:rPr>
              <a:t>have  </a:t>
            </a:r>
            <a:r>
              <a:rPr lang="en-US" spc="-5" dirty="0">
                <a:solidFill>
                  <a:prstClr val="black"/>
                </a:solidFill>
                <a:cs typeface="Calibri"/>
              </a:rPr>
              <a:t>conditions </a:t>
            </a:r>
            <a:r>
              <a:rPr lang="en-US" spc="-15" dirty="0">
                <a:solidFill>
                  <a:prstClr val="black"/>
                </a:solidFill>
                <a:cs typeface="Calibri"/>
              </a:rPr>
              <a:t>existed? Summer or winter?</a:t>
            </a:r>
          </a:p>
          <a:p>
            <a:pPr marL="527685" marR="125095" lvl="0" indent="-172085">
              <a:lnSpc>
                <a:spcPct val="80000"/>
              </a:lnSpc>
              <a:spcBef>
                <a:spcPts val="440"/>
              </a:spcBef>
              <a:buFont typeface="Arial"/>
              <a:buChar char="•"/>
              <a:tabLst>
                <a:tab pos="528320" algn="l"/>
              </a:tabLst>
              <a:defRPr/>
            </a:pPr>
            <a:r>
              <a:rPr lang="en-US" spc="-5" dirty="0">
                <a:solidFill>
                  <a:prstClr val="black"/>
                </a:solidFill>
                <a:cs typeface="Calibri"/>
              </a:rPr>
              <a:t>Describe locations, of </a:t>
            </a:r>
            <a:r>
              <a:rPr lang="en-US" spc="-10" dirty="0">
                <a:solidFill>
                  <a:prstClr val="black"/>
                </a:solidFill>
                <a:cs typeface="Calibri"/>
              </a:rPr>
              <a:t>wet, </a:t>
            </a:r>
            <a:r>
              <a:rPr lang="en-US" spc="-20" dirty="0">
                <a:solidFill>
                  <a:prstClr val="black"/>
                </a:solidFill>
                <a:cs typeface="Calibri"/>
              </a:rPr>
              <a:t>water  </a:t>
            </a:r>
            <a:r>
              <a:rPr lang="en-US" spc="-5" dirty="0">
                <a:solidFill>
                  <a:prstClr val="black"/>
                </a:solidFill>
                <a:cs typeface="Calibri"/>
              </a:rPr>
              <a:t>damaged </a:t>
            </a:r>
            <a:r>
              <a:rPr lang="en-US" dirty="0">
                <a:solidFill>
                  <a:prstClr val="black"/>
                </a:solidFill>
                <a:cs typeface="Calibri"/>
              </a:rPr>
              <a:t>or </a:t>
            </a:r>
            <a:r>
              <a:rPr lang="en-US" spc="-5" dirty="0">
                <a:solidFill>
                  <a:prstClr val="black"/>
                </a:solidFill>
                <a:cs typeface="Calibri"/>
              </a:rPr>
              <a:t>moldy </a:t>
            </a:r>
            <a:r>
              <a:rPr lang="en-US" spc="-10" dirty="0">
                <a:solidFill>
                  <a:prstClr val="black"/>
                </a:solidFill>
                <a:cs typeface="Calibri"/>
              </a:rPr>
              <a:t>materials.</a:t>
            </a:r>
          </a:p>
          <a:p>
            <a:pPr marL="527685" marR="125095" lvl="0" indent="-172085">
              <a:lnSpc>
                <a:spcPct val="80000"/>
              </a:lnSpc>
              <a:spcBef>
                <a:spcPts val="440"/>
              </a:spcBef>
              <a:buFont typeface="Arial"/>
              <a:buChar char="•"/>
              <a:tabLst>
                <a:tab pos="528320" algn="l"/>
              </a:tabLst>
              <a:defRPr/>
            </a:pPr>
            <a:r>
              <a:rPr lang="en-US" dirty="0">
                <a:solidFill>
                  <a:prstClr val="black"/>
                </a:solidFill>
                <a:cs typeface="Calibri"/>
              </a:rPr>
              <a:t>Is </a:t>
            </a:r>
            <a:r>
              <a:rPr lang="en-US" spc="-5" dirty="0">
                <a:solidFill>
                  <a:prstClr val="black"/>
                </a:solidFill>
                <a:cs typeface="Calibri"/>
              </a:rPr>
              <a:t>heating </a:t>
            </a:r>
            <a:r>
              <a:rPr lang="en-US" dirty="0">
                <a:solidFill>
                  <a:prstClr val="black"/>
                </a:solidFill>
                <a:cs typeface="Calibri"/>
              </a:rPr>
              <a:t>and air-</a:t>
            </a:r>
            <a:r>
              <a:rPr lang="en-US" spc="-5" dirty="0">
                <a:solidFill>
                  <a:prstClr val="black"/>
                </a:solidFill>
                <a:cs typeface="Calibri"/>
              </a:rPr>
              <a:t>conditioning</a:t>
            </a:r>
            <a:r>
              <a:rPr lang="en-US" spc="-35" dirty="0">
                <a:solidFill>
                  <a:prstClr val="black"/>
                </a:solidFill>
                <a:cs typeface="Calibri"/>
              </a:rPr>
              <a:t> </a:t>
            </a:r>
            <a:r>
              <a:rPr lang="en-US" spc="-15" dirty="0">
                <a:solidFill>
                  <a:prstClr val="black"/>
                </a:solidFill>
                <a:cs typeface="Calibri"/>
              </a:rPr>
              <a:t>affected?</a:t>
            </a:r>
            <a:endParaRPr lang="en-US" dirty="0">
              <a:solidFill>
                <a:prstClr val="black"/>
              </a:solidFill>
              <a:cs typeface="Calibri"/>
            </a:endParaRPr>
          </a:p>
          <a:p>
            <a:pPr marL="527685" marR="331470" lvl="0" indent="-172085" algn="l" defTabSz="914400" rtl="0" eaLnBrk="1" fontAlgn="auto" latinLnBrk="0" hangingPunct="1">
              <a:lnSpc>
                <a:spcPct val="80100"/>
              </a:lnSpc>
              <a:spcBef>
                <a:spcPts val="434"/>
              </a:spcBef>
              <a:spcAft>
                <a:spcPts val="0"/>
              </a:spcAft>
              <a:buClrTx/>
              <a:buSzTx/>
              <a:buFont typeface="Arial"/>
              <a:buChar char="•"/>
              <a:tabLst>
                <a:tab pos="528320" algn="l"/>
              </a:tabLst>
              <a:defRPr/>
            </a:pPr>
            <a:r>
              <a:rPr kumimoji="0" lang="en-US" b="0" i="0" u="none" strike="noStrike" kern="1200" cap="none" spc="-5" normalizeH="0" baseline="0" noProof="0" dirty="0">
                <a:ln>
                  <a:noFill/>
                </a:ln>
                <a:solidFill>
                  <a:prstClr val="black"/>
                </a:solidFill>
                <a:effectLst/>
                <a:uLnTx/>
                <a:uFillTx/>
                <a:latin typeface="Calibri"/>
                <a:ea typeface="+mn-ea"/>
                <a:cs typeface="Calibri"/>
              </a:rPr>
              <a:t>Ask about </a:t>
            </a:r>
            <a:r>
              <a:rPr kumimoji="0" b="0" i="0" u="none" strike="noStrike" kern="1200" cap="none" spc="-5" normalizeH="0" baseline="0" noProof="0" dirty="0">
                <a:ln>
                  <a:noFill/>
                </a:ln>
                <a:solidFill>
                  <a:prstClr val="black"/>
                </a:solidFill>
                <a:effectLst/>
                <a:uLnTx/>
                <a:uFillTx/>
                <a:latin typeface="Calibri"/>
                <a:ea typeface="+mn-ea"/>
                <a:cs typeface="Calibri"/>
              </a:rPr>
              <a:t>sources of </a:t>
            </a:r>
            <a:r>
              <a:rPr kumimoji="0" b="0" i="0" u="none" strike="noStrike" kern="1200" cap="none" spc="-10" normalizeH="0" baseline="0" noProof="0" dirty="0">
                <a:ln>
                  <a:noFill/>
                </a:ln>
                <a:solidFill>
                  <a:prstClr val="black"/>
                </a:solidFill>
                <a:effectLst/>
                <a:uLnTx/>
                <a:uFillTx/>
                <a:latin typeface="Calibri"/>
                <a:ea typeface="+mn-ea"/>
                <a:cs typeface="Calibri"/>
              </a:rPr>
              <a:t>moisture </a:t>
            </a:r>
            <a:r>
              <a:rPr kumimoji="0" b="0" i="0" u="none" strike="noStrike" kern="1200" cap="none" spc="-5" normalizeH="0" baseline="0" noProof="0" dirty="0">
                <a:ln>
                  <a:noFill/>
                </a:ln>
                <a:solidFill>
                  <a:prstClr val="black"/>
                </a:solidFill>
                <a:effectLst/>
                <a:uLnTx/>
                <a:uFillTx/>
                <a:latin typeface="Calibri"/>
                <a:ea typeface="+mn-ea"/>
                <a:cs typeface="Calibri"/>
              </a:rPr>
              <a:t>(liquid or vapor) floods, </a:t>
            </a:r>
            <a:r>
              <a:rPr kumimoji="0" b="0" i="0" u="none" strike="noStrike" kern="1200" cap="none" spc="-15" normalizeH="0" baseline="0" noProof="0" dirty="0">
                <a:ln>
                  <a:noFill/>
                </a:ln>
                <a:solidFill>
                  <a:prstClr val="black"/>
                </a:solidFill>
                <a:effectLst/>
                <a:uLnTx/>
                <a:uFillTx/>
                <a:latin typeface="Calibri"/>
                <a:ea typeface="+mn-ea"/>
                <a:cs typeface="Calibri"/>
              </a:rPr>
              <a:t>roof  </a:t>
            </a:r>
            <a:r>
              <a:rPr kumimoji="0" b="0" i="0" u="none" strike="noStrike" kern="1200" cap="none" spc="-5" normalizeH="0" baseline="0" noProof="0" dirty="0">
                <a:ln>
                  <a:noFill/>
                </a:ln>
                <a:solidFill>
                  <a:prstClr val="black"/>
                </a:solidFill>
                <a:effectLst/>
                <a:uLnTx/>
                <a:uFillTx/>
                <a:latin typeface="Calibri"/>
                <a:ea typeface="+mn-ea"/>
                <a:cs typeface="Calibri"/>
              </a:rPr>
              <a:t>leaks, plumbing leaks, poor  drainage, </a:t>
            </a:r>
            <a:r>
              <a:rPr kumimoji="0" b="0" i="0" u="none" strike="noStrike" kern="1200" cap="none" spc="0" normalizeH="0" baseline="0" noProof="0" dirty="0">
                <a:ln>
                  <a:noFill/>
                </a:ln>
                <a:solidFill>
                  <a:prstClr val="black"/>
                </a:solidFill>
                <a:effectLst/>
                <a:uLnTx/>
                <a:uFillTx/>
                <a:latin typeface="Calibri"/>
                <a:ea typeface="+mn-ea"/>
                <a:cs typeface="Calibri"/>
              </a:rPr>
              <a:t>and</a:t>
            </a:r>
            <a:r>
              <a:rPr kumimoji="0" b="0" i="0" u="none" strike="noStrike" kern="1200" cap="none" spc="-25" normalizeH="0" baseline="0" noProof="0" dirty="0">
                <a:ln>
                  <a:noFill/>
                </a:ln>
                <a:solidFill>
                  <a:prstClr val="black"/>
                </a:solidFill>
                <a:effectLst/>
                <a:uLnTx/>
                <a:uFillTx/>
                <a:latin typeface="Calibri"/>
                <a:ea typeface="+mn-ea"/>
                <a:cs typeface="Calibri"/>
              </a:rPr>
              <a:t> </a:t>
            </a:r>
            <a:r>
              <a:rPr kumimoji="0" b="0" i="0" u="none" strike="noStrike" kern="1200" cap="none" spc="-5" normalizeH="0" baseline="0" noProof="0" dirty="0">
                <a:ln>
                  <a:noFill/>
                </a:ln>
                <a:solidFill>
                  <a:prstClr val="black"/>
                </a:solidFill>
                <a:effectLst/>
                <a:uLnTx/>
                <a:uFillTx/>
                <a:latin typeface="Calibri"/>
                <a:ea typeface="+mn-ea"/>
                <a:cs typeface="Calibri"/>
              </a:rPr>
              <a:t>condensation.</a:t>
            </a:r>
            <a:endParaRPr kumimoji="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678" y="228600"/>
            <a:ext cx="8885226" cy="443070"/>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70C0"/>
                </a:solidFill>
              </a:rPr>
              <a:t>Start with a thorough and informed inspection </a:t>
            </a:r>
            <a:endParaRPr spc="-5" dirty="0">
              <a:solidFill>
                <a:srgbClr val="0070C0"/>
              </a:solidFill>
            </a:endParaRPr>
          </a:p>
        </p:txBody>
      </p:sp>
      <p:sp>
        <p:nvSpPr>
          <p:cNvPr id="3" name="object 3"/>
          <p:cNvSpPr txBox="1"/>
          <p:nvPr/>
        </p:nvSpPr>
        <p:spPr>
          <a:xfrm>
            <a:off x="457200" y="1295400"/>
            <a:ext cx="8496504" cy="4741041"/>
          </a:xfrm>
          <a:prstGeom prst="rect">
            <a:avLst/>
          </a:prstGeom>
        </p:spPr>
        <p:txBody>
          <a:bodyPr vert="horz" wrap="square" lIns="0" tIns="67310" rIns="0" bIns="0" rtlCol="0">
            <a:spAutoFit/>
          </a:bodyPr>
          <a:lstStyle/>
          <a:p>
            <a:pPr marL="12700" marR="5080">
              <a:spcBef>
                <a:spcPts val="530"/>
              </a:spcBef>
            </a:pPr>
            <a:r>
              <a:rPr lang="en-US" spc="-10" dirty="0">
                <a:latin typeface="Calibri"/>
                <a:cs typeface="Calibri"/>
              </a:rPr>
              <a:t>Background information </a:t>
            </a:r>
          </a:p>
          <a:p>
            <a:pPr marL="298450" marR="5080" indent="-285750">
              <a:spcBef>
                <a:spcPts val="530"/>
              </a:spcBef>
              <a:buFont typeface="Wingdings" panose="05000000000000000000" pitchFamily="2" charset="2"/>
              <a:buChar char="ü"/>
            </a:pPr>
            <a:r>
              <a:rPr lang="en-US" spc="-10" dirty="0">
                <a:latin typeface="Calibri"/>
                <a:cs typeface="Calibri"/>
              </a:rPr>
              <a:t>Structure and mechanical design </a:t>
            </a:r>
          </a:p>
          <a:p>
            <a:pPr marL="298450" marR="5080" indent="-285750">
              <a:spcBef>
                <a:spcPts val="530"/>
              </a:spcBef>
              <a:buFont typeface="Wingdings" panose="05000000000000000000" pitchFamily="2" charset="2"/>
              <a:buChar char="ü"/>
            </a:pPr>
            <a:r>
              <a:rPr lang="en-US" spc="-10" dirty="0">
                <a:latin typeface="Calibri"/>
                <a:cs typeface="Calibri"/>
              </a:rPr>
              <a:t>Frequency, apparent origin, and locations where moisture intrusion, penetration and accumulation has occurred or is occurring</a:t>
            </a:r>
          </a:p>
          <a:p>
            <a:pPr marL="298450" marR="5080" indent="-285750">
              <a:spcBef>
                <a:spcPts val="530"/>
              </a:spcBef>
              <a:buFont typeface="Wingdings" panose="05000000000000000000" pitchFamily="2" charset="2"/>
              <a:buChar char="ü"/>
            </a:pPr>
            <a:r>
              <a:rPr lang="en-US" spc="-10" dirty="0">
                <a:latin typeface="Calibri"/>
                <a:cs typeface="Calibri"/>
              </a:rPr>
              <a:t>Occupant </a:t>
            </a:r>
            <a:r>
              <a:rPr spc="-5" dirty="0">
                <a:latin typeface="Calibri"/>
                <a:cs typeface="Calibri"/>
              </a:rPr>
              <a:t>activities in </a:t>
            </a:r>
            <a:r>
              <a:rPr dirty="0">
                <a:latin typeface="Calibri"/>
                <a:cs typeface="Calibri"/>
              </a:rPr>
              <a:t>the</a:t>
            </a:r>
            <a:r>
              <a:rPr spc="40" dirty="0">
                <a:latin typeface="Calibri"/>
                <a:cs typeface="Calibri"/>
              </a:rPr>
              <a:t> </a:t>
            </a:r>
            <a:r>
              <a:rPr spc="-5" dirty="0">
                <a:latin typeface="Calibri"/>
                <a:cs typeface="Calibri"/>
              </a:rPr>
              <a:t>building</a:t>
            </a:r>
            <a:endParaRPr dirty="0">
              <a:latin typeface="Calibri"/>
              <a:cs typeface="Calibri"/>
            </a:endParaRPr>
          </a:p>
          <a:p>
            <a:pPr>
              <a:spcBef>
                <a:spcPts val="20"/>
              </a:spcBef>
            </a:pPr>
            <a:endParaRPr dirty="0">
              <a:latin typeface="Times New Roman"/>
              <a:cs typeface="Times New Roman"/>
            </a:endParaRPr>
          </a:p>
          <a:p>
            <a:pPr marL="12700">
              <a:tabLst>
                <a:tab pos="185420" algn="l"/>
              </a:tabLst>
            </a:pPr>
            <a:r>
              <a:rPr lang="en-US" spc="-5" dirty="0">
                <a:latin typeface="Calibri"/>
                <a:cs typeface="Calibri"/>
              </a:rPr>
              <a:t>I</a:t>
            </a:r>
            <a:r>
              <a:rPr spc="-5" dirty="0">
                <a:latin typeface="Calibri"/>
                <a:cs typeface="Calibri"/>
              </a:rPr>
              <a:t>nspection </a:t>
            </a:r>
            <a:r>
              <a:rPr lang="en-US" spc="-5" dirty="0">
                <a:latin typeface="Calibri"/>
                <a:cs typeface="Calibri"/>
              </a:rPr>
              <a:t>to focus on </a:t>
            </a:r>
            <a:endParaRPr lang="en-US" dirty="0">
              <a:latin typeface="Calibri"/>
              <a:cs typeface="Calibri"/>
            </a:endParaRPr>
          </a:p>
          <a:p>
            <a:pPr marL="284163" lvl="1" indent="-284163">
              <a:spcBef>
                <a:spcPts val="375"/>
              </a:spcBef>
              <a:buFont typeface="Wingdings" panose="05000000000000000000" pitchFamily="2" charset="2"/>
              <a:buChar char="ü"/>
              <a:tabLst>
                <a:tab pos="345440" algn="l"/>
              </a:tabLst>
            </a:pPr>
            <a:r>
              <a:rPr lang="en-US" spc="-10" dirty="0">
                <a:latin typeface="Calibri"/>
                <a:cs typeface="Calibri"/>
              </a:rPr>
              <a:t>Sources, and duration </a:t>
            </a:r>
            <a:r>
              <a:rPr lang="en-US" spc="-5" dirty="0">
                <a:latin typeface="Calibri"/>
                <a:cs typeface="Calibri"/>
              </a:rPr>
              <a:t>of </a:t>
            </a:r>
            <a:r>
              <a:rPr lang="en-US" spc="-15" dirty="0">
                <a:latin typeface="Calibri"/>
                <a:cs typeface="Calibri"/>
              </a:rPr>
              <a:t>excess</a:t>
            </a:r>
            <a:r>
              <a:rPr lang="en-US" spc="15" dirty="0">
                <a:latin typeface="Calibri"/>
                <a:cs typeface="Calibri"/>
              </a:rPr>
              <a:t> </a:t>
            </a:r>
            <a:r>
              <a:rPr lang="en-US" spc="-10" dirty="0">
                <a:latin typeface="Calibri"/>
                <a:cs typeface="Calibri"/>
              </a:rPr>
              <a:t>moisture</a:t>
            </a:r>
            <a:endParaRPr lang="en-US" dirty="0">
              <a:latin typeface="Calibri"/>
              <a:cs typeface="Calibri"/>
            </a:endParaRPr>
          </a:p>
          <a:p>
            <a:pPr marL="284163" lvl="1" indent="-284163">
              <a:spcBef>
                <a:spcPts val="359"/>
              </a:spcBef>
              <a:buFont typeface="Wingdings" panose="05000000000000000000" pitchFamily="2" charset="2"/>
              <a:buChar char="ü"/>
              <a:tabLst>
                <a:tab pos="345440" algn="l"/>
              </a:tabLst>
            </a:pPr>
            <a:r>
              <a:rPr spc="-20" dirty="0">
                <a:latin typeface="Calibri"/>
                <a:cs typeface="Calibri"/>
              </a:rPr>
              <a:t>Pathways </a:t>
            </a:r>
            <a:r>
              <a:rPr spc="-15" dirty="0">
                <a:latin typeface="Calibri"/>
                <a:cs typeface="Calibri"/>
              </a:rPr>
              <a:t>for </a:t>
            </a:r>
            <a:r>
              <a:rPr spc="-10" dirty="0">
                <a:latin typeface="Calibri"/>
                <a:cs typeface="Calibri"/>
              </a:rPr>
              <a:t>moisture </a:t>
            </a:r>
            <a:r>
              <a:rPr spc="-5" dirty="0">
                <a:latin typeface="Calibri"/>
                <a:cs typeface="Calibri"/>
              </a:rPr>
              <a:t>movement </a:t>
            </a:r>
            <a:r>
              <a:rPr spc="-10" dirty="0">
                <a:latin typeface="Calibri"/>
                <a:cs typeface="Calibri"/>
              </a:rPr>
              <a:t>through </a:t>
            </a:r>
            <a:r>
              <a:rPr spc="-5" dirty="0">
                <a:latin typeface="Calibri"/>
                <a:cs typeface="Calibri"/>
              </a:rPr>
              <a:t>building</a:t>
            </a:r>
            <a:r>
              <a:rPr spc="80" dirty="0">
                <a:latin typeface="Calibri"/>
                <a:cs typeface="Calibri"/>
              </a:rPr>
              <a:t> </a:t>
            </a:r>
            <a:r>
              <a:rPr spc="-10" dirty="0">
                <a:latin typeface="Calibri"/>
                <a:cs typeface="Calibri"/>
              </a:rPr>
              <a:t>materials</a:t>
            </a:r>
            <a:endParaRPr dirty="0">
              <a:latin typeface="Calibri"/>
              <a:cs typeface="Calibri"/>
            </a:endParaRPr>
          </a:p>
          <a:p>
            <a:pPr marL="284163" lvl="1" indent="-284163">
              <a:spcBef>
                <a:spcPts val="370"/>
              </a:spcBef>
              <a:buFont typeface="Wingdings" panose="05000000000000000000" pitchFamily="2" charset="2"/>
              <a:buChar char="ü"/>
              <a:tabLst>
                <a:tab pos="345440" algn="l"/>
              </a:tabLst>
            </a:pPr>
            <a:r>
              <a:rPr spc="-5" dirty="0">
                <a:latin typeface="Calibri"/>
                <a:cs typeface="Calibri"/>
              </a:rPr>
              <a:t>Places, </a:t>
            </a:r>
            <a:r>
              <a:rPr dirty="0">
                <a:latin typeface="Calibri"/>
                <a:cs typeface="Calibri"/>
              </a:rPr>
              <a:t>types </a:t>
            </a:r>
            <a:r>
              <a:rPr spc="-5" dirty="0">
                <a:latin typeface="Calibri"/>
                <a:cs typeface="Calibri"/>
              </a:rPr>
              <a:t>of materials, </a:t>
            </a:r>
            <a:r>
              <a:rPr dirty="0">
                <a:latin typeface="Calibri"/>
                <a:cs typeface="Calibri"/>
              </a:rPr>
              <a:t>and </a:t>
            </a:r>
            <a:r>
              <a:rPr spc="-10" dirty="0">
                <a:latin typeface="Calibri"/>
                <a:cs typeface="Calibri"/>
              </a:rPr>
              <a:t>extent </a:t>
            </a:r>
            <a:r>
              <a:rPr spc="-5" dirty="0">
                <a:latin typeface="Calibri"/>
                <a:cs typeface="Calibri"/>
              </a:rPr>
              <a:t>of </a:t>
            </a:r>
            <a:r>
              <a:rPr dirty="0">
                <a:latin typeface="Calibri"/>
                <a:cs typeface="Calibri"/>
              </a:rPr>
              <a:t>mold</a:t>
            </a:r>
            <a:r>
              <a:rPr spc="40" dirty="0">
                <a:latin typeface="Calibri"/>
                <a:cs typeface="Calibri"/>
              </a:rPr>
              <a:t> </a:t>
            </a:r>
            <a:r>
              <a:rPr spc="-10" dirty="0">
                <a:latin typeface="Calibri"/>
                <a:cs typeface="Calibri"/>
              </a:rPr>
              <a:t>growth</a:t>
            </a:r>
            <a:endParaRPr dirty="0">
              <a:latin typeface="Calibri"/>
              <a:cs typeface="Calibri"/>
            </a:endParaRPr>
          </a:p>
          <a:p>
            <a:pPr marL="284163" lvl="1" indent="-284163">
              <a:spcBef>
                <a:spcPts val="370"/>
              </a:spcBef>
              <a:buFont typeface="Wingdings" panose="05000000000000000000" pitchFamily="2" charset="2"/>
              <a:buChar char="ü"/>
              <a:tabLst>
                <a:tab pos="345440" algn="l"/>
              </a:tabLst>
            </a:pPr>
            <a:r>
              <a:rPr spc="-10" dirty="0">
                <a:latin typeface="Calibri"/>
                <a:cs typeface="Calibri"/>
              </a:rPr>
              <a:t>Degree </a:t>
            </a:r>
            <a:r>
              <a:rPr spc="-5" dirty="0">
                <a:latin typeface="Calibri"/>
                <a:cs typeface="Calibri"/>
              </a:rPr>
              <a:t>that </a:t>
            </a:r>
            <a:r>
              <a:rPr spc="-10" dirty="0">
                <a:latin typeface="Calibri"/>
                <a:cs typeface="Calibri"/>
              </a:rPr>
              <a:t>materials are colonized </a:t>
            </a:r>
            <a:r>
              <a:rPr spc="-5" dirty="0">
                <a:latin typeface="Calibri"/>
                <a:cs typeface="Calibri"/>
              </a:rPr>
              <a:t>with mold </a:t>
            </a:r>
            <a:r>
              <a:rPr spc="-10" dirty="0">
                <a:latin typeface="Calibri"/>
                <a:cs typeface="Calibri"/>
              </a:rPr>
              <a:t>growth </a:t>
            </a:r>
            <a:r>
              <a:rPr spc="-5" dirty="0">
                <a:latin typeface="Calibri"/>
                <a:cs typeface="Calibri"/>
              </a:rPr>
              <a:t>or</a:t>
            </a:r>
            <a:r>
              <a:rPr spc="135" dirty="0">
                <a:latin typeface="Calibri"/>
                <a:cs typeface="Calibri"/>
              </a:rPr>
              <a:t> </a:t>
            </a:r>
            <a:r>
              <a:rPr spc="-15" dirty="0">
                <a:latin typeface="Calibri"/>
                <a:cs typeface="Calibri"/>
              </a:rPr>
              <a:t>water</a:t>
            </a:r>
            <a:r>
              <a:rPr lang="en-US" spc="-15" dirty="0">
                <a:latin typeface="Calibri"/>
                <a:cs typeface="Calibri"/>
              </a:rPr>
              <a:t> </a:t>
            </a:r>
            <a:r>
              <a:rPr spc="-5" dirty="0">
                <a:latin typeface="Calibri"/>
                <a:cs typeface="Calibri"/>
              </a:rPr>
              <a:t>damaged</a:t>
            </a:r>
            <a:endParaRPr dirty="0">
              <a:latin typeface="Calibri"/>
              <a:cs typeface="Calibri"/>
            </a:endParaRPr>
          </a:p>
          <a:p>
            <a:pPr marL="284163" lvl="1" indent="-284163">
              <a:spcBef>
                <a:spcPts val="360"/>
              </a:spcBef>
              <a:buFont typeface="Wingdings" panose="05000000000000000000" pitchFamily="2" charset="2"/>
              <a:buChar char="ü"/>
              <a:tabLst>
                <a:tab pos="345440" algn="l"/>
              </a:tabLst>
            </a:pPr>
            <a:r>
              <a:rPr lang="en-US" dirty="0">
                <a:latin typeface="Calibri"/>
                <a:cs typeface="Calibri"/>
              </a:rPr>
              <a:t>Design, operation, and maintenance of </a:t>
            </a:r>
            <a:r>
              <a:rPr spc="-5" dirty="0">
                <a:latin typeface="Calibri"/>
                <a:cs typeface="Calibri"/>
              </a:rPr>
              <a:t>heating </a:t>
            </a:r>
            <a:r>
              <a:rPr dirty="0">
                <a:latin typeface="Calibri"/>
                <a:cs typeface="Calibri"/>
              </a:rPr>
              <a:t>and </a:t>
            </a:r>
            <a:r>
              <a:rPr spc="-5" dirty="0">
                <a:latin typeface="Calibri"/>
                <a:cs typeface="Calibri"/>
              </a:rPr>
              <a:t>air-conditioning</a:t>
            </a:r>
            <a:r>
              <a:rPr spc="45" dirty="0">
                <a:latin typeface="Calibri"/>
                <a:cs typeface="Calibri"/>
              </a:rPr>
              <a:t> </a:t>
            </a:r>
            <a:r>
              <a:rPr spc="-15" dirty="0">
                <a:latin typeface="Calibri"/>
                <a:cs typeface="Calibri"/>
              </a:rPr>
              <a:t>systems</a:t>
            </a:r>
            <a:endParaRPr lang="en-US" spc="-15" dirty="0">
              <a:latin typeface="Calibri"/>
              <a:cs typeface="Calibri"/>
            </a:endParaRPr>
          </a:p>
          <a:p>
            <a:pPr marL="0" lvl="1">
              <a:spcBef>
                <a:spcPts val="360"/>
              </a:spcBef>
              <a:tabLst>
                <a:tab pos="345440" algn="l"/>
              </a:tabLst>
            </a:pPr>
            <a:endParaRPr lang="en-US" dirty="0">
              <a:latin typeface="Calibri"/>
              <a:cs typeface="Calibri"/>
            </a:endParaRPr>
          </a:p>
          <a:p>
            <a:pPr marL="0" lvl="1">
              <a:spcBef>
                <a:spcPts val="360"/>
              </a:spcBef>
              <a:tabLst>
                <a:tab pos="345440" algn="l"/>
              </a:tabLst>
            </a:pPr>
            <a:r>
              <a:rPr lang="en-US" dirty="0">
                <a:latin typeface="Calibri"/>
                <a:cs typeface="Calibri"/>
              </a:rPr>
              <a:t>Promptly fix low hanging fruit</a:t>
            </a:r>
          </a:p>
          <a:p>
            <a:pPr marL="184785" indent="-172085">
              <a:lnSpc>
                <a:spcPts val="1945"/>
              </a:lnSpc>
              <a:buFont typeface="Arial"/>
              <a:buChar char="•"/>
              <a:tabLst>
                <a:tab pos="185420" algn="l"/>
              </a:tabLst>
            </a:pPr>
            <a:endParaRPr lang="en-US" spc="-25" dirty="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655" y="152400"/>
            <a:ext cx="5266690" cy="45212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070C0"/>
                </a:solidFill>
              </a:rPr>
              <a:t>Selecting </a:t>
            </a:r>
            <a:r>
              <a:rPr dirty="0">
                <a:solidFill>
                  <a:srgbClr val="0070C0"/>
                </a:solidFill>
              </a:rPr>
              <a:t>an </a:t>
            </a:r>
            <a:r>
              <a:rPr spc="-5" dirty="0">
                <a:solidFill>
                  <a:srgbClr val="0070C0"/>
                </a:solidFill>
              </a:rPr>
              <a:t>Air Quality</a:t>
            </a:r>
            <a:r>
              <a:rPr spc="-90" dirty="0">
                <a:solidFill>
                  <a:srgbClr val="0070C0"/>
                </a:solidFill>
              </a:rPr>
              <a:t> </a:t>
            </a:r>
            <a:r>
              <a:rPr spc="-5" dirty="0">
                <a:solidFill>
                  <a:srgbClr val="0070C0"/>
                </a:solidFill>
              </a:rPr>
              <a:t>Consultant</a:t>
            </a:r>
          </a:p>
        </p:txBody>
      </p:sp>
      <p:sp>
        <p:nvSpPr>
          <p:cNvPr id="3" name="object 3"/>
          <p:cNvSpPr txBox="1"/>
          <p:nvPr/>
        </p:nvSpPr>
        <p:spPr>
          <a:xfrm>
            <a:off x="304800" y="825245"/>
            <a:ext cx="8686800" cy="5340565"/>
          </a:xfrm>
          <a:prstGeom prst="rect">
            <a:avLst/>
          </a:prstGeom>
        </p:spPr>
        <p:txBody>
          <a:bodyPr vert="horz" wrap="square" lIns="0" tIns="43815" rIns="0" bIns="0" rtlCol="0">
            <a:spAutoFit/>
          </a:bodyPr>
          <a:lstStyle/>
          <a:p>
            <a:pPr marL="12700" marR="83820">
              <a:lnSpc>
                <a:spcPts val="1939"/>
              </a:lnSpc>
              <a:spcBef>
                <a:spcPts val="345"/>
              </a:spcBef>
            </a:pPr>
            <a:r>
              <a:rPr lang="en-US" spc="-5" dirty="0">
                <a:latin typeface="Calibri"/>
                <a:cs typeface="Calibri"/>
              </a:rPr>
              <a:t>Will the </a:t>
            </a:r>
            <a:r>
              <a:rPr spc="-5" dirty="0">
                <a:latin typeface="Calibri"/>
                <a:cs typeface="Calibri"/>
              </a:rPr>
              <a:t>service(s) lead </a:t>
            </a:r>
            <a:r>
              <a:rPr spc="-10" dirty="0">
                <a:latin typeface="Calibri"/>
                <a:cs typeface="Calibri"/>
              </a:rPr>
              <a:t>to </a:t>
            </a:r>
            <a:r>
              <a:rPr dirty="0">
                <a:latin typeface="Calibri"/>
                <a:cs typeface="Calibri"/>
              </a:rPr>
              <a:t>evidence-based </a:t>
            </a:r>
            <a:r>
              <a:rPr spc="-5" dirty="0">
                <a:latin typeface="Calibri"/>
                <a:cs typeface="Calibri"/>
              </a:rPr>
              <a:t>action plan</a:t>
            </a:r>
            <a:r>
              <a:rPr lang="en-US" spc="-5" dirty="0">
                <a:latin typeface="Calibri"/>
                <a:cs typeface="Calibri"/>
              </a:rPr>
              <a:t>s</a:t>
            </a:r>
            <a:r>
              <a:rPr lang="en-US" spc="-10" dirty="0">
                <a:latin typeface="Calibri"/>
                <a:cs typeface="Calibri"/>
              </a:rPr>
              <a:t>?</a:t>
            </a:r>
            <a:endParaRPr lang="en-US" dirty="0">
              <a:latin typeface="Calibri"/>
              <a:cs typeface="Calibri"/>
            </a:endParaRPr>
          </a:p>
          <a:p>
            <a:pPr marL="12700">
              <a:lnSpc>
                <a:spcPct val="100000"/>
              </a:lnSpc>
              <a:spcBef>
                <a:spcPts val="565"/>
              </a:spcBef>
            </a:pPr>
            <a:endParaRPr lang="en-US" spc="-15" dirty="0">
              <a:latin typeface="Calibri"/>
              <a:cs typeface="Calibri"/>
            </a:endParaRPr>
          </a:p>
          <a:p>
            <a:pPr marL="12700">
              <a:lnSpc>
                <a:spcPct val="100000"/>
              </a:lnSpc>
              <a:spcBef>
                <a:spcPts val="565"/>
              </a:spcBef>
            </a:pPr>
            <a:r>
              <a:rPr spc="-15" dirty="0">
                <a:latin typeface="Calibri"/>
                <a:cs typeface="Calibri"/>
              </a:rPr>
              <a:t>Review </a:t>
            </a:r>
            <a:r>
              <a:rPr spc="-5" dirty="0">
                <a:latin typeface="Calibri"/>
                <a:cs typeface="Calibri"/>
              </a:rPr>
              <a:t>experience, </a:t>
            </a:r>
            <a:r>
              <a:rPr spc="-10" dirty="0">
                <a:latin typeface="Calibri"/>
                <a:cs typeface="Calibri"/>
              </a:rPr>
              <a:t>reputation, training</a:t>
            </a:r>
            <a:r>
              <a:rPr lang="en-US" spc="-10" dirty="0">
                <a:latin typeface="Calibri"/>
                <a:cs typeface="Calibri"/>
              </a:rPr>
              <a:t>,</a:t>
            </a:r>
            <a:r>
              <a:rPr spc="-10" dirty="0">
                <a:latin typeface="Calibri"/>
                <a:cs typeface="Calibri"/>
              </a:rPr>
              <a:t> </a:t>
            </a:r>
            <a:r>
              <a:rPr dirty="0">
                <a:latin typeface="Calibri"/>
                <a:cs typeface="Calibri"/>
              </a:rPr>
              <a:t>and </a:t>
            </a:r>
            <a:r>
              <a:rPr lang="en-US" spc="-5" dirty="0">
                <a:latin typeface="Calibri"/>
                <a:cs typeface="Calibri"/>
              </a:rPr>
              <a:t>ask </a:t>
            </a:r>
            <a:r>
              <a:rPr spc="-15" dirty="0">
                <a:latin typeface="Calibri"/>
                <a:cs typeface="Calibri"/>
              </a:rPr>
              <a:t>for</a:t>
            </a:r>
            <a:r>
              <a:rPr spc="135" dirty="0">
                <a:latin typeface="Calibri"/>
                <a:cs typeface="Calibri"/>
              </a:rPr>
              <a:t> </a:t>
            </a:r>
            <a:r>
              <a:rPr spc="-15" dirty="0">
                <a:latin typeface="Calibri"/>
                <a:cs typeface="Calibri"/>
              </a:rPr>
              <a:t>references</a:t>
            </a:r>
            <a:r>
              <a:rPr lang="en-US" spc="-15" dirty="0">
                <a:latin typeface="Calibri"/>
                <a:cs typeface="Calibri"/>
              </a:rPr>
              <a:t>, r</a:t>
            </a:r>
            <a:r>
              <a:rPr spc="-15" dirty="0">
                <a:latin typeface="Calibri"/>
                <a:cs typeface="Calibri"/>
              </a:rPr>
              <a:t>eview </a:t>
            </a:r>
            <a:r>
              <a:rPr spc="-10" dirty="0">
                <a:latin typeface="Calibri"/>
                <a:cs typeface="Calibri"/>
              </a:rPr>
              <a:t>proposals</a:t>
            </a:r>
            <a:r>
              <a:rPr lang="en-US" spc="-10" dirty="0">
                <a:latin typeface="Calibri"/>
                <a:cs typeface="Calibri"/>
              </a:rPr>
              <a:t>,</a:t>
            </a:r>
            <a:r>
              <a:rPr spc="-10" dirty="0">
                <a:latin typeface="Calibri"/>
                <a:cs typeface="Calibri"/>
              </a:rPr>
              <a:t> </a:t>
            </a:r>
            <a:r>
              <a:rPr lang="en-US" spc="-10" dirty="0">
                <a:latin typeface="Calibri"/>
                <a:cs typeface="Calibri"/>
              </a:rPr>
              <a:t>agree on scope of work, and work product(s) and cost</a:t>
            </a:r>
            <a:endParaRPr lang="en-US" spc="-5" dirty="0">
              <a:latin typeface="Calibri"/>
              <a:cs typeface="Calibri"/>
            </a:endParaRPr>
          </a:p>
          <a:p>
            <a:pPr marL="12700" marR="324485">
              <a:lnSpc>
                <a:spcPts val="1939"/>
              </a:lnSpc>
              <a:spcBef>
                <a:spcPts val="840"/>
              </a:spcBef>
            </a:pPr>
            <a:r>
              <a:rPr dirty="0">
                <a:latin typeface="Calibri"/>
                <a:cs typeface="Calibri"/>
              </a:rPr>
              <a:t>If </a:t>
            </a:r>
            <a:r>
              <a:rPr lang="en-US" dirty="0">
                <a:latin typeface="Calibri"/>
                <a:cs typeface="Calibri"/>
              </a:rPr>
              <a:t>a consultant proposes </a:t>
            </a:r>
            <a:r>
              <a:rPr spc="-10" dirty="0">
                <a:latin typeface="Calibri"/>
                <a:cs typeface="Calibri"/>
              </a:rPr>
              <a:t>environmental testing </a:t>
            </a:r>
            <a:r>
              <a:rPr spc="-5" dirty="0">
                <a:latin typeface="Calibri"/>
                <a:cs typeface="Calibri"/>
              </a:rPr>
              <a:t>is </a:t>
            </a:r>
            <a:r>
              <a:rPr spc="-10" dirty="0">
                <a:latin typeface="Calibri"/>
                <a:cs typeface="Calibri"/>
              </a:rPr>
              <a:t>proposed</a:t>
            </a:r>
            <a:r>
              <a:rPr lang="en-US" spc="-10" dirty="0">
                <a:latin typeface="Calibri"/>
                <a:cs typeface="Calibri"/>
              </a:rPr>
              <a:t>,</a:t>
            </a:r>
            <a:r>
              <a:rPr spc="-10" dirty="0">
                <a:latin typeface="Calibri"/>
                <a:cs typeface="Calibri"/>
              </a:rPr>
              <a:t> </a:t>
            </a:r>
            <a:r>
              <a:rPr dirty="0">
                <a:latin typeface="Calibri"/>
                <a:cs typeface="Calibri"/>
              </a:rPr>
              <a:t>ask about</a:t>
            </a:r>
            <a:endParaRPr lang="en-US" dirty="0">
              <a:latin typeface="Calibri"/>
              <a:cs typeface="Calibri"/>
            </a:endParaRPr>
          </a:p>
          <a:p>
            <a:pPr marL="574675" marR="324485" lvl="1" indent="-290513">
              <a:lnSpc>
                <a:spcPts val="1939"/>
              </a:lnSpc>
              <a:spcBef>
                <a:spcPts val="840"/>
              </a:spcBef>
              <a:buFont typeface="Wingdings" panose="05000000000000000000" pitchFamily="2" charset="2"/>
              <a:buChar char="ü"/>
            </a:pPr>
            <a:r>
              <a:rPr lang="en-US" dirty="0">
                <a:latin typeface="Calibri"/>
                <a:cs typeface="Calibri"/>
              </a:rPr>
              <a:t>Require an informed and thorough inspection of the property before sampling and testing </a:t>
            </a:r>
          </a:p>
          <a:p>
            <a:pPr marL="574675" marR="324485" lvl="1" indent="-290513">
              <a:lnSpc>
                <a:spcPts val="1939"/>
              </a:lnSpc>
              <a:spcBef>
                <a:spcPts val="840"/>
              </a:spcBef>
              <a:buFont typeface="Wingdings" panose="05000000000000000000" pitchFamily="2" charset="2"/>
              <a:buChar char="ü"/>
            </a:pPr>
            <a:r>
              <a:rPr lang="en-US" spc="-5" dirty="0">
                <a:latin typeface="Calibri"/>
                <a:cs typeface="Calibri"/>
              </a:rPr>
              <a:t>Ask about the specific </a:t>
            </a:r>
            <a:r>
              <a:rPr dirty="0">
                <a:latin typeface="Calibri"/>
                <a:cs typeface="Calibri"/>
              </a:rPr>
              <a:t>theory </a:t>
            </a:r>
            <a:r>
              <a:rPr spc="-5" dirty="0">
                <a:latin typeface="Calibri"/>
                <a:cs typeface="Calibri"/>
              </a:rPr>
              <a:t>being</a:t>
            </a:r>
            <a:r>
              <a:rPr spc="20" dirty="0">
                <a:latin typeface="Calibri"/>
                <a:cs typeface="Calibri"/>
              </a:rPr>
              <a:t> </a:t>
            </a:r>
            <a:r>
              <a:rPr spc="-15" dirty="0">
                <a:latin typeface="Calibri"/>
                <a:cs typeface="Calibri"/>
              </a:rPr>
              <a:t>tested</a:t>
            </a:r>
            <a:r>
              <a:rPr lang="en-US" spc="-15" dirty="0">
                <a:latin typeface="Calibri"/>
                <a:cs typeface="Calibri"/>
              </a:rPr>
              <a:t> </a:t>
            </a:r>
          </a:p>
          <a:p>
            <a:pPr marL="574675" marR="324485" lvl="1" indent="-290513">
              <a:lnSpc>
                <a:spcPts val="1939"/>
              </a:lnSpc>
              <a:spcBef>
                <a:spcPts val="840"/>
              </a:spcBef>
              <a:buFont typeface="Wingdings" panose="05000000000000000000" pitchFamily="2" charset="2"/>
              <a:buChar char="ü"/>
            </a:pPr>
            <a:r>
              <a:rPr lang="en-US" spc="-5" dirty="0">
                <a:latin typeface="Calibri"/>
                <a:cs typeface="Calibri"/>
              </a:rPr>
              <a:t>Ask about how the </a:t>
            </a:r>
            <a:r>
              <a:rPr spc="-5" dirty="0">
                <a:latin typeface="Calibri"/>
                <a:cs typeface="Calibri"/>
              </a:rPr>
              <a:t>sampling</a:t>
            </a:r>
            <a:r>
              <a:rPr lang="en-US" spc="-5" dirty="0">
                <a:latin typeface="Calibri"/>
                <a:cs typeface="Calibri"/>
              </a:rPr>
              <a:t> strategy and </a:t>
            </a:r>
            <a:r>
              <a:rPr spc="-5" dirty="0">
                <a:latin typeface="Calibri"/>
                <a:cs typeface="Calibri"/>
              </a:rPr>
              <a:t>analytical</a:t>
            </a:r>
            <a:r>
              <a:rPr spc="45" dirty="0">
                <a:latin typeface="Calibri"/>
                <a:cs typeface="Calibri"/>
              </a:rPr>
              <a:t> </a:t>
            </a:r>
            <a:r>
              <a:rPr lang="en-US" spc="45" dirty="0">
                <a:latin typeface="Calibri"/>
                <a:cs typeface="Calibri"/>
              </a:rPr>
              <a:t>methods will provide data to prove or disprove the theory being tested </a:t>
            </a:r>
            <a:endParaRPr dirty="0">
              <a:latin typeface="Calibri"/>
              <a:cs typeface="Calibri"/>
            </a:endParaRPr>
          </a:p>
          <a:p>
            <a:pPr marL="590550" indent="-354330">
              <a:lnSpc>
                <a:spcPct val="100000"/>
              </a:lnSpc>
              <a:spcBef>
                <a:spcPts val="180"/>
              </a:spcBef>
              <a:buFont typeface="Wingdings" panose="05000000000000000000" pitchFamily="2" charset="2"/>
              <a:buChar char="ü"/>
              <a:tabLst>
                <a:tab pos="589915" algn="l"/>
                <a:tab pos="591185" algn="l"/>
              </a:tabLst>
            </a:pPr>
            <a:r>
              <a:rPr lang="en-US" spc="-10" dirty="0">
                <a:latin typeface="Calibri"/>
                <a:cs typeface="Calibri"/>
              </a:rPr>
              <a:t>Ask about h</a:t>
            </a:r>
            <a:r>
              <a:rPr spc="-10" dirty="0">
                <a:latin typeface="Calibri"/>
                <a:cs typeface="Calibri"/>
              </a:rPr>
              <a:t>ow </a:t>
            </a:r>
            <a:r>
              <a:rPr dirty="0">
                <a:latin typeface="Calibri"/>
                <a:cs typeface="Calibri"/>
              </a:rPr>
              <a:t>the </a:t>
            </a:r>
            <a:r>
              <a:rPr spc="-10" dirty="0">
                <a:latin typeface="Calibri"/>
                <a:cs typeface="Calibri"/>
              </a:rPr>
              <a:t>results </a:t>
            </a:r>
            <a:r>
              <a:rPr spc="-5" dirty="0">
                <a:latin typeface="Calibri"/>
                <a:cs typeface="Calibri"/>
              </a:rPr>
              <a:t>will be</a:t>
            </a:r>
            <a:r>
              <a:rPr spc="70" dirty="0">
                <a:latin typeface="Calibri"/>
                <a:cs typeface="Calibri"/>
              </a:rPr>
              <a:t> </a:t>
            </a:r>
            <a:r>
              <a:rPr spc="-10" dirty="0">
                <a:latin typeface="Calibri"/>
                <a:cs typeface="Calibri"/>
              </a:rPr>
              <a:t>interpreted</a:t>
            </a:r>
            <a:r>
              <a:rPr lang="en-US" spc="-10" dirty="0">
                <a:latin typeface="Calibri"/>
                <a:cs typeface="Calibri"/>
              </a:rPr>
              <a:t> including limitations and uncertainties</a:t>
            </a:r>
          </a:p>
          <a:p>
            <a:pPr marL="590550" indent="-354330">
              <a:lnSpc>
                <a:spcPct val="100000"/>
              </a:lnSpc>
              <a:spcBef>
                <a:spcPts val="190"/>
              </a:spcBef>
              <a:buFont typeface="Wingdings" panose="05000000000000000000" pitchFamily="2" charset="2"/>
              <a:buChar char="ü"/>
              <a:tabLst>
                <a:tab pos="589915" algn="l"/>
                <a:tab pos="591185" algn="l"/>
              </a:tabLst>
            </a:pPr>
            <a:r>
              <a:rPr lang="en-US" spc="-10" dirty="0">
                <a:latin typeface="Calibri"/>
                <a:cs typeface="Calibri"/>
              </a:rPr>
              <a:t>Ask about how results inform the remedial actions </a:t>
            </a:r>
            <a:endParaRPr lang="en-US" dirty="0">
              <a:latin typeface="Times New Roman"/>
              <a:cs typeface="Times New Roman"/>
            </a:endParaRPr>
          </a:p>
          <a:p>
            <a:pPr marL="234950" indent="-234950">
              <a:lnSpc>
                <a:spcPct val="100000"/>
              </a:lnSpc>
            </a:pPr>
            <a:endParaRPr lang="en-US" spc="-10" dirty="0">
              <a:latin typeface="Calibri"/>
              <a:cs typeface="Calibri"/>
            </a:endParaRPr>
          </a:p>
          <a:p>
            <a:pPr marL="0" marR="0" lvl="1" indent="0" algn="l" defTabSz="914400" rtl="0" eaLnBrk="1" fontAlgn="auto" latinLnBrk="0" hangingPunct="1">
              <a:lnSpc>
                <a:spcPct val="100000"/>
              </a:lnSpc>
              <a:spcBef>
                <a:spcPts val="360"/>
              </a:spcBef>
              <a:spcAft>
                <a:spcPts val="0"/>
              </a:spcAft>
              <a:buClrTx/>
              <a:buSzTx/>
              <a:buFontTx/>
              <a:buNone/>
              <a:tabLst>
                <a:tab pos="345440" algn="l"/>
              </a:tabLst>
              <a:defRPr/>
            </a:pPr>
            <a:r>
              <a:rPr lang="en-US" dirty="0">
                <a:solidFill>
                  <a:prstClr val="black"/>
                </a:solidFill>
                <a:latin typeface="Calibri"/>
                <a:cs typeface="Calibri"/>
              </a:rPr>
              <a:t>Ask to review reports from previous projects </a:t>
            </a:r>
          </a:p>
          <a:p>
            <a:pPr marL="285750" marR="0" lvl="1" indent="-285750" algn="l" defTabSz="914400" rtl="0" eaLnBrk="1" fontAlgn="auto" latinLnBrk="0" hangingPunct="1">
              <a:lnSpc>
                <a:spcPct val="100000"/>
              </a:lnSpc>
              <a:spcBef>
                <a:spcPts val="360"/>
              </a:spcBef>
              <a:spcAft>
                <a:spcPts val="0"/>
              </a:spcAft>
              <a:buClrTx/>
              <a:buSzTx/>
              <a:buFont typeface="Wingdings" panose="05000000000000000000" pitchFamily="2" charset="2"/>
              <a:buChar char="ü"/>
              <a:tabLst>
                <a:tab pos="345440" algn="l"/>
              </a:tabLst>
              <a:defRPr/>
            </a:pPr>
            <a:r>
              <a:rPr kumimoji="0" lang="en-US" b="0" i="0" u="none" strike="noStrike" kern="1200" cap="none" spc="0" normalizeH="0" baseline="0" noProof="0" dirty="0">
                <a:ln>
                  <a:noFill/>
                </a:ln>
                <a:solidFill>
                  <a:prstClr val="black"/>
                </a:solidFill>
                <a:effectLst/>
                <a:uLnTx/>
                <a:uFillTx/>
                <a:latin typeface="Calibri"/>
                <a:ea typeface="+mn-ea"/>
                <a:cs typeface="Calibri"/>
              </a:rPr>
              <a:t>Purpose, observations, findings, conclusions, and recommendations</a:t>
            </a:r>
          </a:p>
          <a:p>
            <a:pPr marL="285750" marR="0" lvl="1" indent="-285750" algn="l" defTabSz="914400" rtl="0" eaLnBrk="1" fontAlgn="auto" latinLnBrk="0" hangingPunct="1">
              <a:lnSpc>
                <a:spcPct val="100000"/>
              </a:lnSpc>
              <a:spcBef>
                <a:spcPts val="360"/>
              </a:spcBef>
              <a:spcAft>
                <a:spcPts val="0"/>
              </a:spcAft>
              <a:buClrTx/>
              <a:buSzTx/>
              <a:buFont typeface="Wingdings" panose="05000000000000000000" pitchFamily="2" charset="2"/>
              <a:buChar char="ü"/>
              <a:tabLst>
                <a:tab pos="345440" algn="l"/>
              </a:tabLst>
              <a:defRPr/>
            </a:pPr>
            <a:r>
              <a:rPr kumimoji="0" lang="en-US" b="0" i="0" u="none" strike="noStrike" kern="1200" cap="none" spc="0" normalizeH="0" baseline="0" noProof="0" dirty="0">
                <a:ln>
                  <a:noFill/>
                </a:ln>
                <a:solidFill>
                  <a:prstClr val="black"/>
                </a:solidFill>
                <a:effectLst/>
                <a:uLnTx/>
                <a:uFillTx/>
                <a:latin typeface="Calibri"/>
                <a:ea typeface="+mn-ea"/>
                <a:cs typeface="Calibri"/>
              </a:rPr>
              <a:t>Show how test results confirm observations</a:t>
            </a:r>
          </a:p>
          <a:p>
            <a:pPr marL="285750" marR="0" lvl="1" indent="-285750" algn="l" defTabSz="914400" rtl="0" eaLnBrk="1" fontAlgn="auto" latinLnBrk="0" hangingPunct="1">
              <a:lnSpc>
                <a:spcPct val="100000"/>
              </a:lnSpc>
              <a:spcBef>
                <a:spcPts val="360"/>
              </a:spcBef>
              <a:spcAft>
                <a:spcPts val="0"/>
              </a:spcAft>
              <a:buClrTx/>
              <a:buSzTx/>
              <a:buFont typeface="Wingdings" panose="05000000000000000000" pitchFamily="2" charset="2"/>
              <a:buChar char="ü"/>
              <a:tabLst>
                <a:tab pos="345440" algn="l"/>
              </a:tabLst>
              <a:defRPr/>
            </a:pPr>
            <a:r>
              <a:rPr kumimoji="0" lang="en-US" b="0" i="1" u="none" strike="noStrike" kern="1200" cap="none" spc="0" normalizeH="0" baseline="0" noProof="0" dirty="0">
                <a:ln>
                  <a:noFill/>
                </a:ln>
                <a:solidFill>
                  <a:prstClr val="black"/>
                </a:solidFill>
                <a:effectLst/>
                <a:uLnTx/>
                <a:uFillTx/>
                <a:latin typeface="Calibri"/>
                <a:ea typeface="+mn-ea"/>
                <a:cs typeface="Calibri"/>
              </a:rPr>
              <a:t>Reports should not include conclusions about medical causation</a:t>
            </a:r>
            <a:endParaRPr lang="en-US" spc="-10" dirty="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2DA5-D1DB-4CCE-8F29-2490C7ABBBA6}"/>
              </a:ext>
            </a:extLst>
          </p:cNvPr>
          <p:cNvSpPr>
            <a:spLocks noGrp="1"/>
          </p:cNvSpPr>
          <p:nvPr>
            <p:ph type="title"/>
          </p:nvPr>
        </p:nvSpPr>
        <p:spPr>
          <a:xfrm>
            <a:off x="628650" y="98427"/>
            <a:ext cx="7886700" cy="663573"/>
          </a:xfrm>
        </p:spPr>
        <p:txBody>
          <a:bodyPr/>
          <a:lstStyle/>
          <a:p>
            <a:r>
              <a:rPr lang="en-US" b="1" dirty="0">
                <a:solidFill>
                  <a:srgbClr val="0070C0"/>
                </a:solidFill>
              </a:rPr>
              <a:t>Mold Testing – CDC Guidance </a:t>
            </a:r>
          </a:p>
        </p:txBody>
      </p:sp>
      <p:sp>
        <p:nvSpPr>
          <p:cNvPr id="3" name="Content Placeholder 2">
            <a:extLst>
              <a:ext uri="{FF2B5EF4-FFF2-40B4-BE49-F238E27FC236}">
                <a16:creationId xmlns:a16="http://schemas.microsoft.com/office/drawing/2014/main" id="{5488350C-98F0-4C6A-97CF-68F508FA77CD}"/>
              </a:ext>
            </a:extLst>
          </p:cNvPr>
          <p:cNvSpPr>
            <a:spLocks noGrp="1"/>
          </p:cNvSpPr>
          <p:nvPr>
            <p:ph idx="1"/>
          </p:nvPr>
        </p:nvSpPr>
        <p:spPr>
          <a:xfrm>
            <a:off x="628650" y="623888"/>
            <a:ext cx="7600950" cy="5509260"/>
          </a:xfrm>
        </p:spPr>
        <p:txBody>
          <a:bodyPr>
            <a:noAutofit/>
          </a:bodyPr>
          <a:lstStyle/>
          <a:p>
            <a:pPr marL="0" indent="0">
              <a:buNone/>
            </a:pP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cs typeface="Calibri" panose="020F0502020204030204" pitchFamily="34" charset="0"/>
              </a:rPr>
              <a:t>Generally, it is not necessary to identify the species of mold growing in a residence, and CDC does not recommend routine sampling for molds…. </a:t>
            </a:r>
          </a:p>
          <a:p>
            <a:pPr marL="0" indent="0">
              <a:buNone/>
            </a:pP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cs typeface="Calibri" panose="020F0502020204030204" pitchFamily="34" charset="0"/>
              </a:rPr>
              <a:t>Since the reaction of individuals can vary greatly either because of the person’s susceptibility or type and amount of mold present, sampling and culturing are not reliable in determining health risks…. </a:t>
            </a:r>
          </a:p>
          <a:p>
            <a:pPr marL="0" indent="0">
              <a:buNone/>
            </a:pPr>
            <a:r>
              <a:rPr lang="en-US" dirty="0">
                <a:solidFill>
                  <a:schemeClr val="tx1"/>
                </a:solidFill>
                <a:latin typeface="Calibri" panose="020F0502020204030204" pitchFamily="34" charset="0"/>
                <a:cs typeface="Calibri" panose="020F0502020204030204" pitchFamily="34" charset="0"/>
              </a:rPr>
              <a:t>Furthermore, reliable sampling for mold can be expensive, and standards for judging what is and what is not an acceptable or tolerable quantity of mold have not been established.</a:t>
            </a:r>
            <a:endParaRPr lang="en-US" dirty="0">
              <a:solidFill>
                <a:prstClr val="black"/>
              </a:solidFill>
              <a:latin typeface="Calibri"/>
              <a:cs typeface="Calibri"/>
            </a:endParaRPr>
          </a:p>
          <a:p>
            <a:pPr marL="0" marR="5080" lvl="0" indent="0" defTabSz="914400">
              <a:lnSpc>
                <a:spcPts val="1939"/>
              </a:lnSpc>
              <a:spcBef>
                <a:spcPts val="0"/>
              </a:spcBef>
              <a:buNone/>
            </a:pPr>
            <a:endParaRPr lang="en-US" dirty="0">
              <a:solidFill>
                <a:prstClr val="black"/>
              </a:solidFill>
              <a:latin typeface="Calibri"/>
              <a:cs typeface="Calibri"/>
            </a:endParaRPr>
          </a:p>
          <a:p>
            <a:pPr marL="0" indent="0">
              <a:buNone/>
            </a:pPr>
            <a:endParaRPr lang="en-US"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8BC3D7DA-7A82-4D06-B8D5-8ED46B4C4F55}"/>
              </a:ext>
            </a:extLst>
          </p:cNvPr>
          <p:cNvSpPr/>
          <p:nvPr/>
        </p:nvSpPr>
        <p:spPr>
          <a:xfrm>
            <a:off x="648528" y="4114800"/>
            <a:ext cx="8534400"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CDC  Facts about Stachybotrys chartarum</a:t>
            </a: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0248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668E-432F-4AA5-866E-0FCD70BCB51E}"/>
              </a:ext>
            </a:extLst>
          </p:cNvPr>
          <p:cNvSpPr>
            <a:spLocks noGrp="1"/>
          </p:cNvSpPr>
          <p:nvPr>
            <p:ph type="title"/>
          </p:nvPr>
        </p:nvSpPr>
        <p:spPr/>
        <p:txBody>
          <a:bodyPr/>
          <a:lstStyle/>
          <a:p>
            <a:r>
              <a:rPr lang="en-US" b="1" dirty="0">
                <a:solidFill>
                  <a:srgbClr val="0070C0"/>
                </a:solidFill>
              </a:rPr>
              <a:t>Mold Testing  EPA Guidance</a:t>
            </a:r>
          </a:p>
        </p:txBody>
      </p:sp>
      <p:sp>
        <p:nvSpPr>
          <p:cNvPr id="3" name="Content Placeholder 2">
            <a:extLst>
              <a:ext uri="{FF2B5EF4-FFF2-40B4-BE49-F238E27FC236}">
                <a16:creationId xmlns:a16="http://schemas.microsoft.com/office/drawing/2014/main" id="{9CBE32FC-5E5A-46B3-9FBD-0E0609AA6579}"/>
              </a:ext>
            </a:extLst>
          </p:cNvPr>
          <p:cNvSpPr>
            <a:spLocks noGrp="1"/>
          </p:cNvSpPr>
          <p:nvPr>
            <p:ph idx="1"/>
          </p:nvPr>
        </p:nvSpPr>
        <p:spPr>
          <a:xfrm>
            <a:off x="533400" y="685800"/>
            <a:ext cx="8293191" cy="5181600"/>
          </a:xfrm>
        </p:spPr>
        <p:txBody>
          <a:bodyPr>
            <a:noAutofit/>
          </a:bodyPr>
          <a:lstStyle/>
          <a:p>
            <a:pPr marL="0" indent="0">
              <a:buNone/>
            </a:pP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Is Sampling/Testing for Mold Necessary</a:t>
            </a:r>
            <a:r>
              <a:rPr lang="en-US" dirty="0">
                <a:solidFill>
                  <a:srgbClr val="0070C0"/>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and </a:t>
            </a:r>
            <a:r>
              <a:rPr lang="en-US" dirty="0">
                <a:solidFill>
                  <a:srgbClr val="52849C"/>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Who and test my home or clean </a:t>
            </a:r>
            <a:r>
              <a:rPr lang="en-US"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fix and remediate mold </a:t>
            </a:r>
            <a:r>
              <a:rPr lang="en-US" dirty="0">
                <a:solidFill>
                  <a:srgbClr val="0070C0"/>
                </a:solidFill>
                <a:latin typeface="Calibri" panose="020F0502020204030204" pitchFamily="34" charset="0"/>
                <a:cs typeface="Calibri" panose="020F0502020204030204" pitchFamily="34" charset="0"/>
              </a:rPr>
              <a:t> </a:t>
            </a:r>
          </a:p>
          <a:p>
            <a:pPr marL="0" indent="0">
              <a:buNone/>
            </a:pPr>
            <a:r>
              <a:rPr lang="en-US" dirty="0">
                <a:solidFill>
                  <a:schemeClr val="tx1"/>
                </a:solidFill>
                <a:latin typeface="Calibri" panose="020F0502020204030204" pitchFamily="34" charset="0"/>
                <a:cs typeface="Calibri" panose="020F0502020204030204" pitchFamily="34" charset="0"/>
              </a:rPr>
              <a:t>In most cases, if visible mold growth is present, sampling is unnecessary.  Consider sampling and testing as part of your site evaluation in specific instances, such as:</a:t>
            </a:r>
          </a:p>
          <a:p>
            <a:r>
              <a:rPr lang="en-US" dirty="0">
                <a:solidFill>
                  <a:schemeClr val="tx1"/>
                </a:solidFill>
                <a:latin typeface="Calibri" panose="020F0502020204030204" pitchFamily="34" charset="0"/>
                <a:cs typeface="Calibri" panose="020F0502020204030204" pitchFamily="34" charset="0"/>
              </a:rPr>
              <a:t>Cases where litigation is involved</a:t>
            </a:r>
          </a:p>
          <a:p>
            <a:r>
              <a:rPr lang="en-US" dirty="0">
                <a:solidFill>
                  <a:schemeClr val="tx1"/>
                </a:solidFill>
                <a:latin typeface="Calibri" panose="020F0502020204030204" pitchFamily="34" charset="0"/>
                <a:cs typeface="Calibri" panose="020F0502020204030204" pitchFamily="34" charset="0"/>
              </a:rPr>
              <a:t>The source(s) of the mold growth is unclear</a:t>
            </a:r>
          </a:p>
          <a:p>
            <a:pPr marL="0" indent="0">
              <a:buNone/>
            </a:pP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cs typeface="Calibri" panose="020F0502020204030204" pitchFamily="34" charset="0"/>
              </a:rPr>
              <a:t>Surface sampling may be useful to determine if an area has been adequately cleaned or remediated. </a:t>
            </a:r>
          </a:p>
          <a:p>
            <a:pPr marL="0" indent="0">
              <a:buNone/>
            </a:pP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cs typeface="Calibri" panose="020F0502020204030204" pitchFamily="34" charset="0"/>
              </a:rPr>
              <a:t>No standards for acceptable or unacceptable levels of indoor mold.   </a:t>
            </a:r>
          </a:p>
          <a:p>
            <a:pPr marL="0" indent="0">
              <a:buNone/>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(EPA) does </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certify, license or maintain lists of mold inspectors or mold remediation contractors, though some states might.  North Carolina does not license, recognize certifications for mold practitioners   </a:t>
            </a:r>
            <a:r>
              <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NC Business and Occupational Licensing Database</a:t>
            </a:r>
            <a:r>
              <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dirty="0">
              <a:solidFill>
                <a:schemeClr val="tx1"/>
              </a:solidFill>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406455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5A63-DF79-4486-A69B-C54283887183}"/>
              </a:ext>
            </a:extLst>
          </p:cNvPr>
          <p:cNvSpPr>
            <a:spLocks noGrp="1"/>
          </p:cNvSpPr>
          <p:nvPr>
            <p:ph type="title"/>
          </p:nvPr>
        </p:nvSpPr>
        <p:spPr/>
        <p:txBody>
          <a:bodyPr/>
          <a:lstStyle/>
          <a:p>
            <a:r>
              <a:rPr lang="en-US" b="1" dirty="0">
                <a:solidFill>
                  <a:srgbClr val="0070C0"/>
                </a:solidFill>
              </a:rPr>
              <a:t>General Guidance</a:t>
            </a:r>
          </a:p>
        </p:txBody>
      </p:sp>
      <p:sp>
        <p:nvSpPr>
          <p:cNvPr id="3" name="Content Placeholder 2">
            <a:extLst>
              <a:ext uri="{FF2B5EF4-FFF2-40B4-BE49-F238E27FC236}">
                <a16:creationId xmlns:a16="http://schemas.microsoft.com/office/drawing/2014/main" id="{34F05ED2-0013-4F9A-96E4-897F1E633680}"/>
              </a:ext>
            </a:extLst>
          </p:cNvPr>
          <p:cNvSpPr>
            <a:spLocks noGrp="1"/>
          </p:cNvSpPr>
          <p:nvPr>
            <p:ph idx="1"/>
          </p:nvPr>
        </p:nvSpPr>
        <p:spPr>
          <a:xfrm>
            <a:off x="762000" y="762000"/>
            <a:ext cx="7886700" cy="5334000"/>
          </a:xfrm>
        </p:spPr>
        <p:txBody>
          <a:bodyPr>
            <a:noAutofit/>
          </a:bodyPr>
          <a:lstStyle/>
          <a:p>
            <a:pPr marL="0" lvl="0" indent="0">
              <a:buNone/>
            </a:pPr>
            <a:endParaRPr lang="en-US" dirty="0">
              <a:solidFill>
                <a:prstClr val="black"/>
              </a:solidFill>
              <a:latin typeface="Calibri" panose="020F0502020204030204" pitchFamily="34" charset="0"/>
            </a:endParaRPr>
          </a:p>
          <a:p>
            <a:pPr marL="0" lvl="0" indent="0">
              <a:buNone/>
            </a:pPr>
            <a:r>
              <a:rPr lang="en-US" dirty="0">
                <a:solidFill>
                  <a:prstClr val="black"/>
                </a:solidFill>
                <a:latin typeface="Calibri" panose="020F0502020204030204" pitchFamily="34" charset="0"/>
              </a:rPr>
              <a:t>Use sampling to prove or disprove testable theories derived from a thorough and informed survey and when</a:t>
            </a:r>
          </a:p>
          <a:p>
            <a:pPr lvl="0">
              <a:buFont typeface="Wingdings" panose="05000000000000000000" pitchFamily="2" charset="2"/>
              <a:buChar char="ü"/>
            </a:pPr>
            <a:r>
              <a:rPr lang="en-US" dirty="0">
                <a:solidFill>
                  <a:prstClr val="black"/>
                </a:solidFill>
                <a:latin typeface="Calibri" panose="020F0502020204030204" pitchFamily="34" charset="0"/>
              </a:rPr>
              <a:t>There are pre-determined sampling plans with pre-determined data quality objectives</a:t>
            </a:r>
          </a:p>
          <a:p>
            <a:pPr lvl="0">
              <a:buFont typeface="Wingdings" panose="05000000000000000000" pitchFamily="2" charset="2"/>
              <a:buChar char="ü"/>
            </a:pPr>
            <a:r>
              <a:rPr lang="en-US" dirty="0">
                <a:solidFill>
                  <a:prstClr val="black"/>
                </a:solidFill>
                <a:latin typeface="Calibri" panose="020F0502020204030204" pitchFamily="34" charset="0"/>
              </a:rPr>
              <a:t>There are pre-determined criteria to interpret results </a:t>
            </a:r>
          </a:p>
          <a:p>
            <a:pPr lvl="0">
              <a:buFont typeface="Wingdings" panose="05000000000000000000" pitchFamily="2" charset="2"/>
              <a:buChar char="ü"/>
            </a:pPr>
            <a:r>
              <a:rPr lang="en-US" dirty="0">
                <a:solidFill>
                  <a:prstClr val="black"/>
                </a:solidFill>
                <a:latin typeface="Calibri" panose="020F0502020204030204" pitchFamily="34" charset="0"/>
              </a:rPr>
              <a:t>There are pre-determined actions steps based on the results</a:t>
            </a:r>
          </a:p>
          <a:p>
            <a:pPr lvl="0">
              <a:buFont typeface="Wingdings" panose="05000000000000000000" pitchFamily="2" charset="2"/>
              <a:buChar char="ü"/>
            </a:pPr>
            <a:r>
              <a:rPr lang="en-US" dirty="0">
                <a:solidFill>
                  <a:prstClr val="black"/>
                </a:solidFill>
                <a:latin typeface="Calibri" panose="020F0502020204030204" pitchFamily="34" charset="0"/>
              </a:rPr>
              <a:t>Communications plan to inform stakeholders </a:t>
            </a:r>
          </a:p>
          <a:p>
            <a:pPr lvl="1"/>
            <a:r>
              <a:rPr lang="en-US" sz="1800" dirty="0">
                <a:solidFill>
                  <a:prstClr val="black"/>
                </a:solidFill>
                <a:latin typeface="Calibri" panose="020F0502020204030204" pitchFamily="34" charset="0"/>
              </a:rPr>
              <a:t>Results and interpretations (limitations, uncertainties, hazards and risks)</a:t>
            </a:r>
          </a:p>
          <a:p>
            <a:pPr lvl="1"/>
            <a:r>
              <a:rPr lang="en-US" sz="1800" dirty="0">
                <a:solidFill>
                  <a:prstClr val="black"/>
                </a:solidFill>
                <a:latin typeface="Calibri" panose="020F0502020204030204" pitchFamily="34" charset="0"/>
              </a:rPr>
              <a:t>Response actions</a:t>
            </a:r>
          </a:p>
          <a:p>
            <a:pPr>
              <a:buFont typeface="Wingdings" panose="05000000000000000000" pitchFamily="2" charset="2"/>
              <a:buChar char="ü"/>
            </a:pPr>
            <a:r>
              <a:rPr lang="en-US" dirty="0">
                <a:solidFill>
                  <a:schemeClr val="tx1"/>
                </a:solidFill>
                <a:latin typeface="Calibri" panose="020F0502020204030204" pitchFamily="34" charset="0"/>
                <a:cs typeface="Calibri" panose="020F0502020204030204" pitchFamily="34" charset="0"/>
              </a:rPr>
              <a:t>Professional judgement is needed to interpret results</a:t>
            </a:r>
          </a:p>
          <a:p>
            <a:pPr>
              <a:buFont typeface="Wingdings" panose="05000000000000000000" pitchFamily="2" charset="2"/>
              <a:buChar char="ü"/>
            </a:pPr>
            <a:r>
              <a:rPr lang="en-US" dirty="0">
                <a:solidFill>
                  <a:schemeClr val="tx1"/>
                </a:solidFill>
                <a:latin typeface="Calibri" panose="020F0502020204030204" pitchFamily="34" charset="0"/>
                <a:cs typeface="Calibri" panose="020F0502020204030204" pitchFamily="34" charset="0"/>
              </a:rPr>
              <a:t>Avoid using mold testing for an exposure assessment or to see what is there</a:t>
            </a:r>
          </a:p>
        </p:txBody>
      </p:sp>
      <p:sp>
        <p:nvSpPr>
          <p:cNvPr id="4" name="TextBox 3">
            <a:extLst>
              <a:ext uri="{FF2B5EF4-FFF2-40B4-BE49-F238E27FC236}">
                <a16:creationId xmlns:a16="http://schemas.microsoft.com/office/drawing/2014/main" id="{6C8CBDC8-3250-4FDC-B4CF-6E44A6AC79A8}"/>
              </a:ext>
            </a:extLst>
          </p:cNvPr>
          <p:cNvSpPr txBox="1"/>
          <p:nvPr/>
        </p:nvSpPr>
        <p:spPr>
          <a:xfrm>
            <a:off x="738809" y="4953000"/>
            <a:ext cx="8153400" cy="584775"/>
          </a:xfrm>
          <a:prstGeom prst="rect">
            <a:avLst/>
          </a:prstGeom>
          <a:noFill/>
        </p:spPr>
        <p:txBody>
          <a:bodyPr wrap="square" rtlCol="0">
            <a:spAutoFit/>
          </a:bodyPr>
          <a:lstStyle/>
          <a:p>
            <a:r>
              <a:rPr lang="en-US" sz="1600"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https://www.epa.gov/sites/production/files/2014-08/documents/moldremediation.pdf</a:t>
            </a:r>
            <a:endParaRPr lang="en-US" sz="1600" dirty="0">
              <a:solidFill>
                <a:srgbClr val="0070C0"/>
              </a:solidFill>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4096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8CD0-E9BB-BD1B-A426-9DCEE9F098C8}"/>
              </a:ext>
            </a:extLst>
          </p:cNvPr>
          <p:cNvSpPr>
            <a:spLocks noGrp="1"/>
          </p:cNvSpPr>
          <p:nvPr>
            <p:ph type="title"/>
          </p:nvPr>
        </p:nvSpPr>
        <p:spPr/>
        <p:txBody>
          <a:bodyPr/>
          <a:lstStyle/>
          <a:p>
            <a:r>
              <a:rPr lang="en-US" b="1" dirty="0">
                <a:solidFill>
                  <a:srgbClr val="0070C0"/>
                </a:solidFill>
              </a:rPr>
              <a:t>Limitations of Mold Sampling and Testing</a:t>
            </a:r>
          </a:p>
        </p:txBody>
      </p:sp>
      <p:sp>
        <p:nvSpPr>
          <p:cNvPr id="3" name="Content Placeholder 2">
            <a:extLst>
              <a:ext uri="{FF2B5EF4-FFF2-40B4-BE49-F238E27FC236}">
                <a16:creationId xmlns:a16="http://schemas.microsoft.com/office/drawing/2014/main" id="{53751F94-B0EF-5455-9205-5038042EFF6A}"/>
              </a:ext>
            </a:extLst>
          </p:cNvPr>
          <p:cNvSpPr>
            <a:spLocks noGrp="1"/>
          </p:cNvSpPr>
          <p:nvPr>
            <p:ph idx="1"/>
          </p:nvPr>
        </p:nvSpPr>
        <p:spPr>
          <a:xfrm>
            <a:off x="304800" y="990600"/>
            <a:ext cx="8534400" cy="5486400"/>
          </a:xfrm>
        </p:spPr>
        <p:txBody>
          <a:bodyPr>
            <a:noAutofit/>
          </a:bodyPr>
          <a:lstStyle/>
          <a:p>
            <a:pPr marL="0" marR="0" lvl="0" indent="0" algn="l" defTabSz="685800" rtl="0" eaLnBrk="1" fontAlgn="auto" latinLnBrk="0" hangingPunct="1">
              <a:lnSpc>
                <a:spcPct val="90000"/>
              </a:lnSpc>
              <a:spcBef>
                <a:spcPts val="750"/>
              </a:spcBef>
              <a:spcAft>
                <a:spcPts val="0"/>
              </a:spcAft>
              <a:buClrTx/>
              <a:buSzTx/>
              <a:buNone/>
              <a:tabLst/>
              <a:defRPr/>
            </a:pPr>
            <a:r>
              <a:rPr kumimoji="0" lang="en-US"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Hazard Assessment </a:t>
            </a:r>
          </a:p>
          <a:p>
            <a:pPr>
              <a:lnSpc>
                <a:spcPct val="100000"/>
              </a:lnSpc>
              <a:buFont typeface="Wingdings" panose="05000000000000000000" pitchFamily="2" charset="2"/>
              <a:buChar char="ü"/>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Levels of airborne mold vary widely in time and space indoors, outdoors, at different times, places, and for different reasons</a:t>
            </a:r>
          </a:p>
          <a:p>
            <a:pPr>
              <a:lnSpc>
                <a:spcPct val="100000"/>
              </a:lnSpc>
              <a:buFont typeface="Wingdings" panose="05000000000000000000" pitchFamily="2" charset="2"/>
              <a:buChar char="ü"/>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“Grab” samples represent a snap-shot in time and space--may or may not represent                 other times and conditions</a:t>
            </a:r>
            <a:endParaRPr lang="en-US" dirty="0">
              <a:solidFill>
                <a:prstClr val="black"/>
              </a:solidFill>
              <a:latin typeface="Calibri" panose="020F0502020204030204" pitchFamily="34" charset="0"/>
              <a:cs typeface="Calibri" panose="020F0502020204030204" pitchFamily="34" charset="0"/>
            </a:endParaRPr>
          </a:p>
          <a:p>
            <a:pPr marR="0">
              <a:lnSpc>
                <a:spcPct val="100000"/>
              </a:lnSpc>
              <a:spcBef>
                <a:spcPts val="0"/>
              </a:spcBef>
              <a:spcAft>
                <a:spcPts val="0"/>
              </a:spcAft>
              <a:buFont typeface="Wingdings" panose="05000000000000000000" pitchFamily="2" charset="2"/>
              <a:buChar char="ü"/>
            </a:pPr>
            <a:r>
              <a:rPr lang="en-US" dirty="0">
                <a:solidFill>
                  <a:prstClr val="black"/>
                </a:solidFill>
                <a:latin typeface="Calibri" panose="020F0502020204030204" pitchFamily="34" charset="0"/>
                <a:cs typeface="Calibri" panose="020F0502020204030204" pitchFamily="34" charset="0"/>
              </a:rPr>
              <a:t>Testing an area may not reflect exposure, the amount of mold a person may inhaled</a:t>
            </a:r>
          </a:p>
          <a:p>
            <a:pPr marR="0">
              <a:lnSpc>
                <a:spcPct val="100000"/>
              </a:lnSpc>
              <a:spcBef>
                <a:spcPts val="0"/>
              </a:spcBef>
              <a:spcAft>
                <a:spcPts val="0"/>
              </a:spcAft>
              <a:buFont typeface="Wingdings" panose="05000000000000000000" pitchFamily="2" charset="2"/>
              <a:buChar char="ü"/>
            </a:pPr>
            <a:r>
              <a:rPr lang="en-US" dirty="0">
                <a:solidFill>
                  <a:prstClr val="black"/>
                </a:solidFill>
                <a:latin typeface="Calibri" panose="020F0502020204030204" pitchFamily="34" charset="0"/>
                <a:cs typeface="Calibri" panose="020F0502020204030204" pitchFamily="34" charset="0"/>
              </a:rPr>
              <a:t> Testing for mold may not reflect other bioaerosols or biological contaminants in a building </a:t>
            </a:r>
          </a:p>
          <a:p>
            <a:pPr marL="0" marR="0" indent="0">
              <a:spcBef>
                <a:spcPts val="0"/>
              </a:spcBef>
              <a:spcAft>
                <a:spcPts val="0"/>
              </a:spcAft>
              <a:buNone/>
            </a:pPr>
            <a:endPar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b="1" i="1" dirty="0">
                <a:solidFill>
                  <a:schemeClr val="tx1"/>
                </a:solidFill>
                <a:latin typeface="Calibri" panose="020F0502020204030204" pitchFamily="34" charset="0"/>
                <a:ea typeface="Calibri" panose="020F0502020204030204" pitchFamily="34" charset="0"/>
                <a:cs typeface="Calibri" panose="020F0502020204030204" pitchFamily="34" charset="0"/>
              </a:rPr>
              <a:t>Exposure Assessment</a:t>
            </a:r>
            <a:endParaRPr lang="en-US" b="1"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buFont typeface="Wingdings" panose="05000000000000000000" pitchFamily="2" charset="2"/>
              <a:buChar char="ü"/>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Exposure depends on environmental factors --the generation, dispersal, transport and fate of mold spores, fragments of mold growth, and mold products in the environment over time and space, AND.  </a:t>
            </a:r>
          </a:p>
          <a:p>
            <a:pPr>
              <a:spcBef>
                <a:spcPts val="0"/>
              </a:spcBef>
              <a:buFont typeface="Wingdings" panose="05000000000000000000" pitchFamily="2" charset="2"/>
              <a:buChar char="ü"/>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Personal factors include the frequency, duration, and activities of people in the environment and their unique sensitivities and susceptibilities as individuals and groups.</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347713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9D151-8A11-E133-E3D8-8A0F706320D4}"/>
              </a:ext>
            </a:extLst>
          </p:cNvPr>
          <p:cNvSpPr>
            <a:spLocks noGrp="1"/>
          </p:cNvSpPr>
          <p:nvPr>
            <p:ph type="title"/>
          </p:nvPr>
        </p:nvSpPr>
        <p:spPr/>
        <p:txBody>
          <a:bodyPr/>
          <a:lstStyle/>
          <a:p>
            <a:r>
              <a:rPr lang="en-US" b="1" dirty="0">
                <a:solidFill>
                  <a:srgbClr val="0070C0"/>
                </a:solidFill>
              </a:rPr>
              <a:t>Exposure Assessment</a:t>
            </a:r>
          </a:p>
        </p:txBody>
      </p:sp>
      <p:sp>
        <p:nvSpPr>
          <p:cNvPr id="3" name="Content Placeholder 2">
            <a:extLst>
              <a:ext uri="{FF2B5EF4-FFF2-40B4-BE49-F238E27FC236}">
                <a16:creationId xmlns:a16="http://schemas.microsoft.com/office/drawing/2014/main" id="{896E45FC-8BBA-7698-8146-F7B703C7D093}"/>
              </a:ext>
            </a:extLst>
          </p:cNvPr>
          <p:cNvSpPr>
            <a:spLocks noGrp="1"/>
          </p:cNvSpPr>
          <p:nvPr>
            <p:ph idx="1"/>
          </p:nvPr>
        </p:nvSpPr>
        <p:spPr>
          <a:xfrm>
            <a:off x="628650" y="919163"/>
            <a:ext cx="7886700" cy="5019673"/>
          </a:xfrm>
        </p:spPr>
        <p:txBody>
          <a:bodyPr/>
          <a:lstStyle/>
          <a:p>
            <a:pPr marR="0">
              <a:spcBef>
                <a:spcPts val="0"/>
              </a:spcBef>
              <a:spcAft>
                <a:spcPts val="0"/>
              </a:spcAft>
              <a:buFont typeface="Wingdings" panose="05000000000000000000" pitchFamily="2" charset="2"/>
              <a:buChar char="ü"/>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Exposure depends on environmental factors like the generation, dispersal, transport and fate of mold spores, fragments of mold growth, and mold products in the environment over time and space.  </a:t>
            </a:r>
          </a:p>
          <a:p>
            <a:pPr marL="0" marR="0" indent="0">
              <a:spcBef>
                <a:spcPts val="0"/>
              </a:spcBef>
              <a:spcAft>
                <a:spcPts val="0"/>
              </a:spcAft>
              <a:buNone/>
            </a:pP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And</a:t>
            </a:r>
            <a:endParaRPr lang="en-US"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buFont typeface="Wingdings" panose="05000000000000000000" pitchFamily="2" charset="2"/>
              <a:buChar char="ü"/>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Personal factors include the frequency, duration, and activities of people in the environment and their unique sensitivities and susceptibilities as individuals and groups.</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endParaRPr lang="en-US" dirty="0"/>
          </a:p>
        </p:txBody>
      </p:sp>
      <p:pic>
        <p:nvPicPr>
          <p:cNvPr id="4" name="Picture 3" descr="Exhibit 1. This exhibit shows the series of events that provide the conceptual basis for understanding and evaluating environmental health. For adverse health effects such as clinical disease or death to occur, a contaminant must first be released from its source; second, reach human receptors via air, water, or land; third, enter the human body via inhalation, ingestion, or skin contact; and fourth, be present in the body at sufficient doses to cause biological changes that may ultimately result in an adverse health effect. The Air, Water, and Land sections provide indicators relevant to the first three segments of this paradigm. The Human Exposure and Health section provides indicators based on data from individuals, communities, or populations that are relevant to the subsequent segments. Health and exposure indicators include biomonitoring indicators, which are relevant to entry of contaminants into the human body, and health outcome indicators, which are relevant to the adverse health effects experienced by humans.">
            <a:extLst>
              <a:ext uri="{FF2B5EF4-FFF2-40B4-BE49-F238E27FC236}">
                <a16:creationId xmlns:a16="http://schemas.microsoft.com/office/drawing/2014/main" id="{C5B1153C-B7CB-C2AC-A427-C2AECDF35CAF}"/>
              </a:ext>
            </a:extLst>
          </p:cNvPr>
          <p:cNvPicPr>
            <a:picLocks noChangeAspect="1"/>
          </p:cNvPicPr>
          <p:nvPr/>
        </p:nvPicPr>
        <p:blipFill>
          <a:blip r:embed="rId3">
            <a:extLst>
              <a:ext uri="{28A0092B-C50C-407E-A947-70E740481C1C}">
                <a14:useLocalDpi xmlns:a14="http://schemas.microsoft.com/office/drawing/2010/main" val="0"/>
              </a:ext>
            </a:extLst>
          </a:blip>
          <a:srcRect l="3448" t="8242"/>
          <a:stretch/>
        </p:blipFill>
        <p:spPr bwMode="auto">
          <a:xfrm>
            <a:off x="838200" y="2819400"/>
            <a:ext cx="7065979" cy="3237790"/>
          </a:xfrm>
          <a:prstGeom prst="rect">
            <a:avLst/>
          </a:prstGeom>
          <a:noFill/>
          <a:ln>
            <a:noFill/>
          </a:ln>
        </p:spPr>
      </p:pic>
      <p:sp>
        <p:nvSpPr>
          <p:cNvPr id="5" name="TextBox 4">
            <a:extLst>
              <a:ext uri="{FF2B5EF4-FFF2-40B4-BE49-F238E27FC236}">
                <a16:creationId xmlns:a16="http://schemas.microsoft.com/office/drawing/2014/main" id="{58CBA8C5-E63B-10EA-B864-17CF2582D862}"/>
              </a:ext>
            </a:extLst>
          </p:cNvPr>
          <p:cNvSpPr txBox="1"/>
          <p:nvPr/>
        </p:nvSpPr>
        <p:spPr>
          <a:xfrm>
            <a:off x="304800" y="6172200"/>
            <a:ext cx="7772400" cy="646331"/>
          </a:xfrm>
          <a:prstGeom prst="rect">
            <a:avLst/>
          </a:prstGeom>
          <a:noFill/>
        </p:spPr>
        <p:txBody>
          <a:bodyPr wrap="square" rtlCol="0">
            <a:spAutoFit/>
          </a:bodyPr>
          <a:lstStyle/>
          <a:p>
            <a:pPr algn="ctr"/>
            <a:r>
              <a:rPr lang="en-US" dirty="0">
                <a:solidFill>
                  <a:srgbClr val="0070C0"/>
                </a:solidFill>
                <a:hlinkClick r:id="rId4">
                  <a:extLst>
                    <a:ext uri="{A12FA001-AC4F-418D-AE19-62706E023703}">
                      <ahyp:hlinkClr xmlns:ahyp="http://schemas.microsoft.com/office/drawing/2018/hyperlinkcolor" val="tx"/>
                    </a:ext>
                  </a:extLst>
                </a:hlinkClick>
              </a:rPr>
              <a:t>EPA -- Human Exposure and Health </a:t>
            </a:r>
            <a:endParaRPr lang="en-US" dirty="0">
              <a:solidFill>
                <a:srgbClr val="0070C0"/>
              </a:solidFill>
            </a:endParaRPr>
          </a:p>
          <a:p>
            <a:endParaRPr lang="en-US" dirty="0"/>
          </a:p>
        </p:txBody>
      </p:sp>
    </p:spTree>
    <p:extLst>
      <p:ext uri="{BB962C8B-B14F-4D97-AF65-F5344CB8AC3E}">
        <p14:creationId xmlns:p14="http://schemas.microsoft.com/office/powerpoint/2010/main" val="3255987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8428"/>
            <a:ext cx="8286750" cy="511172"/>
          </a:xfrm>
        </p:spPr>
        <p:txBody>
          <a:bodyPr>
            <a:normAutofit fontScale="90000"/>
          </a:bodyPr>
          <a:lstStyle/>
          <a:p>
            <a:r>
              <a:rPr lang="en-US" b="1" dirty="0">
                <a:solidFill>
                  <a:srgbClr val="0070C0"/>
                </a:solidFill>
              </a:rPr>
              <a:t>Best practices to remediation of water damage and mold growth</a:t>
            </a:r>
          </a:p>
        </p:txBody>
      </p:sp>
      <p:sp>
        <p:nvSpPr>
          <p:cNvPr id="3" name="Content Placeholder 2"/>
          <p:cNvSpPr>
            <a:spLocks noGrp="1"/>
          </p:cNvSpPr>
          <p:nvPr>
            <p:ph idx="1"/>
          </p:nvPr>
        </p:nvSpPr>
        <p:spPr>
          <a:xfrm>
            <a:off x="476250" y="609600"/>
            <a:ext cx="7829550" cy="5905500"/>
          </a:xfrm>
        </p:spPr>
        <p:txBody>
          <a:bodyPr>
            <a:normAutofit/>
          </a:bodyPr>
          <a:lstStyle/>
          <a:p>
            <a:pPr marL="0" lvl="0" indent="0">
              <a:buNone/>
            </a:pPr>
            <a:endParaRPr lang="en-US" dirty="0">
              <a:solidFill>
                <a:schemeClr val="tx1"/>
              </a:solidFill>
              <a:latin typeface="Calibri" panose="020F0502020204030204" pitchFamily="34" charset="0"/>
            </a:endParaRPr>
          </a:p>
          <a:p>
            <a:pPr marL="0" lvl="0" indent="0">
              <a:buNone/>
            </a:pPr>
            <a:r>
              <a:rPr lang="en-US" dirty="0">
                <a:solidFill>
                  <a:schemeClr val="tx1"/>
                </a:solidFill>
                <a:latin typeface="Calibri" panose="020F0502020204030204" pitchFamily="34" charset="0"/>
              </a:rPr>
              <a:t>Evaluate </a:t>
            </a:r>
            <a:r>
              <a:rPr lang="en-US" dirty="0">
                <a:solidFill>
                  <a:prstClr val="black"/>
                </a:solidFill>
                <a:latin typeface="Calibri" panose="020F0502020204030204" pitchFamily="34" charset="0"/>
              </a:rPr>
              <a:t>conditions to develop a workplan to  restore environment to a clean and dry condition that is realistic, feasible and achievable</a:t>
            </a:r>
          </a:p>
          <a:p>
            <a:pPr marL="0" indent="0">
              <a:lnSpc>
                <a:spcPct val="100000"/>
              </a:lnSpc>
              <a:buNone/>
            </a:pPr>
            <a:endParaRPr lang="en-US" dirty="0">
              <a:solidFill>
                <a:schemeClr val="tx1"/>
              </a:solidFill>
              <a:latin typeface="Calibri" panose="020F0502020204030204" pitchFamily="34" charset="0"/>
            </a:endParaRPr>
          </a:p>
          <a:p>
            <a:pPr marL="0" indent="0">
              <a:lnSpc>
                <a:spcPct val="100000"/>
              </a:lnSpc>
              <a:buNone/>
            </a:pPr>
            <a:r>
              <a:rPr lang="en-US" dirty="0">
                <a:solidFill>
                  <a:schemeClr val="tx1"/>
                </a:solidFill>
                <a:latin typeface="Calibri" panose="020F0502020204030204" pitchFamily="34" charset="0"/>
              </a:rPr>
              <a:t>Find and fix sources of moisture intrusion, penetration, accumulation and condensation </a:t>
            </a:r>
          </a:p>
          <a:p>
            <a:pPr marL="0" indent="0">
              <a:lnSpc>
                <a:spcPct val="100000"/>
              </a:lnSpc>
              <a:buNone/>
            </a:pPr>
            <a:endParaRPr lang="en-US" dirty="0">
              <a:solidFill>
                <a:schemeClr val="tx1"/>
              </a:solidFill>
              <a:latin typeface="Calibri" panose="020F0502020204030204" pitchFamily="34" charset="0"/>
            </a:endParaRPr>
          </a:p>
          <a:p>
            <a:pPr marL="0" indent="0">
              <a:lnSpc>
                <a:spcPct val="100000"/>
              </a:lnSpc>
              <a:buNone/>
            </a:pPr>
            <a:r>
              <a:rPr lang="en-US" b="1" dirty="0">
                <a:solidFill>
                  <a:schemeClr val="tx1"/>
                </a:solidFill>
                <a:latin typeface="Calibri" panose="020F0502020204030204" pitchFamily="34" charset="0"/>
              </a:rPr>
              <a:t>Classify water quality </a:t>
            </a:r>
            <a:r>
              <a:rPr lang="en-US" dirty="0">
                <a:solidFill>
                  <a:schemeClr val="tx1"/>
                </a:solidFill>
                <a:latin typeface="Calibri" panose="020F0502020204030204" pitchFamily="34" charset="0"/>
              </a:rPr>
              <a:t>(clean, grey, or unsanitary) based on source and time </a:t>
            </a:r>
          </a:p>
          <a:p>
            <a:pPr>
              <a:lnSpc>
                <a:spcPct val="100000"/>
              </a:lnSpc>
              <a:buFont typeface="Wingdings" panose="05000000000000000000" pitchFamily="2" charset="2"/>
              <a:buChar char="ü"/>
            </a:pPr>
            <a:r>
              <a:rPr lang="en-US" dirty="0">
                <a:solidFill>
                  <a:schemeClr val="tx1"/>
                </a:solidFill>
                <a:latin typeface="Calibri" panose="020F0502020204030204" pitchFamily="34" charset="0"/>
              </a:rPr>
              <a:t>Water ages and degrades in quality as it moves through materials and contents</a:t>
            </a:r>
          </a:p>
          <a:p>
            <a:pPr marL="0" indent="0">
              <a:lnSpc>
                <a:spcPct val="100000"/>
              </a:lnSpc>
              <a:buNone/>
            </a:pPr>
            <a:endParaRPr lang="en-US" dirty="0">
              <a:solidFill>
                <a:schemeClr val="tx1"/>
              </a:solidFill>
              <a:latin typeface="Calibri" panose="020F0502020204030204" pitchFamily="34" charset="0"/>
            </a:endParaRPr>
          </a:p>
          <a:p>
            <a:pPr marL="0" indent="0">
              <a:lnSpc>
                <a:spcPct val="100000"/>
              </a:lnSpc>
              <a:buNone/>
            </a:pPr>
            <a:r>
              <a:rPr lang="en-US" b="1" dirty="0">
                <a:solidFill>
                  <a:schemeClr val="tx1"/>
                </a:solidFill>
                <a:latin typeface="Calibri" panose="020F0502020204030204" pitchFamily="34" charset="0"/>
              </a:rPr>
              <a:t>Categorize water damage </a:t>
            </a:r>
            <a:r>
              <a:rPr lang="en-US" dirty="0">
                <a:solidFill>
                  <a:schemeClr val="tx1"/>
                </a:solidFill>
                <a:latin typeface="Calibri" panose="020F0502020204030204" pitchFamily="34" charset="0"/>
              </a:rPr>
              <a:t>based on the amount of water in the affected area, the sensitivity of materials to water damage, and the drying potential of affected materials (natural or mechanical)   </a:t>
            </a:r>
          </a:p>
          <a:p>
            <a:pPr marL="0" indent="0">
              <a:lnSpc>
                <a:spcPct val="100000"/>
              </a:lnSpc>
              <a:buNone/>
            </a:pPr>
            <a:endParaRPr lang="en-US" dirty="0">
              <a:solidFill>
                <a:schemeClr val="tx1"/>
              </a:solidFill>
              <a:latin typeface="Calibri" panose="020F0502020204030204" pitchFamily="34" charset="0"/>
            </a:endParaRPr>
          </a:p>
          <a:p>
            <a:pPr marL="0" indent="0">
              <a:lnSpc>
                <a:spcPct val="100000"/>
              </a:lnSpc>
              <a:buNone/>
            </a:pPr>
            <a:r>
              <a:rPr lang="en-US" dirty="0">
                <a:solidFill>
                  <a:schemeClr val="tx1"/>
                </a:solidFill>
                <a:latin typeface="Calibri" panose="020F0502020204030204" pitchFamily="34" charset="0"/>
              </a:rPr>
              <a:t>Determine if lead-based paint, asbestos containing building materials or other hazardous materials are or will be disturbed</a:t>
            </a:r>
          </a:p>
          <a:p>
            <a:pPr marL="0" indent="0">
              <a:lnSpc>
                <a:spcPct val="100000"/>
              </a:lnSpc>
              <a:buNone/>
            </a:pPr>
            <a:endParaRPr lang="en-US" dirty="0">
              <a:solidFill>
                <a:schemeClr val="tx1"/>
              </a:solidFill>
              <a:latin typeface="Calibri" panose="020F0502020204030204" pitchFamily="34" charset="0"/>
            </a:endParaRPr>
          </a:p>
          <a:p>
            <a:pPr marL="0" lvl="0" indent="0">
              <a:buNone/>
            </a:pPr>
            <a:endParaRPr lang="en-US" sz="2000" dirty="0">
              <a:solidFill>
                <a:prstClr val="black"/>
              </a:solidFill>
              <a:latin typeface="Calibri" panose="020F0502020204030204" pitchFamily="34" charset="0"/>
            </a:endParaRPr>
          </a:p>
          <a:p>
            <a:pPr marL="0" indent="0">
              <a:lnSpc>
                <a:spcPct val="100000"/>
              </a:lnSpc>
              <a:buNone/>
            </a:pPr>
            <a:endParaRPr lang="en-US" sz="2000" dirty="0">
              <a:solidFill>
                <a:schemeClr val="tx1"/>
              </a:solidFill>
              <a:latin typeface="Calibri" panose="020F0502020204030204" pitchFamily="34" charset="0"/>
            </a:endParaRPr>
          </a:p>
          <a:p>
            <a:pPr marL="0" indent="0">
              <a:lnSpc>
                <a:spcPct val="100000"/>
              </a:lnSpc>
              <a:buNone/>
            </a:pPr>
            <a:endParaRPr lang="en-US" sz="6400" dirty="0">
              <a:solidFill>
                <a:schemeClr val="tx1"/>
              </a:solidFill>
              <a:latin typeface="Calibri" panose="020F0502020204030204" pitchFamily="34" charset="0"/>
            </a:endParaRPr>
          </a:p>
          <a:p>
            <a:pPr marL="0" indent="0">
              <a:buNone/>
            </a:pPr>
            <a:endParaRPr lang="en-US" sz="2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555622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76C8-D793-407A-A433-4556D6A721D1}"/>
              </a:ext>
            </a:extLst>
          </p:cNvPr>
          <p:cNvSpPr>
            <a:spLocks noGrp="1"/>
          </p:cNvSpPr>
          <p:nvPr>
            <p:ph type="title"/>
          </p:nvPr>
        </p:nvSpPr>
        <p:spPr>
          <a:xfrm>
            <a:off x="78581" y="98427"/>
            <a:ext cx="8684419" cy="1061245"/>
          </a:xfrm>
        </p:spPr>
        <p:txBody>
          <a:bodyPr/>
          <a:lstStyle/>
          <a:p>
            <a:r>
              <a:rPr lang="en-US" b="1" dirty="0">
                <a:solidFill>
                  <a:srgbClr val="0070C0"/>
                </a:solidFill>
              </a:rPr>
              <a:t>Remedial actions for water damage and mold growth </a:t>
            </a:r>
            <a:endParaRPr lang="en-US" dirty="0"/>
          </a:p>
        </p:txBody>
      </p:sp>
      <p:sp>
        <p:nvSpPr>
          <p:cNvPr id="3" name="Content Placeholder 2">
            <a:extLst>
              <a:ext uri="{FF2B5EF4-FFF2-40B4-BE49-F238E27FC236}">
                <a16:creationId xmlns:a16="http://schemas.microsoft.com/office/drawing/2014/main" id="{E935E942-8C26-4032-AA2D-A560A39FD324}"/>
              </a:ext>
            </a:extLst>
          </p:cNvPr>
          <p:cNvSpPr>
            <a:spLocks noGrp="1"/>
          </p:cNvSpPr>
          <p:nvPr>
            <p:ph idx="1"/>
          </p:nvPr>
        </p:nvSpPr>
        <p:spPr>
          <a:xfrm>
            <a:off x="457200" y="990600"/>
            <a:ext cx="8534400" cy="5486400"/>
          </a:xfrm>
        </p:spPr>
        <p:txBody>
          <a:bodyPr>
            <a:noAutofit/>
          </a:bodyPr>
          <a:lstStyle/>
          <a:p>
            <a:pPr marL="0" lvl="0" indent="0">
              <a:lnSpc>
                <a:spcPct val="100000"/>
              </a:lnSpc>
              <a:buNone/>
            </a:pPr>
            <a:r>
              <a:rPr lang="en-US" dirty="0">
                <a:solidFill>
                  <a:prstClr val="black"/>
                </a:solidFill>
                <a:latin typeface="Calibri" panose="020F0502020204030204" pitchFamily="34" charset="0"/>
              </a:rPr>
              <a:t>Prompt responses prevents conditions from degrading</a:t>
            </a:r>
          </a:p>
          <a:p>
            <a:pPr marL="0" lvl="0" indent="0">
              <a:lnSpc>
                <a:spcPct val="100000"/>
              </a:lnSpc>
              <a:buNone/>
            </a:pPr>
            <a:r>
              <a:rPr lang="en-US" dirty="0">
                <a:solidFill>
                  <a:prstClr val="black"/>
                </a:solidFill>
                <a:latin typeface="Calibri" panose="020F0502020204030204" pitchFamily="34" charset="0"/>
              </a:rPr>
              <a:t>Based on category of source water and class of damage implement a workplan </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Restorative Drying –natural or mechanical </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Contain moldy areas</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Isolate moldy areas and ventilate to the outdoors</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Clean and dry hard and inorganic surfaces </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Remove porous organic materials and contents colonized with mold growth, water damaged, decayed, corroded, will not perform as intended, and cannot be cleaned.  </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Clean and dry where mold and mold products were where removed and where mold and mold products may have settled, but materials are not colonized with growth </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Limit airborne dust generated with work practices (use appropriate PPE for workers) </a:t>
            </a:r>
          </a:p>
          <a:p>
            <a:pPr>
              <a:lnSpc>
                <a:spcPct val="100000"/>
              </a:lnSpc>
              <a:buFont typeface="Wingdings" panose="05000000000000000000" pitchFamily="2" charset="2"/>
              <a:buChar char="ü"/>
            </a:pPr>
            <a:r>
              <a:rPr lang="en-US" dirty="0">
                <a:solidFill>
                  <a:prstClr val="black"/>
                </a:solidFill>
                <a:latin typeface="Calibri" panose="020F0502020204030204" pitchFamily="34" charset="0"/>
              </a:rPr>
              <a:t>Make sure moisture sources are corrected, and work areas are dry </a:t>
            </a:r>
          </a:p>
          <a:p>
            <a:pPr>
              <a:lnSpc>
                <a:spcPct val="100000"/>
              </a:lnSpc>
              <a:buFont typeface="Wingdings" panose="05000000000000000000" pitchFamily="2" charset="2"/>
              <a:buChar char="ü"/>
            </a:pPr>
            <a:r>
              <a:rPr lang="en-US" i="1" dirty="0">
                <a:solidFill>
                  <a:prstClr val="black"/>
                </a:solidFill>
                <a:latin typeface="Calibri" panose="020F0502020204030204" pitchFamily="34" charset="0"/>
              </a:rPr>
              <a:t>Verify and validate work  </a:t>
            </a:r>
          </a:p>
          <a:p>
            <a:endParaRPr lang="en-US" dirty="0"/>
          </a:p>
        </p:txBody>
      </p:sp>
    </p:spTree>
    <p:extLst>
      <p:ext uri="{BB962C8B-B14F-4D97-AF65-F5344CB8AC3E}">
        <p14:creationId xmlns:p14="http://schemas.microsoft.com/office/powerpoint/2010/main" val="20791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918" y="369265"/>
            <a:ext cx="8006081" cy="44307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070C0"/>
                </a:solidFill>
              </a:rPr>
              <a:t>Environmental </a:t>
            </a:r>
            <a:r>
              <a:rPr lang="en-US" spc="-5" dirty="0">
                <a:solidFill>
                  <a:srgbClr val="0070C0"/>
                </a:solidFill>
              </a:rPr>
              <a:t>c</a:t>
            </a:r>
            <a:r>
              <a:rPr dirty="0">
                <a:solidFill>
                  <a:srgbClr val="0070C0"/>
                </a:solidFill>
              </a:rPr>
              <a:t>onditions </a:t>
            </a:r>
            <a:r>
              <a:rPr lang="en-US" dirty="0">
                <a:solidFill>
                  <a:srgbClr val="0070C0"/>
                </a:solidFill>
              </a:rPr>
              <a:t>that promote m</a:t>
            </a:r>
            <a:r>
              <a:rPr spc="-5" dirty="0">
                <a:solidFill>
                  <a:srgbClr val="0070C0"/>
                </a:solidFill>
              </a:rPr>
              <a:t>old</a:t>
            </a:r>
            <a:r>
              <a:rPr lang="en-US" spc="-5" dirty="0">
                <a:solidFill>
                  <a:srgbClr val="0070C0"/>
                </a:solidFill>
              </a:rPr>
              <a:t> g</a:t>
            </a:r>
            <a:r>
              <a:rPr spc="-5" dirty="0">
                <a:solidFill>
                  <a:srgbClr val="0070C0"/>
                </a:solidFill>
              </a:rPr>
              <a:t>rowt</a:t>
            </a:r>
            <a:r>
              <a:rPr lang="en-US" spc="-5" dirty="0">
                <a:solidFill>
                  <a:srgbClr val="0070C0"/>
                </a:solidFill>
              </a:rPr>
              <a:t>h</a:t>
            </a:r>
            <a:endParaRPr spc="-5" dirty="0">
              <a:solidFill>
                <a:srgbClr val="0070C0"/>
              </a:solidFill>
            </a:endParaRPr>
          </a:p>
        </p:txBody>
      </p:sp>
      <p:sp>
        <p:nvSpPr>
          <p:cNvPr id="3" name="object 3"/>
          <p:cNvSpPr txBox="1"/>
          <p:nvPr/>
        </p:nvSpPr>
        <p:spPr>
          <a:xfrm>
            <a:off x="756918" y="914400"/>
            <a:ext cx="7787640" cy="5372240"/>
          </a:xfrm>
          <a:prstGeom prst="rect">
            <a:avLst/>
          </a:prstGeom>
        </p:spPr>
        <p:txBody>
          <a:bodyPr vert="horz" wrap="square" lIns="0" tIns="12700" rIns="0" bIns="0" rtlCol="0">
            <a:spAutoFit/>
          </a:bodyPr>
          <a:lstStyle/>
          <a:p>
            <a:pPr marL="12700">
              <a:lnSpc>
                <a:spcPct val="100000"/>
              </a:lnSpc>
              <a:spcBef>
                <a:spcPts val="100"/>
              </a:spcBef>
              <a:tabLst>
                <a:tab pos="185420" algn="l"/>
              </a:tabLst>
            </a:pPr>
            <a:endParaRPr lang="en-US" spc="-5" dirty="0">
              <a:latin typeface="Calibri"/>
              <a:cs typeface="Calibri"/>
            </a:endParaRPr>
          </a:p>
          <a:p>
            <a:pPr marL="12700">
              <a:lnSpc>
                <a:spcPct val="100000"/>
              </a:lnSpc>
              <a:spcBef>
                <a:spcPts val="100"/>
              </a:spcBef>
              <a:tabLst>
                <a:tab pos="185420" algn="l"/>
              </a:tabLst>
            </a:pPr>
            <a:r>
              <a:rPr spc="-5" dirty="0">
                <a:latin typeface="Calibri"/>
                <a:cs typeface="Calibri"/>
              </a:rPr>
              <a:t>Presence of viable mold</a:t>
            </a:r>
            <a:r>
              <a:rPr spc="35" dirty="0">
                <a:latin typeface="Calibri"/>
                <a:cs typeface="Calibri"/>
              </a:rPr>
              <a:t> </a:t>
            </a:r>
            <a:r>
              <a:rPr spc="-10" dirty="0">
                <a:latin typeface="Calibri"/>
                <a:cs typeface="Calibri"/>
              </a:rPr>
              <a:t>spores</a:t>
            </a:r>
            <a:endParaRPr dirty="0">
              <a:latin typeface="Calibri"/>
              <a:cs typeface="Calibri"/>
            </a:endParaRPr>
          </a:p>
          <a:p>
            <a:pPr>
              <a:lnSpc>
                <a:spcPct val="100000"/>
              </a:lnSpc>
              <a:spcBef>
                <a:spcPts val="20"/>
              </a:spcBef>
              <a:buFont typeface="Arial"/>
              <a:buChar char="•"/>
            </a:pPr>
            <a:endParaRPr dirty="0">
              <a:latin typeface="Times New Roman"/>
              <a:cs typeface="Times New Roman"/>
            </a:endParaRPr>
          </a:p>
          <a:p>
            <a:pPr marL="12700">
              <a:lnSpc>
                <a:spcPts val="2150"/>
              </a:lnSpc>
              <a:tabLst>
                <a:tab pos="185420" algn="l"/>
              </a:tabLst>
            </a:pPr>
            <a:r>
              <a:rPr spc="-10" dirty="0">
                <a:latin typeface="Calibri"/>
                <a:cs typeface="Calibri"/>
              </a:rPr>
              <a:t>Food sources—</a:t>
            </a:r>
            <a:r>
              <a:rPr lang="en-US" spc="-10" dirty="0">
                <a:latin typeface="Calibri"/>
                <a:cs typeface="Calibri"/>
              </a:rPr>
              <a:t>any </a:t>
            </a:r>
            <a:r>
              <a:rPr spc="-10" dirty="0">
                <a:latin typeface="Calibri"/>
                <a:cs typeface="Calibri"/>
              </a:rPr>
              <a:t>organic</a:t>
            </a:r>
            <a:r>
              <a:rPr spc="5" dirty="0">
                <a:latin typeface="Calibri"/>
                <a:cs typeface="Calibri"/>
              </a:rPr>
              <a:t> </a:t>
            </a:r>
            <a:r>
              <a:rPr lang="en-US" spc="5" dirty="0">
                <a:latin typeface="Calibri"/>
                <a:cs typeface="Calibri"/>
              </a:rPr>
              <a:t>materials or organic </a:t>
            </a:r>
            <a:r>
              <a:rPr spc="-15" dirty="0">
                <a:latin typeface="Calibri"/>
                <a:cs typeface="Calibri"/>
              </a:rPr>
              <a:t>matter</a:t>
            </a:r>
            <a:endParaRPr dirty="0">
              <a:latin typeface="Calibri"/>
              <a:cs typeface="Calibri"/>
            </a:endParaRPr>
          </a:p>
          <a:p>
            <a:pPr marL="228600" marR="5080" indent="-228600">
              <a:lnSpc>
                <a:spcPct val="80000"/>
              </a:lnSpc>
              <a:spcBef>
                <a:spcPts val="420"/>
              </a:spcBef>
              <a:buFont typeface="Wingdings" panose="05000000000000000000" pitchFamily="2" charset="2"/>
              <a:buChar char="ü"/>
              <a:tabLst>
                <a:tab pos="346075" algn="l"/>
              </a:tabLst>
            </a:pPr>
            <a:r>
              <a:rPr spc="-5" dirty="0">
                <a:latin typeface="Calibri"/>
                <a:cs typeface="Calibri"/>
              </a:rPr>
              <a:t>Building </a:t>
            </a:r>
            <a:r>
              <a:rPr spc="-10" dirty="0">
                <a:latin typeface="Calibri"/>
                <a:cs typeface="Calibri"/>
              </a:rPr>
              <a:t>materials </a:t>
            </a:r>
            <a:r>
              <a:rPr dirty="0">
                <a:latin typeface="Calibri"/>
                <a:cs typeface="Calibri"/>
              </a:rPr>
              <a:t>and </a:t>
            </a:r>
            <a:r>
              <a:rPr spc="-10" dirty="0">
                <a:latin typeface="Calibri"/>
                <a:cs typeface="Calibri"/>
              </a:rPr>
              <a:t>contents</a:t>
            </a:r>
            <a:r>
              <a:rPr lang="en-US" spc="-10" dirty="0">
                <a:latin typeface="Calibri"/>
                <a:cs typeface="Calibri"/>
              </a:rPr>
              <a:t> --</a:t>
            </a:r>
            <a:r>
              <a:rPr spc="-5" dirty="0">
                <a:latin typeface="Calibri"/>
                <a:cs typeface="Calibri"/>
              </a:rPr>
              <a:t>gypsum </a:t>
            </a:r>
            <a:r>
              <a:rPr spc="-10" dirty="0">
                <a:latin typeface="Calibri"/>
                <a:cs typeface="Calibri"/>
              </a:rPr>
              <a:t>board, </a:t>
            </a:r>
            <a:r>
              <a:rPr spc="-5" dirty="0">
                <a:latin typeface="Calibri"/>
                <a:cs typeface="Calibri"/>
              </a:rPr>
              <a:t>ceiling tiles, </a:t>
            </a:r>
            <a:r>
              <a:rPr spc="-10" dirty="0">
                <a:latin typeface="Calibri"/>
                <a:cs typeface="Calibri"/>
              </a:rPr>
              <a:t>wall</a:t>
            </a:r>
            <a:r>
              <a:rPr spc="-30" dirty="0">
                <a:latin typeface="Calibri"/>
                <a:cs typeface="Calibri"/>
              </a:rPr>
              <a:t>paper, </a:t>
            </a:r>
            <a:r>
              <a:rPr spc="-10" dirty="0">
                <a:latin typeface="Calibri"/>
                <a:cs typeface="Calibri"/>
              </a:rPr>
              <a:t>wood  products, </a:t>
            </a:r>
            <a:r>
              <a:rPr spc="-5" dirty="0">
                <a:latin typeface="Calibri"/>
                <a:cs typeface="Calibri"/>
              </a:rPr>
              <a:t>paints, </a:t>
            </a:r>
            <a:r>
              <a:rPr dirty="0">
                <a:latin typeface="Calibri"/>
                <a:cs typeface="Calibri"/>
              </a:rPr>
              <a:t>glues,</a:t>
            </a:r>
            <a:r>
              <a:rPr spc="15" dirty="0">
                <a:latin typeface="Calibri"/>
                <a:cs typeface="Calibri"/>
              </a:rPr>
              <a:t> </a:t>
            </a:r>
            <a:r>
              <a:rPr spc="-10" dirty="0">
                <a:latin typeface="Calibri"/>
                <a:cs typeface="Calibri"/>
              </a:rPr>
              <a:t>textiles</a:t>
            </a:r>
            <a:endParaRPr dirty="0">
              <a:latin typeface="Calibri"/>
              <a:cs typeface="Calibri"/>
            </a:endParaRPr>
          </a:p>
          <a:p>
            <a:pPr marL="228600" marR="650875" indent="-228600">
              <a:lnSpc>
                <a:spcPct val="80000"/>
              </a:lnSpc>
              <a:spcBef>
                <a:spcPts val="400"/>
              </a:spcBef>
              <a:buFont typeface="Wingdings" panose="05000000000000000000" pitchFamily="2" charset="2"/>
              <a:buChar char="ü"/>
              <a:tabLst>
                <a:tab pos="346075" algn="l"/>
              </a:tabLst>
            </a:pPr>
            <a:r>
              <a:rPr spc="-15" dirty="0">
                <a:latin typeface="Calibri"/>
                <a:cs typeface="Calibri"/>
              </a:rPr>
              <a:t>Organic </a:t>
            </a:r>
            <a:r>
              <a:rPr spc="-10" dirty="0">
                <a:latin typeface="Calibri"/>
                <a:cs typeface="Calibri"/>
              </a:rPr>
              <a:t>matter: </a:t>
            </a:r>
            <a:r>
              <a:rPr spc="-5" dirty="0">
                <a:latin typeface="Calibri"/>
                <a:cs typeface="Calibri"/>
              </a:rPr>
              <a:t>dirt, dust, dead skin cells, biofilms </a:t>
            </a:r>
            <a:r>
              <a:rPr dirty="0">
                <a:latin typeface="Calibri"/>
                <a:cs typeface="Calibri"/>
              </a:rPr>
              <a:t>and </a:t>
            </a:r>
            <a:r>
              <a:rPr spc="-5" dirty="0">
                <a:latin typeface="Calibri"/>
                <a:cs typeface="Calibri"/>
              </a:rPr>
              <a:t>oily residues on  </a:t>
            </a:r>
            <a:r>
              <a:rPr spc="-10" dirty="0">
                <a:latin typeface="Calibri"/>
                <a:cs typeface="Calibri"/>
              </a:rPr>
              <a:t>inorganic </a:t>
            </a:r>
            <a:r>
              <a:rPr spc="-5" dirty="0">
                <a:latin typeface="Calibri"/>
                <a:cs typeface="Calibri"/>
              </a:rPr>
              <a:t>surfaces or </a:t>
            </a:r>
            <a:r>
              <a:rPr spc="-10" dirty="0">
                <a:latin typeface="Calibri"/>
                <a:cs typeface="Calibri"/>
              </a:rPr>
              <a:t>materials </a:t>
            </a:r>
            <a:r>
              <a:rPr spc="-15" dirty="0">
                <a:latin typeface="Calibri"/>
                <a:cs typeface="Calibri"/>
              </a:rPr>
              <a:t>(concrete, </a:t>
            </a:r>
            <a:r>
              <a:rPr spc="-5" dirty="0">
                <a:latin typeface="Calibri"/>
                <a:cs typeface="Calibri"/>
              </a:rPr>
              <a:t>fiberglass, </a:t>
            </a:r>
            <a:r>
              <a:rPr spc="-10" dirty="0">
                <a:latin typeface="Calibri"/>
                <a:cs typeface="Calibri"/>
              </a:rPr>
              <a:t>metal </a:t>
            </a:r>
            <a:r>
              <a:rPr dirty="0">
                <a:latin typeface="Calibri"/>
                <a:cs typeface="Calibri"/>
              </a:rPr>
              <a:t>and</a:t>
            </a:r>
            <a:r>
              <a:rPr spc="130" dirty="0">
                <a:latin typeface="Calibri"/>
                <a:cs typeface="Calibri"/>
              </a:rPr>
              <a:t> </a:t>
            </a:r>
            <a:r>
              <a:rPr spc="-10" dirty="0">
                <a:latin typeface="Calibri"/>
                <a:cs typeface="Calibri"/>
              </a:rPr>
              <a:t>plastic)</a:t>
            </a:r>
            <a:endParaRPr dirty="0">
              <a:latin typeface="Calibri"/>
              <a:cs typeface="Calibri"/>
            </a:endParaRPr>
          </a:p>
          <a:p>
            <a:pPr lvl="1">
              <a:lnSpc>
                <a:spcPct val="100000"/>
              </a:lnSpc>
              <a:spcBef>
                <a:spcPts val="15"/>
              </a:spcBef>
              <a:buFont typeface="Arial"/>
              <a:buChar char="•"/>
            </a:pPr>
            <a:endParaRPr dirty="0">
              <a:latin typeface="Times New Roman"/>
              <a:cs typeface="Times New Roman"/>
            </a:endParaRPr>
          </a:p>
          <a:p>
            <a:pPr marL="12700">
              <a:lnSpc>
                <a:spcPts val="1945"/>
              </a:lnSpc>
              <a:tabLst>
                <a:tab pos="185420" algn="l"/>
              </a:tabLst>
            </a:pPr>
            <a:r>
              <a:rPr lang="en-US" spc="-10" dirty="0">
                <a:latin typeface="Calibri"/>
                <a:cs typeface="Calibri"/>
              </a:rPr>
              <a:t>T</a:t>
            </a:r>
            <a:r>
              <a:rPr spc="-10" dirty="0">
                <a:latin typeface="Calibri"/>
                <a:cs typeface="Calibri"/>
              </a:rPr>
              <a:t>emperature--optimum temperature range </a:t>
            </a:r>
            <a:r>
              <a:rPr spc="-15" dirty="0">
                <a:latin typeface="Calibri"/>
                <a:cs typeface="Calibri"/>
              </a:rPr>
              <a:t>for </a:t>
            </a:r>
            <a:r>
              <a:rPr spc="-10" dirty="0">
                <a:latin typeface="Calibri"/>
                <a:cs typeface="Calibri"/>
              </a:rPr>
              <a:t>many common</a:t>
            </a:r>
            <a:r>
              <a:rPr spc="95" dirty="0">
                <a:latin typeface="Calibri"/>
                <a:cs typeface="Calibri"/>
              </a:rPr>
              <a:t> </a:t>
            </a:r>
            <a:r>
              <a:rPr spc="-5" dirty="0">
                <a:latin typeface="Calibri"/>
                <a:cs typeface="Calibri"/>
              </a:rPr>
              <a:t>indoor</a:t>
            </a:r>
            <a:endParaRPr dirty="0">
              <a:latin typeface="Calibri"/>
              <a:cs typeface="Calibri"/>
            </a:endParaRPr>
          </a:p>
          <a:p>
            <a:pPr marL="184785">
              <a:lnSpc>
                <a:spcPts val="1945"/>
              </a:lnSpc>
            </a:pPr>
            <a:r>
              <a:rPr spc="-5" dirty="0">
                <a:latin typeface="Calibri"/>
                <a:cs typeface="Calibri"/>
              </a:rPr>
              <a:t>molds is </a:t>
            </a:r>
            <a:r>
              <a:rPr dirty="0">
                <a:latin typeface="Calibri"/>
                <a:cs typeface="Calibri"/>
              </a:rPr>
              <a:t>68</a:t>
            </a:r>
            <a:r>
              <a:rPr dirty="0">
                <a:latin typeface="Arial"/>
                <a:cs typeface="Arial"/>
              </a:rPr>
              <a:t>°</a:t>
            </a:r>
            <a:r>
              <a:rPr dirty="0">
                <a:latin typeface="Calibri"/>
                <a:cs typeface="Calibri"/>
              </a:rPr>
              <a:t>F-</a:t>
            </a:r>
            <a:r>
              <a:rPr spc="15" dirty="0">
                <a:latin typeface="Calibri"/>
                <a:cs typeface="Calibri"/>
              </a:rPr>
              <a:t> </a:t>
            </a:r>
            <a:r>
              <a:rPr spc="-5" dirty="0">
                <a:latin typeface="Calibri"/>
                <a:cs typeface="Calibri"/>
              </a:rPr>
              <a:t>86</a:t>
            </a:r>
            <a:r>
              <a:rPr spc="-5" dirty="0">
                <a:latin typeface="Arial"/>
                <a:cs typeface="Arial"/>
              </a:rPr>
              <a:t>°</a:t>
            </a:r>
            <a:r>
              <a:rPr spc="-5" dirty="0">
                <a:latin typeface="Calibri"/>
                <a:cs typeface="Calibri"/>
              </a:rPr>
              <a:t>F</a:t>
            </a:r>
            <a:endParaRPr dirty="0">
              <a:latin typeface="Calibri"/>
              <a:cs typeface="Calibri"/>
            </a:endParaRPr>
          </a:p>
          <a:p>
            <a:pPr>
              <a:lnSpc>
                <a:spcPct val="100000"/>
              </a:lnSpc>
              <a:spcBef>
                <a:spcPts val="30"/>
              </a:spcBef>
            </a:pPr>
            <a:endParaRPr dirty="0">
              <a:latin typeface="Times New Roman"/>
              <a:cs typeface="Times New Roman"/>
            </a:endParaRPr>
          </a:p>
          <a:p>
            <a:pPr marL="12700">
              <a:lnSpc>
                <a:spcPct val="100000"/>
              </a:lnSpc>
              <a:spcBef>
                <a:spcPts val="5"/>
              </a:spcBef>
              <a:tabLst>
                <a:tab pos="185420" algn="l"/>
              </a:tabLst>
            </a:pPr>
            <a:r>
              <a:rPr b="1" spc="-10" dirty="0">
                <a:latin typeface="Calibri"/>
                <a:cs typeface="Calibri"/>
              </a:rPr>
              <a:t>Adequate </a:t>
            </a:r>
            <a:r>
              <a:rPr b="1" spc="-5" dirty="0">
                <a:latin typeface="Calibri"/>
                <a:cs typeface="Calibri"/>
              </a:rPr>
              <a:t>amount </a:t>
            </a:r>
            <a:r>
              <a:rPr b="1" dirty="0">
                <a:latin typeface="Calibri"/>
                <a:cs typeface="Calibri"/>
              </a:rPr>
              <a:t>of</a:t>
            </a:r>
            <a:r>
              <a:rPr b="1" spc="-50" dirty="0">
                <a:latin typeface="Calibri"/>
                <a:cs typeface="Calibri"/>
              </a:rPr>
              <a:t> </a:t>
            </a:r>
            <a:r>
              <a:rPr b="1" spc="-15" dirty="0">
                <a:latin typeface="Calibri"/>
                <a:cs typeface="Calibri"/>
              </a:rPr>
              <a:t>water</a:t>
            </a:r>
            <a:r>
              <a:rPr lang="en-US" b="1" spc="-15" dirty="0">
                <a:latin typeface="Calibri"/>
                <a:cs typeface="Calibri"/>
              </a:rPr>
              <a:t> – free, lightly bound available for chemical reactions or uptake by microorganisms  </a:t>
            </a:r>
          </a:p>
          <a:p>
            <a:pPr marL="12700">
              <a:lnSpc>
                <a:spcPct val="100000"/>
              </a:lnSpc>
              <a:spcBef>
                <a:spcPts val="5"/>
              </a:spcBef>
              <a:tabLst>
                <a:tab pos="185420" algn="l"/>
              </a:tabLst>
            </a:pPr>
            <a:endParaRPr lang="en-US" b="1" spc="-15" dirty="0">
              <a:latin typeface="Calibri"/>
              <a:cs typeface="Calibri"/>
            </a:endParaRPr>
          </a:p>
          <a:p>
            <a:pPr marL="12700">
              <a:lnSpc>
                <a:spcPct val="100000"/>
              </a:lnSpc>
              <a:spcBef>
                <a:spcPts val="5"/>
              </a:spcBef>
              <a:tabLst>
                <a:tab pos="185420" algn="l"/>
              </a:tabLst>
            </a:pPr>
            <a:r>
              <a:rPr lang="en-US" b="1" spc="-15" dirty="0">
                <a:latin typeface="Calibri"/>
                <a:cs typeface="Calibri"/>
              </a:rPr>
              <a:t>Persistent – time scale on days to weeks, abnormal, outside of design conditions</a:t>
            </a:r>
            <a:endParaRPr dirty="0">
              <a:latin typeface="Calibri"/>
              <a:cs typeface="Calibri"/>
            </a:endParaRPr>
          </a:p>
          <a:p>
            <a:pPr>
              <a:lnSpc>
                <a:spcPct val="100000"/>
              </a:lnSpc>
              <a:spcBef>
                <a:spcPts val="20"/>
              </a:spcBef>
              <a:buFont typeface="Arial"/>
              <a:buChar char="•"/>
            </a:pPr>
            <a:endParaRPr dirty="0">
              <a:latin typeface="Times New Roman"/>
              <a:cs typeface="Times New Roman"/>
            </a:endParaRPr>
          </a:p>
          <a:p>
            <a:pPr marL="12700">
              <a:lnSpc>
                <a:spcPts val="1945"/>
              </a:lnSpc>
              <a:tabLst>
                <a:tab pos="185420" algn="l"/>
              </a:tabLst>
            </a:pPr>
            <a:r>
              <a:rPr i="1" spc="-15" dirty="0">
                <a:latin typeface="Calibri"/>
                <a:cs typeface="Calibri"/>
              </a:rPr>
              <a:t>Dust </a:t>
            </a:r>
            <a:r>
              <a:rPr i="1" spc="-5" dirty="0">
                <a:latin typeface="Calibri"/>
                <a:cs typeface="Calibri"/>
              </a:rPr>
              <a:t>mites, other </a:t>
            </a:r>
            <a:r>
              <a:rPr i="1" spc="-10" dirty="0">
                <a:latin typeface="Calibri"/>
                <a:cs typeface="Calibri"/>
              </a:rPr>
              <a:t>environmental bacteria, </a:t>
            </a:r>
            <a:r>
              <a:rPr i="1" spc="-5" dirty="0">
                <a:latin typeface="Calibri"/>
                <a:cs typeface="Calibri"/>
              </a:rPr>
              <a:t>insect</a:t>
            </a:r>
            <a:r>
              <a:rPr lang="en-US" i="1" spc="-5" dirty="0">
                <a:latin typeface="Calibri"/>
                <a:cs typeface="Calibri"/>
              </a:rPr>
              <a:t>s and other </a:t>
            </a:r>
            <a:r>
              <a:rPr i="1" spc="-10" dirty="0">
                <a:latin typeface="Calibri"/>
                <a:cs typeface="Calibri"/>
              </a:rPr>
              <a:t>pests </a:t>
            </a:r>
            <a:r>
              <a:rPr lang="en-US" i="1" spc="-10" dirty="0">
                <a:latin typeface="Calibri"/>
                <a:cs typeface="Calibri"/>
              </a:rPr>
              <a:t>are</a:t>
            </a:r>
            <a:r>
              <a:rPr i="1" spc="-5" dirty="0">
                <a:latin typeface="Calibri"/>
                <a:cs typeface="Calibri"/>
              </a:rPr>
              <a:t> </a:t>
            </a:r>
            <a:r>
              <a:rPr i="1" spc="-10" dirty="0">
                <a:latin typeface="Calibri"/>
                <a:cs typeface="Calibri"/>
              </a:rPr>
              <a:t>associated </a:t>
            </a:r>
            <a:r>
              <a:rPr i="1" spc="-5" dirty="0">
                <a:latin typeface="Calibri"/>
                <a:cs typeface="Calibri"/>
              </a:rPr>
              <a:t>with</a:t>
            </a:r>
            <a:r>
              <a:rPr i="1" spc="195" dirty="0">
                <a:latin typeface="Calibri"/>
                <a:cs typeface="Calibri"/>
              </a:rPr>
              <a:t> </a:t>
            </a:r>
            <a:r>
              <a:rPr i="1" spc="-5" dirty="0">
                <a:latin typeface="Calibri"/>
                <a:cs typeface="Calibri"/>
              </a:rPr>
              <a:t>damp</a:t>
            </a:r>
            <a:r>
              <a:rPr lang="en-US" i="1" spc="-5" dirty="0">
                <a:latin typeface="Calibri"/>
                <a:cs typeface="Calibri"/>
              </a:rPr>
              <a:t> </a:t>
            </a:r>
            <a:r>
              <a:rPr i="1" spc="-10" dirty="0">
                <a:latin typeface="Calibri"/>
                <a:cs typeface="Calibri"/>
              </a:rPr>
              <a:t>environments</a:t>
            </a:r>
            <a:endParaRPr dirty="0">
              <a:latin typeface="Calibri"/>
              <a:cs typeface="Calibri"/>
            </a:endParaRPr>
          </a:p>
          <a:p>
            <a:pPr>
              <a:lnSpc>
                <a:spcPct val="100000"/>
              </a:lnSpc>
              <a:spcBef>
                <a:spcPts val="20"/>
              </a:spcBef>
            </a:pPr>
            <a:endParaRPr sz="2150" dirty="0">
              <a:latin typeface="Times New Roman"/>
              <a:cs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D1CE-215D-D142-3DC1-124254F92286}"/>
              </a:ext>
            </a:extLst>
          </p:cNvPr>
          <p:cNvSpPr>
            <a:spLocks noGrp="1"/>
          </p:cNvSpPr>
          <p:nvPr>
            <p:ph type="title"/>
          </p:nvPr>
        </p:nvSpPr>
        <p:spPr/>
        <p:txBody>
          <a:bodyPr/>
          <a:lstStyle/>
          <a:p>
            <a:r>
              <a:rPr lang="en-US" b="1" dirty="0">
                <a:solidFill>
                  <a:srgbClr val="0070C0"/>
                </a:solidFill>
              </a:rPr>
              <a:t>Verification</a:t>
            </a:r>
          </a:p>
        </p:txBody>
      </p:sp>
      <p:sp>
        <p:nvSpPr>
          <p:cNvPr id="3" name="Content Placeholder 2">
            <a:extLst>
              <a:ext uri="{FF2B5EF4-FFF2-40B4-BE49-F238E27FC236}">
                <a16:creationId xmlns:a16="http://schemas.microsoft.com/office/drawing/2014/main" id="{D7022DEB-2539-83DA-B0BD-1207C2129F2D}"/>
              </a:ext>
            </a:extLst>
          </p:cNvPr>
          <p:cNvSpPr>
            <a:spLocks noGrp="1"/>
          </p:cNvSpPr>
          <p:nvPr>
            <p:ph idx="1"/>
          </p:nvPr>
        </p:nvSpPr>
        <p:spPr/>
        <p:txBody>
          <a:bodyPr/>
          <a:lstStyle/>
          <a:p>
            <a:pPr marL="0" indent="0">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Is the workplan being effectively implemented?  Are goals feasible and realistic? </a:t>
            </a:r>
          </a:p>
          <a:p>
            <a:pPr marL="0" indent="0">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Sterile or the complete absence of mold and mold products is not realistic, achievable or desirable</a:t>
            </a:r>
          </a:p>
          <a:p>
            <a:pPr>
              <a:buFont typeface="Wingdings" panose="05000000000000000000" pitchFamily="2" charset="2"/>
              <a:buChar char="ü"/>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Verify that workers are following instructions for cleaning mold from surfaces or removing things that cannot be cleaned </a:t>
            </a:r>
          </a:p>
          <a:p>
            <a:pPr>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Prove that containment is working</a:t>
            </a:r>
          </a:p>
          <a:p>
            <a:pPr>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Has a dry standard been established for restorative drying and are conditions being monitored  </a:t>
            </a:r>
          </a:p>
          <a:p>
            <a:pPr>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Are workers using PPE appropriately?</a:t>
            </a:r>
          </a:p>
          <a:p>
            <a:pPr>
              <a:buFont typeface="Wingdings" panose="05000000000000000000" pitchFamily="2" charset="2"/>
              <a:buChar char="ü"/>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1" indent="0">
              <a:buNone/>
            </a:pP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4008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5F17-01C2-6471-DF14-0825A706F5BE}"/>
              </a:ext>
            </a:extLst>
          </p:cNvPr>
          <p:cNvSpPr>
            <a:spLocks noGrp="1"/>
          </p:cNvSpPr>
          <p:nvPr>
            <p:ph type="title"/>
          </p:nvPr>
        </p:nvSpPr>
        <p:spPr/>
        <p:txBody>
          <a:bodyPr/>
          <a:lstStyle/>
          <a:p>
            <a:r>
              <a:rPr lang="en-US" b="1" dirty="0">
                <a:solidFill>
                  <a:srgbClr val="0070C0"/>
                </a:solidFill>
              </a:rPr>
              <a:t>Validation</a:t>
            </a:r>
          </a:p>
        </p:txBody>
      </p:sp>
      <p:sp>
        <p:nvSpPr>
          <p:cNvPr id="3" name="Content Placeholder 2">
            <a:extLst>
              <a:ext uri="{FF2B5EF4-FFF2-40B4-BE49-F238E27FC236}">
                <a16:creationId xmlns:a16="http://schemas.microsoft.com/office/drawing/2014/main" id="{D4B8FBCF-2389-73F5-1BB9-B4F5EA8379A9}"/>
              </a:ext>
            </a:extLst>
          </p:cNvPr>
          <p:cNvSpPr>
            <a:spLocks noGrp="1"/>
          </p:cNvSpPr>
          <p:nvPr>
            <p:ph idx="1"/>
          </p:nvPr>
        </p:nvSpPr>
        <p:spPr/>
        <p:txBody>
          <a:bodyPr>
            <a:normAutofit/>
          </a:bodyPr>
          <a:lstStyle/>
          <a:p>
            <a:pPr marL="0" indent="0">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Work is not complete unless all these questions are answered in the affirmative </a:t>
            </a:r>
          </a:p>
          <a:p>
            <a:pPr marL="0" indent="0">
              <a:buNone/>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Is it dry  </a:t>
            </a:r>
          </a:p>
          <a:p>
            <a:pPr marL="0" indent="0">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Acceptable indoor room temperature and relative humidity.  Lack of perceived dampness.   No wet materials based on detailed, thorough and informed inspection</a:t>
            </a:r>
          </a:p>
          <a:p>
            <a:pPr marL="0" indent="0">
              <a:buNone/>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Is it clean </a:t>
            </a:r>
          </a:p>
          <a:p>
            <a:pPr marL="0" indent="0">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Detailed thorough and informed inspection should not find any visible contamination, dirt, dust and debris on materials, furnishings and contents</a:t>
            </a:r>
          </a:p>
          <a:p>
            <a:pPr marL="0" indent="0">
              <a:buNone/>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Are there odors  </a:t>
            </a:r>
          </a:p>
          <a:p>
            <a:pPr marL="0" indent="0">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No musty, mildew, moldy smells and no odors from chemicals or air fresheners</a:t>
            </a:r>
          </a:p>
          <a:p>
            <a:pPr marL="0" indent="0">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Inspections should focus on places that are hard to dry and clean </a:t>
            </a: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0312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7F2B-258F-4F06-AB7D-FE1E6518E37F}"/>
              </a:ext>
            </a:extLst>
          </p:cNvPr>
          <p:cNvSpPr>
            <a:spLocks noGrp="1"/>
          </p:cNvSpPr>
          <p:nvPr>
            <p:ph type="title"/>
          </p:nvPr>
        </p:nvSpPr>
        <p:spPr>
          <a:xfrm>
            <a:off x="1054862" y="422274"/>
            <a:ext cx="7034275" cy="430887"/>
          </a:xfrm>
        </p:spPr>
        <p:txBody>
          <a:bodyPr/>
          <a:lstStyle/>
          <a:p>
            <a:pPr algn="ctr"/>
            <a:r>
              <a:rPr lang="en-US" dirty="0">
                <a:solidFill>
                  <a:srgbClr val="0070C0"/>
                </a:solidFill>
              </a:rPr>
              <a:t>Government and Industry Guidance</a:t>
            </a:r>
            <a:endParaRPr lang="en-US" dirty="0"/>
          </a:p>
        </p:txBody>
      </p:sp>
      <p:sp>
        <p:nvSpPr>
          <p:cNvPr id="3" name="Content Placeholder 2">
            <a:extLst>
              <a:ext uri="{FF2B5EF4-FFF2-40B4-BE49-F238E27FC236}">
                <a16:creationId xmlns:a16="http://schemas.microsoft.com/office/drawing/2014/main" id="{C8DC533C-7A33-4DB5-AB4C-70850E20EA5B}"/>
              </a:ext>
            </a:extLst>
          </p:cNvPr>
          <p:cNvSpPr>
            <a:spLocks noGrp="1"/>
          </p:cNvSpPr>
          <p:nvPr>
            <p:ph idx="1"/>
          </p:nvPr>
        </p:nvSpPr>
        <p:spPr>
          <a:xfrm>
            <a:off x="575310" y="919164"/>
            <a:ext cx="7730490" cy="5516562"/>
          </a:xfrm>
        </p:spPr>
        <p:txBody>
          <a:bodyPr>
            <a:normAutofit/>
          </a:bodyPr>
          <a:lstStyle/>
          <a:p>
            <a:pPr marL="0" lvl="0" indent="0">
              <a:lnSpc>
                <a:spcPct val="100000"/>
              </a:lnSpc>
              <a:buNone/>
            </a:pPr>
            <a:r>
              <a:rPr lang="en-US" sz="1800" dirty="0">
                <a:solidFill>
                  <a:prstClr val="black"/>
                </a:solidFill>
                <a:latin typeface="Calibri" panose="020F0502020204030204" pitchFamily="34" charset="0"/>
              </a:rPr>
              <a:t>Government guidance</a:t>
            </a:r>
          </a:p>
          <a:p>
            <a:pPr marL="285750" marR="0" lvl="0" indent="-2857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800" dirty="0">
                <a:solidFill>
                  <a:prstClr val="black"/>
                </a:solidFill>
                <a:latin typeface="Calibri" panose="020F0502020204030204" pitchFamily="34" charset="0"/>
              </a:rPr>
              <a:t>EPA </a:t>
            </a: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Mold Remediation in Schools and Commercial Buildings</a:t>
            </a:r>
            <a:endPar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endParaRPr lang="en-US" sz="1800" dirty="0">
              <a:solidFill>
                <a:prstClr val="black"/>
              </a:solidFill>
              <a:latin typeface="Calibri" panose="020F0502020204030204" pitchFamily="34" charset="0"/>
            </a:endParaRPr>
          </a:p>
          <a:p>
            <a:pPr marL="0" lvl="0" indent="0">
              <a:lnSpc>
                <a:spcPct val="100000"/>
              </a:lnSpc>
              <a:spcBef>
                <a:spcPts val="0"/>
              </a:spcBef>
              <a:buNone/>
            </a:pPr>
            <a:r>
              <a:rPr lang="en-US" sz="1800" dirty="0">
                <a:solidFill>
                  <a:prstClr val="black"/>
                </a:solidFill>
                <a:latin typeface="Calibri" panose="020F0502020204030204" pitchFamily="34" charset="0"/>
              </a:rPr>
              <a:t>Industry Standards for </a:t>
            </a:r>
            <a:r>
              <a:rPr lang="en-US" sz="1800" dirty="0">
                <a:latin typeface="Calibri" panose="020F0502020204030204" pitchFamily="34" charset="0"/>
              </a:rPr>
              <a:t>example</a:t>
            </a:r>
            <a:r>
              <a:rPr lang="en-US" sz="1800" dirty="0">
                <a:solidFill>
                  <a:srgbClr val="0070C0"/>
                </a:solidFill>
                <a:latin typeface="Calibri" panose="020F0502020204030204" pitchFamily="34" charset="0"/>
              </a:rPr>
              <a:t>  </a:t>
            </a:r>
            <a:r>
              <a:rPr lang="en-US" sz="1800" dirty="0">
                <a:solidFill>
                  <a:srgbClr val="0070C0"/>
                </a:solidFill>
                <a:latin typeface="Calibri" panose="020F0502020204030204" pitchFamily="34" charset="0"/>
                <a:hlinkClick r:id="rId4">
                  <a:extLst>
                    <a:ext uri="{A12FA001-AC4F-418D-AE19-62706E023703}">
                      <ahyp:hlinkClr xmlns:ahyp="http://schemas.microsoft.com/office/drawing/2018/hyperlinkcolor" val="tx"/>
                    </a:ext>
                  </a:extLst>
                </a:hlinkClick>
              </a:rPr>
              <a:t>https://iicrc.org/</a:t>
            </a:r>
            <a:r>
              <a:rPr lang="en-US" sz="1800" dirty="0">
                <a:solidFill>
                  <a:srgbClr val="0070C0"/>
                </a:solidFill>
                <a:latin typeface="Calibri" panose="020F0502020204030204" pitchFamily="34" charset="0"/>
              </a:rPr>
              <a:t> </a:t>
            </a:r>
          </a:p>
          <a:p>
            <a:pPr marL="342900" lvl="0" indent="-342900">
              <a:lnSpc>
                <a:spcPct val="100000"/>
              </a:lnSpc>
              <a:spcBef>
                <a:spcPts val="0"/>
              </a:spcBef>
              <a:buFont typeface="Wingdings" panose="05000000000000000000" pitchFamily="2" charset="2"/>
              <a:buChar char="ü"/>
            </a:pPr>
            <a:r>
              <a:rPr lang="en-US" sz="1800" dirty="0">
                <a:solidFill>
                  <a:prstClr val="black"/>
                </a:solidFill>
                <a:latin typeface="Calibri" panose="020F0502020204030204" pitchFamily="34" charset="0"/>
              </a:rPr>
              <a:t>American National Standards Institute/Institute for Inspection Cleaning  (ANSI/IICRC) S500 and S520 Standards are intended to be common, industry-accepted language and terminology for inspection cleaning and restoration.  leaning, inspection, and restoration. </a:t>
            </a:r>
          </a:p>
          <a:p>
            <a:pPr marL="342900" lvl="0" indent="-342900">
              <a:lnSpc>
                <a:spcPct val="100000"/>
              </a:lnSpc>
              <a:spcBef>
                <a:spcPts val="0"/>
              </a:spcBef>
              <a:buFont typeface="Wingdings" panose="05000000000000000000" pitchFamily="2" charset="2"/>
              <a:buChar char="ü"/>
            </a:pPr>
            <a:r>
              <a:rPr lang="en-US" sz="1800" dirty="0">
                <a:solidFill>
                  <a:prstClr val="black"/>
                </a:solidFill>
                <a:latin typeface="Calibri" panose="020F0502020204030204" pitchFamily="34" charset="0"/>
              </a:rPr>
              <a:t>Voluntary and Consensus Standards, and unless mandated by an authority having jurisdiction, compliance is voluntary. </a:t>
            </a:r>
          </a:p>
          <a:p>
            <a:endParaRPr lang="en-US" dirty="0"/>
          </a:p>
        </p:txBody>
      </p:sp>
      <p:sp>
        <p:nvSpPr>
          <p:cNvPr id="8" name="Rectangle 7">
            <a:extLst>
              <a:ext uri="{FF2B5EF4-FFF2-40B4-BE49-F238E27FC236}">
                <a16:creationId xmlns:a16="http://schemas.microsoft.com/office/drawing/2014/main" id="{E48A96E1-AE93-B258-CD30-CEDF6870E2D5}"/>
              </a:ext>
            </a:extLst>
          </p:cNvPr>
          <p:cNvSpPr/>
          <p:nvPr/>
        </p:nvSpPr>
        <p:spPr>
          <a:xfrm>
            <a:off x="1109294" y="3964528"/>
            <a:ext cx="2983738" cy="685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Guidelines best practices</a:t>
            </a:r>
          </a:p>
        </p:txBody>
      </p:sp>
      <p:sp>
        <p:nvSpPr>
          <p:cNvPr id="11" name="TextBox 10">
            <a:extLst>
              <a:ext uri="{FF2B5EF4-FFF2-40B4-BE49-F238E27FC236}">
                <a16:creationId xmlns:a16="http://schemas.microsoft.com/office/drawing/2014/main" id="{2187CE0F-62AB-1585-7BF0-982663A8F3B3}"/>
              </a:ext>
            </a:extLst>
          </p:cNvPr>
          <p:cNvSpPr txBox="1"/>
          <p:nvPr/>
        </p:nvSpPr>
        <p:spPr>
          <a:xfrm>
            <a:off x="1496263" y="4642331"/>
            <a:ext cx="2209800" cy="923330"/>
          </a:xfrm>
          <a:prstGeom prst="rect">
            <a:avLst/>
          </a:prstGeom>
          <a:solidFill>
            <a:srgbClr val="00B050"/>
          </a:solidFill>
        </p:spPr>
        <p:txBody>
          <a:bodyPr wrap="square" rtlCol="0">
            <a:spAutoFit/>
          </a:bodyPr>
          <a:lstStyle/>
          <a:p>
            <a:pPr algn="ctr"/>
            <a:r>
              <a:rPr lang="en-US" dirty="0"/>
              <a:t>Standard Minimum Standard of care (SOC)</a:t>
            </a:r>
          </a:p>
        </p:txBody>
      </p:sp>
      <p:sp>
        <p:nvSpPr>
          <p:cNvPr id="15" name="TextBox 14">
            <a:extLst>
              <a:ext uri="{FF2B5EF4-FFF2-40B4-BE49-F238E27FC236}">
                <a16:creationId xmlns:a16="http://schemas.microsoft.com/office/drawing/2014/main" id="{8F1B5A6E-44F6-534B-D779-4A5EBE78BC10}"/>
              </a:ext>
            </a:extLst>
          </p:cNvPr>
          <p:cNvSpPr txBox="1"/>
          <p:nvPr/>
        </p:nvSpPr>
        <p:spPr>
          <a:xfrm>
            <a:off x="1855229" y="5598662"/>
            <a:ext cx="1491869" cy="923330"/>
          </a:xfrm>
          <a:prstGeom prst="rect">
            <a:avLst/>
          </a:prstGeom>
          <a:solidFill>
            <a:srgbClr val="FFC000"/>
          </a:solidFill>
        </p:spPr>
        <p:txBody>
          <a:bodyPr wrap="square" rtlCol="0">
            <a:spAutoFit/>
          </a:bodyPr>
          <a:lstStyle/>
          <a:p>
            <a:r>
              <a:rPr lang="en-US" dirty="0"/>
              <a:t>Policy/law --</a:t>
            </a:r>
          </a:p>
          <a:p>
            <a:r>
              <a:rPr lang="en-US" dirty="0"/>
              <a:t>SOC adopted into law</a:t>
            </a:r>
          </a:p>
        </p:txBody>
      </p:sp>
      <p:sp>
        <p:nvSpPr>
          <p:cNvPr id="17" name="TextBox 16">
            <a:extLst>
              <a:ext uri="{FF2B5EF4-FFF2-40B4-BE49-F238E27FC236}">
                <a16:creationId xmlns:a16="http://schemas.microsoft.com/office/drawing/2014/main" id="{9574461D-1FFC-EF37-2B77-80D4B88B6498}"/>
              </a:ext>
            </a:extLst>
          </p:cNvPr>
          <p:cNvSpPr txBox="1"/>
          <p:nvPr/>
        </p:nvSpPr>
        <p:spPr>
          <a:xfrm>
            <a:off x="4264349" y="3645932"/>
            <a:ext cx="3124200" cy="2031325"/>
          </a:xfrm>
          <a:prstGeom prst="rect">
            <a:avLst/>
          </a:prstGeom>
          <a:noFill/>
        </p:spPr>
        <p:txBody>
          <a:bodyPr wrap="square" rtlCol="0">
            <a:spAutoFit/>
          </a:bodyPr>
          <a:lstStyle/>
          <a:p>
            <a:r>
              <a:rPr lang="en-US" dirty="0"/>
              <a:t>Authorities having Jurisdiction</a:t>
            </a:r>
          </a:p>
          <a:p>
            <a:pPr marL="285750" indent="-285750">
              <a:buFont typeface="Wingdings" panose="05000000000000000000" pitchFamily="2" charset="2"/>
              <a:buChar char="ü"/>
            </a:pPr>
            <a:r>
              <a:rPr lang="en-US" dirty="0"/>
              <a:t>Organizational for certification, accreditation and reimbursement</a:t>
            </a:r>
          </a:p>
          <a:p>
            <a:pPr marL="285750" indent="-285750">
              <a:buFont typeface="Wingdings" panose="05000000000000000000" pitchFamily="2" charset="2"/>
              <a:buChar char="ü"/>
            </a:pPr>
            <a:r>
              <a:rPr lang="en-US" dirty="0"/>
              <a:t>Local</a:t>
            </a:r>
          </a:p>
          <a:p>
            <a:pPr marL="285750" indent="-285750">
              <a:buFont typeface="Wingdings" panose="05000000000000000000" pitchFamily="2" charset="2"/>
              <a:buChar char="ü"/>
            </a:pPr>
            <a:r>
              <a:rPr lang="en-US" dirty="0"/>
              <a:t>State</a:t>
            </a:r>
          </a:p>
          <a:p>
            <a:pPr marL="285750" indent="-285750">
              <a:buFont typeface="Wingdings" panose="05000000000000000000" pitchFamily="2" charset="2"/>
              <a:buChar char="ü"/>
            </a:pPr>
            <a:r>
              <a:rPr lang="en-US" dirty="0"/>
              <a:t>Federal</a:t>
            </a:r>
          </a:p>
        </p:txBody>
      </p:sp>
    </p:spTree>
    <p:extLst>
      <p:ext uri="{BB962C8B-B14F-4D97-AF65-F5344CB8AC3E}">
        <p14:creationId xmlns:p14="http://schemas.microsoft.com/office/powerpoint/2010/main" val="842949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7F2B-258F-4F06-AB7D-FE1E6518E37F}"/>
              </a:ext>
            </a:extLst>
          </p:cNvPr>
          <p:cNvSpPr>
            <a:spLocks noGrp="1"/>
          </p:cNvSpPr>
          <p:nvPr>
            <p:ph type="title"/>
          </p:nvPr>
        </p:nvSpPr>
        <p:spPr>
          <a:xfrm>
            <a:off x="457200" y="98427"/>
            <a:ext cx="8058150" cy="674981"/>
          </a:xfrm>
        </p:spPr>
        <p:txBody>
          <a:bodyPr>
            <a:normAutofit/>
          </a:bodyPr>
          <a:lstStyle/>
          <a:p>
            <a:r>
              <a:rPr lang="en-US" b="1" dirty="0">
                <a:solidFill>
                  <a:srgbClr val="0070C0"/>
                </a:solidFill>
              </a:rPr>
              <a:t>Mold remediation – questions</a:t>
            </a:r>
            <a:r>
              <a:rPr lang="en-US" dirty="0">
                <a:solidFill>
                  <a:srgbClr val="0070C0"/>
                </a:solidFill>
              </a:rPr>
              <a:t> and </a:t>
            </a:r>
            <a:r>
              <a:rPr lang="en-US" b="1" dirty="0">
                <a:solidFill>
                  <a:srgbClr val="0070C0"/>
                </a:solidFill>
              </a:rPr>
              <a:t>judgements  </a:t>
            </a:r>
            <a:endParaRPr lang="en-US" dirty="0"/>
          </a:p>
        </p:txBody>
      </p:sp>
      <p:sp>
        <p:nvSpPr>
          <p:cNvPr id="3" name="Content Placeholder 2">
            <a:extLst>
              <a:ext uri="{FF2B5EF4-FFF2-40B4-BE49-F238E27FC236}">
                <a16:creationId xmlns:a16="http://schemas.microsoft.com/office/drawing/2014/main" id="{C8DC533C-7A33-4DB5-AB4C-70850E20EA5B}"/>
              </a:ext>
            </a:extLst>
          </p:cNvPr>
          <p:cNvSpPr>
            <a:spLocks noGrp="1"/>
          </p:cNvSpPr>
          <p:nvPr>
            <p:ph idx="1"/>
          </p:nvPr>
        </p:nvSpPr>
        <p:spPr>
          <a:xfrm>
            <a:off x="405174" y="773408"/>
            <a:ext cx="6054091" cy="5585910"/>
          </a:xfrm>
        </p:spPr>
        <p:txBody>
          <a:bodyPr>
            <a:normAutofit/>
          </a:bodyPr>
          <a:lstStyle/>
          <a:p>
            <a:pPr marL="285750" indent="-285750">
              <a:buFont typeface="Wingdings" panose="05000000000000000000" pitchFamily="2" charset="2"/>
              <a:buChar char="ü"/>
            </a:pPr>
            <a:r>
              <a:rPr lang="en-US" sz="1800" dirty="0">
                <a:solidFill>
                  <a:prstClr val="black"/>
                </a:solidFill>
                <a:latin typeface="Calibri" panose="020F0502020204030204" pitchFamily="34" charset="0"/>
                <a:cs typeface="Calibri" panose="020F0502020204030204" pitchFamily="34" charset="0"/>
              </a:rPr>
              <a:t>Are guidance and standards applicable to every site/situation? </a:t>
            </a:r>
          </a:p>
          <a:p>
            <a:pPr marL="285750" indent="-285750">
              <a:buFont typeface="Wingdings" panose="05000000000000000000" pitchFamily="2" charset="2"/>
              <a:buChar char="ü"/>
            </a:pPr>
            <a:endParaRPr lang="en-US" sz="1800" dirty="0">
              <a:solidFill>
                <a:prstClr val="black"/>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a:solidFill>
                  <a:prstClr val="black"/>
                </a:solidFill>
                <a:latin typeface="Calibri" panose="020F0502020204030204" pitchFamily="34" charset="0"/>
                <a:cs typeface="Calibri" panose="020F0502020204030204" pitchFamily="34" charset="0"/>
              </a:rPr>
              <a:t>Are guidance and standards realistic, evidence-based, and affordable?</a:t>
            </a:r>
          </a:p>
          <a:p>
            <a:pPr marL="285750" indent="-285750">
              <a:buFont typeface="Wingdings" panose="05000000000000000000" pitchFamily="2" charset="2"/>
              <a:buChar char="ü"/>
            </a:pPr>
            <a:endParaRPr lang="en-US" sz="1800" dirty="0">
              <a:solidFill>
                <a:prstClr val="black"/>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a:solidFill>
                  <a:prstClr val="black"/>
                </a:solidFill>
                <a:latin typeface="Calibri" panose="020F0502020204030204" pitchFamily="34" charset="0"/>
                <a:cs typeface="Calibri" panose="020F0502020204030204" pitchFamily="34" charset="0"/>
              </a:rPr>
              <a:t>Is cleanup/mold remediation maintenance or repairs?</a:t>
            </a:r>
          </a:p>
          <a:p>
            <a:pPr marL="285750" indent="-285750">
              <a:buFont typeface="Wingdings" panose="05000000000000000000" pitchFamily="2" charset="2"/>
              <a:buChar char="ü"/>
            </a:pPr>
            <a:endParaRPr lang="en-US" sz="1800" dirty="0">
              <a:solidFill>
                <a:prstClr val="black"/>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a:solidFill>
                  <a:prstClr val="black"/>
                </a:solidFill>
                <a:latin typeface="Calibri" panose="020F0502020204030204" pitchFamily="34" charset="0"/>
                <a:cs typeface="Calibri" panose="020F0502020204030204" pitchFamily="34" charset="0"/>
              </a:rPr>
              <a:t>Is cleanup/remediation D-Y-I or are professionals required? </a:t>
            </a:r>
          </a:p>
          <a:p>
            <a:pPr marL="285750" indent="-285750">
              <a:buFont typeface="Wingdings" panose="05000000000000000000" pitchFamily="2" charset="2"/>
              <a:buChar char="ü"/>
            </a:pPr>
            <a:endParaRPr lang="en-US" sz="1800" dirty="0">
              <a:solidFill>
                <a:prstClr val="black"/>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a:solidFill>
                  <a:prstClr val="black"/>
                </a:solidFill>
                <a:latin typeface="Calibri" panose="020F0502020204030204" pitchFamily="34" charset="0"/>
                <a:cs typeface="Calibri" panose="020F0502020204030204" pitchFamily="34" charset="0"/>
              </a:rPr>
              <a:t>When to call a professional and what kind of professional do you hire?    </a:t>
            </a:r>
          </a:p>
          <a:p>
            <a:pPr marL="285750" indent="-285750">
              <a:buFont typeface="Wingdings" panose="05000000000000000000" pitchFamily="2" charset="2"/>
              <a:buChar char="ü"/>
            </a:pPr>
            <a:endParaRPr lang="en-US" sz="1800" dirty="0">
              <a:solidFill>
                <a:prstClr val="black"/>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a:solidFill>
                  <a:prstClr val="black"/>
                </a:solidFill>
                <a:latin typeface="Calibri" panose="020F0502020204030204" pitchFamily="34" charset="0"/>
                <a:cs typeface="Calibri" panose="020F0502020204030204" pitchFamily="34" charset="0"/>
              </a:rPr>
              <a:t>What kind of professionals should be selected?</a:t>
            </a:r>
          </a:p>
          <a:p>
            <a:pPr marL="285750" indent="-285750">
              <a:buFont typeface="Wingdings" panose="05000000000000000000" pitchFamily="2" charset="2"/>
              <a:buChar char="ü"/>
            </a:pPr>
            <a:endParaRPr lang="en-US" sz="1800" dirty="0">
              <a:solidFill>
                <a:prstClr val="black"/>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800" dirty="0">
                <a:solidFill>
                  <a:prstClr val="black"/>
                </a:solidFill>
                <a:latin typeface="Calibri" panose="020F0502020204030204" pitchFamily="34" charset="0"/>
                <a:cs typeface="Calibri" panose="020F0502020204030204" pitchFamily="34" charset="0"/>
              </a:rPr>
              <a:t>What kinds of </a:t>
            </a:r>
            <a:r>
              <a:rPr lang="en-US" sz="1800" dirty="0">
                <a:solidFill>
                  <a:prstClr val="black"/>
                </a:solidFill>
                <a:latin typeface="Calibri" panose="020F0502020204030204" pitchFamily="34" charset="0"/>
              </a:rPr>
              <a:t>engineering controls, work practices, and personal protective equipment are needed to limit dust generation and protect workers ?</a:t>
            </a:r>
          </a:p>
          <a:p>
            <a:pPr marL="61912" lvl="1" indent="0">
              <a:lnSpc>
                <a:spcPct val="100000"/>
              </a:lnSpc>
              <a:buNone/>
            </a:pPr>
            <a:endParaRPr lang="en-US" dirty="0">
              <a:solidFill>
                <a:prstClr val="black"/>
              </a:solidFill>
              <a:latin typeface="Calibri" panose="020F0502020204030204" pitchFamily="34" charset="0"/>
            </a:endParaRPr>
          </a:p>
          <a:p>
            <a:pPr marL="61912" lvl="1" indent="0">
              <a:lnSpc>
                <a:spcPct val="100000"/>
              </a:lnSpc>
              <a:buNone/>
            </a:pPr>
            <a:endParaRPr lang="en-US" sz="1800" dirty="0">
              <a:solidFill>
                <a:prstClr val="black"/>
              </a:solidFill>
              <a:latin typeface="Calibri" panose="020F0502020204030204" pitchFamily="34" charset="0"/>
            </a:endParaRPr>
          </a:p>
          <a:p>
            <a:pPr marL="61912" lvl="1" indent="0">
              <a:lnSpc>
                <a:spcPct val="100000"/>
              </a:lnSpc>
              <a:buNone/>
            </a:pPr>
            <a:endParaRPr lang="en-US" sz="1800" dirty="0">
              <a:solidFill>
                <a:prstClr val="black"/>
              </a:solidFill>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F8578DF-1E4A-482F-A1C2-CDC61593A77C}"/>
              </a:ext>
            </a:extLst>
          </p:cNvPr>
          <p:cNvSpPr>
            <a:spLocks noGrp="1"/>
          </p:cNvSpPr>
          <p:nvPr>
            <p:ph type="sldNum" sz="quarter" idx="12"/>
          </p:nvPr>
        </p:nvSpPr>
        <p:spPr>
          <a:xfrm>
            <a:off x="78581" y="6650830"/>
            <a:ext cx="2057400" cy="138112"/>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srgbClr val="1F497D"/>
              </a:solidFill>
              <a:effectLst/>
              <a:uLnTx/>
              <a:uFillTx/>
              <a:latin typeface="Arial"/>
              <a:ea typeface="+mn-ea"/>
              <a:cs typeface="+mn-cs"/>
            </a:endParaRPr>
          </a:p>
        </p:txBody>
      </p:sp>
      <p:pic>
        <p:nvPicPr>
          <p:cNvPr id="5" name="Picture 4">
            <a:extLst>
              <a:ext uri="{FF2B5EF4-FFF2-40B4-BE49-F238E27FC236}">
                <a16:creationId xmlns:a16="http://schemas.microsoft.com/office/drawing/2014/main" id="{055DAAFF-FBE2-42D1-BA61-AB7AF2984923}"/>
              </a:ext>
            </a:extLst>
          </p:cNvPr>
          <p:cNvPicPr>
            <a:picLocks noChangeAspect="1"/>
          </p:cNvPicPr>
          <p:nvPr/>
        </p:nvPicPr>
        <p:blipFill rotWithShape="1">
          <a:blip r:embed="rId3" cstate="print"/>
          <a:srcRect l="13877" r="48429"/>
          <a:stretch/>
        </p:blipFill>
        <p:spPr>
          <a:xfrm>
            <a:off x="6553200" y="919164"/>
            <a:ext cx="2209800" cy="4396900"/>
          </a:xfrm>
          <a:prstGeom prst="rect">
            <a:avLst/>
          </a:prstGeom>
        </p:spPr>
      </p:pic>
    </p:spTree>
    <p:extLst>
      <p:ext uri="{BB962C8B-B14F-4D97-AF65-F5344CB8AC3E}">
        <p14:creationId xmlns:p14="http://schemas.microsoft.com/office/powerpoint/2010/main" val="3879852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A221-57C0-DFB9-D717-AA6DB64D678A}"/>
              </a:ext>
            </a:extLst>
          </p:cNvPr>
          <p:cNvSpPr>
            <a:spLocks noGrp="1"/>
          </p:cNvSpPr>
          <p:nvPr>
            <p:ph type="title"/>
          </p:nvPr>
        </p:nvSpPr>
        <p:spPr>
          <a:xfrm>
            <a:off x="1054862" y="422274"/>
            <a:ext cx="7034275" cy="430887"/>
          </a:xfrm>
        </p:spPr>
        <p:txBody>
          <a:bodyPr/>
          <a:lstStyle/>
          <a:p>
            <a:pPr algn="ctr"/>
            <a:r>
              <a:rPr lang="en-US" dirty="0">
                <a:solidFill>
                  <a:srgbClr val="0070C0"/>
                </a:solidFill>
              </a:rPr>
              <a:t>Agreement</a:t>
            </a:r>
          </a:p>
        </p:txBody>
      </p:sp>
      <p:sp>
        <p:nvSpPr>
          <p:cNvPr id="3" name="Text Placeholder 2">
            <a:extLst>
              <a:ext uri="{FF2B5EF4-FFF2-40B4-BE49-F238E27FC236}">
                <a16:creationId xmlns:a16="http://schemas.microsoft.com/office/drawing/2014/main" id="{9D14265A-4079-D5BF-A15B-B22105A71CA7}"/>
              </a:ext>
            </a:extLst>
          </p:cNvPr>
          <p:cNvSpPr>
            <a:spLocks noGrp="1"/>
          </p:cNvSpPr>
          <p:nvPr>
            <p:ph type="body" idx="1"/>
          </p:nvPr>
        </p:nvSpPr>
        <p:spPr>
          <a:xfrm>
            <a:off x="295274" y="1157986"/>
            <a:ext cx="8553450" cy="3929281"/>
          </a:xfrm>
        </p:spPr>
        <p:txBody>
          <a:bodyPr/>
          <a:lstStyle/>
          <a:p>
            <a:pPr marL="61912"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Projects become more complex and require </a:t>
            </a:r>
            <a:r>
              <a:rPr lang="en-US" dirty="0">
                <a:solidFill>
                  <a:prstClr val="black"/>
                </a:solidFill>
                <a:latin typeface="Calibri" panose="020F0502020204030204" pitchFamily="34" charset="0"/>
              </a:rPr>
              <a:t>higher levels of control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As category of source water deteriorates</a:t>
            </a:r>
          </a:p>
          <a:p>
            <a:pPr marL="0" marR="0" lvl="1"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As class of water damages increases</a:t>
            </a:r>
          </a:p>
          <a:p>
            <a:pPr marL="0" marR="0" lvl="1"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1" indent="-285750" algn="l" defTabSz="685800" rtl="0" eaLnBrk="1" fontAlgn="auto" latinLnBrk="0" hangingPunct="1">
              <a:lnSpc>
                <a:spcPct val="100000"/>
              </a:lnSpc>
              <a:spcBef>
                <a:spcPts val="375"/>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The presence of mold growth in places that increase exposure (inside HVAC systems)</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As scope of work trends away from cleaning and toward removal of moldy materials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When there are sensitive and susceptible people or environmental that higher level of control (health care facility)</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dirty="0"/>
          </a:p>
        </p:txBody>
      </p:sp>
    </p:spTree>
    <p:extLst>
      <p:ext uri="{BB962C8B-B14F-4D97-AF65-F5344CB8AC3E}">
        <p14:creationId xmlns:p14="http://schemas.microsoft.com/office/powerpoint/2010/main" val="1021539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8AD4-80D1-4C52-AADD-B8E3C445EC04}"/>
              </a:ext>
            </a:extLst>
          </p:cNvPr>
          <p:cNvSpPr>
            <a:spLocks noGrp="1"/>
          </p:cNvSpPr>
          <p:nvPr>
            <p:ph type="title"/>
          </p:nvPr>
        </p:nvSpPr>
        <p:spPr>
          <a:xfrm>
            <a:off x="1054861" y="237079"/>
            <a:ext cx="7034275" cy="861774"/>
          </a:xfrm>
        </p:spPr>
        <p:txBody>
          <a:bodyPr/>
          <a:lstStyle/>
          <a:p>
            <a:pPr algn="ctr"/>
            <a:r>
              <a:rPr lang="en-US" dirty="0">
                <a:solidFill>
                  <a:srgbClr val="0070C0"/>
                </a:solidFill>
              </a:rPr>
              <a:t>Biocides, sanitizers, disinfectants and anti-microbial pesticides</a:t>
            </a:r>
            <a:endParaRPr lang="en-US" dirty="0"/>
          </a:p>
        </p:txBody>
      </p:sp>
      <p:sp>
        <p:nvSpPr>
          <p:cNvPr id="3" name="Text Placeholder 2">
            <a:extLst>
              <a:ext uri="{FF2B5EF4-FFF2-40B4-BE49-F238E27FC236}">
                <a16:creationId xmlns:a16="http://schemas.microsoft.com/office/drawing/2014/main" id="{F4CE928B-D7E5-4BC8-946A-4D1E5CCC6E14}"/>
              </a:ext>
            </a:extLst>
          </p:cNvPr>
          <p:cNvSpPr>
            <a:spLocks noGrp="1"/>
          </p:cNvSpPr>
          <p:nvPr>
            <p:ph type="body" idx="1"/>
          </p:nvPr>
        </p:nvSpPr>
        <p:spPr>
          <a:xfrm>
            <a:off x="685800" y="1157986"/>
            <a:ext cx="8229600" cy="3693319"/>
          </a:xfrm>
        </p:spPr>
        <p:txBody>
          <a:bodyPr/>
          <a:lstStyle/>
          <a:p>
            <a:r>
              <a:rPr lang="en-US" sz="1800" dirty="0"/>
              <a:t>EPA registered as antimicrobial pesticides. </a:t>
            </a:r>
            <a:r>
              <a:rPr kumimoji="0" lang="en-US" sz="1800" b="0" i="0" u="none" strike="noStrike" kern="0" cap="none" spc="0" normalizeH="0" baseline="0" noProof="0" dirty="0">
                <a:ln>
                  <a:noFill/>
                </a:ln>
                <a:solidFill>
                  <a:prstClr val="black"/>
                </a:solidFill>
                <a:effectLst/>
                <a:uLnTx/>
                <a:uFillTx/>
                <a:latin typeface="Calibri"/>
                <a:ea typeface="+mn-ea"/>
                <a:cs typeface="Calibri"/>
              </a:rPr>
              <a:t>The label is the law !!! </a:t>
            </a:r>
          </a:p>
          <a:p>
            <a:r>
              <a:rPr lang="en-US" sz="1800" dirty="0">
                <a:solidFill>
                  <a:prstClr val="black"/>
                </a:solidFill>
              </a:rPr>
              <a:t>Labels must </a:t>
            </a:r>
            <a:r>
              <a:rPr kumimoji="0" lang="en-US" sz="1800" b="0" i="0" u="none" strike="noStrike" kern="0" cap="none" spc="0" normalizeH="0" baseline="0" noProof="0" dirty="0">
                <a:ln>
                  <a:noFill/>
                </a:ln>
                <a:solidFill>
                  <a:prstClr val="black"/>
                </a:solidFill>
                <a:effectLst/>
                <a:uLnTx/>
                <a:uFillTx/>
                <a:latin typeface="Calibri"/>
                <a:ea typeface="+mn-ea"/>
                <a:cs typeface="Calibri"/>
              </a:rPr>
              <a:t>contain ingredients, EPA Registration Number, Directions for Use (what microbes does the product kill and how to use the product for safety and effectiveness), Precautionary Statements, First Aid and Storage/</a:t>
            </a:r>
            <a:r>
              <a:rPr lang="en-US" sz="1800" dirty="0">
                <a:solidFill>
                  <a:prstClr val="black"/>
                </a:solidFill>
              </a:rPr>
              <a:t>Disposal</a:t>
            </a:r>
            <a:endParaRPr lang="en-US" sz="1800" dirty="0"/>
          </a:p>
          <a:p>
            <a:endParaRPr lang="en-US" sz="1800" dirty="0"/>
          </a:p>
          <a:p>
            <a:r>
              <a:rPr lang="en-US" sz="1800" dirty="0"/>
              <a:t>Most of these products have directions to for use hard surfaces and clean surfaces and are not a substitute for cleaning to remove spores, fragments, and organic matter </a:t>
            </a:r>
          </a:p>
          <a:p>
            <a:r>
              <a:rPr lang="en-US" sz="1800" dirty="0"/>
              <a:t>Use when necessary to protect health beyond restoring surfaces to a clean and dry condition</a:t>
            </a:r>
          </a:p>
          <a:p>
            <a:endParaRPr lang="en-US" sz="1800"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CAEB1447-1480-4664-9452-520A668E1BF9}"/>
              </a:ext>
            </a:extLst>
          </p:cNvPr>
          <p:cNvPicPr>
            <a:picLocks noChangeAspect="1"/>
          </p:cNvPicPr>
          <p:nvPr/>
        </p:nvPicPr>
        <p:blipFill>
          <a:blip r:embed="rId2"/>
          <a:stretch>
            <a:fillRect/>
          </a:stretch>
        </p:blipFill>
        <p:spPr>
          <a:xfrm>
            <a:off x="123887" y="3733800"/>
            <a:ext cx="1896107" cy="2844161"/>
          </a:xfrm>
          <a:prstGeom prst="rect">
            <a:avLst/>
          </a:prstGeom>
        </p:spPr>
      </p:pic>
      <p:pic>
        <p:nvPicPr>
          <p:cNvPr id="5" name="Picture 4">
            <a:extLst>
              <a:ext uri="{FF2B5EF4-FFF2-40B4-BE49-F238E27FC236}">
                <a16:creationId xmlns:a16="http://schemas.microsoft.com/office/drawing/2014/main" id="{DA16D66A-5A1B-47C1-9CEC-33703B49635D}"/>
              </a:ext>
            </a:extLst>
          </p:cNvPr>
          <p:cNvPicPr>
            <a:picLocks noChangeAspect="1"/>
          </p:cNvPicPr>
          <p:nvPr/>
        </p:nvPicPr>
        <p:blipFill>
          <a:blip r:embed="rId3"/>
          <a:stretch>
            <a:fillRect/>
          </a:stretch>
        </p:blipFill>
        <p:spPr>
          <a:xfrm>
            <a:off x="2649581" y="3657600"/>
            <a:ext cx="1378661" cy="2920361"/>
          </a:xfrm>
          <a:prstGeom prst="rect">
            <a:avLst/>
          </a:prstGeom>
        </p:spPr>
      </p:pic>
      <p:pic>
        <p:nvPicPr>
          <p:cNvPr id="6" name="Picture 5">
            <a:extLst>
              <a:ext uri="{FF2B5EF4-FFF2-40B4-BE49-F238E27FC236}">
                <a16:creationId xmlns:a16="http://schemas.microsoft.com/office/drawing/2014/main" id="{405371D6-1BAE-40F0-8C56-B7B4121991D4}"/>
              </a:ext>
            </a:extLst>
          </p:cNvPr>
          <p:cNvPicPr>
            <a:picLocks noChangeAspect="1"/>
          </p:cNvPicPr>
          <p:nvPr/>
        </p:nvPicPr>
        <p:blipFill>
          <a:blip r:embed="rId4"/>
          <a:stretch>
            <a:fillRect/>
          </a:stretch>
        </p:blipFill>
        <p:spPr>
          <a:xfrm>
            <a:off x="4155528" y="3733801"/>
            <a:ext cx="1269670" cy="2978840"/>
          </a:xfrm>
          <a:prstGeom prst="rect">
            <a:avLst/>
          </a:prstGeom>
        </p:spPr>
      </p:pic>
      <p:pic>
        <p:nvPicPr>
          <p:cNvPr id="7" name="Picture 6">
            <a:extLst>
              <a:ext uri="{FF2B5EF4-FFF2-40B4-BE49-F238E27FC236}">
                <a16:creationId xmlns:a16="http://schemas.microsoft.com/office/drawing/2014/main" id="{333079DB-AF98-414B-B0ED-5E3BBCB5C550}"/>
              </a:ext>
            </a:extLst>
          </p:cNvPr>
          <p:cNvPicPr>
            <a:picLocks noChangeAspect="1"/>
          </p:cNvPicPr>
          <p:nvPr/>
        </p:nvPicPr>
        <p:blipFill>
          <a:blip r:embed="rId5"/>
          <a:stretch>
            <a:fillRect/>
          </a:stretch>
        </p:blipFill>
        <p:spPr>
          <a:xfrm>
            <a:off x="5599257" y="3627798"/>
            <a:ext cx="2430182" cy="2920361"/>
          </a:xfrm>
          <a:prstGeom prst="rect">
            <a:avLst/>
          </a:prstGeom>
        </p:spPr>
      </p:pic>
    </p:spTree>
    <p:extLst>
      <p:ext uri="{BB962C8B-B14F-4D97-AF65-F5344CB8AC3E}">
        <p14:creationId xmlns:p14="http://schemas.microsoft.com/office/powerpoint/2010/main" val="1553828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D6C4-F0E5-4DBF-BF31-2366B4C28DAC}"/>
              </a:ext>
            </a:extLst>
          </p:cNvPr>
          <p:cNvSpPr>
            <a:spLocks noGrp="1"/>
          </p:cNvSpPr>
          <p:nvPr>
            <p:ph type="title"/>
          </p:nvPr>
        </p:nvSpPr>
        <p:spPr>
          <a:xfrm>
            <a:off x="223570" y="304800"/>
            <a:ext cx="8463229" cy="430887"/>
          </a:xfrm>
        </p:spPr>
        <p:txBody>
          <a:bodyPr>
            <a:normAutofit fontScale="90000"/>
          </a:bodyPr>
          <a:lstStyle/>
          <a:p>
            <a:pPr algn="ctr"/>
            <a:r>
              <a:rPr lang="en-US" b="1" dirty="0">
                <a:solidFill>
                  <a:srgbClr val="0070C0"/>
                </a:solidFill>
              </a:rPr>
              <a:t>Risk assessment, risk perception, and risk communication</a:t>
            </a:r>
          </a:p>
        </p:txBody>
      </p:sp>
      <p:sp>
        <p:nvSpPr>
          <p:cNvPr id="3" name="Text Placeholder 2">
            <a:extLst>
              <a:ext uri="{FF2B5EF4-FFF2-40B4-BE49-F238E27FC236}">
                <a16:creationId xmlns:a16="http://schemas.microsoft.com/office/drawing/2014/main" id="{D0267CD3-003F-45BB-AB06-3AF1DA779BD9}"/>
              </a:ext>
            </a:extLst>
          </p:cNvPr>
          <p:cNvSpPr>
            <a:spLocks noGrp="1"/>
          </p:cNvSpPr>
          <p:nvPr>
            <p:ph type="body" idx="1"/>
          </p:nvPr>
        </p:nvSpPr>
        <p:spPr>
          <a:xfrm>
            <a:off x="516434" y="914401"/>
            <a:ext cx="7865566" cy="430888"/>
          </a:xfrm>
        </p:spPr>
        <p:txBody>
          <a:bodyPr>
            <a:normAutofit/>
          </a:bodyPr>
          <a:lstStyle/>
          <a:p>
            <a:pPr algn="l" rtl="0">
              <a:spcBef>
                <a:spcPts val="100"/>
              </a:spcBef>
              <a:defRPr/>
            </a:pPr>
            <a:r>
              <a:rPr lang="en-US" sz="1800" kern="1200" dirty="0">
                <a:solidFill>
                  <a:prstClr val="black"/>
                </a:solidFill>
                <a:latin typeface="Calibri" panose="020F0502020204030204" pitchFamily="34" charset="0"/>
                <a:cs typeface="Calibri" panose="020F0502020204030204" pitchFamily="34" charset="0"/>
              </a:rPr>
              <a:t>Risk is the probability and severity of harm from hazard- qualitative or quantitative </a:t>
            </a:r>
          </a:p>
          <a:p>
            <a:pPr algn="l" rtl="0">
              <a:spcBef>
                <a:spcPts val="100"/>
              </a:spcBef>
              <a:defRPr/>
            </a:pPr>
            <a:endParaRPr lang="en-US" sz="1600" kern="12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100"/>
              </a:spcBef>
              <a:spcAft>
                <a:spcPts val="0"/>
              </a:spcAft>
              <a:buClrTx/>
              <a:buSzTx/>
              <a:buNone/>
              <a:tabLst/>
              <a:defRPr/>
            </a:pPr>
            <a:endParaRPr lang="en-US" sz="1800" kern="1200" dirty="0">
              <a:solidFill>
                <a:prstClr val="black"/>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177DCC5-9DFA-46C3-A736-E634ED68D889}"/>
              </a:ext>
            </a:extLst>
          </p:cNvPr>
          <p:cNvSpPr txBox="1"/>
          <p:nvPr/>
        </p:nvSpPr>
        <p:spPr>
          <a:xfrm>
            <a:off x="753610" y="2362200"/>
            <a:ext cx="7780789" cy="2209800"/>
          </a:xfrm>
          <a:prstGeom prst="rect">
            <a:avLst/>
          </a:prstGeom>
          <a:noFill/>
        </p:spPr>
        <p:txBody>
          <a:bodyPr wrap="square" numCol="2" rtlCol="0">
            <a:spAutoFit/>
          </a:bodyPr>
          <a:lstStyle/>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Involuntary </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Uncontrolled </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Unfamiliar</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Unfair </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Catastrophic potential</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Poorly understood </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Uncertain</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Victim identity</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Dreaded outcome</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Mistrusted sources of information</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Media attention (sensationalized)</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Unethical  </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Previous experience </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Effects on children</a:t>
            </a:r>
          </a:p>
          <a:p>
            <a:pPr marL="114300" marR="0" lvl="0" indent="-114300" algn="l" defTabSz="6858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Delaye</a:t>
            </a:r>
            <a:r>
              <a:rPr lang="en-US" sz="1600" dirty="0">
                <a:solidFill>
                  <a:prstClr val="black"/>
                </a:solidFill>
                <a:latin typeface="Calibri" panose="020F0502020204030204" pitchFamily="34" charset="0"/>
                <a:cs typeface="Calibri" panose="020F0502020204030204" pitchFamily="34" charset="0"/>
              </a:rPr>
              <a:t>d effects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F270498-864B-138E-963B-299944B67B22}"/>
              </a:ext>
            </a:extLst>
          </p:cNvPr>
          <p:cNvSpPr txBox="1"/>
          <p:nvPr/>
        </p:nvSpPr>
        <p:spPr>
          <a:xfrm>
            <a:off x="703156" y="4800600"/>
            <a:ext cx="749212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Risk communication –provide the audiences with knowledge to make informed, reasoned, and independent judgments about risks to their health, safety and the environment</a:t>
            </a:r>
          </a:p>
          <a:p>
            <a:pPr marL="285750" indent="-285750">
              <a:buFont typeface="Arial" panose="020B0604020202020204" pitchFamily="34" charset="0"/>
              <a:buChar char="•"/>
            </a:pPr>
            <a:r>
              <a:rPr lang="en-US" dirty="0"/>
              <a:t>Who is audience</a:t>
            </a:r>
          </a:p>
          <a:p>
            <a:pPr marL="285750" indent="-285750">
              <a:buFont typeface="Arial" panose="020B0604020202020204" pitchFamily="34" charset="0"/>
              <a:buChar char="•"/>
            </a:pPr>
            <a:r>
              <a:rPr lang="en-US" dirty="0"/>
              <a:t>Risk communication should be meaningful, understandable, and actionable </a:t>
            </a:r>
          </a:p>
        </p:txBody>
      </p:sp>
      <p:sp>
        <p:nvSpPr>
          <p:cNvPr id="6" name="TextBox 5">
            <a:extLst>
              <a:ext uri="{FF2B5EF4-FFF2-40B4-BE49-F238E27FC236}">
                <a16:creationId xmlns:a16="http://schemas.microsoft.com/office/drawing/2014/main" id="{52AEDDB4-497C-0652-DC5F-8C8A9E566721}"/>
              </a:ext>
            </a:extLst>
          </p:cNvPr>
          <p:cNvSpPr txBox="1"/>
          <p:nvPr/>
        </p:nvSpPr>
        <p:spPr>
          <a:xfrm>
            <a:off x="1524000" y="1429432"/>
            <a:ext cx="5495159" cy="646331"/>
          </a:xfrm>
          <a:prstGeom prst="rect">
            <a:avLst/>
          </a:prstGeom>
          <a:noFill/>
        </p:spPr>
        <p:txBody>
          <a:bodyPr wrap="none" rtlCol="0">
            <a:spAutoFit/>
          </a:bodyPr>
          <a:lstStyle/>
          <a:p>
            <a:r>
              <a:rPr lang="en-US" dirty="0"/>
              <a:t>Risk Perception   Risk = Hazard X Outrage</a:t>
            </a:r>
          </a:p>
          <a:p>
            <a:r>
              <a:rPr lang="en-US" dirty="0"/>
              <a:t>Outrage and risk perception influenced by these factors   </a:t>
            </a:r>
          </a:p>
        </p:txBody>
      </p:sp>
    </p:spTree>
    <p:extLst>
      <p:ext uri="{BB962C8B-B14F-4D97-AF65-F5344CB8AC3E}">
        <p14:creationId xmlns:p14="http://schemas.microsoft.com/office/powerpoint/2010/main" val="1816518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65936" y="369265"/>
            <a:ext cx="6372225" cy="443070"/>
          </a:xfrm>
          <a:prstGeom prst="rect">
            <a:avLst/>
          </a:prstGeom>
        </p:spPr>
        <p:txBody>
          <a:bodyPr vert="horz" wrap="square" lIns="0" tIns="12065" rIns="0" bIns="0" rtlCol="0">
            <a:spAutoFit/>
          </a:bodyPr>
          <a:lstStyle/>
          <a:p>
            <a:pPr marL="12700" algn="ctr">
              <a:lnSpc>
                <a:spcPct val="100000"/>
              </a:lnSpc>
              <a:spcBef>
                <a:spcPts val="95"/>
              </a:spcBef>
            </a:pPr>
            <a:r>
              <a:rPr spc="-5" dirty="0">
                <a:solidFill>
                  <a:srgbClr val="0070C0"/>
                </a:solidFill>
              </a:rPr>
              <a:t>How </a:t>
            </a:r>
            <a:r>
              <a:rPr lang="en-US" spc="-5" dirty="0">
                <a:solidFill>
                  <a:srgbClr val="0070C0"/>
                </a:solidFill>
              </a:rPr>
              <a:t>can h</a:t>
            </a:r>
            <a:r>
              <a:rPr spc="-5" dirty="0">
                <a:solidFill>
                  <a:srgbClr val="0070C0"/>
                </a:solidFill>
              </a:rPr>
              <a:t>ealth </a:t>
            </a:r>
            <a:r>
              <a:rPr lang="en-US" spc="-5" dirty="0">
                <a:solidFill>
                  <a:srgbClr val="0070C0"/>
                </a:solidFill>
              </a:rPr>
              <a:t>d</a:t>
            </a:r>
            <a:r>
              <a:rPr spc="-5" dirty="0">
                <a:solidFill>
                  <a:srgbClr val="0070C0"/>
                </a:solidFill>
              </a:rPr>
              <a:t>epartments</a:t>
            </a:r>
            <a:r>
              <a:rPr spc="10" dirty="0">
                <a:solidFill>
                  <a:srgbClr val="0070C0"/>
                </a:solidFill>
              </a:rPr>
              <a:t> </a:t>
            </a:r>
            <a:r>
              <a:rPr lang="en-US" spc="10" dirty="0">
                <a:solidFill>
                  <a:srgbClr val="0070C0"/>
                </a:solidFill>
              </a:rPr>
              <a:t>h</a:t>
            </a:r>
            <a:r>
              <a:rPr spc="-5" dirty="0">
                <a:solidFill>
                  <a:srgbClr val="0070C0"/>
                </a:solidFill>
              </a:rPr>
              <a:t>elp?</a:t>
            </a:r>
          </a:p>
        </p:txBody>
      </p:sp>
      <p:sp>
        <p:nvSpPr>
          <p:cNvPr id="3" name="object 3"/>
          <p:cNvSpPr txBox="1"/>
          <p:nvPr/>
        </p:nvSpPr>
        <p:spPr>
          <a:xfrm>
            <a:off x="647128" y="1066800"/>
            <a:ext cx="7887272" cy="2824491"/>
          </a:xfrm>
          <a:prstGeom prst="rect">
            <a:avLst/>
          </a:prstGeom>
        </p:spPr>
        <p:txBody>
          <a:bodyPr vert="horz" wrap="square" lIns="0" tIns="53975" rIns="0" bIns="0" rtlCol="0">
            <a:spAutoFit/>
          </a:bodyPr>
          <a:lstStyle/>
          <a:p>
            <a:pPr marL="12700" marR="5080">
              <a:spcBef>
                <a:spcPts val="425"/>
              </a:spcBef>
              <a:tabLst>
                <a:tab pos="185420" algn="l"/>
              </a:tabLst>
            </a:pPr>
            <a:r>
              <a:rPr lang="en-US" spc="-5" dirty="0">
                <a:latin typeface="Calibri"/>
                <a:cs typeface="Calibri"/>
              </a:rPr>
              <a:t>Debunk the myth of “mold” – </a:t>
            </a:r>
            <a:r>
              <a:rPr spc="-15" dirty="0">
                <a:latin typeface="Calibri"/>
                <a:cs typeface="Calibri"/>
              </a:rPr>
              <a:t>transform </a:t>
            </a:r>
            <a:r>
              <a:rPr spc="-5" dirty="0">
                <a:latin typeface="Calibri"/>
                <a:cs typeface="Calibri"/>
              </a:rPr>
              <a:t>“mold” </a:t>
            </a:r>
            <a:r>
              <a:rPr spc="-15" dirty="0">
                <a:latin typeface="Calibri"/>
                <a:cs typeface="Calibri"/>
              </a:rPr>
              <a:t>into</a:t>
            </a:r>
            <a:r>
              <a:rPr lang="en-US" spc="-15" dirty="0">
                <a:latin typeface="Calibri"/>
                <a:cs typeface="Calibri"/>
              </a:rPr>
              <a:t> </a:t>
            </a:r>
            <a:r>
              <a:rPr spc="-5" dirty="0">
                <a:latin typeface="Calibri"/>
                <a:cs typeface="Calibri"/>
              </a:rPr>
              <a:t>maintenance </a:t>
            </a:r>
            <a:r>
              <a:rPr dirty="0">
                <a:latin typeface="Calibri"/>
                <a:cs typeface="Calibri"/>
              </a:rPr>
              <a:t>and </a:t>
            </a:r>
            <a:r>
              <a:rPr spc="-10" dirty="0">
                <a:latin typeface="Calibri"/>
                <a:cs typeface="Calibri"/>
              </a:rPr>
              <a:t>repairs </a:t>
            </a:r>
            <a:r>
              <a:rPr spc="-15" dirty="0">
                <a:latin typeface="Calibri"/>
                <a:cs typeface="Calibri"/>
              </a:rPr>
              <a:t>to </a:t>
            </a:r>
            <a:r>
              <a:rPr spc="-5" dirty="0">
                <a:latin typeface="Calibri"/>
                <a:cs typeface="Calibri"/>
              </a:rPr>
              <a:t>find </a:t>
            </a:r>
            <a:r>
              <a:rPr dirty="0">
                <a:latin typeface="Calibri"/>
                <a:cs typeface="Calibri"/>
              </a:rPr>
              <a:t>and </a:t>
            </a:r>
            <a:r>
              <a:rPr spc="-5" dirty="0">
                <a:latin typeface="Calibri"/>
                <a:cs typeface="Calibri"/>
              </a:rPr>
              <a:t>fix </a:t>
            </a:r>
            <a:r>
              <a:rPr lang="en-US" spc="-5" dirty="0">
                <a:latin typeface="Calibri"/>
                <a:cs typeface="Calibri"/>
              </a:rPr>
              <a:t>moisture problems and remove </a:t>
            </a:r>
            <a:r>
              <a:rPr dirty="0">
                <a:latin typeface="Calibri"/>
                <a:cs typeface="Calibri"/>
              </a:rPr>
              <a:t>mold</a:t>
            </a:r>
            <a:r>
              <a:rPr lang="en-US" dirty="0">
                <a:latin typeface="Calibri"/>
                <a:cs typeface="Calibri"/>
              </a:rPr>
              <a:t> growth from the environment</a:t>
            </a:r>
            <a:r>
              <a:rPr dirty="0">
                <a:latin typeface="Calibri"/>
                <a:cs typeface="Calibri"/>
              </a:rPr>
              <a:t>  </a:t>
            </a:r>
            <a:endParaRPr lang="en-US" dirty="0">
              <a:latin typeface="Calibri"/>
              <a:cs typeface="Calibri"/>
            </a:endParaRPr>
          </a:p>
          <a:p>
            <a:pPr marL="12700">
              <a:spcBef>
                <a:spcPts val="5"/>
              </a:spcBef>
              <a:tabLst>
                <a:tab pos="185420" algn="l"/>
              </a:tabLst>
            </a:pPr>
            <a:endParaRPr lang="en-US" spc="-10" dirty="0">
              <a:latin typeface="Calibri"/>
              <a:cs typeface="Calibri"/>
            </a:endParaRPr>
          </a:p>
          <a:p>
            <a:pPr marL="12700">
              <a:spcBef>
                <a:spcPts val="5"/>
              </a:spcBef>
              <a:tabLst>
                <a:tab pos="185420" algn="l"/>
              </a:tabLst>
            </a:pPr>
            <a:r>
              <a:rPr lang="en-US" spc="-10" dirty="0">
                <a:latin typeface="Calibri"/>
                <a:cs typeface="Calibri"/>
              </a:rPr>
              <a:t>In regulated facilities and permitted facilities like schools, childcare and Long-term care there are general requirements that floors, walls, ceilings, furniture, fixtures, and supplies shall be kept clean and in good repair.   </a:t>
            </a:r>
          </a:p>
          <a:p>
            <a:pPr marL="12700">
              <a:spcBef>
                <a:spcPts val="5"/>
              </a:spcBef>
              <a:tabLst>
                <a:tab pos="185420" algn="l"/>
              </a:tabLst>
            </a:pPr>
            <a:endParaRPr lang="en-US" spc="-10" dirty="0">
              <a:latin typeface="Calibri"/>
              <a:cs typeface="Calibri"/>
            </a:endParaRPr>
          </a:p>
          <a:p>
            <a:pPr marL="12700">
              <a:spcBef>
                <a:spcPts val="5"/>
              </a:spcBef>
              <a:tabLst>
                <a:tab pos="185420" algn="l"/>
              </a:tabLst>
            </a:pPr>
            <a:r>
              <a:rPr lang="en-US" spc="-10" dirty="0">
                <a:latin typeface="Calibri"/>
                <a:cs typeface="Calibri"/>
              </a:rPr>
              <a:t>Good repair means free of substrate damage, deterioration, peeling surfaces, and broken or missing parts and shall operate in accordance with the manufacturer's or builder's instructions</a:t>
            </a:r>
            <a:endParaRPr dirty="0">
              <a:latin typeface="Calibri"/>
              <a:cs typeface="Calibri"/>
            </a:endParaRPr>
          </a:p>
        </p:txBody>
      </p:sp>
      <p:sp>
        <p:nvSpPr>
          <p:cNvPr id="5" name="object 5"/>
          <p:cNvSpPr/>
          <p:nvPr/>
        </p:nvSpPr>
        <p:spPr>
          <a:xfrm>
            <a:off x="1676400" y="4145755"/>
            <a:ext cx="4648200" cy="234297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1494-1E16-AD37-49CA-39E008586033}"/>
              </a:ext>
            </a:extLst>
          </p:cNvPr>
          <p:cNvSpPr>
            <a:spLocks noGrp="1"/>
          </p:cNvSpPr>
          <p:nvPr>
            <p:ph type="title"/>
          </p:nvPr>
        </p:nvSpPr>
        <p:spPr>
          <a:xfrm>
            <a:off x="1054862" y="422274"/>
            <a:ext cx="7034275" cy="430887"/>
          </a:xfrm>
        </p:spPr>
        <p:txBody>
          <a:bodyPr/>
          <a:lstStyle/>
          <a:p>
            <a:pPr algn="ctr"/>
            <a:r>
              <a:rPr lang="en-US" dirty="0">
                <a:solidFill>
                  <a:srgbClr val="0070C0"/>
                </a:solidFill>
              </a:rPr>
              <a:t>Mold:  Landlords and Tenants</a:t>
            </a:r>
          </a:p>
        </p:txBody>
      </p:sp>
      <p:sp>
        <p:nvSpPr>
          <p:cNvPr id="3" name="Text Placeholder 2">
            <a:extLst>
              <a:ext uri="{FF2B5EF4-FFF2-40B4-BE49-F238E27FC236}">
                <a16:creationId xmlns:a16="http://schemas.microsoft.com/office/drawing/2014/main" id="{6D67136B-D5D0-D490-55CB-13540CB86223}"/>
              </a:ext>
            </a:extLst>
          </p:cNvPr>
          <p:cNvSpPr>
            <a:spLocks noGrp="1"/>
          </p:cNvSpPr>
          <p:nvPr>
            <p:ph type="body" idx="1"/>
          </p:nvPr>
        </p:nvSpPr>
        <p:spPr>
          <a:xfrm>
            <a:off x="304800" y="1066800"/>
            <a:ext cx="8162926" cy="5539978"/>
          </a:xfrm>
        </p:spPr>
        <p:txBody>
          <a:bodyPr/>
          <a:lstStyle/>
          <a:p>
            <a:pPr algn="l" rtl="0"/>
            <a:r>
              <a:rPr lang="en-US" altLang="en-US" sz="1800" dirty="0">
                <a:latin typeface="Calibri" panose="020F0502020204030204" pitchFamily="34" charset="0"/>
                <a:ea typeface="Calibri" panose="020F0502020204030204" pitchFamily="34" charset="0"/>
                <a:cs typeface="Calibri" panose="020F0502020204030204" pitchFamily="34" charset="0"/>
              </a:rPr>
              <a:t>Renting a home is a form or a contract– landlords and tenants have obligations and responsibilities.  Warranty of implied habitability.</a:t>
            </a:r>
          </a:p>
          <a:p>
            <a:pPr algn="l" rtl="0"/>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algn="l" rtl="0"/>
            <a:r>
              <a:rPr lang="en-US" altLang="en-US" sz="1800" i="1" dirty="0">
                <a:latin typeface="Calibri" panose="020F0502020204030204" pitchFamily="34" charset="0"/>
                <a:ea typeface="Calibri" panose="020F0502020204030204" pitchFamily="34" charset="0"/>
                <a:cs typeface="Calibri" panose="020F0502020204030204" pitchFamily="34" charset="0"/>
              </a:rPr>
              <a:t>Mold is not directly regulated, in some cases they are not required by law to fix the problem </a:t>
            </a:r>
          </a:p>
          <a:p>
            <a:pPr algn="l" rtl="0"/>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algn="l" rtl="0"/>
            <a:r>
              <a:rPr lang="en-US" altLang="en-US" sz="1800" dirty="0">
                <a:latin typeface="Calibri" panose="020F0502020204030204" pitchFamily="34" charset="0"/>
                <a:ea typeface="Calibri" panose="020F0502020204030204" pitchFamily="34" charset="0"/>
                <a:cs typeface="Calibri" panose="020F0502020204030204" pitchFamily="34" charset="0"/>
              </a:rPr>
              <a:t>NCGS 42-42(a) Landlord to maintain fit premises</a:t>
            </a:r>
          </a:p>
          <a:p>
            <a:pPr marL="285750" indent="-285750" algn="l" rtl="0">
              <a:buFont typeface="Wingdings" panose="05000000000000000000" pitchFamily="2" charset="2"/>
              <a:buChar char="ü"/>
            </a:pPr>
            <a:r>
              <a:rPr lang="en-US" altLang="en-US" sz="1800" dirty="0">
                <a:latin typeface="Calibri" panose="020F0502020204030204" pitchFamily="34" charset="0"/>
                <a:ea typeface="Calibri" panose="020F0502020204030204" pitchFamily="34" charset="0"/>
                <a:cs typeface="Calibri" panose="020F0502020204030204" pitchFamily="34" charset="0"/>
              </a:rPr>
              <a:t>General requirement to make repairs and maintain all electrical, plumbing, sanitary, heating, ventilation, air conditioning facilities, appliances, and equipment in good safe working order</a:t>
            </a:r>
          </a:p>
          <a:p>
            <a:pPr marL="285750" indent="-285750" algn="l" rtl="0">
              <a:buFont typeface="Wingdings" panose="05000000000000000000" pitchFamily="2" charset="2"/>
              <a:buChar char="ü"/>
            </a:pPr>
            <a:r>
              <a:rPr lang="en-US" altLang="en-US" sz="1800" dirty="0">
                <a:latin typeface="Calibri" panose="020F0502020204030204" pitchFamily="34" charset="0"/>
                <a:ea typeface="Calibri" panose="020F0502020204030204" pitchFamily="34" charset="0"/>
                <a:cs typeface="Calibri" panose="020F0502020204030204" pitchFamily="34" charset="0"/>
              </a:rPr>
              <a:t>Provide operable smoke alarms and when fuel burning devices are present working carbon monoxide alarms</a:t>
            </a:r>
          </a:p>
          <a:p>
            <a:pPr marL="285750" indent="-285750" algn="l" rtl="0">
              <a:buFont typeface="Wingdings" panose="05000000000000000000" pitchFamily="2" charset="2"/>
              <a:buChar char="ü"/>
            </a:pPr>
            <a:r>
              <a:rPr lang="en-US" altLang="en-US" sz="1800" dirty="0">
                <a:latin typeface="Calibri" panose="020F0502020204030204" pitchFamily="34" charset="0"/>
                <a:ea typeface="Calibri" panose="020F0502020204030204" pitchFamily="34" charset="0"/>
                <a:cs typeface="Calibri" panose="020F0502020204030204" pitchFamily="34" charset="0"/>
              </a:rPr>
              <a:t>12 conditions defined as imminently dangerous including  “</a:t>
            </a:r>
            <a:r>
              <a:rPr lang="en-US" sz="1800" b="0" i="0" u="none" strike="noStrike" baseline="0" dirty="0">
                <a:solidFill>
                  <a:srgbClr val="000000"/>
                </a:solidFill>
                <a:latin typeface="+mn-lt"/>
              </a:rPr>
              <a:t>Excessive standing water, sewage, or flooding problems caused by plumbing leaks or inadequate drainage that contribute to mosquito infestation or mold.   Nevertheless,  </a:t>
            </a:r>
            <a:r>
              <a:rPr lang="en-US" altLang="en-US" sz="1800" dirty="0">
                <a:latin typeface="Calibri" panose="020F0502020204030204" pitchFamily="34" charset="0"/>
                <a:ea typeface="Calibri" panose="020F0502020204030204" pitchFamily="34" charset="0"/>
                <a:cs typeface="Calibri" panose="020F0502020204030204" pitchFamily="34" charset="0"/>
              </a:rPr>
              <a:t>frame problems as maintenance and repairs</a:t>
            </a:r>
          </a:p>
          <a:p>
            <a:pPr algn="l" rtl="0"/>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algn="l" rtl="0"/>
            <a:r>
              <a:rPr lang="en-US" altLang="en-US" sz="1800" dirty="0">
                <a:latin typeface="Calibri" panose="020F0502020204030204" pitchFamily="34" charset="0"/>
                <a:ea typeface="Calibri" panose="020F0502020204030204" pitchFamily="34" charset="0"/>
                <a:cs typeface="Calibri" panose="020F0502020204030204" pitchFamily="34" charset="0"/>
              </a:rPr>
              <a:t>NCGS 42-43– tenant to maintain the dwelling</a:t>
            </a:r>
          </a:p>
          <a:p>
            <a:pPr marL="285750" indent="-285750" algn="l" rtl="0">
              <a:buFont typeface="Wingdings" panose="05000000000000000000" pitchFamily="2" charset="2"/>
              <a:buChar char="ü"/>
            </a:pPr>
            <a:r>
              <a:rPr lang="en-US" altLang="en-US" sz="1800" dirty="0">
                <a:latin typeface="Calibri" panose="020F0502020204030204" pitchFamily="34" charset="0"/>
                <a:ea typeface="Calibri" panose="020F0502020204030204" pitchFamily="34" charset="0"/>
                <a:cs typeface="Calibri" panose="020F0502020204030204" pitchFamily="34" charset="0"/>
              </a:rPr>
              <a:t>Keep dwelling as clean as conditions permit, Prevent unsanitary conditions from developing, tell landlord when repairs are needed</a:t>
            </a:r>
            <a:endParaRPr lang="en-US" dirty="0"/>
          </a:p>
        </p:txBody>
      </p:sp>
    </p:spTree>
    <p:extLst>
      <p:ext uri="{BB962C8B-B14F-4D97-AF65-F5344CB8AC3E}">
        <p14:creationId xmlns:p14="http://schemas.microsoft.com/office/powerpoint/2010/main" val="1024919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048A-AE11-18B7-F94E-DEAEFE1391AD}"/>
              </a:ext>
            </a:extLst>
          </p:cNvPr>
          <p:cNvSpPr>
            <a:spLocks noGrp="1"/>
          </p:cNvSpPr>
          <p:nvPr>
            <p:ph type="title"/>
          </p:nvPr>
        </p:nvSpPr>
        <p:spPr>
          <a:xfrm>
            <a:off x="1054862" y="422274"/>
            <a:ext cx="7034275" cy="430887"/>
          </a:xfrm>
        </p:spPr>
        <p:txBody>
          <a:bodyPr/>
          <a:lstStyle/>
          <a:p>
            <a:pPr algn="ctr"/>
            <a:r>
              <a:rPr lang="en-US" dirty="0">
                <a:solidFill>
                  <a:srgbClr val="0070C0"/>
                </a:solidFill>
              </a:rPr>
              <a:t>Mold:  Landlord and Tenants </a:t>
            </a:r>
          </a:p>
        </p:txBody>
      </p:sp>
      <p:sp>
        <p:nvSpPr>
          <p:cNvPr id="3" name="Text Placeholder 2">
            <a:extLst>
              <a:ext uri="{FF2B5EF4-FFF2-40B4-BE49-F238E27FC236}">
                <a16:creationId xmlns:a16="http://schemas.microsoft.com/office/drawing/2014/main" id="{30474904-602C-54DD-412D-811870C858D1}"/>
              </a:ext>
            </a:extLst>
          </p:cNvPr>
          <p:cNvSpPr>
            <a:spLocks noGrp="1"/>
          </p:cNvSpPr>
          <p:nvPr>
            <p:ph type="body" idx="1"/>
          </p:nvPr>
        </p:nvSpPr>
        <p:spPr>
          <a:xfrm>
            <a:off x="152400" y="895748"/>
            <a:ext cx="8991600" cy="5262979"/>
          </a:xfrm>
        </p:spPr>
        <p:txBody>
          <a:bodyPr/>
          <a:lstStyle/>
          <a:p>
            <a:pPr marL="0" marR="0" lvl="0" indent="0" algn="l" defTabSz="914400" rtl="0" eaLnBrk="0" fontAlgn="base" latinLnBrk="0" hangingPunct="0">
              <a:lnSpc>
                <a:spcPct val="100000"/>
              </a:lnSpc>
              <a:spcBef>
                <a:spcPct val="0"/>
              </a:spcBef>
              <a:spcAft>
                <a:spcPct val="0"/>
              </a:spcAft>
              <a:buClrTx/>
              <a:buSzTx/>
              <a:tabLst/>
              <a:defRPr/>
            </a:pPr>
            <a:r>
              <a:rPr kumimoji="0" lang="en-US" altLang="en-US" sz="18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Tell landlord immediately when something is discovered that needs to be repaired.  F</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ollow up with a written request by letter, note email, text or work order system.  Keep copies</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defRPr/>
            </a:pPr>
            <a:r>
              <a:rPr kumimoji="0" lang="en-US" altLang="en-US" sz="18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your landlord doesn’t respond in a reasonable amount of time, consider making emergency repairs yourself.   Negotiate, get pre-authorization, and clarify expectations for reimbursement by subtracting future rent or other means   Keep copies of all receipts.  </a:t>
            </a:r>
          </a:p>
          <a:p>
            <a:pPr marL="0" marR="0" lvl="0" indent="0" algn="l" defTabSz="914400" rtl="0" eaLnBrk="0" fontAlgn="base" latinLnBrk="0" hangingPunct="0">
              <a:lnSpc>
                <a:spcPct val="100000"/>
              </a:lnSpc>
              <a:spcBef>
                <a:spcPct val="0"/>
              </a:spcBef>
              <a:spcAft>
                <a:spcPct val="0"/>
              </a:spcAft>
              <a:buClrTx/>
              <a:buSzTx/>
              <a:tabLst/>
              <a:defRPr/>
            </a:pPr>
            <a:endParaRPr lang="en-US" altLang="en-US" sz="1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defRPr/>
            </a:pPr>
            <a:r>
              <a:rPr kumimoji="0" lang="en-US"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 not withhold rent to convince landlord to make repairs  </a:t>
            </a:r>
          </a:p>
          <a:p>
            <a:pPr marL="0" marR="0" lvl="0" indent="0" algn="l" defTabSz="914400" rtl="0" eaLnBrk="0" fontAlgn="base" latinLnBrk="0" hangingPunct="0">
              <a:lnSpc>
                <a:spcPct val="100000"/>
              </a:lnSpc>
              <a:spcBef>
                <a:spcPct val="0"/>
              </a:spcBef>
              <a:spcAft>
                <a:spcPct val="0"/>
              </a:spcAft>
              <a:buClrTx/>
              <a:buSzTx/>
              <a:tabLst/>
              <a:defRPr/>
            </a:pPr>
            <a:endParaRPr lang="en-US" altLang="en-US" sz="18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defRPr/>
            </a:pPr>
            <a:r>
              <a:rPr kumimoji="0" lang="en-US"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landlord fails to fix safety hazards or violates local codes report conditions to local au</a:t>
            </a:r>
            <a:r>
              <a:rPr lang="en-US" altLang="en-US" sz="1800" b="1" dirty="0">
                <a:solidFill>
                  <a:prstClr val="black"/>
                </a:solidFill>
                <a:latin typeface="Calibri" panose="020F0502020204030204" pitchFamily="34" charset="0"/>
                <a:ea typeface="Calibri" panose="020F0502020204030204" pitchFamily="34" charset="0"/>
                <a:cs typeface="Calibri" panose="020F0502020204030204" pitchFamily="34" charset="0"/>
              </a:rPr>
              <a:t>thorities</a:t>
            </a:r>
          </a:p>
          <a:p>
            <a:pPr marL="0" marR="0" lvl="0" indent="0" algn="l" defTabSz="914400" rtl="0" eaLnBrk="0" fontAlgn="base" latinLnBrk="0" hangingPunct="0">
              <a:lnSpc>
                <a:spcPct val="100000"/>
              </a:lnSpc>
              <a:spcBef>
                <a:spcPct val="0"/>
              </a:spcBef>
              <a:spcAft>
                <a:spcPct val="0"/>
              </a:spcAft>
              <a:buClrTx/>
              <a:buSzTx/>
              <a:tabLst/>
              <a:defRPr/>
            </a:pPr>
            <a:endParaRPr kumimoji="0" lang="en-US"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defRPr/>
            </a:pPr>
            <a:r>
              <a:rPr lang="en-US" altLang="en-US" sz="1800" dirty="0">
                <a:solidFill>
                  <a:prstClr val="black"/>
                </a:solidFill>
                <a:latin typeface="Calibri" panose="020F0502020204030204" pitchFamily="34" charset="0"/>
                <a:ea typeface="Calibri" panose="020F0502020204030204" pitchFamily="34" charset="0"/>
                <a:cs typeface="Calibri" panose="020F0502020204030204" pitchFamily="34" charset="0"/>
              </a:rPr>
              <a:t>Consider assistance from Legal Aid of NC, NC Attorney General’s Office, Housing advocacy groups, and others.   Inform housing counselors you are in affordable housing developments  </a:t>
            </a:r>
          </a:p>
          <a:p>
            <a:pPr marL="0" marR="0" lvl="0" indent="0" algn="l" defTabSz="914400" rtl="0" eaLnBrk="0" fontAlgn="base" latinLnBrk="0" hangingPunct="0">
              <a:lnSpc>
                <a:spcPct val="100000"/>
              </a:lnSpc>
              <a:spcBef>
                <a:spcPct val="0"/>
              </a:spcBef>
              <a:spcAft>
                <a:spcPct val="0"/>
              </a:spcAft>
              <a:buClrTx/>
              <a:buSzTx/>
              <a:tabLst/>
              <a:defRPr/>
            </a:pPr>
            <a:endParaRPr kumimoji="0" lang="en-US"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defRPr/>
            </a:pPr>
            <a:r>
              <a:rPr kumimoji="0" lang="en-US" altLang="en-US" sz="18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Consider filing and civil action in </a:t>
            </a:r>
            <a:r>
              <a:rPr kumimoji="0" lang="en-US" altLang="en-US" sz="18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rPr>
              <a:t>small claims court</a:t>
            </a:r>
            <a:r>
              <a:rPr kumimoji="0" lang="en-US" altLang="en-US" sz="180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court may order leases to be broken, return of security deposits, rent recoupment, or rent abatement. Tenant may also be able to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recover costs for inconvenience and damage personal property.</a:t>
            </a:r>
          </a:p>
          <a:p>
            <a:pPr marL="0" marR="0" lvl="0" indent="0" algn="l" defTabSz="914400" rtl="0" eaLnBrk="0" fontAlgn="base" latinLnBrk="0" hangingPunct="0">
              <a:lnSpc>
                <a:spcPct val="100000"/>
              </a:lnSpc>
              <a:spcBef>
                <a:spcPct val="0"/>
              </a:spcBef>
              <a:spcAft>
                <a:spcPct val="0"/>
              </a:spcAft>
              <a:buClrTx/>
              <a:buSzTx/>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45663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0F525-6A0D-44D5-BCDF-149C5B041EFC}"/>
              </a:ext>
            </a:extLst>
          </p:cNvPr>
          <p:cNvSpPr>
            <a:spLocks noGrp="1"/>
          </p:cNvSpPr>
          <p:nvPr>
            <p:ph type="title"/>
          </p:nvPr>
        </p:nvSpPr>
        <p:spPr>
          <a:xfrm>
            <a:off x="533400" y="422274"/>
            <a:ext cx="7555737" cy="568326"/>
          </a:xfrm>
        </p:spPr>
        <p:txBody>
          <a:bodyPr/>
          <a:lstStyle/>
          <a:p>
            <a:r>
              <a:rPr lang="en-US" dirty="0">
                <a:solidFill>
                  <a:srgbClr val="0070C0"/>
                </a:solidFill>
              </a:rPr>
              <a:t>Thermal Environmental Conditions for Comfort</a:t>
            </a:r>
          </a:p>
        </p:txBody>
      </p:sp>
      <p:sp>
        <p:nvSpPr>
          <p:cNvPr id="4" name="TextBox 3">
            <a:extLst>
              <a:ext uri="{FF2B5EF4-FFF2-40B4-BE49-F238E27FC236}">
                <a16:creationId xmlns:a16="http://schemas.microsoft.com/office/drawing/2014/main" id="{92BEC84C-F4E8-45BC-8827-F3FA6C665571}"/>
              </a:ext>
            </a:extLst>
          </p:cNvPr>
          <p:cNvSpPr txBox="1"/>
          <p:nvPr/>
        </p:nvSpPr>
        <p:spPr>
          <a:xfrm>
            <a:off x="381000" y="1257934"/>
            <a:ext cx="8229600" cy="5193729"/>
          </a:xfrm>
          <a:prstGeom prst="rect">
            <a:avLst/>
          </a:prstGeom>
          <a:noFill/>
        </p:spPr>
        <p:txBody>
          <a:bodyPr wrap="square" rtlCol="0">
            <a:spAutoFit/>
          </a:bodyPr>
          <a:lstStyle/>
          <a:p>
            <a:pPr marL="325120" marR="5080" lvl="0" indent="-172720">
              <a:lnSpc>
                <a:spcPct val="80000"/>
              </a:lnSpc>
              <a:spcBef>
                <a:spcPts val="585"/>
              </a:spcBef>
              <a:buFont typeface="Arial"/>
              <a:buChar char="•"/>
              <a:tabLst>
                <a:tab pos="325120" algn="l"/>
              </a:tabLst>
            </a:pPr>
            <a:r>
              <a:rPr lang="en-US" sz="2000" spc="-5" dirty="0">
                <a:solidFill>
                  <a:prstClr val="black"/>
                </a:solidFill>
                <a:cs typeface="Calibri"/>
              </a:rPr>
              <a:t>Thermal </a:t>
            </a:r>
            <a:r>
              <a:rPr lang="en-US" sz="2000" spc="-15" dirty="0">
                <a:solidFill>
                  <a:prstClr val="black"/>
                </a:solidFill>
                <a:cs typeface="Calibri"/>
              </a:rPr>
              <a:t>comfort </a:t>
            </a:r>
            <a:r>
              <a:rPr lang="en-US" sz="2000" dirty="0">
                <a:solidFill>
                  <a:prstClr val="black"/>
                </a:solidFill>
                <a:cs typeface="Calibri"/>
              </a:rPr>
              <a:t>is a balance </a:t>
            </a:r>
            <a:r>
              <a:rPr lang="en-US" sz="2000" spc="-10" dirty="0">
                <a:solidFill>
                  <a:prstClr val="black"/>
                </a:solidFill>
                <a:cs typeface="Calibri"/>
              </a:rPr>
              <a:t>heat generated </a:t>
            </a:r>
            <a:r>
              <a:rPr lang="en-US" sz="2000" spc="-5" dirty="0">
                <a:solidFill>
                  <a:prstClr val="black"/>
                </a:solidFill>
                <a:cs typeface="Calibri"/>
              </a:rPr>
              <a:t>by </a:t>
            </a:r>
            <a:r>
              <a:rPr lang="en-US" sz="2000" dirty="0">
                <a:solidFill>
                  <a:prstClr val="black"/>
                </a:solidFill>
                <a:cs typeface="Calibri"/>
              </a:rPr>
              <a:t>a </a:t>
            </a:r>
            <a:r>
              <a:rPr lang="en-US" sz="2000" spc="-10" dirty="0">
                <a:solidFill>
                  <a:prstClr val="black"/>
                </a:solidFill>
                <a:cs typeface="Calibri"/>
              </a:rPr>
              <a:t>person </a:t>
            </a:r>
            <a:r>
              <a:rPr lang="en-US" sz="2000" dirty="0">
                <a:solidFill>
                  <a:prstClr val="black"/>
                </a:solidFill>
                <a:cs typeface="Calibri"/>
              </a:rPr>
              <a:t>and </a:t>
            </a:r>
            <a:r>
              <a:rPr lang="en-US" sz="2000" spc="-5" dirty="0">
                <a:solidFill>
                  <a:prstClr val="black"/>
                </a:solidFill>
                <a:cs typeface="Calibri"/>
              </a:rPr>
              <a:t>gains/loses  </a:t>
            </a:r>
            <a:r>
              <a:rPr lang="en-US" sz="2000" spc="-15" dirty="0">
                <a:solidFill>
                  <a:prstClr val="black"/>
                </a:solidFill>
                <a:cs typeface="Calibri"/>
              </a:rPr>
              <a:t>to</a:t>
            </a:r>
            <a:r>
              <a:rPr lang="en-US" sz="2000" spc="-10" dirty="0">
                <a:solidFill>
                  <a:prstClr val="black"/>
                </a:solidFill>
                <a:cs typeface="Calibri"/>
              </a:rPr>
              <a:t> environment</a:t>
            </a:r>
            <a:endParaRPr lang="en-US" sz="2000" dirty="0">
              <a:solidFill>
                <a:prstClr val="black"/>
              </a:solidFill>
              <a:cs typeface="Calibri"/>
            </a:endParaRPr>
          </a:p>
          <a:p>
            <a:pPr lvl="0">
              <a:spcBef>
                <a:spcPts val="45"/>
              </a:spcBef>
              <a:buFont typeface="Arial"/>
              <a:buChar char="•"/>
            </a:pPr>
            <a:endParaRPr lang="en-US" sz="2600" dirty="0">
              <a:solidFill>
                <a:prstClr val="black"/>
              </a:solidFill>
              <a:latin typeface="Times New Roman"/>
              <a:cs typeface="Times New Roman"/>
            </a:endParaRPr>
          </a:p>
          <a:p>
            <a:pPr marL="325120" lvl="0" indent="-172720">
              <a:lnSpc>
                <a:spcPts val="2360"/>
              </a:lnSpc>
              <a:buFont typeface="Arial"/>
              <a:buChar char="•"/>
              <a:tabLst>
                <a:tab pos="325120" algn="l"/>
              </a:tabLst>
            </a:pPr>
            <a:r>
              <a:rPr lang="en-US" sz="2000" spc="-10" dirty="0">
                <a:solidFill>
                  <a:prstClr val="black"/>
                </a:solidFill>
                <a:cs typeface="Calibri"/>
              </a:rPr>
              <a:t>Narrow</a:t>
            </a:r>
            <a:r>
              <a:rPr lang="en-US" sz="2000" spc="-5" dirty="0">
                <a:solidFill>
                  <a:prstClr val="black"/>
                </a:solidFill>
                <a:cs typeface="Calibri"/>
              </a:rPr>
              <a:t> band</a:t>
            </a:r>
            <a:endParaRPr lang="en-US" sz="2000" dirty="0">
              <a:solidFill>
                <a:prstClr val="black"/>
              </a:solidFill>
              <a:cs typeface="Calibri"/>
            </a:endParaRPr>
          </a:p>
          <a:p>
            <a:pPr marL="695960" lvl="1" indent="-200660">
              <a:lnSpc>
                <a:spcPts val="2320"/>
              </a:lnSpc>
              <a:buSzPct val="95000"/>
              <a:buFont typeface="Wingdings"/>
              <a:buChar char=""/>
              <a:tabLst>
                <a:tab pos="696595" algn="l"/>
              </a:tabLst>
            </a:pPr>
            <a:r>
              <a:rPr lang="en-US" sz="2000" b="1" dirty="0">
                <a:solidFill>
                  <a:prstClr val="black"/>
                </a:solidFill>
                <a:cs typeface="Calibri"/>
              </a:rPr>
              <a:t>Summer 74-80</a:t>
            </a:r>
            <a:r>
              <a:rPr lang="en-US" sz="2000" b="1" dirty="0">
                <a:solidFill>
                  <a:prstClr val="black"/>
                </a:solidFill>
                <a:latin typeface="Arial"/>
                <a:cs typeface="Arial"/>
              </a:rPr>
              <a:t>°</a:t>
            </a:r>
            <a:r>
              <a:rPr lang="en-US" sz="2000" b="1" dirty="0">
                <a:solidFill>
                  <a:prstClr val="black"/>
                </a:solidFill>
                <a:cs typeface="Calibri"/>
              </a:rPr>
              <a:t>F and 30-60% </a:t>
            </a:r>
            <a:r>
              <a:rPr lang="en-US" sz="2000" b="1" spc="-15" dirty="0">
                <a:solidFill>
                  <a:prstClr val="black"/>
                </a:solidFill>
                <a:cs typeface="Calibri"/>
              </a:rPr>
              <a:t>relative</a:t>
            </a:r>
            <a:r>
              <a:rPr lang="en-US" sz="2000" b="1" spc="-100" dirty="0">
                <a:solidFill>
                  <a:prstClr val="black"/>
                </a:solidFill>
                <a:cs typeface="Calibri"/>
              </a:rPr>
              <a:t> </a:t>
            </a:r>
            <a:r>
              <a:rPr lang="en-US" sz="2000" b="1" spc="-5" dirty="0">
                <a:solidFill>
                  <a:prstClr val="black"/>
                </a:solidFill>
                <a:cs typeface="Calibri"/>
              </a:rPr>
              <a:t>humidity</a:t>
            </a:r>
            <a:endParaRPr lang="en-US" sz="2000" dirty="0">
              <a:solidFill>
                <a:prstClr val="black"/>
              </a:solidFill>
              <a:cs typeface="Calibri"/>
            </a:endParaRPr>
          </a:p>
          <a:p>
            <a:pPr marL="695960" lvl="1" indent="-200660">
              <a:lnSpc>
                <a:spcPts val="2365"/>
              </a:lnSpc>
              <a:buSzPct val="95000"/>
              <a:buFont typeface="Wingdings"/>
              <a:buChar char=""/>
              <a:tabLst>
                <a:tab pos="696595" algn="l"/>
                <a:tab pos="1652905" algn="l"/>
              </a:tabLst>
            </a:pPr>
            <a:r>
              <a:rPr lang="en-US" sz="2000" b="1" spc="-10" dirty="0">
                <a:solidFill>
                  <a:prstClr val="black"/>
                </a:solidFill>
                <a:cs typeface="Calibri"/>
              </a:rPr>
              <a:t>Winter	</a:t>
            </a:r>
            <a:r>
              <a:rPr lang="en-US" sz="2000" b="1" dirty="0">
                <a:solidFill>
                  <a:prstClr val="black"/>
                </a:solidFill>
                <a:cs typeface="Calibri"/>
              </a:rPr>
              <a:t>65-76</a:t>
            </a:r>
            <a:r>
              <a:rPr lang="en-US" sz="2000" b="1" dirty="0">
                <a:solidFill>
                  <a:prstClr val="black"/>
                </a:solidFill>
                <a:latin typeface="Arial"/>
                <a:cs typeface="Arial"/>
              </a:rPr>
              <a:t>°</a:t>
            </a:r>
            <a:r>
              <a:rPr lang="en-US" sz="2000" b="1" dirty="0">
                <a:solidFill>
                  <a:prstClr val="black"/>
                </a:solidFill>
                <a:cs typeface="Calibri"/>
              </a:rPr>
              <a:t>F and 30-60% </a:t>
            </a:r>
            <a:r>
              <a:rPr lang="en-US" sz="2000" b="1" spc="-15" dirty="0">
                <a:solidFill>
                  <a:prstClr val="black"/>
                </a:solidFill>
                <a:cs typeface="Calibri"/>
              </a:rPr>
              <a:t>relative</a:t>
            </a:r>
            <a:r>
              <a:rPr lang="en-US" sz="2000" b="1" spc="-75" dirty="0">
                <a:solidFill>
                  <a:prstClr val="black"/>
                </a:solidFill>
                <a:cs typeface="Calibri"/>
              </a:rPr>
              <a:t> </a:t>
            </a:r>
            <a:r>
              <a:rPr lang="en-US" sz="2000" b="1" dirty="0">
                <a:solidFill>
                  <a:prstClr val="black"/>
                </a:solidFill>
                <a:cs typeface="Calibri"/>
              </a:rPr>
              <a:t>humidity</a:t>
            </a:r>
            <a:endParaRPr lang="en-US" sz="2000" dirty="0">
              <a:solidFill>
                <a:prstClr val="black"/>
              </a:solidFill>
              <a:cs typeface="Calibri"/>
            </a:endParaRPr>
          </a:p>
          <a:p>
            <a:pPr lvl="1">
              <a:spcBef>
                <a:spcPts val="50"/>
              </a:spcBef>
              <a:buFont typeface="Wingdings"/>
              <a:buChar char=""/>
            </a:pPr>
            <a:endParaRPr lang="en-US" sz="2600" dirty="0">
              <a:solidFill>
                <a:prstClr val="black"/>
              </a:solidFill>
              <a:latin typeface="Times New Roman"/>
              <a:cs typeface="Times New Roman"/>
            </a:endParaRPr>
          </a:p>
          <a:p>
            <a:pPr marL="325120" lvl="0" indent="-172720">
              <a:buFont typeface="Arial"/>
              <a:buChar char="•"/>
              <a:tabLst>
                <a:tab pos="325120" algn="l"/>
              </a:tabLst>
            </a:pPr>
            <a:r>
              <a:rPr lang="en-US" sz="2000" dirty="0">
                <a:solidFill>
                  <a:prstClr val="black"/>
                </a:solidFill>
                <a:cs typeface="Calibri"/>
              </a:rPr>
              <a:t>Assume </a:t>
            </a:r>
            <a:r>
              <a:rPr lang="en-US" sz="2000" spc="-5" dirty="0">
                <a:solidFill>
                  <a:prstClr val="black"/>
                </a:solidFill>
                <a:cs typeface="Calibri"/>
              </a:rPr>
              <a:t>light </a:t>
            </a:r>
            <a:r>
              <a:rPr lang="en-US" sz="2000" spc="-10" dirty="0">
                <a:solidFill>
                  <a:prstClr val="black"/>
                </a:solidFill>
                <a:cs typeface="Calibri"/>
              </a:rPr>
              <a:t>sedentary </a:t>
            </a:r>
            <a:r>
              <a:rPr lang="en-US" sz="2000" dirty="0">
                <a:solidFill>
                  <a:prstClr val="black"/>
                </a:solidFill>
                <a:cs typeface="Calibri"/>
              </a:rPr>
              <a:t>activity </a:t>
            </a:r>
            <a:r>
              <a:rPr lang="en-US" sz="2000" spc="-5" dirty="0">
                <a:solidFill>
                  <a:prstClr val="black"/>
                </a:solidFill>
                <a:cs typeface="Calibri"/>
              </a:rPr>
              <a:t>with </a:t>
            </a:r>
            <a:r>
              <a:rPr lang="en-US" sz="2000" spc="-10" dirty="0">
                <a:solidFill>
                  <a:prstClr val="black"/>
                </a:solidFill>
                <a:cs typeface="Calibri"/>
              </a:rPr>
              <a:t>appropriate </a:t>
            </a:r>
            <a:r>
              <a:rPr lang="en-US" sz="2000" dirty="0">
                <a:solidFill>
                  <a:prstClr val="black"/>
                </a:solidFill>
                <a:cs typeface="Calibri"/>
              </a:rPr>
              <a:t>clothing </a:t>
            </a:r>
            <a:r>
              <a:rPr lang="en-US" sz="2000" spc="-15" dirty="0">
                <a:solidFill>
                  <a:prstClr val="black"/>
                </a:solidFill>
                <a:cs typeface="Calibri"/>
              </a:rPr>
              <a:t>for </a:t>
            </a:r>
            <a:r>
              <a:rPr lang="en-US" sz="2000" dirty="0">
                <a:solidFill>
                  <a:prstClr val="black"/>
                </a:solidFill>
                <a:cs typeface="Calibri"/>
              </a:rPr>
              <a:t>the</a:t>
            </a:r>
            <a:r>
              <a:rPr lang="en-US" sz="2000" spc="55" dirty="0">
                <a:solidFill>
                  <a:prstClr val="black"/>
                </a:solidFill>
                <a:cs typeface="Calibri"/>
              </a:rPr>
              <a:t> </a:t>
            </a:r>
            <a:r>
              <a:rPr lang="en-US" sz="2000" spc="-5" dirty="0">
                <a:solidFill>
                  <a:prstClr val="black"/>
                </a:solidFill>
                <a:cs typeface="Calibri"/>
              </a:rPr>
              <a:t>season</a:t>
            </a:r>
            <a:endParaRPr lang="en-US" sz="2000" dirty="0">
              <a:solidFill>
                <a:prstClr val="black"/>
              </a:solidFill>
              <a:cs typeface="Calibri"/>
            </a:endParaRPr>
          </a:p>
          <a:p>
            <a:pPr lvl="0">
              <a:spcBef>
                <a:spcPts val="45"/>
              </a:spcBef>
              <a:buFont typeface="Arial"/>
              <a:buChar char="•"/>
            </a:pPr>
            <a:endParaRPr lang="en-US" sz="2600" dirty="0">
              <a:solidFill>
                <a:prstClr val="black"/>
              </a:solidFill>
              <a:latin typeface="Times New Roman"/>
              <a:cs typeface="Times New Roman"/>
            </a:endParaRPr>
          </a:p>
          <a:p>
            <a:pPr marL="325120" lvl="0" indent="-172720">
              <a:buFont typeface="Arial"/>
              <a:buChar char="•"/>
              <a:tabLst>
                <a:tab pos="325120" algn="l"/>
              </a:tabLst>
            </a:pPr>
            <a:r>
              <a:rPr lang="en-US" sz="2000" spc="-5" dirty="0">
                <a:solidFill>
                  <a:prstClr val="black"/>
                </a:solidFill>
                <a:cs typeface="Calibri"/>
              </a:rPr>
              <a:t>Does not account </a:t>
            </a:r>
            <a:r>
              <a:rPr lang="en-US" sz="2000" spc="-15" dirty="0">
                <a:solidFill>
                  <a:prstClr val="black"/>
                </a:solidFill>
                <a:cs typeface="Calibri"/>
              </a:rPr>
              <a:t>for </a:t>
            </a:r>
            <a:r>
              <a:rPr lang="en-US" sz="2000" spc="-10" dirty="0">
                <a:solidFill>
                  <a:prstClr val="black"/>
                </a:solidFill>
                <a:cs typeface="Calibri"/>
              </a:rPr>
              <a:t>heat sinks, radiant </a:t>
            </a:r>
            <a:r>
              <a:rPr lang="en-US" sz="2000" spc="-5" dirty="0">
                <a:solidFill>
                  <a:prstClr val="black"/>
                </a:solidFill>
                <a:cs typeface="Calibri"/>
              </a:rPr>
              <a:t>sources </a:t>
            </a:r>
            <a:r>
              <a:rPr lang="en-US" sz="2000" dirty="0">
                <a:solidFill>
                  <a:prstClr val="black"/>
                </a:solidFill>
                <a:cs typeface="Calibri"/>
              </a:rPr>
              <a:t>or </a:t>
            </a:r>
            <a:r>
              <a:rPr lang="en-US" sz="2000" spc="-5" dirty="0">
                <a:solidFill>
                  <a:prstClr val="black"/>
                </a:solidFill>
                <a:cs typeface="Calibri"/>
              </a:rPr>
              <a:t>air </a:t>
            </a:r>
            <a:r>
              <a:rPr lang="en-US" sz="2000" spc="-10" dirty="0">
                <a:solidFill>
                  <a:prstClr val="black"/>
                </a:solidFill>
                <a:cs typeface="Calibri"/>
              </a:rPr>
              <a:t>drafts</a:t>
            </a:r>
            <a:endParaRPr lang="en-US" sz="2000" dirty="0">
              <a:solidFill>
                <a:prstClr val="black"/>
              </a:solidFill>
              <a:cs typeface="Calibri"/>
            </a:endParaRPr>
          </a:p>
          <a:p>
            <a:pPr lvl="0">
              <a:spcBef>
                <a:spcPts val="25"/>
              </a:spcBef>
              <a:buFont typeface="Arial"/>
              <a:buChar char="•"/>
            </a:pPr>
            <a:endParaRPr lang="en-US" sz="3050" dirty="0">
              <a:solidFill>
                <a:prstClr val="black"/>
              </a:solidFill>
              <a:latin typeface="Times New Roman"/>
              <a:cs typeface="Times New Roman"/>
            </a:endParaRPr>
          </a:p>
          <a:p>
            <a:pPr marL="325120" marR="179705" lvl="0" indent="-172720">
              <a:lnSpc>
                <a:spcPct val="80000"/>
              </a:lnSpc>
              <a:buFont typeface="Arial"/>
              <a:buChar char="•"/>
              <a:tabLst>
                <a:tab pos="325120" algn="l"/>
              </a:tabLst>
            </a:pPr>
            <a:r>
              <a:rPr lang="en-US" sz="2000" spc="-10" dirty="0">
                <a:solidFill>
                  <a:prstClr val="black"/>
                </a:solidFill>
                <a:cs typeface="Calibri"/>
              </a:rPr>
              <a:t>Comfort </a:t>
            </a:r>
            <a:r>
              <a:rPr lang="en-US" sz="2000" dirty="0">
                <a:solidFill>
                  <a:prstClr val="black"/>
                </a:solidFill>
                <a:cs typeface="Calibri"/>
              </a:rPr>
              <a:t>is </a:t>
            </a:r>
            <a:r>
              <a:rPr lang="en-US" sz="2000" spc="-5" dirty="0">
                <a:solidFill>
                  <a:prstClr val="black"/>
                </a:solidFill>
                <a:cs typeface="Calibri"/>
              </a:rPr>
              <a:t>subjective </a:t>
            </a:r>
            <a:r>
              <a:rPr lang="en-US" sz="2000" dirty="0">
                <a:solidFill>
                  <a:prstClr val="black"/>
                </a:solidFill>
                <a:cs typeface="Calibri"/>
              </a:rPr>
              <a:t>and </a:t>
            </a:r>
            <a:r>
              <a:rPr lang="en-US" sz="2000" spc="-5" dirty="0">
                <a:solidFill>
                  <a:prstClr val="black"/>
                </a:solidFill>
                <a:cs typeface="Calibri"/>
              </a:rPr>
              <a:t>variable- </a:t>
            </a:r>
            <a:r>
              <a:rPr lang="en-US" sz="2000" dirty="0">
                <a:solidFill>
                  <a:prstClr val="black"/>
                </a:solidFill>
                <a:cs typeface="Calibri"/>
              </a:rPr>
              <a:t>ideal </a:t>
            </a:r>
            <a:r>
              <a:rPr lang="en-US" sz="2000" spc="-10" dirty="0">
                <a:solidFill>
                  <a:prstClr val="black"/>
                </a:solidFill>
                <a:cs typeface="Calibri"/>
              </a:rPr>
              <a:t>comfort </a:t>
            </a:r>
            <a:r>
              <a:rPr lang="en-US" sz="2000" spc="-5" dirty="0">
                <a:solidFill>
                  <a:prstClr val="black"/>
                </a:solidFill>
                <a:cs typeface="Calibri"/>
              </a:rPr>
              <a:t>criteria </a:t>
            </a:r>
            <a:r>
              <a:rPr lang="en-US" sz="2000" spc="-10" dirty="0">
                <a:solidFill>
                  <a:prstClr val="black"/>
                </a:solidFill>
                <a:cs typeface="Calibri"/>
              </a:rPr>
              <a:t>satisfy </a:t>
            </a:r>
            <a:r>
              <a:rPr lang="en-US" sz="2000" dirty="0">
                <a:solidFill>
                  <a:prstClr val="black"/>
                </a:solidFill>
                <a:cs typeface="Calibri"/>
              </a:rPr>
              <a:t>80% </a:t>
            </a:r>
            <a:r>
              <a:rPr lang="en-US" sz="2000" spc="-5" dirty="0">
                <a:solidFill>
                  <a:prstClr val="black"/>
                </a:solidFill>
                <a:cs typeface="Calibri"/>
              </a:rPr>
              <a:t>of</a:t>
            </a:r>
            <a:r>
              <a:rPr lang="en-US" sz="2000" spc="-15" dirty="0">
                <a:solidFill>
                  <a:prstClr val="black"/>
                </a:solidFill>
                <a:cs typeface="Calibri"/>
              </a:rPr>
              <a:t> </a:t>
            </a:r>
            <a:r>
              <a:rPr lang="en-US" sz="2000" spc="-5" dirty="0">
                <a:solidFill>
                  <a:prstClr val="black"/>
                </a:solidFill>
                <a:cs typeface="Calibri"/>
              </a:rPr>
              <a:t>people in the space </a:t>
            </a:r>
            <a:endParaRPr lang="en-US" sz="2000" dirty="0">
              <a:solidFill>
                <a:prstClr val="black"/>
              </a:solidFill>
              <a:cs typeface="Calibri"/>
            </a:endParaRPr>
          </a:p>
          <a:p>
            <a:pPr lvl="0">
              <a:spcBef>
                <a:spcPts val="15"/>
              </a:spcBef>
            </a:pPr>
            <a:endParaRPr lang="en-US" sz="2300" dirty="0">
              <a:solidFill>
                <a:prstClr val="black"/>
              </a:solidFill>
              <a:latin typeface="Times New Roman"/>
              <a:cs typeface="Times New Roman"/>
            </a:endParaRPr>
          </a:p>
          <a:p>
            <a:pPr marL="12700" marR="1468120" lvl="0">
              <a:tabLst>
                <a:tab pos="2324100" algn="l"/>
              </a:tabLst>
            </a:pPr>
            <a:r>
              <a:rPr lang="en-US" spc="-5" dirty="0">
                <a:solidFill>
                  <a:prstClr val="black"/>
                </a:solidFill>
                <a:latin typeface="Arial"/>
                <a:cs typeface="Arial"/>
              </a:rPr>
              <a:t>American Society </a:t>
            </a:r>
            <a:r>
              <a:rPr lang="en-US" dirty="0">
                <a:solidFill>
                  <a:prstClr val="black"/>
                </a:solidFill>
                <a:latin typeface="Arial"/>
                <a:cs typeface="Arial"/>
              </a:rPr>
              <a:t>of </a:t>
            </a:r>
            <a:r>
              <a:rPr lang="en-US" spc="-5" dirty="0">
                <a:solidFill>
                  <a:prstClr val="black"/>
                </a:solidFill>
                <a:latin typeface="Arial"/>
                <a:cs typeface="Arial"/>
              </a:rPr>
              <a:t>Heating Refrigeration and Air-Conditioning  Engineers</a:t>
            </a:r>
            <a:r>
              <a:rPr lang="en-US" spc="30" dirty="0">
                <a:solidFill>
                  <a:prstClr val="black"/>
                </a:solidFill>
                <a:latin typeface="Arial"/>
                <a:cs typeface="Arial"/>
              </a:rPr>
              <a:t> </a:t>
            </a:r>
            <a:r>
              <a:rPr lang="en-US" spc="-5" dirty="0">
                <a:solidFill>
                  <a:prstClr val="black"/>
                </a:solidFill>
                <a:latin typeface="Arial"/>
                <a:cs typeface="Arial"/>
              </a:rPr>
              <a:t>(ASHRAE)	Standard</a:t>
            </a:r>
            <a:r>
              <a:rPr lang="en-US" spc="5" dirty="0">
                <a:solidFill>
                  <a:prstClr val="black"/>
                </a:solidFill>
                <a:latin typeface="Arial"/>
                <a:cs typeface="Arial"/>
              </a:rPr>
              <a:t> </a:t>
            </a:r>
            <a:r>
              <a:rPr lang="en-US" spc="-5" dirty="0">
                <a:solidFill>
                  <a:prstClr val="black"/>
                </a:solidFill>
                <a:latin typeface="Arial"/>
                <a:cs typeface="Arial"/>
              </a:rPr>
              <a:t>55</a:t>
            </a:r>
            <a:endParaRPr lang="en-US" dirty="0">
              <a:solidFill>
                <a:prstClr val="black"/>
              </a:solidFill>
              <a:latin typeface="Arial"/>
              <a:cs typeface="Arial"/>
            </a:endParaRPr>
          </a:p>
        </p:txBody>
      </p:sp>
    </p:spTree>
    <p:extLst>
      <p:ext uri="{BB962C8B-B14F-4D97-AF65-F5344CB8AC3E}">
        <p14:creationId xmlns:p14="http://schemas.microsoft.com/office/powerpoint/2010/main" val="4277865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9400" y="304800"/>
            <a:ext cx="3136266" cy="443070"/>
          </a:xfrm>
          <a:prstGeom prst="rect">
            <a:avLst/>
          </a:prstGeom>
        </p:spPr>
        <p:txBody>
          <a:bodyPr vert="horz" wrap="square" lIns="0" tIns="12065" rIns="0" bIns="0" rtlCol="0">
            <a:spAutoFit/>
          </a:bodyPr>
          <a:lstStyle/>
          <a:p>
            <a:pPr marL="12700" algn="ctr">
              <a:lnSpc>
                <a:spcPct val="100000"/>
              </a:lnSpc>
              <a:spcBef>
                <a:spcPts val="95"/>
              </a:spcBef>
            </a:pPr>
            <a:r>
              <a:rPr lang="en-US" spc="-50" dirty="0">
                <a:solidFill>
                  <a:srgbClr val="0070C0"/>
                </a:solidFill>
              </a:rPr>
              <a:t>Final Remarks </a:t>
            </a:r>
            <a:endParaRPr spc="-5" dirty="0">
              <a:solidFill>
                <a:srgbClr val="0070C0"/>
              </a:solidFill>
            </a:endParaRPr>
          </a:p>
        </p:txBody>
      </p:sp>
      <p:sp>
        <p:nvSpPr>
          <p:cNvPr id="3" name="object 3"/>
          <p:cNvSpPr txBox="1"/>
          <p:nvPr/>
        </p:nvSpPr>
        <p:spPr>
          <a:xfrm>
            <a:off x="762000" y="1002664"/>
            <a:ext cx="8001000" cy="5437386"/>
          </a:xfrm>
          <a:prstGeom prst="rect">
            <a:avLst/>
          </a:prstGeom>
        </p:spPr>
        <p:txBody>
          <a:bodyPr vert="horz" wrap="square" lIns="0" tIns="12700" rIns="0" bIns="0" rtlCol="0">
            <a:spAutoFit/>
          </a:bodyPr>
          <a:lstStyle/>
          <a:p>
            <a:pPr marL="12700">
              <a:lnSpc>
                <a:spcPct val="100000"/>
              </a:lnSpc>
              <a:spcBef>
                <a:spcPts val="100"/>
              </a:spcBef>
              <a:tabLst>
                <a:tab pos="185420" algn="l"/>
              </a:tabLst>
            </a:pPr>
            <a:r>
              <a:rPr lang="en-US" spc="-10" dirty="0">
                <a:latin typeface="Calibri"/>
                <a:cs typeface="Calibri"/>
              </a:rPr>
              <a:t>Indoor environmental quality,  dampness, and mold can range from simplex to complex</a:t>
            </a:r>
          </a:p>
          <a:p>
            <a:pPr marL="12700">
              <a:lnSpc>
                <a:spcPct val="100000"/>
              </a:lnSpc>
              <a:spcBef>
                <a:spcPts val="100"/>
              </a:spcBef>
              <a:tabLst>
                <a:tab pos="185420" algn="l"/>
              </a:tabLst>
            </a:pPr>
            <a:endParaRPr lang="en-US" spc="-10" dirty="0">
              <a:latin typeface="Calibri"/>
              <a:cs typeface="Calibri"/>
            </a:endParaRPr>
          </a:p>
          <a:p>
            <a:pPr marL="12700">
              <a:lnSpc>
                <a:spcPct val="100000"/>
              </a:lnSpc>
              <a:spcBef>
                <a:spcPts val="100"/>
              </a:spcBef>
              <a:tabLst>
                <a:tab pos="185420" algn="l"/>
              </a:tabLst>
            </a:pPr>
            <a:r>
              <a:rPr lang="en-US" spc="-10" dirty="0">
                <a:latin typeface="Calibri"/>
                <a:cs typeface="Calibri"/>
              </a:rPr>
              <a:t>Damp buildings can be a health and safety hazard depending on the source of water,  types of affected materials, size of affected areas, degree of colonization, pathways for airborne mold to become airborne</a:t>
            </a:r>
          </a:p>
          <a:p>
            <a:pPr marL="12700">
              <a:lnSpc>
                <a:spcPct val="100000"/>
              </a:lnSpc>
              <a:spcBef>
                <a:spcPts val="100"/>
              </a:spcBef>
              <a:tabLst>
                <a:tab pos="185420" algn="l"/>
              </a:tabLst>
            </a:pPr>
            <a:endParaRPr lang="en-US" spc="-10" dirty="0">
              <a:latin typeface="Calibri"/>
              <a:cs typeface="Calibri"/>
            </a:endParaRPr>
          </a:p>
          <a:p>
            <a:pPr marL="12700">
              <a:lnSpc>
                <a:spcPct val="100000"/>
              </a:lnSpc>
              <a:spcBef>
                <a:spcPts val="100"/>
              </a:spcBef>
              <a:tabLst>
                <a:tab pos="185420" algn="l"/>
              </a:tabLst>
            </a:pPr>
            <a:r>
              <a:rPr lang="en-US" spc="-10" dirty="0">
                <a:latin typeface="Calibri"/>
                <a:cs typeface="Calibri"/>
              </a:rPr>
              <a:t>Population of sensitive and susceptible individuals may be underestimated</a:t>
            </a:r>
          </a:p>
          <a:p>
            <a:pPr marL="12700">
              <a:lnSpc>
                <a:spcPct val="100000"/>
              </a:lnSpc>
              <a:spcBef>
                <a:spcPts val="100"/>
              </a:spcBef>
              <a:tabLst>
                <a:tab pos="185420" algn="l"/>
              </a:tabLst>
            </a:pPr>
            <a:endParaRPr lang="en-US" spc="-10" dirty="0">
              <a:latin typeface="Calibri"/>
              <a:cs typeface="Calibri"/>
            </a:endParaRPr>
          </a:p>
          <a:p>
            <a:pPr marL="12700">
              <a:lnSpc>
                <a:spcPct val="100000"/>
              </a:lnSpc>
              <a:spcBef>
                <a:spcPts val="100"/>
              </a:spcBef>
              <a:tabLst>
                <a:tab pos="185420" algn="l"/>
              </a:tabLst>
            </a:pPr>
            <a:r>
              <a:rPr lang="en-US" spc="-10" dirty="0">
                <a:latin typeface="Calibri"/>
                <a:cs typeface="Calibri"/>
              </a:rPr>
              <a:t>Dampness and mold are always influenced by how buildings are designed, constructed, operated, maintained and activities inside them </a:t>
            </a:r>
          </a:p>
          <a:p>
            <a:pPr marL="12700">
              <a:lnSpc>
                <a:spcPct val="100000"/>
              </a:lnSpc>
              <a:spcBef>
                <a:spcPts val="100"/>
              </a:spcBef>
              <a:tabLst>
                <a:tab pos="185420" algn="l"/>
              </a:tabLst>
            </a:pPr>
            <a:endParaRPr lang="en-US" spc="-10" dirty="0">
              <a:latin typeface="Calibri"/>
              <a:cs typeface="Calibri"/>
            </a:endParaRPr>
          </a:p>
          <a:p>
            <a:pPr marL="12700">
              <a:lnSpc>
                <a:spcPct val="100000"/>
              </a:lnSpc>
              <a:spcBef>
                <a:spcPts val="100"/>
              </a:spcBef>
              <a:tabLst>
                <a:tab pos="185420" algn="l"/>
              </a:tabLst>
            </a:pPr>
            <a:r>
              <a:rPr lang="en-US" dirty="0">
                <a:latin typeface="Calibri"/>
                <a:cs typeface="Calibri"/>
              </a:rPr>
              <a:t>Social and Technical Components </a:t>
            </a:r>
            <a:endParaRPr dirty="0">
              <a:latin typeface="Calibri"/>
              <a:cs typeface="Calibri"/>
            </a:endParaRPr>
          </a:p>
          <a:p>
            <a:pPr>
              <a:lnSpc>
                <a:spcPct val="100000"/>
              </a:lnSpc>
              <a:spcBef>
                <a:spcPts val="30"/>
              </a:spcBef>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30"/>
              </a:spcBef>
            </a:pPr>
            <a:r>
              <a:rPr lang="en-US" dirty="0">
                <a:latin typeface="Calibri" panose="020F0502020204030204" pitchFamily="34" charset="0"/>
                <a:ea typeface="Calibri" panose="020F0502020204030204" pitchFamily="34" charset="0"/>
                <a:cs typeface="Calibri" panose="020F0502020204030204" pitchFamily="34" charset="0"/>
              </a:rPr>
              <a:t>Best outcomes occur when stakeholders communicate, cooperate and work together to follow healthy homes principles </a:t>
            </a:r>
            <a:endParaRPr dirty="0">
              <a:latin typeface="Calibri" panose="020F0502020204030204" pitchFamily="34" charset="0"/>
              <a:ea typeface="Calibri" panose="020F0502020204030204" pitchFamily="34" charset="0"/>
              <a:cs typeface="Calibri" panose="020F0502020204030204" pitchFamily="34" charset="0"/>
            </a:endParaRPr>
          </a:p>
          <a:p>
            <a:pPr marL="12700" marR="5080">
              <a:lnSpc>
                <a:spcPts val="2590"/>
              </a:lnSpc>
              <a:spcBef>
                <a:spcPts val="1450"/>
              </a:spcBef>
              <a:tabLst>
                <a:tab pos="185420" algn="l"/>
              </a:tabLst>
            </a:pPr>
            <a:r>
              <a:rPr lang="en-US" spc="-5" dirty="0">
                <a:latin typeface="Calibri"/>
                <a:cs typeface="Calibri"/>
              </a:rPr>
              <a:t>O</a:t>
            </a:r>
            <a:r>
              <a:rPr spc="-5" dirty="0">
                <a:latin typeface="Calibri"/>
                <a:cs typeface="Calibri"/>
              </a:rPr>
              <a:t>EE </a:t>
            </a:r>
            <a:r>
              <a:rPr dirty="0">
                <a:latin typeface="Calibri"/>
                <a:cs typeface="Calibri"/>
              </a:rPr>
              <a:t>will </a:t>
            </a:r>
            <a:r>
              <a:rPr spc="-10" dirty="0">
                <a:latin typeface="Calibri"/>
                <a:cs typeface="Calibri"/>
              </a:rPr>
              <a:t>provide technical </a:t>
            </a:r>
            <a:r>
              <a:rPr spc="-5" dirty="0">
                <a:latin typeface="Calibri"/>
                <a:cs typeface="Calibri"/>
              </a:rPr>
              <a:t>support </a:t>
            </a:r>
            <a:r>
              <a:rPr spc="-15" dirty="0">
                <a:latin typeface="Calibri"/>
                <a:cs typeface="Calibri"/>
              </a:rPr>
              <a:t>to environmental </a:t>
            </a:r>
            <a:r>
              <a:rPr spc="-5" dirty="0">
                <a:latin typeface="Calibri"/>
                <a:cs typeface="Calibri"/>
              </a:rPr>
              <a:t>health </a:t>
            </a:r>
            <a:r>
              <a:rPr spc="-20" dirty="0">
                <a:latin typeface="Calibri"/>
                <a:cs typeface="Calibri"/>
              </a:rPr>
              <a:t>staff </a:t>
            </a:r>
            <a:r>
              <a:rPr spc="-5" dirty="0">
                <a:latin typeface="Calibri"/>
                <a:cs typeface="Calibri"/>
              </a:rPr>
              <a:t>other </a:t>
            </a:r>
            <a:r>
              <a:rPr spc="-15" dirty="0">
                <a:latin typeface="Calibri"/>
                <a:cs typeface="Calibri"/>
              </a:rPr>
              <a:t>organizations interested </a:t>
            </a:r>
            <a:r>
              <a:rPr dirty="0">
                <a:latin typeface="Calibri"/>
                <a:cs typeface="Calibri"/>
              </a:rPr>
              <a:t>in </a:t>
            </a:r>
            <a:r>
              <a:rPr spc="-10" dirty="0">
                <a:latin typeface="Calibri"/>
                <a:cs typeface="Calibri"/>
              </a:rPr>
              <a:t>healthy </a:t>
            </a:r>
            <a:r>
              <a:rPr spc="-5" dirty="0">
                <a:latin typeface="Calibri"/>
                <a:cs typeface="Calibri"/>
              </a:rPr>
              <a:t>homes,  dampness </a:t>
            </a:r>
            <a:r>
              <a:rPr dirty="0">
                <a:latin typeface="Calibri"/>
                <a:cs typeface="Calibri"/>
              </a:rPr>
              <a:t>and mold</a:t>
            </a:r>
            <a:r>
              <a:rPr spc="-35" dirty="0">
                <a:latin typeface="Calibri"/>
                <a:cs typeface="Calibri"/>
              </a:rPr>
              <a:t> </a:t>
            </a:r>
            <a:r>
              <a:rPr spc="-10" dirty="0">
                <a:latin typeface="Calibri"/>
                <a:cs typeface="Calibri"/>
              </a:rPr>
              <a:t>growth</a:t>
            </a:r>
            <a:endParaRPr lang="en-US" spc="-10" dirty="0">
              <a:latin typeface="Calibri"/>
              <a:cs typeface="Calibri"/>
            </a:endParaRPr>
          </a:p>
          <a:p>
            <a:pPr marL="12700">
              <a:lnSpc>
                <a:spcPct val="100000"/>
              </a:lnSpc>
              <a:tabLst>
                <a:tab pos="185420" algn="l"/>
              </a:tabLst>
            </a:pPr>
            <a:endParaRPr sz="2000" dirty="0">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References </a:t>
            </a:r>
          </a:p>
        </p:txBody>
      </p:sp>
      <p:sp>
        <p:nvSpPr>
          <p:cNvPr id="3" name="Content Placeholder 2"/>
          <p:cNvSpPr>
            <a:spLocks noGrp="1"/>
          </p:cNvSpPr>
          <p:nvPr>
            <p:ph idx="1"/>
          </p:nvPr>
        </p:nvSpPr>
        <p:spPr>
          <a:xfrm>
            <a:off x="628650" y="838200"/>
            <a:ext cx="7661406" cy="5427048"/>
          </a:xfrm>
        </p:spPr>
        <p:txBody>
          <a:bodyPr>
            <a:normAutofit/>
          </a:bodyPr>
          <a:lstStyle/>
          <a:p>
            <a:pPr marL="0" indent="0">
              <a:buNone/>
            </a:pPr>
            <a:r>
              <a:rPr lang="en-US" dirty="0">
                <a:solidFill>
                  <a:srgbClr val="0070C0"/>
                </a:solidFill>
                <a:latin typeface="Calibri" panose="020F0502020204030204" pitchFamily="34" charset="0"/>
                <a:hlinkClick r:id="rId3">
                  <a:extLst>
                    <a:ext uri="{A12FA001-AC4F-418D-AE19-62706E023703}">
                      <ahyp:hlinkClr xmlns:ahyp="http://schemas.microsoft.com/office/drawing/2018/hyperlinkcolor" val="tx"/>
                    </a:ext>
                  </a:extLst>
                </a:hlinkClick>
              </a:rPr>
              <a:t>NCDHHS Occupational and Environmental Epidemiology:  Mold</a:t>
            </a: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hlinkClick r:id="rId4">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4">
                  <a:extLst>
                    <a:ext uri="{A12FA001-AC4F-418D-AE19-62706E023703}">
                      <ahyp:hlinkClr xmlns:ahyp="http://schemas.microsoft.com/office/drawing/2018/hyperlinkcolor" val="tx"/>
                    </a:ext>
                  </a:extLst>
                </a:hlinkClick>
              </a:rPr>
              <a:t>Gypsum Association  Assessing Water Damage to Gypsum Board</a:t>
            </a: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hlinkClick r:id="rId5">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5">
                  <a:extLst>
                    <a:ext uri="{A12FA001-AC4F-418D-AE19-62706E023703}">
                      <ahyp:hlinkClr xmlns:ahyp="http://schemas.microsoft.com/office/drawing/2018/hyperlinkcolor" val="tx"/>
                    </a:ext>
                  </a:extLst>
                </a:hlinkClick>
              </a:rPr>
              <a:t>Manufactured Housing Research Alliance:  Moisture Control In Manufactured Homes Understanding their Causes and Finding Solutions</a:t>
            </a: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hlinkClick r:id="rId6">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6">
                  <a:extLst>
                    <a:ext uri="{A12FA001-AC4F-418D-AE19-62706E023703}">
                      <ahyp:hlinkClr xmlns:ahyp="http://schemas.microsoft.com/office/drawing/2018/hyperlinkcolor" val="tx"/>
                    </a:ext>
                  </a:extLst>
                </a:hlinkClick>
              </a:rPr>
              <a:t>CDC NIOSH  Preventing Occupational Respiratory Disease from Exposures caused by Dampness in Offices Schools and other Nonindustrial Buildings</a:t>
            </a: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hlinkClick r:id="rId7">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7">
                  <a:extLst>
                    <a:ext uri="{A12FA001-AC4F-418D-AE19-62706E023703}">
                      <ahyp:hlinkClr xmlns:ahyp="http://schemas.microsoft.com/office/drawing/2018/hyperlinkcolor" val="tx"/>
                    </a:ext>
                  </a:extLst>
                </a:hlinkClick>
              </a:rPr>
              <a:t>World Health Organization, WHO guidelines for indoor air quality: dampness and </a:t>
            </a:r>
            <a:r>
              <a:rPr lang="en-US" dirty="0" err="1">
                <a:solidFill>
                  <a:srgbClr val="0070C0"/>
                </a:solidFill>
                <a:latin typeface="Calibri" panose="020F0502020204030204" pitchFamily="34" charset="0"/>
                <a:hlinkClick r:id="rId7">
                  <a:extLst>
                    <a:ext uri="{A12FA001-AC4F-418D-AE19-62706E023703}">
                      <ahyp:hlinkClr xmlns:ahyp="http://schemas.microsoft.com/office/drawing/2018/hyperlinkcolor" val="tx"/>
                    </a:ext>
                  </a:extLst>
                </a:hlinkClick>
              </a:rPr>
              <a:t>mould</a:t>
            </a:r>
            <a:r>
              <a:rPr lang="en-US" dirty="0">
                <a:solidFill>
                  <a:srgbClr val="0070C0"/>
                </a:solidFill>
                <a:latin typeface="Calibri" panose="020F0502020204030204" pitchFamily="34" charset="0"/>
              </a:rPr>
              <a:t> </a:t>
            </a:r>
          </a:p>
          <a:p>
            <a:pPr marL="0" indent="0">
              <a:buNone/>
            </a:pPr>
            <a:endParaRPr lang="en-US" dirty="0">
              <a:solidFill>
                <a:srgbClr val="0070C0"/>
              </a:solidFill>
              <a:latin typeface="Calibri" panose="020F0502020204030204" pitchFamily="34" charset="0"/>
              <a:hlinkClick r:id="rId8">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8">
                  <a:extLst>
                    <a:ext uri="{A12FA001-AC4F-418D-AE19-62706E023703}">
                      <ahyp:hlinkClr xmlns:ahyp="http://schemas.microsoft.com/office/drawing/2018/hyperlinkcolor" val="tx"/>
                    </a:ext>
                  </a:extLst>
                </a:hlinkClick>
              </a:rPr>
              <a:t>Creating Healthy School Environments  Tools for Schools</a:t>
            </a: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hlinkClick r:id="rId9">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9">
                  <a:extLst>
                    <a:ext uri="{A12FA001-AC4F-418D-AE19-62706E023703}">
                      <ahyp:hlinkClr xmlns:ahyp="http://schemas.microsoft.com/office/drawing/2018/hyperlinkcolor" val="tx"/>
                    </a:ext>
                  </a:extLst>
                </a:hlinkClick>
              </a:rPr>
              <a:t>Mold Remediation in Schools and Commercial Buildings </a:t>
            </a:r>
            <a:r>
              <a:rPr lang="en-US" dirty="0">
                <a:solidFill>
                  <a:srgbClr val="0070C0"/>
                </a:solidFill>
                <a:latin typeface="Calibri" panose="020F0502020204030204" pitchFamily="34" charset="0"/>
              </a:rPr>
              <a:t> </a:t>
            </a:r>
          </a:p>
          <a:p>
            <a:pPr marL="0" indent="0">
              <a:buNone/>
            </a:pP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endParaRPr>
          </a:p>
        </p:txBody>
      </p:sp>
    </p:spTree>
    <p:extLst>
      <p:ext uri="{BB962C8B-B14F-4D97-AF65-F5344CB8AC3E}">
        <p14:creationId xmlns:p14="http://schemas.microsoft.com/office/powerpoint/2010/main" val="155420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BD38-12DA-71F8-3103-10089B155B3A}"/>
              </a:ext>
            </a:extLst>
          </p:cNvPr>
          <p:cNvSpPr>
            <a:spLocks noGrp="1"/>
          </p:cNvSpPr>
          <p:nvPr>
            <p:ph type="title"/>
          </p:nvPr>
        </p:nvSpPr>
        <p:spPr/>
        <p:txBody>
          <a:bodyPr/>
          <a:lstStyle/>
          <a:p>
            <a:r>
              <a:rPr lang="en-US" b="1" dirty="0">
                <a:solidFill>
                  <a:srgbClr val="0070C0"/>
                </a:solidFill>
              </a:rPr>
              <a:t>References </a:t>
            </a:r>
          </a:p>
        </p:txBody>
      </p:sp>
      <p:sp>
        <p:nvSpPr>
          <p:cNvPr id="3" name="Content Placeholder 2">
            <a:extLst>
              <a:ext uri="{FF2B5EF4-FFF2-40B4-BE49-F238E27FC236}">
                <a16:creationId xmlns:a16="http://schemas.microsoft.com/office/drawing/2014/main" id="{A8559E0C-BE9B-C1CF-3F2C-18BC9FEE2254}"/>
              </a:ext>
            </a:extLst>
          </p:cNvPr>
          <p:cNvSpPr>
            <a:spLocks noGrp="1"/>
          </p:cNvSpPr>
          <p:nvPr>
            <p:ph idx="1"/>
          </p:nvPr>
        </p:nvSpPr>
        <p:spPr/>
        <p:txBody>
          <a:bodyPr>
            <a:normAutofit fontScale="92500" lnSpcReduction="10000"/>
          </a:bodyPr>
          <a:lstStyle/>
          <a:p>
            <a:pPr marL="0" indent="0">
              <a:buNone/>
            </a:pPr>
            <a:r>
              <a:rPr lang="en-US" dirty="0">
                <a:solidFill>
                  <a:srgbClr val="0070C0"/>
                </a:solidFill>
                <a:latin typeface="Calibri" panose="020F0502020204030204" pitchFamily="34" charset="0"/>
                <a:hlinkClick r:id="rId2">
                  <a:extLst>
                    <a:ext uri="{A12FA001-AC4F-418D-AE19-62706E023703}">
                      <ahyp:hlinkClr xmlns:ahyp="http://schemas.microsoft.com/office/drawing/2018/hyperlinkcolor" val="tx"/>
                    </a:ext>
                  </a:extLst>
                </a:hlinkClick>
              </a:rPr>
              <a:t>American Industrial Hygiene Association Facts about Mold for Consumers</a:t>
            </a:r>
          </a:p>
          <a:p>
            <a:pPr marL="0" indent="0">
              <a:buNone/>
            </a:pPr>
            <a:endParaRPr lang="en-US" dirty="0">
              <a:solidFill>
                <a:srgbClr val="0070C0"/>
              </a:solidFill>
              <a:latin typeface="Calibri" panose="020F0502020204030204" pitchFamily="34" charset="0"/>
              <a:hlinkClick r:id="rId3">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3">
                  <a:extLst>
                    <a:ext uri="{A12FA001-AC4F-418D-AE19-62706E023703}">
                      <ahyp:hlinkClr xmlns:ahyp="http://schemas.microsoft.com/office/drawing/2018/hyperlinkcolor" val="tx"/>
                    </a:ext>
                  </a:extLst>
                </a:hlinkClick>
              </a:rPr>
              <a:t>American Industrial Hygiene Association Spore Traps Air Sampling for Direct Microscopic Examination</a:t>
            </a:r>
            <a:r>
              <a:rPr lang="en-US" dirty="0">
                <a:solidFill>
                  <a:srgbClr val="0070C0"/>
                </a:solidFill>
                <a:latin typeface="Calibri" panose="020F0502020204030204" pitchFamily="34" charset="0"/>
              </a:rPr>
              <a:t> </a:t>
            </a:r>
          </a:p>
          <a:p>
            <a:pPr marL="0" indent="0">
              <a:buNone/>
            </a:pPr>
            <a:endParaRPr lang="en-US" dirty="0">
              <a:solidFill>
                <a:srgbClr val="0070C0"/>
              </a:solidFill>
              <a:latin typeface="Calibri" panose="020F0502020204030204" pitchFamily="34" charset="0"/>
              <a:hlinkClick r:id="rId4">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4">
                  <a:extLst>
                    <a:ext uri="{A12FA001-AC4F-418D-AE19-62706E023703}">
                      <ahyp:hlinkClr xmlns:ahyp="http://schemas.microsoft.com/office/drawing/2018/hyperlinkcolor" val="tx"/>
                    </a:ext>
                  </a:extLst>
                </a:hlinkClick>
              </a:rPr>
              <a:t>Journal of Allergy and Clinical Immunology Guide to interpreting inspections/investigations for indoor mold</a:t>
            </a: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5" action="ppaction://hlinkfile">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5" action="ppaction://hlinkfile">
                  <a:extLst>
                    <a:ext uri="{A12FA001-AC4F-418D-AE19-62706E023703}">
                      <ahyp:hlinkClr xmlns:ahyp="http://schemas.microsoft.com/office/drawing/2018/hyperlinkcolor" val="tx"/>
                    </a:ext>
                  </a:extLst>
                </a:hlinkClick>
              </a:rPr>
              <a:t>EPA Guide to Air Cleaners in the Home</a:t>
            </a: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solidFill>
                <a:srgbClr val="0070C0"/>
              </a:solidFill>
              <a:latin typeface="Calibri" panose="020F0502020204030204" pitchFamily="34" charset="0"/>
              <a:hlinkClick r:id="rId6">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6">
                  <a:extLst>
                    <a:ext uri="{A12FA001-AC4F-418D-AE19-62706E023703}">
                      <ahyp:hlinkClr xmlns:ahyp="http://schemas.microsoft.com/office/drawing/2018/hyperlinkcolor" val="tx"/>
                    </a:ext>
                  </a:extLst>
                </a:hlinkClick>
              </a:rPr>
              <a:t>NC Attorney General:  Renting a Home</a:t>
            </a:r>
            <a:r>
              <a:rPr lang="en-US" dirty="0">
                <a:solidFill>
                  <a:srgbClr val="0070C0"/>
                </a:solidFill>
                <a:latin typeface="Calibri" panose="020F0502020204030204" pitchFamily="34" charset="0"/>
              </a:rPr>
              <a:t> with link to NC Attorney General’s Office:  Landlords Maintenance and Repair Duties:  Your Rights as a Residential Tenant in North Carolina</a:t>
            </a:r>
          </a:p>
          <a:p>
            <a:pPr marL="0" indent="0">
              <a:buNone/>
            </a:pPr>
            <a:endParaRPr lang="en-US" dirty="0">
              <a:solidFill>
                <a:srgbClr val="0070C0"/>
              </a:solidFill>
              <a:latin typeface="Calibri" panose="020F0502020204030204" pitchFamily="34" charset="0"/>
              <a:hlinkClick r:id="rId7" action="ppaction://hlinkfile">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7" action="ppaction://hlinkfile">
                  <a:extLst>
                    <a:ext uri="{A12FA001-AC4F-418D-AE19-62706E023703}">
                      <ahyp:hlinkClr xmlns:ahyp="http://schemas.microsoft.com/office/drawing/2018/hyperlinkcolor" val="tx"/>
                    </a:ext>
                  </a:extLst>
                </a:hlinkClick>
              </a:rPr>
              <a:t>NC State Extension Home Preventive Maintenance</a:t>
            </a:r>
            <a:endParaRPr lang="en-US" dirty="0">
              <a:solidFill>
                <a:srgbClr val="0070C0"/>
              </a:solidFill>
              <a:latin typeface="Calibri" panose="020F0502020204030204" pitchFamily="34" charset="0"/>
            </a:endParaRPr>
          </a:p>
          <a:p>
            <a:pPr marL="0" indent="0">
              <a:buNone/>
            </a:pPr>
            <a:endParaRPr lang="en-US" dirty="0">
              <a:solidFill>
                <a:srgbClr val="52849C"/>
              </a:solidFill>
              <a:latin typeface="Calibri" panose="020F0502020204030204" pitchFamily="34" charset="0"/>
              <a:hlinkClick r:id="rId8">
                <a:extLst>
                  <a:ext uri="{A12FA001-AC4F-418D-AE19-62706E023703}">
                    <ahyp:hlinkClr xmlns:ahyp="http://schemas.microsoft.com/office/drawing/2018/hyperlinkcolor" val="tx"/>
                  </a:ext>
                </a:extLst>
              </a:hlinkClick>
            </a:endParaRPr>
          </a:p>
          <a:p>
            <a:pPr marL="0" indent="0">
              <a:buNone/>
            </a:pPr>
            <a:r>
              <a:rPr lang="en-US" dirty="0">
                <a:solidFill>
                  <a:srgbClr val="0070C0"/>
                </a:solidFill>
                <a:latin typeface="Calibri" panose="020F0502020204030204" pitchFamily="34" charset="0"/>
                <a:hlinkClick r:id="rId8">
                  <a:extLst>
                    <a:ext uri="{A12FA001-AC4F-418D-AE19-62706E023703}">
                      <ahyp:hlinkClr xmlns:ahyp="http://schemas.microsoft.com/office/drawing/2018/hyperlinkcolor" val="tx"/>
                    </a:ext>
                  </a:extLst>
                </a:hlinkClick>
              </a:rPr>
              <a:t>Citizens Guide to Small Claims Court</a:t>
            </a: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endParaRPr>
          </a:p>
          <a:p>
            <a:pPr marL="0" indent="0">
              <a:buNone/>
            </a:pPr>
            <a:endParaRPr lang="en-US" dirty="0">
              <a:solidFill>
                <a:srgbClr val="0070C0"/>
              </a:solidFill>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109079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5949-B30B-C155-04C1-03C0D0DEF8F5}"/>
              </a:ext>
            </a:extLst>
          </p:cNvPr>
          <p:cNvSpPr>
            <a:spLocks noGrp="1"/>
          </p:cNvSpPr>
          <p:nvPr>
            <p:ph type="title"/>
          </p:nvPr>
        </p:nvSpPr>
        <p:spPr/>
        <p:txBody>
          <a:bodyPr/>
          <a:lstStyle/>
          <a:p>
            <a:r>
              <a:rPr lang="en-US" b="1" dirty="0">
                <a:solidFill>
                  <a:srgbClr val="0070C0"/>
                </a:solidFill>
              </a:rPr>
              <a:t>References </a:t>
            </a:r>
          </a:p>
        </p:txBody>
      </p:sp>
      <p:sp>
        <p:nvSpPr>
          <p:cNvPr id="3" name="Content Placeholder 2">
            <a:extLst>
              <a:ext uri="{FF2B5EF4-FFF2-40B4-BE49-F238E27FC236}">
                <a16:creationId xmlns:a16="http://schemas.microsoft.com/office/drawing/2014/main" id="{2B7A080A-EC8E-81D8-23DA-E7332D7509FE}"/>
              </a:ext>
            </a:extLst>
          </p:cNvPr>
          <p:cNvSpPr>
            <a:spLocks noGrp="1"/>
          </p:cNvSpPr>
          <p:nvPr>
            <p:ph idx="1"/>
          </p:nvPr>
        </p:nvSpPr>
        <p:spPr/>
        <p:txBody>
          <a:bodyPr/>
          <a:lstStyle/>
          <a:p>
            <a:pPr marL="0" indent="0">
              <a:buNone/>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NC </a:t>
            </a:r>
            <a:r>
              <a:rPr lang="en-US" dirty="0" err="1">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Cooperatve</a:t>
            </a: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Extension Water Damaged Carpet and Rugs</a:t>
            </a: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Initial Restoration for Flooded Buildings</a:t>
            </a: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798067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9197" y="1219200"/>
            <a:ext cx="1665605" cy="45212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070C0"/>
                </a:solidFill>
              </a:rPr>
              <a:t>Questions?</a:t>
            </a:r>
          </a:p>
        </p:txBody>
      </p:sp>
      <p:sp>
        <p:nvSpPr>
          <p:cNvPr id="3" name="object 3"/>
          <p:cNvSpPr txBox="1"/>
          <p:nvPr/>
        </p:nvSpPr>
        <p:spPr>
          <a:xfrm>
            <a:off x="157378" y="6637121"/>
            <a:ext cx="1536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1F487C"/>
                </a:solidFill>
                <a:latin typeface="Arial"/>
                <a:cs typeface="Arial"/>
              </a:rPr>
              <a:t>40</a:t>
            </a:r>
            <a:endParaRPr sz="900" dirty="0">
              <a:latin typeface="Arial"/>
              <a:cs typeface="Arial"/>
            </a:endParaRPr>
          </a:p>
        </p:txBody>
      </p:sp>
      <p:sp>
        <p:nvSpPr>
          <p:cNvPr id="4" name="TextBox 3">
            <a:extLst>
              <a:ext uri="{FF2B5EF4-FFF2-40B4-BE49-F238E27FC236}">
                <a16:creationId xmlns:a16="http://schemas.microsoft.com/office/drawing/2014/main" id="{2998C52C-D0D9-4074-BD39-074F7F1BD95C}"/>
              </a:ext>
            </a:extLst>
          </p:cNvPr>
          <p:cNvSpPr txBox="1"/>
          <p:nvPr/>
        </p:nvSpPr>
        <p:spPr>
          <a:xfrm>
            <a:off x="990600" y="2438400"/>
            <a:ext cx="6781800" cy="3970318"/>
          </a:xfrm>
          <a:prstGeom prst="rect">
            <a:avLst/>
          </a:prstGeom>
          <a:noFill/>
        </p:spPr>
        <p:txBody>
          <a:bodyPr wrap="square" rtlCol="0">
            <a:spAutoFit/>
          </a:bodyPr>
          <a:lstStyle/>
          <a:p>
            <a:r>
              <a:rPr lang="en-US" dirty="0"/>
              <a:t>David Lipton, CIH</a:t>
            </a:r>
          </a:p>
          <a:p>
            <a:r>
              <a:rPr lang="en-US" dirty="0"/>
              <a:t>Industrial Hygiene Consultant</a:t>
            </a:r>
          </a:p>
          <a:p>
            <a:r>
              <a:rPr lang="en-US" dirty="0"/>
              <a:t>Occupational and Environmental Epidemiology</a:t>
            </a:r>
          </a:p>
          <a:p>
            <a:r>
              <a:rPr lang="en-US" dirty="0"/>
              <a:t>Division of Public Health</a:t>
            </a:r>
          </a:p>
          <a:p>
            <a:r>
              <a:rPr lang="en-US" dirty="0"/>
              <a:t>North Carolina Department of Health and Human Services</a:t>
            </a:r>
          </a:p>
          <a:p>
            <a:r>
              <a:rPr lang="en-US" dirty="0"/>
              <a:t>Office: (919) 707-5900</a:t>
            </a:r>
          </a:p>
          <a:p>
            <a:r>
              <a:rPr lang="en-US" dirty="0"/>
              <a:t>Direct: (919) 707-5961</a:t>
            </a:r>
          </a:p>
          <a:p>
            <a:r>
              <a:rPr lang="en-US" dirty="0"/>
              <a:t>Fax:      (919) 870-4807</a:t>
            </a:r>
          </a:p>
          <a:p>
            <a:r>
              <a:rPr lang="en-US" dirty="0">
                <a:solidFill>
                  <a:srgbClr val="0070C0"/>
                </a:solidFill>
                <a:hlinkClick r:id="rId2">
                  <a:extLst>
                    <a:ext uri="{A12FA001-AC4F-418D-AE19-62706E023703}">
                      <ahyp:hlinkClr xmlns:ahyp="http://schemas.microsoft.com/office/drawing/2018/hyperlinkcolor" val="tx"/>
                    </a:ext>
                  </a:extLst>
                </a:hlinkClick>
              </a:rPr>
              <a:t>david.lipton@dhhs.nc.gov</a:t>
            </a:r>
            <a:endParaRPr lang="en-US" dirty="0">
              <a:solidFill>
                <a:srgbClr val="0070C0"/>
              </a:solidFill>
            </a:endParaRPr>
          </a:p>
          <a:p>
            <a:r>
              <a:rPr lang="en-US" dirty="0">
                <a:solidFill>
                  <a:srgbClr val="0070C0"/>
                </a:solidFill>
                <a:hlinkClick r:id="rId3">
                  <a:extLst>
                    <a:ext uri="{A12FA001-AC4F-418D-AE19-62706E023703}">
                      <ahyp:hlinkClr xmlns:ahyp="http://schemas.microsoft.com/office/drawing/2018/hyperlinkcolor" val="tx"/>
                    </a:ext>
                  </a:extLst>
                </a:hlinkClick>
              </a:rPr>
              <a:t>www.epi.publichealth.nc.gov/oee</a:t>
            </a:r>
            <a:endParaRPr lang="en-US" dirty="0">
              <a:solidFill>
                <a:srgbClr val="0070C0"/>
              </a:solidFill>
            </a:endParaRPr>
          </a:p>
          <a:p>
            <a:endParaRPr lang="en-US" dirty="0"/>
          </a:p>
          <a:p>
            <a:r>
              <a:rPr lang="en-US" dirty="0"/>
              <a:t> </a:t>
            </a:r>
          </a:p>
          <a:p>
            <a:endParaRPr lang="en-US" dirty="0"/>
          </a:p>
          <a:p>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DC84-4895-D177-069C-A910D1167E7C}"/>
              </a:ext>
            </a:extLst>
          </p:cNvPr>
          <p:cNvSpPr>
            <a:spLocks noGrp="1"/>
          </p:cNvSpPr>
          <p:nvPr>
            <p:ph type="title"/>
          </p:nvPr>
        </p:nvSpPr>
        <p:spPr>
          <a:xfrm>
            <a:off x="1081366" y="358513"/>
            <a:ext cx="7034275" cy="430887"/>
          </a:xfrm>
        </p:spPr>
        <p:txBody>
          <a:bodyPr/>
          <a:lstStyle/>
          <a:p>
            <a:pPr algn="ctr"/>
            <a:r>
              <a:rPr lang="en-US" dirty="0">
                <a:solidFill>
                  <a:srgbClr val="0070C0"/>
                </a:solidFill>
              </a:rPr>
              <a:t>Moisture Balance in Air and Materials</a:t>
            </a:r>
          </a:p>
        </p:txBody>
      </p:sp>
      <p:sp>
        <p:nvSpPr>
          <p:cNvPr id="3" name="Content Placeholder 2">
            <a:extLst>
              <a:ext uri="{FF2B5EF4-FFF2-40B4-BE49-F238E27FC236}">
                <a16:creationId xmlns:a16="http://schemas.microsoft.com/office/drawing/2014/main" id="{C7305790-3BE4-1DDD-E361-4AEFDC98AB84}"/>
              </a:ext>
            </a:extLst>
          </p:cNvPr>
          <p:cNvSpPr>
            <a:spLocks noGrp="1"/>
          </p:cNvSpPr>
          <p:nvPr>
            <p:ph sz="half" idx="2"/>
          </p:nvPr>
        </p:nvSpPr>
        <p:spPr>
          <a:xfrm>
            <a:off x="1054862" y="1143000"/>
            <a:ext cx="2450338" cy="4985980"/>
          </a:xfrm>
        </p:spPr>
        <p:txBody>
          <a:bodyPr/>
          <a:lstStyle/>
          <a:p>
            <a:r>
              <a:rPr lang="en-US" b="1" dirty="0"/>
              <a:t>WETTING</a:t>
            </a:r>
          </a:p>
          <a:p>
            <a:r>
              <a:rPr lang="en-US" b="1" dirty="0"/>
              <a:t>1. Liquid water rain, or floods, splashes, drips, and gravity</a:t>
            </a:r>
          </a:p>
          <a:p>
            <a:pPr marL="285750" indent="-285750">
              <a:buFont typeface="Wingdings" panose="05000000000000000000" pitchFamily="2" charset="2"/>
              <a:buChar char="ü"/>
            </a:pPr>
            <a:r>
              <a:rPr lang="en-US" dirty="0"/>
              <a:t>Absorbed or adsorbed into materials </a:t>
            </a:r>
          </a:p>
          <a:p>
            <a:r>
              <a:rPr lang="en-US" dirty="0"/>
              <a:t>2. </a:t>
            </a:r>
            <a:r>
              <a:rPr lang="en-US" b="1" dirty="0"/>
              <a:t>Water vapor in air</a:t>
            </a:r>
          </a:p>
          <a:p>
            <a:pPr marL="285750" indent="-285750">
              <a:buFont typeface="Wingdings" panose="05000000000000000000" pitchFamily="2" charset="2"/>
              <a:buChar char="ü"/>
            </a:pPr>
            <a:r>
              <a:rPr lang="en-US" dirty="0"/>
              <a:t>Convection (air leaks)</a:t>
            </a:r>
          </a:p>
          <a:p>
            <a:pPr marL="285750" indent="-285750">
              <a:buFont typeface="Wingdings" panose="05000000000000000000" pitchFamily="2" charset="2"/>
              <a:buChar char="ü"/>
            </a:pPr>
            <a:r>
              <a:rPr lang="en-US" dirty="0"/>
              <a:t>Diffusion</a:t>
            </a:r>
          </a:p>
          <a:p>
            <a:pPr marL="285750" indent="-285750">
              <a:buFont typeface="Wingdings" panose="05000000000000000000" pitchFamily="2" charset="2"/>
              <a:buChar char="ü"/>
            </a:pPr>
            <a:r>
              <a:rPr lang="en-US" dirty="0"/>
              <a:t>Condensation</a:t>
            </a:r>
          </a:p>
          <a:p>
            <a:pPr marL="342900" indent="-342900">
              <a:buAutoNum type="arabicPeriod" startAt="3"/>
            </a:pPr>
            <a:endParaRPr lang="en-US" b="1" dirty="0"/>
          </a:p>
          <a:p>
            <a:pPr marL="342900" indent="-342900">
              <a:buAutoNum type="arabicPeriod" startAt="3"/>
            </a:pPr>
            <a:r>
              <a:rPr lang="en-US" b="1" dirty="0"/>
              <a:t>Built-in or stored</a:t>
            </a:r>
          </a:p>
          <a:p>
            <a:pPr marL="342900" indent="-342900">
              <a:buFont typeface="Wingdings" panose="05000000000000000000" pitchFamily="2" charset="2"/>
              <a:buChar char="ü"/>
            </a:pPr>
            <a:r>
              <a:rPr lang="en-US" dirty="0"/>
              <a:t>Ground</a:t>
            </a:r>
          </a:p>
          <a:p>
            <a:pPr marL="342900" indent="-342900">
              <a:buFont typeface="Wingdings" panose="05000000000000000000" pitchFamily="2" charset="2"/>
              <a:buChar char="ü"/>
            </a:pPr>
            <a:r>
              <a:rPr lang="en-US" dirty="0"/>
              <a:t>Gravity</a:t>
            </a:r>
          </a:p>
          <a:p>
            <a:pPr marL="342900" indent="-342900">
              <a:buFont typeface="Wingdings" panose="05000000000000000000" pitchFamily="2" charset="2"/>
              <a:buChar char="ü"/>
            </a:pPr>
            <a:r>
              <a:rPr lang="en-US" dirty="0"/>
              <a:t>Diffusion</a:t>
            </a:r>
          </a:p>
          <a:p>
            <a:pPr marL="342900" indent="-342900">
              <a:buFont typeface="Wingdings" panose="05000000000000000000" pitchFamily="2" charset="2"/>
              <a:buChar char="ü"/>
            </a:pPr>
            <a:r>
              <a:rPr lang="en-US" dirty="0"/>
              <a:t>Plumbing leaks</a:t>
            </a:r>
          </a:p>
          <a:p>
            <a:pPr marL="342900" indent="-342900">
              <a:buFont typeface="Wingdings" panose="05000000000000000000" pitchFamily="2" charset="2"/>
              <a:buChar char="ü"/>
            </a:pPr>
            <a:r>
              <a:rPr lang="en-US" dirty="0"/>
              <a:t>People</a:t>
            </a:r>
          </a:p>
          <a:p>
            <a:pPr marL="285750" indent="-285750">
              <a:buFont typeface="Wingdings" panose="05000000000000000000" pitchFamily="2" charset="2"/>
              <a:buChar char="ü"/>
            </a:pPr>
            <a:endParaRPr lang="en-US" dirty="0"/>
          </a:p>
        </p:txBody>
      </p:sp>
      <p:sp>
        <p:nvSpPr>
          <p:cNvPr id="9" name="TextBox 8">
            <a:extLst>
              <a:ext uri="{FF2B5EF4-FFF2-40B4-BE49-F238E27FC236}">
                <a16:creationId xmlns:a16="http://schemas.microsoft.com/office/drawing/2014/main" id="{8E4F5DFE-5859-E99B-49D7-DB9493415DBF}"/>
              </a:ext>
            </a:extLst>
          </p:cNvPr>
          <p:cNvSpPr txBox="1">
            <a:spLocks noGrp="1" noRot="1" noMove="1" noResize="1" noEditPoints="1" noAdjustHandles="1" noChangeArrowheads="1" noChangeShapeType="1"/>
          </p:cNvSpPr>
          <p:nvPr/>
        </p:nvSpPr>
        <p:spPr>
          <a:xfrm>
            <a:off x="6336538" y="914400"/>
            <a:ext cx="2731262" cy="646331"/>
          </a:xfrm>
          <a:prstGeom prst="rect">
            <a:avLst/>
          </a:prstGeom>
          <a:noFill/>
        </p:spPr>
        <p:txBody>
          <a:bodyPr wrap="square" rtlCol="0">
            <a:spAutoFit/>
          </a:bodyPr>
          <a:lstStyle/>
          <a:p>
            <a:endParaRPr lang="en-US" dirty="0"/>
          </a:p>
          <a:p>
            <a:endParaRPr lang="en-US" dirty="0"/>
          </a:p>
        </p:txBody>
      </p:sp>
      <p:sp>
        <p:nvSpPr>
          <p:cNvPr id="4" name="TextBox 3">
            <a:extLst>
              <a:ext uri="{FF2B5EF4-FFF2-40B4-BE49-F238E27FC236}">
                <a16:creationId xmlns:a16="http://schemas.microsoft.com/office/drawing/2014/main" id="{0A907AF5-69DF-930F-E477-ADB65ADA1EB1}"/>
              </a:ext>
            </a:extLst>
          </p:cNvPr>
          <p:cNvSpPr txBox="1"/>
          <p:nvPr/>
        </p:nvSpPr>
        <p:spPr>
          <a:xfrm>
            <a:off x="5193538" y="1135626"/>
            <a:ext cx="2895600" cy="4247317"/>
          </a:xfrm>
          <a:prstGeom prst="rect">
            <a:avLst/>
          </a:prstGeom>
          <a:noFill/>
        </p:spPr>
        <p:txBody>
          <a:bodyPr wrap="square" rtlCol="0">
            <a:spAutoFit/>
          </a:bodyPr>
          <a:lstStyle/>
          <a:p>
            <a:r>
              <a:rPr lang="en-US" b="1" dirty="0"/>
              <a:t>DRYING</a:t>
            </a:r>
          </a:p>
          <a:p>
            <a:pPr marL="342900" indent="-342900">
              <a:buAutoNum type="arabicPeriod"/>
            </a:pPr>
            <a:r>
              <a:rPr lang="en-US" b="1" dirty="0"/>
              <a:t>Drainage</a:t>
            </a:r>
          </a:p>
          <a:p>
            <a:pPr marL="285750" indent="-285750">
              <a:buFont typeface="Wingdings" panose="05000000000000000000" pitchFamily="2" charset="2"/>
              <a:buChar char="ü"/>
            </a:pPr>
            <a:r>
              <a:rPr lang="en-US" dirty="0"/>
              <a:t>liquid water drains away</a:t>
            </a:r>
          </a:p>
          <a:p>
            <a:r>
              <a:rPr lang="en-US" b="1" dirty="0"/>
              <a:t>2.  Surface evaporation</a:t>
            </a:r>
          </a:p>
          <a:p>
            <a:pPr marL="342900" indent="-342900">
              <a:buFont typeface="Wingdings" panose="05000000000000000000" pitchFamily="2" charset="2"/>
              <a:buChar char="ü"/>
            </a:pPr>
            <a:r>
              <a:rPr lang="en-US" dirty="0"/>
              <a:t>Adsorbed or absorbed water moves to surfaces and evaporates away </a:t>
            </a:r>
            <a:endParaRPr lang="en-US" b="1" dirty="0"/>
          </a:p>
          <a:p>
            <a:r>
              <a:rPr lang="en-US" b="1" dirty="0"/>
              <a:t>3.  Indoor/outdoor air</a:t>
            </a:r>
          </a:p>
          <a:p>
            <a:pPr marL="285750" indent="-285750">
              <a:buFont typeface="Wingdings" panose="05000000000000000000" pitchFamily="2" charset="2"/>
              <a:buChar char="ü"/>
            </a:pPr>
            <a:r>
              <a:rPr lang="en-US" dirty="0"/>
              <a:t>Convection (air leaks)</a:t>
            </a:r>
          </a:p>
          <a:p>
            <a:pPr marL="285750" indent="-285750">
              <a:buFont typeface="Wingdings" panose="05000000000000000000" pitchFamily="2" charset="2"/>
              <a:buChar char="ü"/>
            </a:pPr>
            <a:r>
              <a:rPr lang="en-US" dirty="0"/>
              <a:t>Diffusion</a:t>
            </a:r>
          </a:p>
          <a:p>
            <a:endParaRPr lang="en-US" b="1" dirty="0"/>
          </a:p>
          <a:p>
            <a:r>
              <a:rPr lang="en-US" b="1" dirty="0"/>
              <a:t>4.  Convection/Intentional</a:t>
            </a:r>
          </a:p>
          <a:p>
            <a:pPr marL="285750" indent="-285750">
              <a:buFont typeface="Wingdings" panose="05000000000000000000" pitchFamily="2" charset="2"/>
              <a:buChar char="ü"/>
            </a:pPr>
            <a:r>
              <a:rPr lang="en-US" dirty="0"/>
              <a:t>Exhaust ventilation</a:t>
            </a:r>
          </a:p>
          <a:p>
            <a:pPr marL="285750" indent="-285750">
              <a:buFont typeface="Wingdings" panose="05000000000000000000" pitchFamily="2" charset="2"/>
              <a:buChar char="ü"/>
            </a:pPr>
            <a:r>
              <a:rPr lang="en-US" dirty="0"/>
              <a:t>Dehumidification</a:t>
            </a:r>
          </a:p>
          <a:p>
            <a:pPr marL="285750" indent="-285750">
              <a:buFont typeface="Wingdings" panose="05000000000000000000" pitchFamily="2" charset="2"/>
              <a:buChar char="ü"/>
            </a:pPr>
            <a:r>
              <a:rPr lang="en-US" dirty="0"/>
              <a:t>Heating and cooling</a:t>
            </a:r>
          </a:p>
        </p:txBody>
      </p:sp>
      <p:pic>
        <p:nvPicPr>
          <p:cNvPr id="1026" name="Picture 2">
            <a:extLst>
              <a:ext uri="{FF2B5EF4-FFF2-40B4-BE49-F238E27FC236}">
                <a16:creationId xmlns:a16="http://schemas.microsoft.com/office/drawing/2014/main" id="{71B77EB9-9B6B-3253-38C5-608FE02BE4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695" y="2057400"/>
            <a:ext cx="1840843"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1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0712"/>
            <a:ext cx="7791450" cy="399325"/>
          </a:xfrm>
        </p:spPr>
        <p:txBody>
          <a:bodyPr>
            <a:normAutofit fontScale="90000"/>
          </a:bodyPr>
          <a:lstStyle/>
          <a:p>
            <a:r>
              <a:rPr lang="en-US" b="1" dirty="0">
                <a:solidFill>
                  <a:srgbClr val="0070C0"/>
                </a:solidFill>
              </a:rPr>
              <a:t>Phases of water, sources, storage, wetting &amp; drying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1F497D"/>
              </a:solidFill>
              <a:effectLst/>
              <a:uLnTx/>
              <a:uFillTx/>
              <a:latin typeface="Arial"/>
              <a:ea typeface="+mn-ea"/>
              <a:cs typeface="+mn-cs"/>
            </a:endParaRPr>
          </a:p>
        </p:txBody>
      </p:sp>
      <p:sp>
        <p:nvSpPr>
          <p:cNvPr id="9" name="Rectangle 8"/>
          <p:cNvSpPr/>
          <p:nvPr/>
        </p:nvSpPr>
        <p:spPr>
          <a:xfrm>
            <a:off x="69099" y="1242559"/>
            <a:ext cx="1032810" cy="352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Sources</a:t>
            </a:r>
          </a:p>
        </p:txBody>
      </p:sp>
      <p:sp>
        <p:nvSpPr>
          <p:cNvPr id="10" name="Rectangle 9"/>
          <p:cNvSpPr/>
          <p:nvPr/>
        </p:nvSpPr>
        <p:spPr>
          <a:xfrm>
            <a:off x="1970668" y="1256157"/>
            <a:ext cx="1394293" cy="4678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Precipitation &amp;  Plumbing </a:t>
            </a:r>
          </a:p>
        </p:txBody>
      </p:sp>
      <p:sp>
        <p:nvSpPr>
          <p:cNvPr id="11" name="Rectangle 10"/>
          <p:cNvSpPr/>
          <p:nvPr/>
        </p:nvSpPr>
        <p:spPr>
          <a:xfrm>
            <a:off x="3683282" y="1259063"/>
            <a:ext cx="1801947" cy="484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Surface water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&amp; Ground water</a:t>
            </a:r>
            <a:endParaRPr kumimoji="0" lang="en-US" sz="1600" b="1" i="0" u="none" strike="noStrike" kern="1200" cap="none" spc="0" normalizeH="0" baseline="0" noProof="0" dirty="0">
              <a:ln>
                <a:noFill/>
              </a:ln>
              <a:solidFill>
                <a:srgbClr val="FF0000"/>
              </a:solidFill>
              <a:effectLst/>
              <a:uLnTx/>
              <a:uFillTx/>
              <a:latin typeface="Arial"/>
              <a:ea typeface="+mn-ea"/>
              <a:cs typeface="+mn-cs"/>
            </a:endParaRPr>
          </a:p>
        </p:txBody>
      </p:sp>
      <p:sp>
        <p:nvSpPr>
          <p:cNvPr id="12" name="Rectangle 11"/>
          <p:cNvSpPr/>
          <p:nvPr/>
        </p:nvSpPr>
        <p:spPr>
          <a:xfrm>
            <a:off x="5525257" y="1254279"/>
            <a:ext cx="1395207" cy="4915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Activities &amp; Processes</a:t>
            </a:r>
          </a:p>
        </p:txBody>
      </p:sp>
      <p:sp>
        <p:nvSpPr>
          <p:cNvPr id="13" name="Rectangle 12"/>
          <p:cNvSpPr/>
          <p:nvPr/>
        </p:nvSpPr>
        <p:spPr>
          <a:xfrm>
            <a:off x="134840" y="2123109"/>
            <a:ext cx="1577763" cy="390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Transport processes</a:t>
            </a:r>
          </a:p>
        </p:txBody>
      </p:sp>
      <p:sp>
        <p:nvSpPr>
          <p:cNvPr id="14" name="Rectangle 13"/>
          <p:cNvSpPr/>
          <p:nvPr/>
        </p:nvSpPr>
        <p:spPr>
          <a:xfrm>
            <a:off x="78581" y="2820587"/>
            <a:ext cx="1804007"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Wetting Processes </a:t>
            </a:r>
          </a:p>
        </p:txBody>
      </p:sp>
      <p:sp>
        <p:nvSpPr>
          <p:cNvPr id="15" name="Rectangle 14"/>
          <p:cNvSpPr/>
          <p:nvPr/>
        </p:nvSpPr>
        <p:spPr>
          <a:xfrm>
            <a:off x="261580" y="3935834"/>
            <a:ext cx="103281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Storage</a:t>
            </a:r>
          </a:p>
        </p:txBody>
      </p:sp>
      <p:sp>
        <p:nvSpPr>
          <p:cNvPr id="16" name="Rectangle 15"/>
          <p:cNvSpPr/>
          <p:nvPr/>
        </p:nvSpPr>
        <p:spPr>
          <a:xfrm>
            <a:off x="310529" y="4758055"/>
            <a:ext cx="1320259" cy="42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Drying  Processes</a:t>
            </a:r>
          </a:p>
        </p:txBody>
      </p:sp>
      <p:sp>
        <p:nvSpPr>
          <p:cNvPr id="17" name="Rectangle 16"/>
          <p:cNvSpPr/>
          <p:nvPr/>
        </p:nvSpPr>
        <p:spPr>
          <a:xfrm>
            <a:off x="106133" y="5265235"/>
            <a:ext cx="1929268" cy="429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Transport processes</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 name="Rectangle 17"/>
          <p:cNvSpPr/>
          <p:nvPr/>
        </p:nvSpPr>
        <p:spPr>
          <a:xfrm>
            <a:off x="254517" y="762899"/>
            <a:ext cx="781460"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Phase</a:t>
            </a:r>
          </a:p>
        </p:txBody>
      </p:sp>
      <p:sp>
        <p:nvSpPr>
          <p:cNvPr id="19" name="Rectangle 18"/>
          <p:cNvSpPr/>
          <p:nvPr/>
        </p:nvSpPr>
        <p:spPr>
          <a:xfrm>
            <a:off x="1970669" y="780323"/>
            <a:ext cx="863600" cy="272460"/>
          </a:xfrm>
          <a:prstGeom prst="rect">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Liquid</a:t>
            </a:r>
          </a:p>
        </p:txBody>
      </p:sp>
      <p:sp>
        <p:nvSpPr>
          <p:cNvPr id="20" name="Rectangle 19"/>
          <p:cNvSpPr/>
          <p:nvPr/>
        </p:nvSpPr>
        <p:spPr>
          <a:xfrm>
            <a:off x="3745300" y="833287"/>
            <a:ext cx="1648100" cy="25631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Liquid &amp; vapor</a:t>
            </a:r>
          </a:p>
        </p:txBody>
      </p:sp>
      <p:sp>
        <p:nvSpPr>
          <p:cNvPr id="21" name="Rectangle 20"/>
          <p:cNvSpPr/>
          <p:nvPr/>
        </p:nvSpPr>
        <p:spPr>
          <a:xfrm>
            <a:off x="6142767" y="783875"/>
            <a:ext cx="1098550" cy="3116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Vapor</a:t>
            </a:r>
          </a:p>
        </p:txBody>
      </p:sp>
      <p:sp>
        <p:nvSpPr>
          <p:cNvPr id="22" name="Rectangle 21"/>
          <p:cNvSpPr/>
          <p:nvPr/>
        </p:nvSpPr>
        <p:spPr>
          <a:xfrm>
            <a:off x="1970668" y="2029692"/>
            <a:ext cx="1631253" cy="452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Wind, gravity and Leaks</a:t>
            </a: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3" name="Rectangle 22"/>
          <p:cNvSpPr/>
          <p:nvPr/>
        </p:nvSpPr>
        <p:spPr>
          <a:xfrm>
            <a:off x="4042700" y="2084753"/>
            <a:ext cx="1153849" cy="26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Capillarity</a:t>
            </a:r>
            <a:endParaRPr kumimoji="0" lang="en-US" sz="1600" b="1" i="1"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p:cNvSpPr/>
          <p:nvPr/>
        </p:nvSpPr>
        <p:spPr>
          <a:xfrm>
            <a:off x="5514759" y="2106511"/>
            <a:ext cx="1264476" cy="264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Diffusion	</a:t>
            </a:r>
          </a:p>
        </p:txBody>
      </p:sp>
      <p:sp>
        <p:nvSpPr>
          <p:cNvPr id="25" name="Rectangle 24"/>
          <p:cNvSpPr/>
          <p:nvPr/>
        </p:nvSpPr>
        <p:spPr>
          <a:xfrm>
            <a:off x="7415091" y="2107570"/>
            <a:ext cx="1182917" cy="31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Convection</a:t>
            </a:r>
          </a:p>
        </p:txBody>
      </p:sp>
      <p:sp>
        <p:nvSpPr>
          <p:cNvPr id="26" name="Rectangle 25"/>
          <p:cNvSpPr/>
          <p:nvPr/>
        </p:nvSpPr>
        <p:spPr>
          <a:xfrm>
            <a:off x="2316926" y="2829782"/>
            <a:ext cx="1301819" cy="545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Wetting (absorption)</a:t>
            </a:r>
          </a:p>
        </p:txBody>
      </p:sp>
      <p:sp>
        <p:nvSpPr>
          <p:cNvPr id="27" name="Rectangle 26"/>
          <p:cNvSpPr/>
          <p:nvPr/>
        </p:nvSpPr>
        <p:spPr>
          <a:xfrm>
            <a:off x="3941574" y="2835813"/>
            <a:ext cx="1359245" cy="532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Rising damp/ Wicking</a:t>
            </a:r>
          </a:p>
        </p:txBody>
      </p:sp>
      <p:sp>
        <p:nvSpPr>
          <p:cNvPr id="28" name="Rectangle 27"/>
          <p:cNvSpPr/>
          <p:nvPr/>
        </p:nvSpPr>
        <p:spPr>
          <a:xfrm>
            <a:off x="5525257" y="2848149"/>
            <a:ext cx="1281112" cy="53232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Sorption (adsorption)</a:t>
            </a:r>
          </a:p>
        </p:txBody>
      </p:sp>
      <p:sp>
        <p:nvSpPr>
          <p:cNvPr id="29" name="Rectangle 28"/>
          <p:cNvSpPr/>
          <p:nvPr/>
        </p:nvSpPr>
        <p:spPr>
          <a:xfrm>
            <a:off x="6898148" y="2845522"/>
            <a:ext cx="1743166" cy="542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Condensation absorption</a:t>
            </a:r>
          </a:p>
        </p:txBody>
      </p:sp>
      <p:sp>
        <p:nvSpPr>
          <p:cNvPr id="30" name="Rectangle 29"/>
          <p:cNvSpPr/>
          <p:nvPr/>
        </p:nvSpPr>
        <p:spPr>
          <a:xfrm>
            <a:off x="1719520" y="3893082"/>
            <a:ext cx="7289986" cy="569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Vapor:  adsorbed into materials, in 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Liquid: capillaries pores, pools and depressions</a:t>
            </a:r>
          </a:p>
        </p:txBody>
      </p:sp>
      <p:sp>
        <p:nvSpPr>
          <p:cNvPr id="31" name="Rectangle 30"/>
          <p:cNvSpPr/>
          <p:nvPr/>
        </p:nvSpPr>
        <p:spPr>
          <a:xfrm>
            <a:off x="2952365" y="5448677"/>
            <a:ext cx="1003874" cy="309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Gravity</a:t>
            </a:r>
          </a:p>
        </p:txBody>
      </p:sp>
      <p:sp>
        <p:nvSpPr>
          <p:cNvPr id="33" name="Rectangle 32"/>
          <p:cNvSpPr/>
          <p:nvPr/>
        </p:nvSpPr>
        <p:spPr>
          <a:xfrm>
            <a:off x="7133253" y="5409347"/>
            <a:ext cx="1307305" cy="278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Convection</a:t>
            </a:r>
          </a:p>
        </p:txBody>
      </p:sp>
      <p:sp>
        <p:nvSpPr>
          <p:cNvPr id="34" name="Rectangle 33"/>
          <p:cNvSpPr/>
          <p:nvPr/>
        </p:nvSpPr>
        <p:spPr>
          <a:xfrm>
            <a:off x="89915" y="5773273"/>
            <a:ext cx="1622688" cy="429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Moisture Sinks</a:t>
            </a:r>
          </a:p>
        </p:txBody>
      </p:sp>
      <p:sp>
        <p:nvSpPr>
          <p:cNvPr id="35" name="Rectangle 34"/>
          <p:cNvSpPr/>
          <p:nvPr/>
        </p:nvSpPr>
        <p:spPr>
          <a:xfrm>
            <a:off x="1712604" y="5935156"/>
            <a:ext cx="6117980" cy="4118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Vapor:  Interior and Exterior 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Liquid:  To Exterior &amp; (perhaps interior)</a:t>
            </a:r>
          </a:p>
        </p:txBody>
      </p:sp>
      <p:sp>
        <p:nvSpPr>
          <p:cNvPr id="43" name="Rectangle 42"/>
          <p:cNvSpPr/>
          <p:nvPr/>
        </p:nvSpPr>
        <p:spPr>
          <a:xfrm>
            <a:off x="6422101" y="4785893"/>
            <a:ext cx="2093249" cy="4839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Capillary Liquid: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Evaporation</a:t>
            </a:r>
          </a:p>
        </p:txBody>
      </p:sp>
      <p:sp>
        <p:nvSpPr>
          <p:cNvPr id="66" name="Rectangle 65"/>
          <p:cNvSpPr/>
          <p:nvPr/>
        </p:nvSpPr>
        <p:spPr>
          <a:xfrm>
            <a:off x="6920464" y="1254279"/>
            <a:ext cx="1258233" cy="4894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Outdoor air</a:t>
            </a:r>
          </a:p>
        </p:txBody>
      </p:sp>
      <p:cxnSp>
        <p:nvCxnSpPr>
          <p:cNvPr id="56" name="Straight Arrow Connector 55"/>
          <p:cNvCxnSpPr>
            <a:cxnSpLocks/>
            <a:endCxn id="33" idx="1"/>
          </p:cNvCxnSpPr>
          <p:nvPr/>
        </p:nvCxnSpPr>
        <p:spPr>
          <a:xfrm>
            <a:off x="6578310" y="5069284"/>
            <a:ext cx="554943" cy="479266"/>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8342619" y="1258009"/>
            <a:ext cx="801381" cy="49155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Built-in</a:t>
            </a:r>
          </a:p>
        </p:txBody>
      </p:sp>
      <p:sp>
        <p:nvSpPr>
          <p:cNvPr id="81" name="Rectangle 80"/>
          <p:cNvSpPr/>
          <p:nvPr/>
        </p:nvSpPr>
        <p:spPr>
          <a:xfrm>
            <a:off x="2434201" y="4804996"/>
            <a:ext cx="1249081" cy="481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Drainage</a:t>
            </a:r>
          </a:p>
        </p:txBody>
      </p:sp>
      <p:sp>
        <p:nvSpPr>
          <p:cNvPr id="37" name="Rectangle 36"/>
          <p:cNvSpPr/>
          <p:nvPr/>
        </p:nvSpPr>
        <p:spPr>
          <a:xfrm>
            <a:off x="4062616" y="4806980"/>
            <a:ext cx="1865416" cy="4913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Sorbed</a:t>
            </a: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vapor: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Desorption</a:t>
            </a:r>
          </a:p>
        </p:txBody>
      </p:sp>
      <p:cxnSp>
        <p:nvCxnSpPr>
          <p:cNvPr id="44" name="Straight Arrow Connector 43">
            <a:extLst>
              <a:ext uri="{FF2B5EF4-FFF2-40B4-BE49-F238E27FC236}">
                <a16:creationId xmlns:a16="http://schemas.microsoft.com/office/drawing/2014/main" id="{54E94209-327A-481A-987C-9398990C4C73}"/>
              </a:ext>
            </a:extLst>
          </p:cNvPr>
          <p:cNvCxnSpPr>
            <a:endCxn id="81" idx="0"/>
          </p:cNvCxnSpPr>
          <p:nvPr/>
        </p:nvCxnSpPr>
        <p:spPr>
          <a:xfrm>
            <a:off x="3058741" y="4456034"/>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74E8C3F-F01D-4570-A149-E94682060672}"/>
              </a:ext>
            </a:extLst>
          </p:cNvPr>
          <p:cNvSpPr txBox="1"/>
          <p:nvPr/>
        </p:nvSpPr>
        <p:spPr>
          <a:xfrm>
            <a:off x="585504" y="6357979"/>
            <a:ext cx="63195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mn-cs"/>
              </a:rPr>
              <a:t>Straube</a:t>
            </a:r>
            <a:r>
              <a:rPr kumimoji="0" lang="en-US" sz="1200" b="0" i="0" u="none" strike="noStrike" kern="1200" cap="none" spc="0" normalizeH="0" baseline="0" noProof="0" dirty="0">
                <a:ln>
                  <a:noFill/>
                </a:ln>
                <a:solidFill>
                  <a:prstClr val="black"/>
                </a:solidFill>
                <a:effectLst/>
                <a:uLnTx/>
                <a:uFillTx/>
                <a:latin typeface="Arial"/>
                <a:ea typeface="+mn-ea"/>
                <a:cs typeface="+mn-cs"/>
              </a:rPr>
              <a:t>, Moisture In Buildings ASHRAE Journal January 2002</a:t>
            </a:r>
          </a:p>
        </p:txBody>
      </p:sp>
      <p:cxnSp>
        <p:nvCxnSpPr>
          <p:cNvPr id="45" name="Straight Arrow Connector 44">
            <a:extLst>
              <a:ext uri="{FF2B5EF4-FFF2-40B4-BE49-F238E27FC236}">
                <a16:creationId xmlns:a16="http://schemas.microsoft.com/office/drawing/2014/main" id="{29931D15-4541-4C99-8A03-19FDDEF38660}"/>
              </a:ext>
            </a:extLst>
          </p:cNvPr>
          <p:cNvCxnSpPr/>
          <p:nvPr/>
        </p:nvCxnSpPr>
        <p:spPr>
          <a:xfrm>
            <a:off x="2688927" y="1693497"/>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99A6ABD-1EA9-42A3-B221-06CDEBCB4760}"/>
              </a:ext>
            </a:extLst>
          </p:cNvPr>
          <p:cNvCxnSpPr/>
          <p:nvPr/>
        </p:nvCxnSpPr>
        <p:spPr>
          <a:xfrm>
            <a:off x="2702357" y="2488992"/>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48A80E0-B02B-4565-86EE-DDEFB20FE6FB}"/>
              </a:ext>
            </a:extLst>
          </p:cNvPr>
          <p:cNvCxnSpPr>
            <a:cxnSpLocks/>
          </p:cNvCxnSpPr>
          <p:nvPr/>
        </p:nvCxnSpPr>
        <p:spPr>
          <a:xfrm>
            <a:off x="2688927" y="3362530"/>
            <a:ext cx="0" cy="54255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B14F44C-6C5D-4696-B67B-1BA469136369}"/>
              </a:ext>
            </a:extLst>
          </p:cNvPr>
          <p:cNvCxnSpPr/>
          <p:nvPr/>
        </p:nvCxnSpPr>
        <p:spPr>
          <a:xfrm>
            <a:off x="4571999" y="1766334"/>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60682DC-F12F-485F-99DA-B9366938F954}"/>
              </a:ext>
            </a:extLst>
          </p:cNvPr>
          <p:cNvCxnSpPr>
            <a:cxnSpLocks/>
          </p:cNvCxnSpPr>
          <p:nvPr/>
        </p:nvCxnSpPr>
        <p:spPr>
          <a:xfrm>
            <a:off x="6618083" y="1743742"/>
            <a:ext cx="0" cy="1163543"/>
          </a:xfrm>
          <a:prstGeom prst="straightConnector1">
            <a:avLst/>
          </a:prstGeom>
          <a:ln w="31750">
            <a:no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1CA444D-2C26-47EE-903E-051679E60CEA}"/>
              </a:ext>
            </a:extLst>
          </p:cNvPr>
          <p:cNvCxnSpPr>
            <a:cxnSpLocks/>
          </p:cNvCxnSpPr>
          <p:nvPr/>
        </p:nvCxnSpPr>
        <p:spPr>
          <a:xfrm>
            <a:off x="8791731" y="1774099"/>
            <a:ext cx="0" cy="21189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A53651A-02A4-431A-8339-80E30A1A068E}"/>
              </a:ext>
            </a:extLst>
          </p:cNvPr>
          <p:cNvCxnSpPr>
            <a:cxnSpLocks/>
            <a:endCxn id="27" idx="0"/>
          </p:cNvCxnSpPr>
          <p:nvPr/>
        </p:nvCxnSpPr>
        <p:spPr>
          <a:xfrm flipH="1">
            <a:off x="4621197" y="2359492"/>
            <a:ext cx="2394" cy="47632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5A8C2D9-BBE8-44D5-93DD-4AF2FF6561C3}"/>
              </a:ext>
            </a:extLst>
          </p:cNvPr>
          <p:cNvCxnSpPr>
            <a:cxnSpLocks/>
          </p:cNvCxnSpPr>
          <p:nvPr/>
        </p:nvCxnSpPr>
        <p:spPr>
          <a:xfrm>
            <a:off x="4571999" y="3377495"/>
            <a:ext cx="0" cy="55147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FD2CA60-F84B-4A74-844F-1EACA73657D8}"/>
              </a:ext>
            </a:extLst>
          </p:cNvPr>
          <p:cNvCxnSpPr/>
          <p:nvPr/>
        </p:nvCxnSpPr>
        <p:spPr>
          <a:xfrm>
            <a:off x="4584254" y="4486782"/>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D706995-33FE-41D5-9072-330F3D94134A}"/>
              </a:ext>
            </a:extLst>
          </p:cNvPr>
          <p:cNvCxnSpPr/>
          <p:nvPr/>
        </p:nvCxnSpPr>
        <p:spPr>
          <a:xfrm>
            <a:off x="7299047" y="4516902"/>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8477652-5C83-4B05-9A90-6E814DFBE810}"/>
              </a:ext>
            </a:extLst>
          </p:cNvPr>
          <p:cNvCxnSpPr>
            <a:cxnSpLocks/>
          </p:cNvCxnSpPr>
          <p:nvPr/>
        </p:nvCxnSpPr>
        <p:spPr>
          <a:xfrm flipH="1">
            <a:off x="6065614" y="2362583"/>
            <a:ext cx="1" cy="5249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3B2DE6E-3CAC-4A89-8827-10C6854E490C}"/>
              </a:ext>
            </a:extLst>
          </p:cNvPr>
          <p:cNvCxnSpPr>
            <a:cxnSpLocks/>
          </p:cNvCxnSpPr>
          <p:nvPr/>
        </p:nvCxnSpPr>
        <p:spPr>
          <a:xfrm>
            <a:off x="7953388" y="2373038"/>
            <a:ext cx="0" cy="4475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28B3562-12CF-4A66-84AF-E6F449A72802}"/>
              </a:ext>
            </a:extLst>
          </p:cNvPr>
          <p:cNvCxnSpPr/>
          <p:nvPr/>
        </p:nvCxnSpPr>
        <p:spPr>
          <a:xfrm>
            <a:off x="6081684" y="1749562"/>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CD2FB41-38CC-48A5-AF05-C26070376FD4}"/>
              </a:ext>
            </a:extLst>
          </p:cNvPr>
          <p:cNvCxnSpPr/>
          <p:nvPr/>
        </p:nvCxnSpPr>
        <p:spPr>
          <a:xfrm>
            <a:off x="7934704" y="1766334"/>
            <a:ext cx="1" cy="3489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532E255-A968-43A8-B68D-B7752A05684D}"/>
              </a:ext>
            </a:extLst>
          </p:cNvPr>
          <p:cNvCxnSpPr>
            <a:cxnSpLocks/>
          </p:cNvCxnSpPr>
          <p:nvPr/>
        </p:nvCxnSpPr>
        <p:spPr>
          <a:xfrm>
            <a:off x="7133253" y="5277921"/>
            <a:ext cx="0" cy="6383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70D3553-7B3D-45D4-8CE9-A2EA53BCC8C3}"/>
              </a:ext>
            </a:extLst>
          </p:cNvPr>
          <p:cNvCxnSpPr>
            <a:cxnSpLocks/>
            <a:endCxn id="26" idx="0"/>
          </p:cNvCxnSpPr>
          <p:nvPr/>
        </p:nvCxnSpPr>
        <p:spPr>
          <a:xfrm flipH="1">
            <a:off x="2967836" y="1766334"/>
            <a:ext cx="1052500" cy="106344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EE6F7AD-68B6-4BAE-B83B-9E164B343877}"/>
              </a:ext>
            </a:extLst>
          </p:cNvPr>
          <p:cNvCxnSpPr>
            <a:cxnSpLocks/>
          </p:cNvCxnSpPr>
          <p:nvPr/>
        </p:nvCxnSpPr>
        <p:spPr>
          <a:xfrm>
            <a:off x="5175806" y="1726429"/>
            <a:ext cx="569688" cy="111909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62233FC-7AA7-40EC-B7FC-879477C783ED}"/>
              </a:ext>
            </a:extLst>
          </p:cNvPr>
          <p:cNvCxnSpPr>
            <a:cxnSpLocks/>
            <a:stCxn id="12" idx="2"/>
          </p:cNvCxnSpPr>
          <p:nvPr/>
        </p:nvCxnSpPr>
        <p:spPr>
          <a:xfrm>
            <a:off x="6222861" y="1745832"/>
            <a:ext cx="1743166" cy="106982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BC0C5BD-0234-4CEA-B767-8BC829AA0566}"/>
              </a:ext>
            </a:extLst>
          </p:cNvPr>
          <p:cNvCxnSpPr>
            <a:cxnSpLocks/>
          </p:cNvCxnSpPr>
          <p:nvPr/>
        </p:nvCxnSpPr>
        <p:spPr>
          <a:xfrm flipH="1">
            <a:off x="6309983" y="1773830"/>
            <a:ext cx="1393603" cy="10600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1829222C-6558-4D51-8A93-DE80642689DB}"/>
              </a:ext>
            </a:extLst>
          </p:cNvPr>
          <p:cNvCxnSpPr>
            <a:cxnSpLocks/>
          </p:cNvCxnSpPr>
          <p:nvPr/>
        </p:nvCxnSpPr>
        <p:spPr>
          <a:xfrm flipH="1">
            <a:off x="6124127" y="3378745"/>
            <a:ext cx="18640" cy="5570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5F8A22C7-17F6-4BCA-B3AC-BC6B789CEE79}"/>
              </a:ext>
            </a:extLst>
          </p:cNvPr>
          <p:cNvCxnSpPr>
            <a:cxnSpLocks/>
          </p:cNvCxnSpPr>
          <p:nvPr/>
        </p:nvCxnSpPr>
        <p:spPr>
          <a:xfrm>
            <a:off x="7751448" y="3384221"/>
            <a:ext cx="4249" cy="53511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B2F74CC-BDBD-47C6-ACCB-E7C5CF652290}"/>
              </a:ext>
            </a:extLst>
          </p:cNvPr>
          <p:cNvCxnSpPr>
            <a:cxnSpLocks/>
          </p:cNvCxnSpPr>
          <p:nvPr/>
        </p:nvCxnSpPr>
        <p:spPr>
          <a:xfrm flipH="1">
            <a:off x="5393400" y="5297105"/>
            <a:ext cx="2125960" cy="62714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6044C8E7-58BD-4252-B1B4-6E08EAD1E026}"/>
              </a:ext>
            </a:extLst>
          </p:cNvPr>
          <p:cNvSpPr txBox="1"/>
          <p:nvPr/>
        </p:nvSpPr>
        <p:spPr>
          <a:xfrm>
            <a:off x="7679757" y="762899"/>
            <a:ext cx="1464243" cy="338554"/>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Liquid &amp; vapor</a:t>
            </a:r>
          </a:p>
        </p:txBody>
      </p:sp>
      <p:cxnSp>
        <p:nvCxnSpPr>
          <p:cNvPr id="108" name="Straight Arrow Connector 107">
            <a:extLst>
              <a:ext uri="{FF2B5EF4-FFF2-40B4-BE49-F238E27FC236}">
                <a16:creationId xmlns:a16="http://schemas.microsoft.com/office/drawing/2014/main" id="{B8A265B9-E6A5-45F8-A3B0-AD898652D11E}"/>
              </a:ext>
            </a:extLst>
          </p:cNvPr>
          <p:cNvCxnSpPr>
            <a:cxnSpLocks/>
            <a:stCxn id="107" idx="2"/>
          </p:cNvCxnSpPr>
          <p:nvPr/>
        </p:nvCxnSpPr>
        <p:spPr>
          <a:xfrm>
            <a:off x="8411879" y="1101453"/>
            <a:ext cx="141107" cy="19757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87403C51-7A40-4BC9-984B-018CBDBE9972}"/>
              </a:ext>
            </a:extLst>
          </p:cNvPr>
          <p:cNvCxnSpPr>
            <a:cxnSpLocks/>
          </p:cNvCxnSpPr>
          <p:nvPr/>
        </p:nvCxnSpPr>
        <p:spPr>
          <a:xfrm>
            <a:off x="3107449" y="5246219"/>
            <a:ext cx="0" cy="72318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BFD3680E-FFF3-408E-A6D3-9D78BC0336E1}"/>
              </a:ext>
            </a:extLst>
          </p:cNvPr>
          <p:cNvCxnSpPr>
            <a:cxnSpLocks/>
          </p:cNvCxnSpPr>
          <p:nvPr/>
        </p:nvCxnSpPr>
        <p:spPr>
          <a:xfrm>
            <a:off x="4250193" y="5342448"/>
            <a:ext cx="0" cy="59270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9301D93-9842-4EBD-B879-79A296032A70}"/>
              </a:ext>
            </a:extLst>
          </p:cNvPr>
          <p:cNvCxnSpPr>
            <a:cxnSpLocks/>
          </p:cNvCxnSpPr>
          <p:nvPr/>
        </p:nvCxnSpPr>
        <p:spPr>
          <a:xfrm>
            <a:off x="5450192" y="5269856"/>
            <a:ext cx="6462" cy="69954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0B7C121-15E6-4E66-978E-3FAAE249F5FF}"/>
              </a:ext>
            </a:extLst>
          </p:cNvPr>
          <p:cNvCxnSpPr>
            <a:cxnSpLocks/>
          </p:cNvCxnSpPr>
          <p:nvPr/>
        </p:nvCxnSpPr>
        <p:spPr>
          <a:xfrm>
            <a:off x="5900697" y="5333120"/>
            <a:ext cx="1665689" cy="55792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2CD7A87-3E85-4229-8D39-C181A40E4B5C}"/>
              </a:ext>
            </a:extLst>
          </p:cNvPr>
          <p:cNvSpPr txBox="1"/>
          <p:nvPr/>
        </p:nvSpPr>
        <p:spPr>
          <a:xfrm>
            <a:off x="4346200" y="5466864"/>
            <a:ext cx="10258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Diffusion</a:t>
            </a:r>
          </a:p>
        </p:txBody>
      </p:sp>
    </p:spTree>
    <p:extLst>
      <p:ext uri="{BB962C8B-B14F-4D97-AF65-F5344CB8AC3E}">
        <p14:creationId xmlns:p14="http://schemas.microsoft.com/office/powerpoint/2010/main" val="6980101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E1D7-8E7F-46B4-8D7B-0A8D631D580F}"/>
              </a:ext>
            </a:extLst>
          </p:cNvPr>
          <p:cNvSpPr>
            <a:spLocks noGrp="1"/>
          </p:cNvSpPr>
          <p:nvPr>
            <p:ph type="title"/>
          </p:nvPr>
        </p:nvSpPr>
        <p:spPr>
          <a:xfrm>
            <a:off x="1054862" y="422274"/>
            <a:ext cx="7034275" cy="430887"/>
          </a:xfrm>
        </p:spPr>
        <p:txBody>
          <a:bodyPr/>
          <a:lstStyle/>
          <a:p>
            <a:r>
              <a:rPr lang="en-US" b="1" dirty="0">
                <a:solidFill>
                  <a:srgbClr val="0070C0"/>
                </a:solidFill>
              </a:rPr>
              <a:t>Phases of Water in Air and Materials</a:t>
            </a:r>
          </a:p>
        </p:txBody>
      </p:sp>
      <p:pic>
        <p:nvPicPr>
          <p:cNvPr id="5" name="Content Placeholder 4">
            <a:extLst>
              <a:ext uri="{FF2B5EF4-FFF2-40B4-BE49-F238E27FC236}">
                <a16:creationId xmlns:a16="http://schemas.microsoft.com/office/drawing/2014/main" id="{E6A68B09-1B2D-4404-9BAC-FAAE275DD6FE}"/>
              </a:ext>
            </a:extLst>
          </p:cNvPr>
          <p:cNvPicPr>
            <a:picLocks noGrp="1" noChangeAspect="1"/>
          </p:cNvPicPr>
          <p:nvPr>
            <p:ph idx="1"/>
          </p:nvPr>
        </p:nvPicPr>
        <p:blipFill>
          <a:blip r:embed="rId3"/>
          <a:stretch>
            <a:fillRect/>
          </a:stretch>
        </p:blipFill>
        <p:spPr>
          <a:xfrm>
            <a:off x="1137734" y="1219200"/>
            <a:ext cx="6672766" cy="4823459"/>
          </a:xfrm>
          <a:prstGeom prst="rect">
            <a:avLst/>
          </a:prstGeom>
        </p:spPr>
      </p:pic>
      <p:sp>
        <p:nvSpPr>
          <p:cNvPr id="4" name="Slide Number Placeholder 3">
            <a:extLst>
              <a:ext uri="{FF2B5EF4-FFF2-40B4-BE49-F238E27FC236}">
                <a16:creationId xmlns:a16="http://schemas.microsoft.com/office/drawing/2014/main" id="{CC727FCF-BD32-41D2-832F-5918C465C94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295593847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284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284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FEE30422645A459041866543E5112E" ma:contentTypeVersion="15" ma:contentTypeDescription="Create a new document." ma:contentTypeScope="" ma:versionID="99e6ff5254007e3a802cf5f45d41a75a">
  <xsd:schema xmlns:xsd="http://www.w3.org/2001/XMLSchema" xmlns:xs="http://www.w3.org/2001/XMLSchema" xmlns:p="http://schemas.microsoft.com/office/2006/metadata/properties" xmlns:ns2="f36cb3f5-6ea6-42b5-bbfa-54f76c708ee7" xmlns:ns3="05206c7d-ee11-4b55-90e5-ac8204f637ba" targetNamespace="http://schemas.microsoft.com/office/2006/metadata/properties" ma:root="true" ma:fieldsID="f1fac8adbeaa6f3d587f027fd5d6d3d8" ns2:_="" ns3:_="">
    <xsd:import namespace="f36cb3f5-6ea6-42b5-bbfa-54f76c708ee7"/>
    <xsd:import namespace="05206c7d-ee11-4b55-90e5-ac8204f637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cb3f5-6ea6-42b5-bbfa-54f76c708e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206c7d-ee11-4b55-90e5-ac8204f637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226c897-98c7-443b-a76d-cf00a5bcf808}" ma:internalName="TaxCatchAll" ma:showField="CatchAllData" ma:web="05206c7d-ee11-4b55-90e5-ac8204f637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206c7d-ee11-4b55-90e5-ac8204f637ba" xsi:nil="true"/>
    <lcf76f155ced4ddcb4097134ff3c332f xmlns="f36cb3f5-6ea6-42b5-bbfa-54f76c708e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DCE454-420D-4D26-B07C-DBE0E6E7F9C9}"/>
</file>

<file path=customXml/itemProps2.xml><?xml version="1.0" encoding="utf-8"?>
<ds:datastoreItem xmlns:ds="http://schemas.openxmlformats.org/officeDocument/2006/customXml" ds:itemID="{16E15F6F-EF7E-4755-86A4-05FDA70A5A8B}"/>
</file>

<file path=customXml/itemProps3.xml><?xml version="1.0" encoding="utf-8"?>
<ds:datastoreItem xmlns:ds="http://schemas.openxmlformats.org/officeDocument/2006/customXml" ds:itemID="{B89A5B60-2B9F-47C0-9A41-8627EC8C0A21}"/>
</file>

<file path=docProps/app.xml><?xml version="1.0" encoding="utf-8"?>
<Properties xmlns="http://schemas.openxmlformats.org/officeDocument/2006/extended-properties" xmlns:vt="http://schemas.openxmlformats.org/officeDocument/2006/docPropsVTypes">
  <Template/>
  <TotalTime>8344</TotalTime>
  <Words>6683</Words>
  <Application>Microsoft Office PowerPoint</Application>
  <PresentationFormat>On-screen Show (4:3)</PresentationFormat>
  <Paragraphs>844</Paragraphs>
  <Slides>64</Slides>
  <Notes>33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64</vt:i4>
      </vt:variant>
    </vt:vector>
  </HeadingPairs>
  <TitlesOfParts>
    <vt:vector size="72" baseType="lpstr">
      <vt:lpstr>Arial</vt:lpstr>
      <vt:lpstr>Calibri</vt:lpstr>
      <vt:lpstr>Cambria Math</vt:lpstr>
      <vt:lpstr>Times New Roman</vt:lpstr>
      <vt:lpstr>Wingdings</vt:lpstr>
      <vt:lpstr>Office Theme</vt:lpstr>
      <vt:lpstr>2_Office Theme</vt:lpstr>
      <vt:lpstr>1_Office Theme</vt:lpstr>
      <vt:lpstr>Responding to Inquiries About Dampness and Mold Growth</vt:lpstr>
      <vt:lpstr>Purpose</vt:lpstr>
      <vt:lpstr>What are molds?</vt:lpstr>
      <vt:lpstr>What is mold growth? </vt:lpstr>
      <vt:lpstr>Environmental conditions that promote mold growth</vt:lpstr>
      <vt:lpstr>Thermal Environmental Conditions for Comfort</vt:lpstr>
      <vt:lpstr>Moisture Balance in Air and Materials</vt:lpstr>
      <vt:lpstr>Phases of water, sources, storage, wetting &amp; drying </vt:lpstr>
      <vt:lpstr>Phases of Water in Air and Materials</vt:lpstr>
      <vt:lpstr> Water and Moisture Air and Materials </vt:lpstr>
      <vt:lpstr>Expressions for Water in Air and Materials</vt:lpstr>
      <vt:lpstr>PowerPoint Presentation</vt:lpstr>
      <vt:lpstr>Amount of water vapor in air when saturated </vt:lpstr>
      <vt:lpstr>Condensation</vt:lpstr>
      <vt:lpstr>Adsorbed Moisture</vt:lpstr>
      <vt:lpstr>Adsorption and Condensation in Porous Materials</vt:lpstr>
      <vt:lpstr> Complexity of moisture movement (wetting and drying) through materials</vt:lpstr>
      <vt:lpstr>Outdoor sources</vt:lpstr>
      <vt:lpstr>Outdoor Sources of Moisture</vt:lpstr>
      <vt:lpstr> Outdoor Sources of Moisture</vt:lpstr>
      <vt:lpstr>Plumbing Leaks </vt:lpstr>
      <vt:lpstr>Moisture required for mold and microbial growth</vt:lpstr>
      <vt:lpstr>Adsorption, Absorption, and Condensation </vt:lpstr>
      <vt:lpstr>Summer Mold Syndrome</vt:lpstr>
      <vt:lpstr>Crawlspaces  </vt:lpstr>
      <vt:lpstr>The perfect storm </vt:lpstr>
      <vt:lpstr>  Well ventilated </vt:lpstr>
      <vt:lpstr>Portable Air Cleaners</vt:lpstr>
      <vt:lpstr>Other air cleaning devices</vt:lpstr>
      <vt:lpstr>Maintenance and ventilation </vt:lpstr>
      <vt:lpstr>Cleaning and Clutter</vt:lpstr>
      <vt:lpstr> Contaminant free   </vt:lpstr>
      <vt:lpstr>Dampness and mold can be expensive </vt:lpstr>
      <vt:lpstr>Dampness and Mold Growth Impacts to Health</vt:lpstr>
      <vt:lpstr>Susceptible Populations and conditions</vt:lpstr>
      <vt:lpstr>Mold and Health Effects</vt:lpstr>
      <vt:lpstr>Mechanisms of health impacts </vt:lpstr>
      <vt:lpstr>Other Symptoms associated with “exposure” to mold </vt:lpstr>
      <vt:lpstr>Case study- Structured interview</vt:lpstr>
      <vt:lpstr>Questions we ask about dampness and mold growth</vt:lpstr>
      <vt:lpstr>Start with a thorough and informed inspection </vt:lpstr>
      <vt:lpstr>Selecting an Air Quality Consultant</vt:lpstr>
      <vt:lpstr>Mold Testing – CDC Guidance </vt:lpstr>
      <vt:lpstr>Mold Testing  EPA Guidance</vt:lpstr>
      <vt:lpstr>General Guidance</vt:lpstr>
      <vt:lpstr>Limitations of Mold Sampling and Testing</vt:lpstr>
      <vt:lpstr>Exposure Assessment</vt:lpstr>
      <vt:lpstr>Best practices to remediation of water damage and mold growth</vt:lpstr>
      <vt:lpstr>Remedial actions for water damage and mold growth </vt:lpstr>
      <vt:lpstr>Verification</vt:lpstr>
      <vt:lpstr>Validation</vt:lpstr>
      <vt:lpstr>Government and Industry Guidance</vt:lpstr>
      <vt:lpstr>Mold remediation – questions and judgements  </vt:lpstr>
      <vt:lpstr>Agreement</vt:lpstr>
      <vt:lpstr>Biocides, sanitizers, disinfectants and anti-microbial pesticides</vt:lpstr>
      <vt:lpstr>Risk assessment, risk perception, and risk communication</vt:lpstr>
      <vt:lpstr>How can health departments help?</vt:lpstr>
      <vt:lpstr>Mold:  Landlords and Tenants</vt:lpstr>
      <vt:lpstr>Mold:  Landlord and Tenants </vt:lpstr>
      <vt:lpstr>Final Remarks </vt:lpstr>
      <vt:lpstr>References </vt:lpstr>
      <vt:lpstr>References </vt:lpstr>
      <vt:lpstr>References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lipton, david m</cp:lastModifiedBy>
  <cp:revision>252</cp:revision>
  <cp:lastPrinted>2024-10-25T16:13:59Z</cp:lastPrinted>
  <dcterms:created xsi:type="dcterms:W3CDTF">2019-07-31T20:06:18Z</dcterms:created>
  <dcterms:modified xsi:type="dcterms:W3CDTF">2024-10-25T19:42:37Z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2016-09-28T00:00:00Z</vt:filetime>
  </property>
  <property fmtid="{D5CDD505-2E9C-101B-9397-08002B2CF9AE}" pid="3" name="Creator">
    <vt:lpwstr>Microsoft® PowerPoint® 2016</vt:lpwstr>
  </property>
  <property fmtid="{D5CDD505-2E9C-101B-9397-08002B2CF9AE}" pid="4" name="LastSaved">
    <vt:filetime>2019-07-31T00:00:00Z</vt:filetime>
  </property>
  <property fmtid="{D5CDD505-2E9C-101B-9397-08002B2CF9AE}" pid="5" name="ContentTypeId">
    <vt:lpwstr>0x010100AAFEE30422645A459041866543E5112E</vt:lpwstr>
  </property>
</Properties>
</file>