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3C9_6F209FE8.xml" ContentType="application/vnd.ms-powerpoint.comments+xml"/>
  <Override PartName="/ppt/comments/modernComment_3C8_210F4EDE.xml" ContentType="application/vnd.ms-powerpoint.comments+xml"/>
  <Override PartName="/ppt/comments/modernComment_3DE_E11BA5B1.xml" ContentType="application/vnd.ms-powerpoint.comments+xml"/>
  <Override PartName="/ppt/notesSlides/notesSlide3.xml" ContentType="application/vnd.openxmlformats-officedocument.presentationml.notesSlide+xml"/>
  <Override PartName="/ppt/comments/modernComment_103_8BD95913.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0" r:id="rId4"/>
  </p:sldMasterIdLst>
  <p:notesMasterIdLst>
    <p:notesMasterId r:id="rId41"/>
  </p:notesMasterIdLst>
  <p:sldIdLst>
    <p:sldId id="921" r:id="rId5"/>
    <p:sldId id="805" r:id="rId6"/>
    <p:sldId id="967" r:id="rId7"/>
    <p:sldId id="993" r:id="rId8"/>
    <p:sldId id="969" r:id="rId9"/>
    <p:sldId id="968" r:id="rId10"/>
    <p:sldId id="998" r:id="rId11"/>
    <p:sldId id="972" r:id="rId12"/>
    <p:sldId id="990" r:id="rId13"/>
    <p:sldId id="991" r:id="rId14"/>
    <p:sldId id="992" r:id="rId15"/>
    <p:sldId id="995" r:id="rId16"/>
    <p:sldId id="970" r:id="rId17"/>
    <p:sldId id="986" r:id="rId18"/>
    <p:sldId id="975" r:id="rId19"/>
    <p:sldId id="974" r:id="rId20"/>
    <p:sldId id="973" r:id="rId21"/>
    <p:sldId id="989" r:id="rId22"/>
    <p:sldId id="996" r:id="rId23"/>
    <p:sldId id="976" r:id="rId24"/>
    <p:sldId id="987" r:id="rId25"/>
    <p:sldId id="981" r:id="rId26"/>
    <p:sldId id="980" r:id="rId27"/>
    <p:sldId id="979" r:id="rId28"/>
    <p:sldId id="978" r:id="rId29"/>
    <p:sldId id="977" r:id="rId30"/>
    <p:sldId id="258" r:id="rId31"/>
    <p:sldId id="261" r:id="rId32"/>
    <p:sldId id="259" r:id="rId33"/>
    <p:sldId id="260" r:id="rId34"/>
    <p:sldId id="982" r:id="rId35"/>
    <p:sldId id="997" r:id="rId36"/>
    <p:sldId id="985" r:id="rId37"/>
    <p:sldId id="988" r:id="rId38"/>
    <p:sldId id="983" r:id="rId39"/>
    <p:sldId id="966"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12FC384-1015-4E26-D201-B08132D2FDD5}" name="Lee, Megan l" initials="ML" userId="S::megan.lee@dhhs.nc.gov::53f3f7a0-ca66-4dfb-b941-9aed6f23638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94660"/>
  </p:normalViewPr>
  <p:slideViewPr>
    <p:cSldViewPr snapToGrid="0">
      <p:cViewPr varScale="1">
        <p:scale>
          <a:sx n="91" d="100"/>
          <a:sy n="91" d="100"/>
        </p:scale>
        <p:origin x="444" y="78"/>
      </p:cViewPr>
      <p:guideLst/>
    </p:cSldViewPr>
  </p:slideViewPr>
  <p:notesTextViewPr>
    <p:cViewPr>
      <p:scale>
        <a:sx n="25" d="100"/>
        <a:sy n="25" d="100"/>
      </p:scale>
      <p:origin x="0" y="0"/>
    </p:cViewPr>
  </p:notesTextViewPr>
  <p:sorterViewPr>
    <p:cViewPr varScale="1">
      <p:scale>
        <a:sx n="100" d="100"/>
        <a:sy n="100" d="100"/>
      </p:scale>
      <p:origin x="0" y="-17347"/>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omments/modernComment_103_8BD95913.xml><?xml version="1.0" encoding="utf-8"?>
<p188:cmLst xmlns:a="http://schemas.openxmlformats.org/drawingml/2006/main" xmlns:r="http://schemas.openxmlformats.org/officeDocument/2006/relationships" xmlns:p188="http://schemas.microsoft.com/office/powerpoint/2018/8/main">
  <p188:cm id="{872B3563-B321-4704-80BD-444C40BC6133}" authorId="{D12FC384-1015-4E26-D201-B08132D2FDD5}" created="2026-02-20T13:39:41.335">
    <ac:txMkLst xmlns:ac="http://schemas.microsoft.com/office/drawing/2013/main/command">
      <pc:docMk xmlns:pc="http://schemas.microsoft.com/office/powerpoint/2013/main/command"/>
      <pc:sldMk xmlns:pc="http://schemas.microsoft.com/office/powerpoint/2013/main/command" cId="2346277139" sldId="259"/>
      <ac:spMk id="3" creationId="{6ED260F3-E8D0-8F75-90E8-2D875E5BB903}"/>
      <ac:txMk cp="0" len="98">
        <ac:context len="536" hash="1345112920"/>
      </ac:txMk>
    </ac:txMkLst>
    <p188:pos x="8710730" y="291050"/>
    <p188:txBody>
      <a:bodyPr/>
      <a:lstStyle/>
      <a:p>
        <a:r>
          <a:rPr lang="en-US"/>
          <a:t>Increased font size</a:t>
        </a:r>
      </a:p>
    </p188:txBody>
  </p188:cm>
</p188:cmLst>
</file>

<file path=ppt/comments/modernComment_3C8_210F4EDE.xml><?xml version="1.0" encoding="utf-8"?>
<p188:cmLst xmlns:a="http://schemas.openxmlformats.org/drawingml/2006/main" xmlns:r="http://schemas.openxmlformats.org/officeDocument/2006/relationships" xmlns:p188="http://schemas.microsoft.com/office/powerpoint/2018/8/main">
  <p188:cm id="{B82C8652-1395-4DF8-8459-944ACF703F73}" authorId="{D12FC384-1015-4E26-D201-B08132D2FDD5}" created="2026-02-20T13:29:08.072">
    <ac:txMkLst xmlns:ac="http://schemas.microsoft.com/office/drawing/2013/main/command">
      <pc:docMk xmlns:pc="http://schemas.microsoft.com/office/powerpoint/2013/main/command"/>
      <pc:sldMk xmlns:pc="http://schemas.microsoft.com/office/powerpoint/2013/main/command" cId="554651358" sldId="968"/>
      <ac:spMk id="3" creationId="{D77BFF6C-6A3D-730F-816B-C1B59E9E2EA9}"/>
      <ac:txMk cp="285" len="3">
        <ac:context len="941" hash="3392862975"/>
      </ac:txMk>
    </ac:txMkLst>
    <p188:pos x="704294" y="1926666"/>
    <p188:txBody>
      <a:bodyPr/>
      <a:lstStyle/>
      <a:p>
        <a:r>
          <a:rPr lang="en-US"/>
          <a:t>Removed “and”</a:t>
        </a:r>
      </a:p>
    </p188:txBody>
  </p188:cm>
</p188:cmLst>
</file>

<file path=ppt/comments/modernComment_3C9_6F209FE8.xml><?xml version="1.0" encoding="utf-8"?>
<p188:cmLst xmlns:a="http://schemas.openxmlformats.org/drawingml/2006/main" xmlns:r="http://schemas.openxmlformats.org/officeDocument/2006/relationships" xmlns:p188="http://schemas.microsoft.com/office/powerpoint/2018/8/main">
  <p188:cm id="{A2E81E5A-B544-4387-A9F1-311AA8FD923C}" authorId="{D12FC384-1015-4E26-D201-B08132D2FDD5}" created="2026-02-20T13:26:04.711">
    <ac:txMkLst xmlns:ac="http://schemas.microsoft.com/office/drawing/2013/main/command">
      <pc:docMk xmlns:pc="http://schemas.microsoft.com/office/powerpoint/2013/main/command"/>
      <pc:sldMk xmlns:pc="http://schemas.microsoft.com/office/powerpoint/2013/main/command" cId="1864409064" sldId="969"/>
      <ac:spMk id="3" creationId="{E2CB8AE8-7E6B-1191-D1C4-5EE4BB229867}"/>
      <ac:txMk cp="22" len="1">
        <ac:context len="436" hash="2836867689"/>
      </ac:txMk>
    </ac:txMkLst>
    <p188:pos x="1806758" y="661201"/>
    <p188:txBody>
      <a:bodyPr/>
      <a:lstStyle/>
      <a:p>
        <a:r>
          <a:rPr lang="en-US"/>
          <a:t>I took out duplicate quotation mark here</a:t>
        </a:r>
      </a:p>
    </p188:txBody>
  </p188:cm>
  <p188:cm id="{0DFA135F-3D29-4F77-B40C-A6B3F8ED4D64}" authorId="{D12FC384-1015-4E26-D201-B08132D2FDD5}" created="2026-02-20T13:27:55.232">
    <ac:txMkLst xmlns:ac="http://schemas.microsoft.com/office/drawing/2013/main/command">
      <pc:docMk xmlns:pc="http://schemas.microsoft.com/office/powerpoint/2013/main/command"/>
      <pc:sldMk xmlns:pc="http://schemas.microsoft.com/office/powerpoint/2013/main/command" cId="1864409064" sldId="969"/>
      <ac:spMk id="3" creationId="{E2CB8AE8-7E6B-1191-D1C4-5EE4BB229867}"/>
      <ac:txMk cp="352" len="4">
        <ac:context len="436" hash="2836867689"/>
      </ac:txMk>
    </ac:txMkLst>
    <p188:pos x="917071" y="3602109"/>
    <p188:txBody>
      <a:bodyPr/>
      <a:lstStyle/>
      <a:p>
        <a:r>
          <a:rPr lang="en-US"/>
          <a:t>Removed “and”</a:t>
        </a:r>
      </a:p>
    </p188:txBody>
  </p188:cm>
</p188:cmLst>
</file>

<file path=ppt/comments/modernComment_3DE_E11BA5B1.xml><?xml version="1.0" encoding="utf-8"?>
<p188:cmLst xmlns:a="http://schemas.openxmlformats.org/drawingml/2006/main" xmlns:r="http://schemas.openxmlformats.org/officeDocument/2006/relationships" xmlns:p188="http://schemas.microsoft.com/office/powerpoint/2018/8/main">
  <p188:cm id="{9E2D5FEF-8CDD-4FA4-A1CD-E23F0500008F}" authorId="{D12FC384-1015-4E26-D201-B08132D2FDD5}" created="2026-02-20T13:32:47.811">
    <ac:deMkLst xmlns:ac="http://schemas.microsoft.com/office/drawing/2013/main/command">
      <pc:docMk xmlns:pc="http://schemas.microsoft.com/office/powerpoint/2013/main/command"/>
      <pc:sldMk xmlns:pc="http://schemas.microsoft.com/office/powerpoint/2013/main/command" cId="3776685489" sldId="990"/>
      <ac:picMk id="9" creationId="{D66187FC-7E88-08A5-29F5-BB020EB175B0}"/>
    </ac:deMkLst>
    <p188:txBody>
      <a:bodyPr/>
      <a:lstStyle/>
      <a:p>
        <a:r>
          <a:rPr lang="en-US"/>
          <a:t>The formula number says “formula number no.” instead of just “formula no.” If you pulled this from the EPA or somewhere else and it can’t be edited then I don’t think it matters. But if it can be changed easily it may be worth removing the redundancy.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348B85-DEF0-4B5A-B504-0A5275EA5494}" type="datetimeFigureOut">
              <a:rPr lang="en-US" smtClean="0"/>
              <a:t>3/5/2026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138F12-2CAF-4132-BF79-6487D56DA522}" type="slidenum">
              <a:rPr lang="en-US" smtClean="0"/>
              <a:t>‹#›</a:t>
            </a:fld>
            <a:endParaRPr lang="en-US"/>
          </a:p>
        </p:txBody>
      </p:sp>
    </p:spTree>
    <p:extLst>
      <p:ext uri="{BB962C8B-B14F-4D97-AF65-F5344CB8AC3E}">
        <p14:creationId xmlns:p14="http://schemas.microsoft.com/office/powerpoint/2010/main" val="4168391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4000" dirty="0"/>
          </a:p>
        </p:txBody>
      </p:sp>
      <p:sp>
        <p:nvSpPr>
          <p:cNvPr id="4" name="Slide Number Placeholder 3"/>
          <p:cNvSpPr>
            <a:spLocks noGrp="1"/>
          </p:cNvSpPr>
          <p:nvPr>
            <p:ph type="sldNum" sz="quarter" idx="10"/>
          </p:nvPr>
        </p:nvSpPr>
        <p:spPr/>
        <p:txBody>
          <a:bodyPr/>
          <a:lstStyle/>
          <a:p>
            <a:fld id="{753D221B-1D52-4207-9B15-5D5E386531A1}" type="slidenum">
              <a:rPr lang="en-US" smtClean="0"/>
              <a:pPr/>
              <a:t>1</a:t>
            </a:fld>
            <a:endParaRPr lang="en-US" dirty="0"/>
          </a:p>
        </p:txBody>
      </p:sp>
    </p:spTree>
    <p:extLst>
      <p:ext uri="{BB962C8B-B14F-4D97-AF65-F5344CB8AC3E}">
        <p14:creationId xmlns:p14="http://schemas.microsoft.com/office/powerpoint/2010/main" val="477739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138F12-2CAF-4132-BF79-6487D56DA522}" type="slidenum">
              <a:rPr lang="en-US" smtClean="0"/>
              <a:t>2</a:t>
            </a:fld>
            <a:endParaRPr lang="en-US"/>
          </a:p>
        </p:txBody>
      </p:sp>
    </p:spTree>
    <p:extLst>
      <p:ext uri="{BB962C8B-B14F-4D97-AF65-F5344CB8AC3E}">
        <p14:creationId xmlns:p14="http://schemas.microsoft.com/office/powerpoint/2010/main" val="1765806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138F12-2CAF-4132-BF79-6487D56DA522}" type="slidenum">
              <a:rPr lang="en-US" smtClean="0"/>
              <a:t>18</a:t>
            </a:fld>
            <a:endParaRPr lang="en-US"/>
          </a:p>
        </p:txBody>
      </p:sp>
    </p:spTree>
    <p:extLst>
      <p:ext uri="{BB962C8B-B14F-4D97-AF65-F5344CB8AC3E}">
        <p14:creationId xmlns:p14="http://schemas.microsoft.com/office/powerpoint/2010/main" val="1874383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F5B5503-D692-4DAA-8F82-3000AD142659}" type="datetimeFigureOut">
              <a:rPr lang="en-US" smtClean="0"/>
              <a:t>3/5/2026</a:t>
            </a:fld>
            <a:endParaRPr lang="en-US"/>
          </a:p>
        </p:txBody>
      </p:sp>
      <p:sp>
        <p:nvSpPr>
          <p:cNvPr id="5" name="Footer Placeholder 4"/>
          <p:cNvSpPr>
            <a:spLocks noGrp="1"/>
          </p:cNvSpPr>
          <p:nvPr>
            <p:ph type="ftr" sz="quarter" idx="11"/>
          </p:nvPr>
        </p:nvSpPr>
        <p:spPr>
          <a:xfrm>
            <a:off x="1451579" y="329307"/>
            <a:ext cx="5626774" cy="309201"/>
          </a:xfrm>
        </p:spPr>
        <p:txBody>
          <a:bodyPr/>
          <a:lstStyle/>
          <a:p>
            <a:endParaRPr lang="en-US"/>
          </a:p>
        </p:txBody>
      </p:sp>
      <p:sp>
        <p:nvSpPr>
          <p:cNvPr id="6" name="Slide Number Placeholder 5"/>
          <p:cNvSpPr>
            <a:spLocks noGrp="1"/>
          </p:cNvSpPr>
          <p:nvPr>
            <p:ph type="sldNum" sz="quarter" idx="12"/>
          </p:nvPr>
        </p:nvSpPr>
        <p:spPr>
          <a:xfrm>
            <a:off x="476834" y="798973"/>
            <a:ext cx="811019" cy="503578"/>
          </a:xfrm>
        </p:spPr>
        <p:txBody>
          <a:bodyPr/>
          <a:lstStyle/>
          <a:p>
            <a:fld id="{10178EE0-40CB-4F06-B14F-8E9681790B7F}" type="slidenum">
              <a:rPr lang="en-US" smtClean="0"/>
              <a:t>‹#›</a:t>
            </a:fld>
            <a:endParaRPr lang="en-US"/>
          </a:p>
        </p:txBody>
      </p:sp>
    </p:spTree>
    <p:extLst>
      <p:ext uri="{BB962C8B-B14F-4D97-AF65-F5344CB8AC3E}">
        <p14:creationId xmlns:p14="http://schemas.microsoft.com/office/powerpoint/2010/main" val="3548290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5B5503-D692-4DAA-8F82-3000AD142659}" type="datetimeFigureOut">
              <a:rPr lang="en-US" smtClean="0"/>
              <a:t>3/5/2026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178EE0-40CB-4F06-B14F-8E9681790B7F}" type="slidenum">
              <a:rPr lang="en-US" smtClean="0"/>
              <a:t>‹#›</a:t>
            </a:fld>
            <a:endParaRPr lang="en-US"/>
          </a:p>
        </p:txBody>
      </p:sp>
    </p:spTree>
    <p:extLst>
      <p:ext uri="{BB962C8B-B14F-4D97-AF65-F5344CB8AC3E}">
        <p14:creationId xmlns:p14="http://schemas.microsoft.com/office/powerpoint/2010/main" val="3941479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5B5503-D692-4DAA-8F82-3000AD142659}" type="datetimeFigureOut">
              <a:rPr lang="en-US" smtClean="0"/>
              <a:t>3/5/2026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178EE0-40CB-4F06-B14F-8E9681790B7F}" type="slidenum">
              <a:rPr lang="en-US" smtClean="0"/>
              <a:t>‹#›</a:t>
            </a:fld>
            <a:endParaRPr lang="en-US"/>
          </a:p>
        </p:txBody>
      </p:sp>
    </p:spTree>
    <p:extLst>
      <p:ext uri="{BB962C8B-B14F-4D97-AF65-F5344CB8AC3E}">
        <p14:creationId xmlns:p14="http://schemas.microsoft.com/office/powerpoint/2010/main" val="1402854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5B5503-D692-4DAA-8F82-3000AD142659}" type="datetimeFigureOut">
              <a:rPr lang="en-US" smtClean="0"/>
              <a:t>3/5/2026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178EE0-40CB-4F06-B14F-8E9681790B7F}" type="slidenum">
              <a:rPr lang="en-US" smtClean="0"/>
              <a:t>‹#›</a:t>
            </a:fld>
            <a:endParaRPr lang="en-US"/>
          </a:p>
        </p:txBody>
      </p:sp>
    </p:spTree>
    <p:extLst>
      <p:ext uri="{BB962C8B-B14F-4D97-AF65-F5344CB8AC3E}">
        <p14:creationId xmlns:p14="http://schemas.microsoft.com/office/powerpoint/2010/main" val="1199632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5B5503-D692-4DAA-8F82-3000AD142659}" type="datetimeFigureOut">
              <a:rPr lang="en-US" smtClean="0"/>
              <a:t>3/5/2026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178EE0-40CB-4F06-B14F-8E9681790B7F}" type="slidenum">
              <a:rPr lang="en-US" smtClean="0"/>
              <a:t>‹#›</a:t>
            </a:fld>
            <a:endParaRPr lang="en-US"/>
          </a:p>
        </p:txBody>
      </p:sp>
    </p:spTree>
    <p:extLst>
      <p:ext uri="{BB962C8B-B14F-4D97-AF65-F5344CB8AC3E}">
        <p14:creationId xmlns:p14="http://schemas.microsoft.com/office/powerpoint/2010/main" val="3157691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5B5503-D692-4DAA-8F82-3000AD142659}" type="datetimeFigureOut">
              <a:rPr lang="en-US" smtClean="0"/>
              <a:t>3/5/2026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178EE0-40CB-4F06-B14F-8E9681790B7F}" type="slidenum">
              <a:rPr lang="en-US" smtClean="0"/>
              <a:t>‹#›</a:t>
            </a:fld>
            <a:endParaRPr lang="en-US"/>
          </a:p>
        </p:txBody>
      </p:sp>
    </p:spTree>
    <p:extLst>
      <p:ext uri="{BB962C8B-B14F-4D97-AF65-F5344CB8AC3E}">
        <p14:creationId xmlns:p14="http://schemas.microsoft.com/office/powerpoint/2010/main" val="983044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5B5503-D692-4DAA-8F82-3000AD142659}" type="datetimeFigureOut">
              <a:rPr lang="en-US" smtClean="0"/>
              <a:t>3/5/2026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178EE0-40CB-4F06-B14F-8E9681790B7F}" type="slidenum">
              <a:rPr lang="en-US" smtClean="0"/>
              <a:t>‹#›</a:t>
            </a:fld>
            <a:endParaRPr lang="en-US"/>
          </a:p>
        </p:txBody>
      </p:sp>
    </p:spTree>
    <p:extLst>
      <p:ext uri="{BB962C8B-B14F-4D97-AF65-F5344CB8AC3E}">
        <p14:creationId xmlns:p14="http://schemas.microsoft.com/office/powerpoint/2010/main" val="414099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F5B5503-D692-4DAA-8F82-3000AD142659}" type="datetimeFigureOut">
              <a:rPr lang="en-US" smtClean="0"/>
              <a:t>3/5/2026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178EE0-40CB-4F06-B14F-8E9681790B7F}" type="slidenum">
              <a:rPr lang="en-US" smtClean="0"/>
              <a:t>‹#›</a:t>
            </a:fld>
            <a:endParaRPr lang="en-US"/>
          </a:p>
        </p:txBody>
      </p:sp>
    </p:spTree>
    <p:extLst>
      <p:ext uri="{BB962C8B-B14F-4D97-AF65-F5344CB8AC3E}">
        <p14:creationId xmlns:p14="http://schemas.microsoft.com/office/powerpoint/2010/main" val="2745911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5B5503-D692-4DAA-8F82-3000AD142659}" type="datetimeFigureOut">
              <a:rPr lang="en-US" smtClean="0"/>
              <a:t>3/5/2026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178EE0-40CB-4F06-B14F-8E9681790B7F}" type="slidenum">
              <a:rPr lang="en-US" smtClean="0"/>
              <a:t>‹#›</a:t>
            </a:fld>
            <a:endParaRPr lang="en-US"/>
          </a:p>
        </p:txBody>
      </p:sp>
    </p:spTree>
    <p:extLst>
      <p:ext uri="{BB962C8B-B14F-4D97-AF65-F5344CB8AC3E}">
        <p14:creationId xmlns:p14="http://schemas.microsoft.com/office/powerpoint/2010/main" val="933628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5B5503-D692-4DAA-8F82-3000AD142659}" type="datetimeFigureOut">
              <a:rPr lang="en-US" smtClean="0"/>
              <a:t>3/5/2026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178EE0-40CB-4F06-B14F-8E9681790B7F}" type="slidenum">
              <a:rPr lang="en-US" smtClean="0"/>
              <a:t>‹#›</a:t>
            </a:fld>
            <a:endParaRPr lang="en-US"/>
          </a:p>
        </p:txBody>
      </p:sp>
    </p:spTree>
    <p:extLst>
      <p:ext uri="{BB962C8B-B14F-4D97-AF65-F5344CB8AC3E}">
        <p14:creationId xmlns:p14="http://schemas.microsoft.com/office/powerpoint/2010/main" val="705496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DF5B5503-D692-4DAA-8F82-3000AD142659}" type="datetimeFigureOut">
              <a:rPr lang="en-US" smtClean="0"/>
              <a:t>3/5/2026</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10178EE0-40CB-4F06-B14F-8E9681790B7F}" type="slidenum">
              <a:rPr lang="en-US" smtClean="0"/>
              <a:t>‹#›</a:t>
            </a:fld>
            <a:endParaRPr lang="en-US"/>
          </a:p>
        </p:txBody>
      </p:sp>
    </p:spTree>
    <p:extLst>
      <p:ext uri="{BB962C8B-B14F-4D97-AF65-F5344CB8AC3E}">
        <p14:creationId xmlns:p14="http://schemas.microsoft.com/office/powerpoint/2010/main" val="1883341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DF5B5503-D692-4DAA-8F82-3000AD142659}" type="datetimeFigureOut">
              <a:rPr lang="en-US" smtClean="0"/>
              <a:t>3/5/2026</a:t>
            </a:fld>
            <a:endParaRPr lang="en-US"/>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10178EE0-40CB-4F06-B14F-8E9681790B7F}" type="slidenum">
              <a:rPr lang="en-US" smtClean="0"/>
              <a:t>‹#›</a:t>
            </a:fld>
            <a:endParaRPr lang="en-US"/>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0122608"/>
      </p:ext>
    </p:extLst>
  </p:cSld>
  <p:clrMap bg1="dk1" tx1="lt1" bg2="dk2" tx2="lt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ordspub.epa.gov/ords/pesticides/f?p=PPLS:1" TargetMode="External"/><Relationship Id="rId2" Type="http://schemas.microsoft.com/office/2018/10/relationships/comments" Target="../comments/modernComment_103_8BD959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8.tmp"/><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tmp"/><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tmp"/><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Robert.pearsall@dhhs.nc.gov" TargetMode="External"/><Relationship Id="rId2" Type="http://schemas.openxmlformats.org/officeDocument/2006/relationships/image" Target="../media/image1.jpg"/><Relationship Id="rId1" Type="http://schemas.openxmlformats.org/officeDocument/2006/relationships/slideLayout" Target="../slideLayouts/slideLayout6.xml"/><Relationship Id="rId5" Type="http://schemas.openxmlformats.org/officeDocument/2006/relationships/image" Target="../media/image31.jp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microsoft.com/office/2018/10/relationships/comments" Target="../comments/modernComment_3C9_6F209FE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microsoft.com/office/2018/10/relationships/comments" Target="../comments/modernComment_3C8_210F4EDE.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hyperlink" Target="https://ehs.dph.ncdhhs.gov/hhccehb/cehu/ccs/policymemos.ht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hyperlink" Target="https://ordspub.epa.gov/ords/pesticides/f?p=PPLS:1"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microsoft.com/office/2018/10/relationships/comments" Target="../comments/modernComment_3DE_E11BA5B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6538" y="1237830"/>
            <a:ext cx="8498584" cy="1905000"/>
          </a:xfrm>
        </p:spPr>
        <p:txBody>
          <a:bodyPr>
            <a:normAutofit fontScale="90000"/>
          </a:bodyPr>
          <a:lstStyle/>
          <a:p>
            <a:r>
              <a:rPr lang="en-US" sz="4000" b="1" dirty="0">
                <a:solidFill>
                  <a:schemeClr val="tx1"/>
                </a:solidFill>
              </a:rPr>
              <a:t>Sanitizer and Disinfectant Use, Registration and review</a:t>
            </a:r>
            <a:br>
              <a:rPr lang="en-US" sz="2800" b="1" dirty="0">
                <a:solidFill>
                  <a:schemeClr val="tx1"/>
                </a:solidFill>
              </a:rPr>
            </a:br>
            <a:r>
              <a:rPr lang="en-US" sz="2800" b="1" dirty="0">
                <a:solidFill>
                  <a:schemeClr val="tx1"/>
                </a:solidFill>
              </a:rPr>
              <a:t>March 12, 2026 </a:t>
            </a:r>
          </a:p>
        </p:txBody>
      </p:sp>
      <p:sp>
        <p:nvSpPr>
          <p:cNvPr id="3" name="Subtitle 2"/>
          <p:cNvSpPr>
            <a:spLocks noGrp="1"/>
          </p:cNvSpPr>
          <p:nvPr>
            <p:ph type="subTitle" idx="1"/>
          </p:nvPr>
        </p:nvSpPr>
        <p:spPr>
          <a:xfrm>
            <a:off x="275857" y="166986"/>
            <a:ext cx="10088576" cy="2141688"/>
          </a:xfrm>
        </p:spPr>
        <p:txBody>
          <a:bodyPr>
            <a:normAutofit/>
          </a:bodyPr>
          <a:lstStyle/>
          <a:p>
            <a:pPr algn="ctr"/>
            <a:endParaRPr lang="en-US" sz="3600" dirty="0"/>
          </a:p>
          <a:p>
            <a:pPr algn="ctr"/>
            <a:endParaRPr lang="en-US" sz="3600" dirty="0"/>
          </a:p>
          <a:p>
            <a:pPr algn="ctr"/>
            <a:endParaRPr lang="en-US" sz="3600" dirty="0"/>
          </a:p>
        </p:txBody>
      </p:sp>
      <p:sp>
        <p:nvSpPr>
          <p:cNvPr id="4" name="Rectangle 2"/>
          <p:cNvSpPr txBox="1">
            <a:spLocks noChangeArrowheads="1"/>
          </p:cNvSpPr>
          <p:nvPr/>
        </p:nvSpPr>
        <p:spPr>
          <a:xfrm>
            <a:off x="618308" y="186582"/>
            <a:ext cx="10955383" cy="2209800"/>
          </a:xfrm>
          <a:prstGeom prst="rect">
            <a:avLst/>
          </a:prstGeom>
        </p:spPr>
        <p:txBody>
          <a:bodyPr vert="horz" lIns="91440" tIns="0" rIns="45720" bIns="0" rtlCol="0" anchor="t">
            <a:noAutofit/>
            <a:scene3d>
              <a:camera prst="orthographicFront"/>
              <a:lightRig rig="threePt" dir="t">
                <a:rot lat="0" lon="0" rev="4800000"/>
              </a:lightRig>
            </a:scene3d>
            <a:sp3d prstMaterial="matte">
              <a:bevelT w="50800" h="10160"/>
            </a:sp3d>
          </a:bodyPr>
          <a:lstStyle/>
          <a:p>
            <a:pPr algn="ctr" defTabSz="914400">
              <a:spcBef>
                <a:spcPct val="0"/>
              </a:spcBef>
              <a:defRPr/>
            </a:pPr>
            <a:r>
              <a:rPr lang="en-US" sz="4000" b="1" dirty="0">
                <a:latin typeface="+mj-lt"/>
                <a:ea typeface="+mj-ea"/>
                <a:cs typeface="+mj-cs"/>
              </a:rPr>
              <a:t>Children’s Environmental Health </a:t>
            </a:r>
          </a:p>
          <a:p>
            <a:pPr algn="ctr" defTabSz="914400">
              <a:spcBef>
                <a:spcPct val="0"/>
              </a:spcBef>
              <a:defRPr/>
            </a:pPr>
            <a:r>
              <a:rPr lang="en-US" sz="4000" b="1" dirty="0">
                <a:latin typeface="+mj-lt"/>
                <a:ea typeface="+mj-ea"/>
                <a:cs typeface="+mj-cs"/>
              </a:rPr>
              <a:t>Child Care SOP 2026</a:t>
            </a:r>
          </a:p>
        </p:txBody>
      </p:sp>
      <p:pic>
        <p:nvPicPr>
          <p:cNvPr id="8" name="Picture 7" descr="A picture containing mask&#10;&#10;AI-generated content may be incorrect.">
            <a:extLst>
              <a:ext uri="{FF2B5EF4-FFF2-40B4-BE49-F238E27FC236}">
                <a16:creationId xmlns:a16="http://schemas.microsoft.com/office/drawing/2014/main" id="{12934D30-ACD5-74D6-2A4A-6D8F5A4F05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02" y="3936139"/>
            <a:ext cx="5143843" cy="2060967"/>
          </a:xfrm>
          <a:prstGeom prst="rect">
            <a:avLst/>
          </a:prstGeom>
        </p:spPr>
      </p:pic>
      <p:pic>
        <p:nvPicPr>
          <p:cNvPr id="13" name="Picture 12" descr="Text&#10;&#10;AI-generated content may be incorrect.">
            <a:extLst>
              <a:ext uri="{FF2B5EF4-FFF2-40B4-BE49-F238E27FC236}">
                <a16:creationId xmlns:a16="http://schemas.microsoft.com/office/drawing/2014/main" id="{1B4A1CDB-B5C9-ECEA-F026-03B773DA51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8054" y="3773159"/>
            <a:ext cx="4398818" cy="2302048"/>
          </a:xfrm>
          <a:prstGeom prst="rect">
            <a:avLst/>
          </a:prstGeom>
        </p:spPr>
      </p:pic>
    </p:spTree>
    <p:extLst>
      <p:ext uri="{BB962C8B-B14F-4D97-AF65-F5344CB8AC3E}">
        <p14:creationId xmlns:p14="http://schemas.microsoft.com/office/powerpoint/2010/main" val="206825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CFB3F-4501-86EA-51A4-FF3D7C645E1C}"/>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736C6B05-8136-1A00-C2C8-805FCDFE9682}"/>
              </a:ext>
            </a:extLst>
          </p:cNvPr>
          <p:cNvSpPr txBox="1">
            <a:spLocks/>
          </p:cNvSpPr>
          <p:nvPr/>
        </p:nvSpPr>
        <p:spPr>
          <a:xfrm>
            <a:off x="3102077" y="347199"/>
            <a:ext cx="5987845" cy="970149"/>
          </a:xfrm>
          <a:prstGeom prst="rect">
            <a:avLst/>
          </a:prstGeom>
        </p:spPr>
        <p:txBody>
          <a:bodyP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b="1" dirty="0">
                <a:solidFill>
                  <a:prstClr val="black"/>
                </a:solidFill>
                <a:latin typeface="Calibri Light" panose="020F0302020204030204"/>
              </a:rPr>
              <a:t>EPA Registration Numbers  </a:t>
            </a:r>
            <a:br>
              <a:rPr lang="en-US" sz="3200" b="1" dirty="0">
                <a:solidFill>
                  <a:prstClr val="black"/>
                </a:solidFill>
                <a:latin typeface="Calibri Light" panose="020F0302020204030204"/>
              </a:rPr>
            </a:br>
            <a:endParaRPr lang="en-US" sz="3200" dirty="0"/>
          </a:p>
        </p:txBody>
      </p:sp>
      <p:pic>
        <p:nvPicPr>
          <p:cNvPr id="6" name="Content Placeholder 5" descr="Graphical user interface, text, application, email&#10;&#10;AI-generated content may be incorrect.">
            <a:extLst>
              <a:ext uri="{FF2B5EF4-FFF2-40B4-BE49-F238E27FC236}">
                <a16:creationId xmlns:a16="http://schemas.microsoft.com/office/drawing/2014/main" id="{69B31EC5-6713-FE1E-CA8A-721B10E7148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2040" b="6028"/>
          <a:stretch>
            <a:fillRect/>
          </a:stretch>
        </p:blipFill>
        <p:spPr>
          <a:xfrm>
            <a:off x="1565714" y="858807"/>
            <a:ext cx="9060571" cy="5651994"/>
          </a:xfrm>
        </p:spPr>
      </p:pic>
    </p:spTree>
    <p:extLst>
      <p:ext uri="{BB962C8B-B14F-4D97-AF65-F5344CB8AC3E}">
        <p14:creationId xmlns:p14="http://schemas.microsoft.com/office/powerpoint/2010/main" val="587448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6B959-5E12-9F04-C6CB-98F237601B5E}"/>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0D13CD12-D4E2-6616-4067-0D258C7A8B82}"/>
              </a:ext>
            </a:extLst>
          </p:cNvPr>
          <p:cNvSpPr txBox="1">
            <a:spLocks/>
          </p:cNvSpPr>
          <p:nvPr/>
        </p:nvSpPr>
        <p:spPr>
          <a:xfrm>
            <a:off x="3102077" y="347199"/>
            <a:ext cx="5987845" cy="970149"/>
          </a:xfrm>
          <a:prstGeom prst="rect">
            <a:avLst/>
          </a:prstGeom>
        </p:spPr>
        <p:txBody>
          <a:bodyP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b="1" dirty="0">
                <a:solidFill>
                  <a:prstClr val="black"/>
                </a:solidFill>
                <a:latin typeface="Calibri Light" panose="020F0302020204030204"/>
              </a:rPr>
              <a:t>EPA Registration Numbers  </a:t>
            </a:r>
            <a:br>
              <a:rPr lang="en-US" sz="3200" b="1" dirty="0">
                <a:solidFill>
                  <a:prstClr val="black"/>
                </a:solidFill>
                <a:latin typeface="Calibri Light" panose="020F0302020204030204"/>
              </a:rPr>
            </a:br>
            <a:endParaRPr lang="en-US" sz="3200" dirty="0"/>
          </a:p>
        </p:txBody>
      </p:sp>
      <p:pic>
        <p:nvPicPr>
          <p:cNvPr id="7" name="Content Placeholder 6" descr="Graphical user interface, text, application, email&#10;&#10;AI-generated content may be incorrect.">
            <a:extLst>
              <a:ext uri="{FF2B5EF4-FFF2-40B4-BE49-F238E27FC236}">
                <a16:creationId xmlns:a16="http://schemas.microsoft.com/office/drawing/2014/main" id="{0F55105D-4054-7B31-5EE6-6529193FE79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1918"/>
          <a:stretch>
            <a:fillRect/>
          </a:stretch>
        </p:blipFill>
        <p:spPr>
          <a:xfrm>
            <a:off x="1898237" y="944380"/>
            <a:ext cx="8395525" cy="5913620"/>
          </a:xfrm>
        </p:spPr>
      </p:pic>
    </p:spTree>
    <p:extLst>
      <p:ext uri="{BB962C8B-B14F-4D97-AF65-F5344CB8AC3E}">
        <p14:creationId xmlns:p14="http://schemas.microsoft.com/office/powerpoint/2010/main" val="1676319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CB406-F870-82F6-BF19-C29E7C912F36}"/>
              </a:ext>
            </a:extLst>
          </p:cNvPr>
          <p:cNvSpPr>
            <a:spLocks noGrp="1"/>
          </p:cNvSpPr>
          <p:nvPr>
            <p:ph type="ctrTitle"/>
          </p:nvPr>
        </p:nvSpPr>
        <p:spPr>
          <a:xfrm>
            <a:off x="1774421" y="528919"/>
            <a:ext cx="8637073" cy="2042502"/>
          </a:xfrm>
        </p:spPr>
        <p:txBody>
          <a:bodyPr/>
          <a:lstStyle/>
          <a:p>
            <a:r>
              <a:rPr lang="en-US" dirty="0"/>
              <a:t>Sanitizer </a:t>
            </a:r>
            <a:br>
              <a:rPr lang="en-US" dirty="0"/>
            </a:br>
            <a:r>
              <a:rPr lang="en-US" dirty="0"/>
              <a:t>Exercise </a:t>
            </a:r>
          </a:p>
        </p:txBody>
      </p:sp>
      <p:pic>
        <p:nvPicPr>
          <p:cNvPr id="5" name="Picture 4" descr="Diagram&#10;&#10;AI-generated content may be incorrect.">
            <a:extLst>
              <a:ext uri="{FF2B5EF4-FFF2-40B4-BE49-F238E27FC236}">
                <a16:creationId xmlns:a16="http://schemas.microsoft.com/office/drawing/2014/main" id="{7E5E2E97-DF68-7748-2451-EA8C5632C5A1}"/>
              </a:ext>
            </a:extLst>
          </p:cNvPr>
          <p:cNvPicPr>
            <a:picLocks noChangeAspect="1"/>
          </p:cNvPicPr>
          <p:nvPr/>
        </p:nvPicPr>
        <p:blipFill>
          <a:blip r:embed="rId2">
            <a:extLst>
              <a:ext uri="{28A0092B-C50C-407E-A947-70E740481C1C}">
                <a14:useLocalDpi xmlns:a14="http://schemas.microsoft.com/office/drawing/2010/main" val="0"/>
              </a:ext>
            </a:extLst>
          </a:blip>
          <a:srcRect t="10559" b="22876"/>
          <a:stretch>
            <a:fillRect/>
          </a:stretch>
        </p:blipFill>
        <p:spPr>
          <a:xfrm>
            <a:off x="1655427" y="2815182"/>
            <a:ext cx="8875059" cy="3227028"/>
          </a:xfrm>
          <a:prstGeom prst="rect">
            <a:avLst/>
          </a:prstGeom>
        </p:spPr>
      </p:pic>
    </p:spTree>
    <p:extLst>
      <p:ext uri="{BB962C8B-B14F-4D97-AF65-F5344CB8AC3E}">
        <p14:creationId xmlns:p14="http://schemas.microsoft.com/office/powerpoint/2010/main" val="4171341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9A5AD-593C-213B-8AEA-F014275C563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940CD1-EBA8-8D84-1596-2DAA1B6ADEA4}"/>
              </a:ext>
            </a:extLst>
          </p:cNvPr>
          <p:cNvSpPr>
            <a:spLocks noGrp="1"/>
          </p:cNvSpPr>
          <p:nvPr>
            <p:ph idx="1"/>
          </p:nvPr>
        </p:nvSpPr>
        <p:spPr>
          <a:xfrm>
            <a:off x="272087" y="1434372"/>
            <a:ext cx="11425322" cy="5128087"/>
          </a:xfrm>
        </p:spPr>
        <p:txBody>
          <a:bodyPr>
            <a:normAutofit/>
          </a:bodyPr>
          <a:lstStyle/>
          <a:p>
            <a:pPr marL="0" indent="0">
              <a:buNone/>
            </a:pPr>
            <a:br>
              <a:rPr lang="en-US" i="0" u="none" strike="noStrike" baseline="0" dirty="0">
                <a:solidFill>
                  <a:srgbClr val="00AF50"/>
                </a:solidFill>
                <a:latin typeface="Calibri" panose="020F0502020204030204" pitchFamily="34" charset="0"/>
                <a:ea typeface="Calibri" panose="020F0502020204030204" pitchFamily="34" charset="0"/>
                <a:cs typeface="Calibri" panose="020F0502020204030204" pitchFamily="34" charset="0"/>
              </a:rPr>
            </a:br>
            <a:endParaRPr lang="en-US" i="0" u="none" strike="noStrike" baseline="0" dirty="0">
              <a:solidFill>
                <a:srgbClr val="00AF50"/>
              </a:solidFill>
              <a:latin typeface="Calibri" panose="020F0502020204030204" pitchFamily="34" charset="0"/>
              <a:ea typeface="Calibri" panose="020F0502020204030204" pitchFamily="34" charset="0"/>
              <a:cs typeface="Calibri" panose="020F0502020204030204" pitchFamily="34" charset="0"/>
            </a:endParaRPr>
          </a:p>
          <a:p>
            <a:endParaRPr lang="en-US" sz="3000" dirty="0">
              <a:latin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id="{70B82AA4-7F27-2404-EB64-2E2ECAA76E79}"/>
              </a:ext>
            </a:extLst>
          </p:cNvPr>
          <p:cNvSpPr txBox="1">
            <a:spLocks/>
          </p:cNvSpPr>
          <p:nvPr/>
        </p:nvSpPr>
        <p:spPr>
          <a:xfrm>
            <a:off x="272087" y="1385997"/>
            <a:ext cx="2412119" cy="2043003"/>
          </a:xfrm>
          <a:prstGeom prst="rect">
            <a:avLst/>
          </a:prstGeom>
        </p:spPr>
        <p:txBody>
          <a:bodyP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b="1" dirty="0">
                <a:solidFill>
                  <a:prstClr val="black"/>
                </a:solidFill>
                <a:latin typeface="Calibri Light" panose="020F0302020204030204"/>
              </a:rPr>
              <a:t>EPA Registration </a:t>
            </a:r>
            <a:br>
              <a:rPr lang="en-US" sz="3200" b="1" dirty="0">
                <a:solidFill>
                  <a:prstClr val="black"/>
                </a:solidFill>
                <a:latin typeface="Calibri Light" panose="020F0302020204030204"/>
              </a:rPr>
            </a:br>
            <a:endParaRPr lang="en-US" sz="3200" dirty="0"/>
          </a:p>
        </p:txBody>
      </p:sp>
      <p:pic>
        <p:nvPicPr>
          <p:cNvPr id="6" name="Picture 5" descr="Graphical user interface, text, application&#10;&#10;AI-generated content may be incorrect.">
            <a:extLst>
              <a:ext uri="{FF2B5EF4-FFF2-40B4-BE49-F238E27FC236}">
                <a16:creationId xmlns:a16="http://schemas.microsoft.com/office/drawing/2014/main" id="{20B4FAFF-257E-9C33-3669-5B1B42A45E52}"/>
              </a:ext>
            </a:extLst>
          </p:cNvPr>
          <p:cNvPicPr>
            <a:picLocks noChangeAspect="1"/>
          </p:cNvPicPr>
          <p:nvPr/>
        </p:nvPicPr>
        <p:blipFill>
          <a:blip r:embed="rId2">
            <a:extLst>
              <a:ext uri="{28A0092B-C50C-407E-A947-70E740481C1C}">
                <a14:useLocalDpi xmlns:a14="http://schemas.microsoft.com/office/drawing/2010/main" val="0"/>
              </a:ext>
            </a:extLst>
          </a:blip>
          <a:srcRect l="12433" t="8303" r="12976" b="6970"/>
          <a:stretch>
            <a:fillRect/>
          </a:stretch>
        </p:blipFill>
        <p:spPr>
          <a:xfrm>
            <a:off x="2634830" y="295541"/>
            <a:ext cx="6922340" cy="6235325"/>
          </a:xfrm>
          <a:prstGeom prst="rect">
            <a:avLst/>
          </a:prstGeom>
        </p:spPr>
      </p:pic>
    </p:spTree>
    <p:extLst>
      <p:ext uri="{BB962C8B-B14F-4D97-AF65-F5344CB8AC3E}">
        <p14:creationId xmlns:p14="http://schemas.microsoft.com/office/powerpoint/2010/main" val="3513670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41CB0-97AC-25E0-2467-38D8774C8B8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A68409-49F0-E363-BC2B-D7345D359C3F}"/>
              </a:ext>
            </a:extLst>
          </p:cNvPr>
          <p:cNvSpPr>
            <a:spLocks noGrp="1"/>
          </p:cNvSpPr>
          <p:nvPr>
            <p:ph idx="1"/>
          </p:nvPr>
        </p:nvSpPr>
        <p:spPr>
          <a:xfrm>
            <a:off x="272087" y="1434372"/>
            <a:ext cx="11425322" cy="5128087"/>
          </a:xfrm>
        </p:spPr>
        <p:txBody>
          <a:bodyPr>
            <a:normAutofit/>
          </a:bodyPr>
          <a:lstStyle/>
          <a:p>
            <a:pPr marL="0" indent="0">
              <a:buNone/>
            </a:pPr>
            <a:br>
              <a:rPr lang="en-US" i="0" u="none" strike="noStrike" baseline="0" dirty="0">
                <a:solidFill>
                  <a:srgbClr val="00AF50"/>
                </a:solidFill>
                <a:latin typeface="Calibri" panose="020F0502020204030204" pitchFamily="34" charset="0"/>
                <a:ea typeface="Calibri" panose="020F0502020204030204" pitchFamily="34" charset="0"/>
                <a:cs typeface="Calibri" panose="020F0502020204030204" pitchFamily="34" charset="0"/>
              </a:rPr>
            </a:br>
            <a:endParaRPr lang="en-US" i="0" u="none" strike="noStrike" baseline="0" dirty="0">
              <a:solidFill>
                <a:srgbClr val="00AF50"/>
              </a:solidFill>
              <a:latin typeface="Calibri" panose="020F0502020204030204" pitchFamily="34" charset="0"/>
              <a:ea typeface="Calibri" panose="020F0502020204030204" pitchFamily="34" charset="0"/>
              <a:cs typeface="Calibri" panose="020F0502020204030204" pitchFamily="34" charset="0"/>
            </a:endParaRPr>
          </a:p>
          <a:p>
            <a:endParaRPr lang="en-US" sz="3000" dirty="0">
              <a:latin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id="{F70EF21A-BD84-C5B6-D6AB-1A180905A621}"/>
              </a:ext>
            </a:extLst>
          </p:cNvPr>
          <p:cNvSpPr txBox="1">
            <a:spLocks/>
          </p:cNvSpPr>
          <p:nvPr/>
        </p:nvSpPr>
        <p:spPr>
          <a:xfrm>
            <a:off x="272087" y="1385997"/>
            <a:ext cx="1946787" cy="2043003"/>
          </a:xfrm>
          <a:prstGeom prst="rect">
            <a:avLst/>
          </a:prstGeom>
        </p:spPr>
        <p:txBody>
          <a:bodyP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b="1" dirty="0">
                <a:solidFill>
                  <a:prstClr val="black"/>
                </a:solidFill>
                <a:latin typeface="Calibri Light" panose="020F0302020204030204"/>
              </a:rPr>
              <a:t>EPA Registered Sanitizer </a:t>
            </a:r>
            <a:br>
              <a:rPr lang="en-US" sz="3200" b="1" dirty="0">
                <a:solidFill>
                  <a:prstClr val="black"/>
                </a:solidFill>
                <a:latin typeface="Calibri Light" panose="020F0302020204030204"/>
              </a:rPr>
            </a:br>
            <a:endParaRPr lang="en-US" sz="3200" dirty="0"/>
          </a:p>
        </p:txBody>
      </p:sp>
      <p:pic>
        <p:nvPicPr>
          <p:cNvPr id="4" name="Picture 3" descr="Graphical user interface, text, application&#10;&#10;AI-generated content may be incorrect.">
            <a:extLst>
              <a:ext uri="{FF2B5EF4-FFF2-40B4-BE49-F238E27FC236}">
                <a16:creationId xmlns:a16="http://schemas.microsoft.com/office/drawing/2014/main" id="{4422178C-C4F9-770B-F39A-5F3FB2331E4A}"/>
              </a:ext>
            </a:extLst>
          </p:cNvPr>
          <p:cNvPicPr>
            <a:picLocks noChangeAspect="1"/>
          </p:cNvPicPr>
          <p:nvPr/>
        </p:nvPicPr>
        <p:blipFill>
          <a:blip r:embed="rId2">
            <a:extLst>
              <a:ext uri="{28A0092B-C50C-407E-A947-70E740481C1C}">
                <a14:useLocalDpi xmlns:a14="http://schemas.microsoft.com/office/drawing/2010/main" val="0"/>
              </a:ext>
            </a:extLst>
          </a:blip>
          <a:srcRect l="13344" t="8387" r="11617"/>
          <a:stretch>
            <a:fillRect/>
          </a:stretch>
        </p:blipFill>
        <p:spPr>
          <a:xfrm>
            <a:off x="2784987" y="295541"/>
            <a:ext cx="6622026" cy="6282813"/>
          </a:xfrm>
          <a:prstGeom prst="rect">
            <a:avLst/>
          </a:prstGeom>
        </p:spPr>
      </p:pic>
    </p:spTree>
    <p:extLst>
      <p:ext uri="{BB962C8B-B14F-4D97-AF65-F5344CB8AC3E}">
        <p14:creationId xmlns:p14="http://schemas.microsoft.com/office/powerpoint/2010/main" val="3068439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E31B7-A93E-9D2D-C0B2-D641BA977E2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BE65F5-05BA-58E6-B10D-93D4486FDA46}"/>
              </a:ext>
            </a:extLst>
          </p:cNvPr>
          <p:cNvSpPr>
            <a:spLocks noGrp="1"/>
          </p:cNvSpPr>
          <p:nvPr>
            <p:ph idx="1"/>
          </p:nvPr>
        </p:nvSpPr>
        <p:spPr>
          <a:xfrm>
            <a:off x="272087" y="1434372"/>
            <a:ext cx="11425322" cy="5128087"/>
          </a:xfrm>
        </p:spPr>
        <p:txBody>
          <a:bodyPr>
            <a:normAutofit/>
          </a:bodyPr>
          <a:lstStyle/>
          <a:p>
            <a:pPr marL="0" indent="0">
              <a:buNone/>
            </a:pPr>
            <a:br>
              <a:rPr lang="en-US" i="0" u="none" strike="noStrike" baseline="0" dirty="0">
                <a:solidFill>
                  <a:srgbClr val="00AF50"/>
                </a:solidFill>
                <a:latin typeface="Calibri" panose="020F0502020204030204" pitchFamily="34" charset="0"/>
                <a:ea typeface="Calibri" panose="020F0502020204030204" pitchFamily="34" charset="0"/>
                <a:cs typeface="Calibri" panose="020F0502020204030204" pitchFamily="34" charset="0"/>
              </a:rPr>
            </a:br>
            <a:endParaRPr lang="en-US" i="0" u="none" strike="noStrike" baseline="0" dirty="0">
              <a:solidFill>
                <a:srgbClr val="00AF50"/>
              </a:solidFill>
              <a:latin typeface="Calibri" panose="020F0502020204030204" pitchFamily="34" charset="0"/>
              <a:ea typeface="Calibri" panose="020F0502020204030204" pitchFamily="34" charset="0"/>
              <a:cs typeface="Calibri" panose="020F0502020204030204" pitchFamily="34" charset="0"/>
            </a:endParaRPr>
          </a:p>
          <a:p>
            <a:endParaRPr lang="en-US" sz="3000" dirty="0">
              <a:latin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id="{74C351A7-78A2-2186-60DF-8F1880298B94}"/>
              </a:ext>
            </a:extLst>
          </p:cNvPr>
          <p:cNvSpPr txBox="1">
            <a:spLocks/>
          </p:cNvSpPr>
          <p:nvPr/>
        </p:nvSpPr>
        <p:spPr>
          <a:xfrm>
            <a:off x="272087" y="1385997"/>
            <a:ext cx="1946787" cy="2043003"/>
          </a:xfrm>
          <a:prstGeom prst="rect">
            <a:avLst/>
          </a:prstGeom>
        </p:spPr>
        <p:txBody>
          <a:bodyP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b="1" dirty="0">
                <a:solidFill>
                  <a:prstClr val="black"/>
                </a:solidFill>
                <a:latin typeface="Calibri Light" panose="020F0302020204030204"/>
              </a:rPr>
              <a:t>EPA Registered Sanitizer </a:t>
            </a:r>
            <a:br>
              <a:rPr lang="en-US" sz="3200" b="1" dirty="0">
                <a:solidFill>
                  <a:prstClr val="black"/>
                </a:solidFill>
                <a:latin typeface="Calibri Light" panose="020F0302020204030204"/>
              </a:rPr>
            </a:br>
            <a:endParaRPr lang="en-US" sz="3200" dirty="0"/>
          </a:p>
        </p:txBody>
      </p:sp>
      <p:pic>
        <p:nvPicPr>
          <p:cNvPr id="4" name="Picture 3" descr="Graphical user interface, text, application&#10;&#10;AI-generated content may be incorrect.">
            <a:extLst>
              <a:ext uri="{FF2B5EF4-FFF2-40B4-BE49-F238E27FC236}">
                <a16:creationId xmlns:a16="http://schemas.microsoft.com/office/drawing/2014/main" id="{D003B5C4-5687-F51D-C116-389AAFB260A4}"/>
              </a:ext>
            </a:extLst>
          </p:cNvPr>
          <p:cNvPicPr>
            <a:picLocks noChangeAspect="1"/>
          </p:cNvPicPr>
          <p:nvPr/>
        </p:nvPicPr>
        <p:blipFill>
          <a:blip r:embed="rId2">
            <a:extLst>
              <a:ext uri="{28A0092B-C50C-407E-A947-70E740481C1C}">
                <a14:useLocalDpi xmlns:a14="http://schemas.microsoft.com/office/drawing/2010/main" val="0"/>
              </a:ext>
            </a:extLst>
          </a:blip>
          <a:srcRect l="10001" t="15699" r="8943"/>
          <a:stretch>
            <a:fillRect/>
          </a:stretch>
        </p:blipFill>
        <p:spPr>
          <a:xfrm>
            <a:off x="2519516" y="538316"/>
            <a:ext cx="7152968" cy="5781368"/>
          </a:xfrm>
          <a:prstGeom prst="rect">
            <a:avLst/>
          </a:prstGeom>
        </p:spPr>
      </p:pic>
    </p:spTree>
    <p:extLst>
      <p:ext uri="{BB962C8B-B14F-4D97-AF65-F5344CB8AC3E}">
        <p14:creationId xmlns:p14="http://schemas.microsoft.com/office/powerpoint/2010/main" val="3634927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DBFEB-B54B-6221-B43D-1490F222D71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D54735-8BF4-448F-C32F-51E9E940C23E}"/>
              </a:ext>
            </a:extLst>
          </p:cNvPr>
          <p:cNvSpPr>
            <a:spLocks noGrp="1"/>
          </p:cNvSpPr>
          <p:nvPr>
            <p:ph idx="1"/>
          </p:nvPr>
        </p:nvSpPr>
        <p:spPr>
          <a:xfrm>
            <a:off x="272087" y="1434372"/>
            <a:ext cx="11425322" cy="5128087"/>
          </a:xfrm>
        </p:spPr>
        <p:txBody>
          <a:bodyPr>
            <a:normAutofit/>
          </a:bodyPr>
          <a:lstStyle/>
          <a:p>
            <a:pPr marL="0" indent="0">
              <a:buNone/>
            </a:pPr>
            <a:br>
              <a:rPr lang="en-US" i="0" u="none" strike="noStrike" baseline="0" dirty="0">
                <a:solidFill>
                  <a:srgbClr val="00AF50"/>
                </a:solidFill>
                <a:latin typeface="Calibri" panose="020F0502020204030204" pitchFamily="34" charset="0"/>
                <a:ea typeface="Calibri" panose="020F0502020204030204" pitchFamily="34" charset="0"/>
                <a:cs typeface="Calibri" panose="020F0502020204030204" pitchFamily="34" charset="0"/>
              </a:rPr>
            </a:br>
            <a:endParaRPr lang="en-US" i="0" u="none" strike="noStrike" baseline="0" dirty="0">
              <a:solidFill>
                <a:srgbClr val="00AF50"/>
              </a:solidFill>
              <a:latin typeface="Calibri" panose="020F0502020204030204" pitchFamily="34" charset="0"/>
              <a:ea typeface="Calibri" panose="020F0502020204030204" pitchFamily="34" charset="0"/>
              <a:cs typeface="Calibri" panose="020F0502020204030204" pitchFamily="34" charset="0"/>
            </a:endParaRPr>
          </a:p>
          <a:p>
            <a:endParaRPr lang="en-US" sz="3000" dirty="0">
              <a:latin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id="{77552533-FA96-12A3-9481-B8C8088DF0F7}"/>
              </a:ext>
            </a:extLst>
          </p:cNvPr>
          <p:cNvSpPr txBox="1">
            <a:spLocks/>
          </p:cNvSpPr>
          <p:nvPr/>
        </p:nvSpPr>
        <p:spPr>
          <a:xfrm>
            <a:off x="-1" y="1124655"/>
            <a:ext cx="2701947" cy="3908674"/>
          </a:xfrm>
          <a:prstGeom prst="rect">
            <a:avLst/>
          </a:prstGeom>
        </p:spPr>
        <p:txBody>
          <a:bodyP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b="1" dirty="0">
                <a:solidFill>
                  <a:prstClr val="black"/>
                </a:solidFill>
                <a:latin typeface="Calibri Light" panose="020F0302020204030204"/>
              </a:rPr>
              <a:t>EPA Registered Sanitizer </a:t>
            </a:r>
          </a:p>
          <a:p>
            <a:pPr algn="ctr"/>
            <a:endParaRPr lang="en-US" sz="3200" b="1" dirty="0">
              <a:solidFill>
                <a:prstClr val="black"/>
              </a:solidFill>
              <a:latin typeface="Calibri Light" panose="020F0302020204030204"/>
            </a:endParaRPr>
          </a:p>
          <a:p>
            <a:pPr algn="ctr"/>
            <a:endParaRPr lang="en-US" sz="3200" b="1" dirty="0">
              <a:solidFill>
                <a:prstClr val="black"/>
              </a:solidFill>
              <a:latin typeface="Calibri Light" panose="020F0302020204030204"/>
            </a:endParaRPr>
          </a:p>
          <a:p>
            <a:pPr marL="457200" indent="-457200">
              <a:buFont typeface="Arial" panose="020B0604020202020204" pitchFamily="34" charset="0"/>
              <a:buChar char="•"/>
            </a:pPr>
            <a:r>
              <a:rPr lang="en-US" sz="1800" b="1" dirty="0">
                <a:solidFill>
                  <a:prstClr val="black"/>
                </a:solidFill>
                <a:latin typeface="Calibri Light" panose="020F0302020204030204"/>
              </a:rPr>
              <a:t>Contact time by rule “at least 2 minutes” .2812 (5)(D)</a:t>
            </a:r>
            <a:endParaRPr lang="en-US" sz="1800" dirty="0"/>
          </a:p>
        </p:txBody>
      </p:sp>
      <p:pic>
        <p:nvPicPr>
          <p:cNvPr id="4" name="Picture 3">
            <a:extLst>
              <a:ext uri="{FF2B5EF4-FFF2-40B4-BE49-F238E27FC236}">
                <a16:creationId xmlns:a16="http://schemas.microsoft.com/office/drawing/2014/main" id="{591C3871-4DF7-501C-C707-AED17D27AA09}"/>
              </a:ext>
            </a:extLst>
          </p:cNvPr>
          <p:cNvPicPr>
            <a:picLocks noChangeAspect="1"/>
          </p:cNvPicPr>
          <p:nvPr/>
        </p:nvPicPr>
        <p:blipFill>
          <a:blip r:embed="rId2">
            <a:extLst>
              <a:ext uri="{28A0092B-C50C-407E-A947-70E740481C1C}">
                <a14:useLocalDpi xmlns:a14="http://schemas.microsoft.com/office/drawing/2010/main" val="0"/>
              </a:ext>
            </a:extLst>
          </a:blip>
          <a:srcRect l="10927" t="20210" r="10166" b="12258"/>
          <a:stretch>
            <a:fillRect/>
          </a:stretch>
        </p:blipFill>
        <p:spPr>
          <a:xfrm>
            <a:off x="2701947" y="864957"/>
            <a:ext cx="7332279" cy="5128086"/>
          </a:xfrm>
          <a:prstGeom prst="rect">
            <a:avLst/>
          </a:prstGeom>
        </p:spPr>
      </p:pic>
    </p:spTree>
    <p:extLst>
      <p:ext uri="{BB962C8B-B14F-4D97-AF65-F5344CB8AC3E}">
        <p14:creationId xmlns:p14="http://schemas.microsoft.com/office/powerpoint/2010/main" val="2003312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B3BFB-511E-DDA3-18E9-4D8B4A3F5C2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F13014-F784-7BAD-4839-634D4B4A3FBE}"/>
              </a:ext>
            </a:extLst>
          </p:cNvPr>
          <p:cNvSpPr>
            <a:spLocks noGrp="1"/>
          </p:cNvSpPr>
          <p:nvPr>
            <p:ph idx="1"/>
          </p:nvPr>
        </p:nvSpPr>
        <p:spPr>
          <a:xfrm>
            <a:off x="272087" y="1434372"/>
            <a:ext cx="11425322" cy="5128087"/>
          </a:xfrm>
        </p:spPr>
        <p:txBody>
          <a:bodyPr>
            <a:normAutofit/>
          </a:bodyPr>
          <a:lstStyle/>
          <a:p>
            <a:pPr marL="0" indent="0">
              <a:buNone/>
            </a:pPr>
            <a:br>
              <a:rPr lang="en-US" i="0" u="none" strike="noStrike" baseline="0" dirty="0">
                <a:solidFill>
                  <a:srgbClr val="00AF50"/>
                </a:solidFill>
                <a:latin typeface="Calibri" panose="020F0502020204030204" pitchFamily="34" charset="0"/>
                <a:ea typeface="Calibri" panose="020F0502020204030204" pitchFamily="34" charset="0"/>
                <a:cs typeface="Calibri" panose="020F0502020204030204" pitchFamily="34" charset="0"/>
              </a:rPr>
            </a:br>
            <a:endParaRPr lang="en-US" i="0" u="none" strike="noStrike" baseline="0" dirty="0">
              <a:solidFill>
                <a:srgbClr val="00AF50"/>
              </a:solidFill>
              <a:latin typeface="Calibri" panose="020F0502020204030204" pitchFamily="34" charset="0"/>
              <a:ea typeface="Calibri" panose="020F0502020204030204" pitchFamily="34" charset="0"/>
              <a:cs typeface="Calibri" panose="020F0502020204030204" pitchFamily="34" charset="0"/>
            </a:endParaRPr>
          </a:p>
          <a:p>
            <a:endParaRPr lang="en-US" sz="3000" dirty="0">
              <a:latin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id="{5F38AE0D-EE93-2556-6C5C-C2A2D553E72C}"/>
              </a:ext>
            </a:extLst>
          </p:cNvPr>
          <p:cNvSpPr txBox="1">
            <a:spLocks/>
          </p:cNvSpPr>
          <p:nvPr/>
        </p:nvSpPr>
        <p:spPr>
          <a:xfrm>
            <a:off x="194658" y="1385997"/>
            <a:ext cx="2441616" cy="4037631"/>
          </a:xfrm>
          <a:prstGeom prst="rect">
            <a:avLst/>
          </a:prstGeom>
        </p:spPr>
        <p:txBody>
          <a:bodyP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b="1" dirty="0">
                <a:solidFill>
                  <a:prstClr val="black"/>
                </a:solidFill>
                <a:latin typeface="Calibri Light" panose="020F0302020204030204"/>
              </a:rPr>
              <a:t>EPA </a:t>
            </a:r>
          </a:p>
          <a:p>
            <a:pPr algn="ctr"/>
            <a:r>
              <a:rPr lang="en-US" sz="3200" b="1" dirty="0">
                <a:solidFill>
                  <a:prstClr val="black"/>
                </a:solidFill>
                <a:latin typeface="Calibri Light" panose="020F0302020204030204"/>
              </a:rPr>
              <a:t>Registered Sanitizer</a:t>
            </a:r>
          </a:p>
          <a:p>
            <a:pPr algn="ctr"/>
            <a:endParaRPr lang="en-US" sz="3200" b="1" dirty="0">
              <a:solidFill>
                <a:prstClr val="black"/>
              </a:solidFill>
              <a:latin typeface="Calibri Light" panose="020F0302020204030204"/>
            </a:endParaRPr>
          </a:p>
          <a:p>
            <a:pPr marL="285750" indent="-285750">
              <a:buFont typeface="Arial" panose="020B0604020202020204" pitchFamily="34" charset="0"/>
              <a:buChar char="•"/>
            </a:pPr>
            <a:r>
              <a:rPr lang="en-US" sz="1800" b="1" dirty="0">
                <a:solidFill>
                  <a:prstClr val="black"/>
                </a:solidFill>
                <a:latin typeface="Calibri Light" panose="020F0302020204030204"/>
              </a:rPr>
              <a:t>Test Method</a:t>
            </a:r>
          </a:p>
          <a:p>
            <a:pPr algn="ctr"/>
            <a:r>
              <a:rPr lang="en-US" sz="1800" b="1" dirty="0">
                <a:solidFill>
                  <a:prstClr val="black"/>
                </a:solidFill>
                <a:latin typeface="Calibri Light" panose="020F0302020204030204"/>
              </a:rPr>
              <a:t> </a:t>
            </a:r>
          </a:p>
          <a:p>
            <a:pPr marL="285750" indent="-285750" algn="ctr">
              <a:buFont typeface="Arial" panose="020B0604020202020204" pitchFamily="34" charset="0"/>
              <a:buChar char="•"/>
            </a:pPr>
            <a:r>
              <a:rPr lang="en-US" sz="1800" b="1" dirty="0">
                <a:solidFill>
                  <a:prstClr val="black"/>
                </a:solidFill>
                <a:latin typeface="Calibri Light" panose="020F0302020204030204"/>
              </a:rPr>
              <a:t>200 ppm – 400 ppm by rule .2812 (5)(D)</a:t>
            </a:r>
            <a:br>
              <a:rPr lang="en-US" sz="1800" b="1" dirty="0">
                <a:solidFill>
                  <a:prstClr val="black"/>
                </a:solidFill>
                <a:latin typeface="Calibri Light" panose="020F0302020204030204"/>
              </a:rPr>
            </a:br>
            <a:endParaRPr lang="en-US" sz="1800" dirty="0"/>
          </a:p>
        </p:txBody>
      </p:sp>
      <p:pic>
        <p:nvPicPr>
          <p:cNvPr id="7" name="Picture 6" descr="Graphical user interface, text, application&#10;&#10;AI-generated content may be incorrect.">
            <a:extLst>
              <a:ext uri="{FF2B5EF4-FFF2-40B4-BE49-F238E27FC236}">
                <a16:creationId xmlns:a16="http://schemas.microsoft.com/office/drawing/2014/main" id="{376FABF8-7428-B564-5D0A-26B3B45A0D91}"/>
              </a:ext>
            </a:extLst>
          </p:cNvPr>
          <p:cNvPicPr>
            <a:picLocks noChangeAspect="1"/>
          </p:cNvPicPr>
          <p:nvPr/>
        </p:nvPicPr>
        <p:blipFill>
          <a:blip r:embed="rId2">
            <a:extLst>
              <a:ext uri="{28A0092B-C50C-407E-A947-70E740481C1C}">
                <a14:useLocalDpi xmlns:a14="http://schemas.microsoft.com/office/drawing/2010/main" val="0"/>
              </a:ext>
            </a:extLst>
          </a:blip>
          <a:srcRect l="13387" t="16344" r="12450" b="5376"/>
          <a:stretch>
            <a:fillRect/>
          </a:stretch>
        </p:blipFill>
        <p:spPr>
          <a:xfrm>
            <a:off x="2558845" y="377994"/>
            <a:ext cx="7074310" cy="6102011"/>
          </a:xfrm>
          <a:prstGeom prst="rect">
            <a:avLst/>
          </a:prstGeom>
        </p:spPr>
      </p:pic>
    </p:spTree>
    <p:extLst>
      <p:ext uri="{BB962C8B-B14F-4D97-AF65-F5344CB8AC3E}">
        <p14:creationId xmlns:p14="http://schemas.microsoft.com/office/powerpoint/2010/main" val="3063705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C56A8-F440-BBC6-539D-83B13084094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FD175E-78BD-DD1A-DF53-66AF07C130F5}"/>
              </a:ext>
            </a:extLst>
          </p:cNvPr>
          <p:cNvSpPr>
            <a:spLocks noGrp="1"/>
          </p:cNvSpPr>
          <p:nvPr>
            <p:ph idx="1"/>
          </p:nvPr>
        </p:nvSpPr>
        <p:spPr>
          <a:xfrm>
            <a:off x="272087" y="1434372"/>
            <a:ext cx="11425322" cy="5128087"/>
          </a:xfrm>
        </p:spPr>
        <p:txBody>
          <a:bodyPr>
            <a:normAutofit/>
          </a:bodyPr>
          <a:lstStyle/>
          <a:p>
            <a:pPr marL="0" indent="0">
              <a:buNone/>
            </a:pPr>
            <a:br>
              <a:rPr lang="en-US" i="0" u="none" strike="noStrike" baseline="0" dirty="0">
                <a:solidFill>
                  <a:srgbClr val="00AF50"/>
                </a:solidFill>
                <a:latin typeface="Calibri" panose="020F0502020204030204" pitchFamily="34" charset="0"/>
                <a:ea typeface="Calibri" panose="020F0502020204030204" pitchFamily="34" charset="0"/>
                <a:cs typeface="Calibri" panose="020F0502020204030204" pitchFamily="34" charset="0"/>
              </a:rPr>
            </a:br>
            <a:endParaRPr lang="en-US" i="0" u="none" strike="noStrike" baseline="0" dirty="0">
              <a:solidFill>
                <a:srgbClr val="00AF50"/>
              </a:solidFill>
              <a:latin typeface="Calibri" panose="020F0502020204030204" pitchFamily="34" charset="0"/>
              <a:ea typeface="Calibri" panose="020F0502020204030204" pitchFamily="34" charset="0"/>
              <a:cs typeface="Calibri" panose="020F0502020204030204" pitchFamily="34" charset="0"/>
            </a:endParaRPr>
          </a:p>
          <a:p>
            <a:endParaRPr lang="en-US" sz="3000" dirty="0">
              <a:latin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id="{4279B129-A025-AF85-BA9D-BCDF177D328E}"/>
              </a:ext>
            </a:extLst>
          </p:cNvPr>
          <p:cNvSpPr txBox="1">
            <a:spLocks/>
          </p:cNvSpPr>
          <p:nvPr/>
        </p:nvSpPr>
        <p:spPr>
          <a:xfrm>
            <a:off x="721677" y="1002539"/>
            <a:ext cx="10748645" cy="4037631"/>
          </a:xfrm>
          <a:prstGeom prst="rect">
            <a:avLst/>
          </a:prstGeom>
        </p:spPr>
        <p:txBody>
          <a:bodyP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a:solidFill>
                  <a:prstClr val="black"/>
                </a:solidFill>
                <a:latin typeface="Calibri Light" panose="020F0302020204030204"/>
              </a:rPr>
              <a:t>EPA Registered Sanitizer</a:t>
            </a:r>
          </a:p>
          <a:p>
            <a:pPr algn="ctr"/>
            <a:endParaRPr lang="en-US" sz="3200" b="1" dirty="0">
              <a:solidFill>
                <a:prstClr val="black"/>
              </a:solidFill>
              <a:latin typeface="Calibri Light" panose="020F0302020204030204"/>
            </a:endParaRPr>
          </a:p>
          <a:p>
            <a:r>
              <a:rPr lang="en-US" sz="2400" b="1" dirty="0"/>
              <a:t>15A NCAC 18A .2812 CLEANING, SANITIZING, AND DISINFECTING EQUIPMENT, UTENSILS, AND OTHER AREAS</a:t>
            </a:r>
          </a:p>
          <a:p>
            <a:r>
              <a:rPr lang="en-US" sz="2400" dirty="0"/>
              <a:t>(D) immersion for at </a:t>
            </a:r>
            <a:r>
              <a:rPr lang="en-US" sz="2400" dirty="0">
                <a:highlight>
                  <a:srgbClr val="FFFF00"/>
                </a:highlight>
              </a:rPr>
              <a:t>least two minutes </a:t>
            </a:r>
            <a:r>
              <a:rPr lang="en-US" sz="2400" dirty="0"/>
              <a:t>in a solution containing </a:t>
            </a:r>
            <a:r>
              <a:rPr lang="en-US" sz="2400" dirty="0">
                <a:highlight>
                  <a:srgbClr val="FFFF00"/>
                </a:highlight>
              </a:rPr>
              <a:t>200 to 400 ppm </a:t>
            </a:r>
            <a:r>
              <a:rPr lang="en-US" sz="2400" dirty="0"/>
              <a:t>of quaternary ammonium products and having a temperature of at least 75 degrees Fahrenheit, provided that the quaternary ammonium product label indicates that it is effective in water that has a hardness value at least equal to that of the water being used; </a:t>
            </a:r>
            <a:br>
              <a:rPr lang="en-US" sz="2400" b="1" dirty="0">
                <a:solidFill>
                  <a:prstClr val="black"/>
                </a:solidFill>
                <a:latin typeface="Calibri Light" panose="020F0302020204030204"/>
              </a:rPr>
            </a:br>
            <a:endParaRPr lang="en-US" sz="2400" dirty="0"/>
          </a:p>
        </p:txBody>
      </p:sp>
    </p:spTree>
    <p:extLst>
      <p:ext uri="{BB962C8B-B14F-4D97-AF65-F5344CB8AC3E}">
        <p14:creationId xmlns:p14="http://schemas.microsoft.com/office/powerpoint/2010/main" val="887925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5C731-CF28-79B9-329C-E0FD3A6B0F16}"/>
              </a:ext>
            </a:extLst>
          </p:cNvPr>
          <p:cNvSpPr>
            <a:spLocks noGrp="1"/>
          </p:cNvSpPr>
          <p:nvPr>
            <p:ph type="ctrTitle"/>
          </p:nvPr>
        </p:nvSpPr>
        <p:spPr>
          <a:xfrm>
            <a:off x="1774422" y="299526"/>
            <a:ext cx="8637073" cy="2156802"/>
          </a:xfrm>
        </p:spPr>
        <p:txBody>
          <a:bodyPr/>
          <a:lstStyle/>
          <a:p>
            <a:r>
              <a:rPr lang="en-US" dirty="0"/>
              <a:t>Disinfectant Exercise  </a:t>
            </a:r>
          </a:p>
        </p:txBody>
      </p:sp>
      <p:pic>
        <p:nvPicPr>
          <p:cNvPr id="5" name="Picture 4" descr="A picture containing toy&#10;&#10;AI-generated content may be incorrect.">
            <a:extLst>
              <a:ext uri="{FF2B5EF4-FFF2-40B4-BE49-F238E27FC236}">
                <a16:creationId xmlns:a16="http://schemas.microsoft.com/office/drawing/2014/main" id="{B9E5C816-BBE6-3251-964E-F589E06A68CF}"/>
              </a:ext>
            </a:extLst>
          </p:cNvPr>
          <p:cNvPicPr>
            <a:picLocks noChangeAspect="1"/>
          </p:cNvPicPr>
          <p:nvPr/>
        </p:nvPicPr>
        <p:blipFill>
          <a:blip r:embed="rId2">
            <a:extLst>
              <a:ext uri="{28A0092B-C50C-407E-A947-70E740481C1C}">
                <a14:useLocalDpi xmlns:a14="http://schemas.microsoft.com/office/drawing/2010/main" val="0"/>
              </a:ext>
            </a:extLst>
          </a:blip>
          <a:srcRect t="18370" b="16748"/>
          <a:stretch>
            <a:fillRect/>
          </a:stretch>
        </p:blipFill>
        <p:spPr>
          <a:xfrm>
            <a:off x="3319125" y="2456328"/>
            <a:ext cx="5547668" cy="3599373"/>
          </a:xfrm>
          <a:prstGeom prst="rect">
            <a:avLst/>
          </a:prstGeom>
        </p:spPr>
      </p:pic>
    </p:spTree>
    <p:extLst>
      <p:ext uri="{BB962C8B-B14F-4D97-AF65-F5344CB8AC3E}">
        <p14:creationId xmlns:p14="http://schemas.microsoft.com/office/powerpoint/2010/main" val="328188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E90119-C19E-EA99-41EB-523A0888EDBB}"/>
              </a:ext>
            </a:extLst>
          </p:cNvPr>
          <p:cNvSpPr>
            <a:spLocks noGrp="1"/>
          </p:cNvSpPr>
          <p:nvPr>
            <p:ph idx="1"/>
          </p:nvPr>
        </p:nvSpPr>
        <p:spPr>
          <a:xfrm>
            <a:off x="402884" y="1455175"/>
            <a:ext cx="10515600" cy="4969633"/>
          </a:xfrm>
        </p:spPr>
        <p:txBody>
          <a:bodyPr>
            <a:normAutofit fontScale="77500" lnSpcReduction="20000"/>
          </a:bodyPr>
          <a:lstStyle/>
          <a:p>
            <a:pPr marL="0" indent="0">
              <a:buNone/>
            </a:pPr>
            <a:r>
              <a:rPr lang="en-US" b="1" dirty="0">
                <a:solidFill>
                  <a:srgbClr val="404040"/>
                </a:solidFill>
                <a:latin typeface="Calibri" panose="020F0502020204030204" pitchFamily="34" charset="0"/>
                <a:ea typeface="Calibri" panose="020F0502020204030204" pitchFamily="34" charset="0"/>
                <a:cs typeface="Calibri" panose="020F0502020204030204" pitchFamily="34" charset="0"/>
              </a:rPr>
              <a:t>Definition: </a:t>
            </a:r>
          </a:p>
          <a:p>
            <a:pPr marL="0" indent="0">
              <a:buNone/>
            </a:pPr>
            <a:r>
              <a:rPr lang="en-US" sz="3000" b="0" i="0" u="none" strike="noStrike" baseline="0" dirty="0">
                <a:solidFill>
                  <a:srgbClr val="404040"/>
                </a:solidFill>
                <a:latin typeface="Calibri" panose="020F0502020204030204" pitchFamily="34" charset="0"/>
                <a:ea typeface="Calibri" panose="020F0502020204030204" pitchFamily="34" charset="0"/>
                <a:cs typeface="Calibri" panose="020F0502020204030204" pitchFamily="34" charset="0"/>
              </a:rPr>
              <a:t>.</a:t>
            </a:r>
            <a:r>
              <a:rPr lang="en-US" sz="3000" b="0" i="0" u="none" strike="noStrike" baseline="0" dirty="0">
                <a:latin typeface="Calibri" panose="020F0502020204030204" pitchFamily="34" charset="0"/>
                <a:ea typeface="Calibri" panose="020F0502020204030204" pitchFamily="34" charset="0"/>
                <a:cs typeface="Calibri" panose="020F0502020204030204" pitchFamily="34" charset="0"/>
              </a:rPr>
              <a:t>2801(35) “Sanitizing Solution” means:</a:t>
            </a:r>
            <a:r>
              <a:rPr lang="en-US" sz="3000" b="0" i="0" u="none" strike="noStrike" baseline="0" dirty="0">
                <a:highlight>
                  <a:srgbClr val="FFFF00"/>
                </a:highlight>
                <a:latin typeface="Calibri" panose="020F0502020204030204" pitchFamily="34" charset="0"/>
                <a:ea typeface="Calibri" panose="020F0502020204030204" pitchFamily="34" charset="0"/>
                <a:cs typeface="Calibri" panose="020F0502020204030204" pitchFamily="34" charset="0"/>
              </a:rPr>
              <a:t> </a:t>
            </a:r>
          </a:p>
          <a:p>
            <a:r>
              <a:rPr lang="en-US" sz="3000" b="0" i="0" u="none" strike="noStrike" baseline="0" dirty="0">
                <a:latin typeface="Calibri" panose="020F0502020204030204" pitchFamily="34" charset="0"/>
                <a:ea typeface="Calibri" panose="020F0502020204030204" pitchFamily="34" charset="0"/>
                <a:cs typeface="Calibri" panose="020F0502020204030204" pitchFamily="34" charset="0"/>
              </a:rPr>
              <a:t>a solution containing </a:t>
            </a:r>
            <a:r>
              <a:rPr lang="en-US" sz="3000" b="1" i="0" u="none" strike="noStrike" baseline="0" dirty="0">
                <a:latin typeface="Calibri" panose="020F0502020204030204" pitchFamily="34" charset="0"/>
                <a:ea typeface="Calibri" panose="020F0502020204030204" pitchFamily="34" charset="0"/>
                <a:cs typeface="Calibri" panose="020F0502020204030204" pitchFamily="34" charset="0"/>
              </a:rPr>
              <a:t>50 to 200 ppm of chlorine </a:t>
            </a:r>
          </a:p>
          <a:p>
            <a:r>
              <a:rPr lang="en-US" sz="3000" b="0" i="0" u="none" strike="noStrike" baseline="0" dirty="0">
                <a:latin typeface="Calibri" panose="020F0502020204030204" pitchFamily="34" charset="0"/>
                <a:ea typeface="Calibri" panose="020F0502020204030204" pitchFamily="34" charset="0"/>
                <a:cs typeface="Calibri" panose="020F0502020204030204" pitchFamily="34" charset="0"/>
              </a:rPr>
              <a:t>or a sanitizer as defined at 40 CFR 158.2203 that is </a:t>
            </a:r>
            <a:r>
              <a:rPr lang="en-US" sz="3000" b="1" i="0" u="none" strike="noStrike" baseline="0" dirty="0">
                <a:latin typeface="Calibri" panose="020F0502020204030204" pitchFamily="34" charset="0"/>
                <a:ea typeface="Calibri" panose="020F0502020204030204" pitchFamily="34" charset="0"/>
                <a:cs typeface="Calibri" panose="020F0502020204030204" pitchFamily="34" charset="0"/>
              </a:rPr>
              <a:t>registered with the EPA </a:t>
            </a:r>
            <a:r>
              <a:rPr lang="en-US" sz="3000" b="0" i="0" u="none" strike="noStrike" baseline="0" dirty="0">
                <a:latin typeface="Calibri" panose="020F0502020204030204" pitchFamily="34" charset="0"/>
                <a:ea typeface="Calibri" panose="020F0502020204030204" pitchFamily="34" charset="0"/>
                <a:cs typeface="Calibri" panose="020F0502020204030204" pitchFamily="34" charset="0"/>
              </a:rPr>
              <a:t>in accordance with 40 CFR 152 that is </a:t>
            </a:r>
          </a:p>
          <a:p>
            <a:r>
              <a:rPr lang="en-US" sz="3000" b="0" i="0" u="none" strike="noStrike" baseline="0" dirty="0">
                <a:latin typeface="Calibri" panose="020F0502020204030204" pitchFamily="34" charset="0"/>
                <a:ea typeface="Calibri" panose="020F0502020204030204" pitchFamily="34" charset="0"/>
                <a:cs typeface="Calibri" panose="020F0502020204030204" pitchFamily="34" charset="0"/>
              </a:rPr>
              <a:t>approved </a:t>
            </a:r>
            <a:r>
              <a:rPr lang="en-US" sz="3000" b="1" i="0" u="none" strike="noStrike" baseline="0" dirty="0">
                <a:latin typeface="Calibri" panose="020F0502020204030204" pitchFamily="34" charset="0"/>
                <a:ea typeface="Calibri" panose="020F0502020204030204" pitchFamily="34" charset="0"/>
                <a:cs typeface="Calibri" panose="020F0502020204030204" pitchFamily="34" charset="0"/>
              </a:rPr>
              <a:t>for use on food-contact surfaces</a:t>
            </a:r>
            <a:r>
              <a:rPr lang="en-US" sz="3000" b="0" i="0" u="none" strike="noStrike" baseline="0" dirty="0">
                <a:latin typeface="Calibri" panose="020F0502020204030204" pitchFamily="34" charset="0"/>
                <a:ea typeface="Calibri" panose="020F0502020204030204" pitchFamily="34" charset="0"/>
                <a:cs typeface="Calibri" panose="020F0502020204030204" pitchFamily="34" charset="0"/>
              </a:rPr>
              <a:t>, </a:t>
            </a:r>
          </a:p>
          <a:p>
            <a:r>
              <a:rPr lang="en-US" sz="3000" b="1" i="0" u="none" strike="noStrike" baseline="0" dirty="0">
                <a:latin typeface="Calibri" panose="020F0502020204030204" pitchFamily="34" charset="0"/>
                <a:ea typeface="Calibri" panose="020F0502020204030204" pitchFamily="34" charset="0"/>
                <a:cs typeface="Calibri" panose="020F0502020204030204" pitchFamily="34" charset="0"/>
              </a:rPr>
              <a:t>does not require a final rinse step,</a:t>
            </a:r>
            <a:r>
              <a:rPr lang="en-US" sz="3000" b="0" i="0" u="none" strike="noStrike" baseline="0" dirty="0">
                <a:latin typeface="Calibri" panose="020F0502020204030204" pitchFamily="34" charset="0"/>
                <a:ea typeface="Calibri" panose="020F0502020204030204" pitchFamily="34" charset="0"/>
                <a:cs typeface="Calibri" panose="020F0502020204030204" pitchFamily="34" charset="0"/>
              </a:rPr>
              <a:t> and </a:t>
            </a:r>
          </a:p>
          <a:p>
            <a:r>
              <a:rPr lang="en-US" sz="3000" b="0" i="0" u="none" strike="noStrike" baseline="0" dirty="0">
                <a:latin typeface="Calibri" panose="020F0502020204030204" pitchFamily="34" charset="0"/>
                <a:ea typeface="Calibri" panose="020F0502020204030204" pitchFamily="34" charset="0"/>
                <a:cs typeface="Calibri" panose="020F0502020204030204" pitchFamily="34" charset="0"/>
              </a:rPr>
              <a:t>has </a:t>
            </a:r>
            <a:r>
              <a:rPr lang="en-US" sz="3000" b="1" i="0" u="none" strike="noStrike" baseline="0" dirty="0">
                <a:latin typeface="Calibri" panose="020F0502020204030204" pitchFamily="34" charset="0"/>
                <a:ea typeface="Calibri" panose="020F0502020204030204" pitchFamily="34" charset="0"/>
                <a:cs typeface="Calibri" panose="020F0502020204030204" pitchFamily="34" charset="0"/>
              </a:rPr>
              <a:t>a testing method </a:t>
            </a:r>
            <a:r>
              <a:rPr lang="en-US" sz="3000" b="0" i="0" u="none" strike="noStrike" baseline="0" dirty="0">
                <a:latin typeface="Calibri" panose="020F0502020204030204" pitchFamily="34" charset="0"/>
                <a:ea typeface="Calibri" panose="020F0502020204030204" pitchFamily="34" charset="0"/>
                <a:cs typeface="Calibri" panose="020F0502020204030204" pitchFamily="34" charset="0"/>
              </a:rPr>
              <a:t>that can be used by child care center employees to confirm that the prescribed chemical concentrations are met</a:t>
            </a:r>
          </a:p>
          <a:p>
            <a:r>
              <a:rPr lang="en-US" sz="3000" b="0" i="0" u="none" strike="noStrike" baseline="0" dirty="0">
                <a:latin typeface="Calibri" panose="020F0502020204030204" pitchFamily="34" charset="0"/>
                <a:ea typeface="Calibri" panose="020F0502020204030204" pitchFamily="34" charset="0"/>
                <a:cs typeface="Calibri" panose="020F0502020204030204" pitchFamily="34" charset="0"/>
              </a:rPr>
              <a:t>prepared and maintained in accordance with </a:t>
            </a:r>
            <a:r>
              <a:rPr lang="en-US" sz="3000" b="1" i="0" u="none" strike="noStrike" baseline="0" dirty="0">
                <a:latin typeface="Calibri" panose="020F0502020204030204" pitchFamily="34" charset="0"/>
                <a:ea typeface="Calibri" panose="020F0502020204030204" pitchFamily="34" charset="0"/>
                <a:cs typeface="Calibri" panose="020F0502020204030204" pitchFamily="34" charset="0"/>
              </a:rPr>
              <a:t>Rule .2812(j) </a:t>
            </a:r>
            <a:r>
              <a:rPr lang="en-US" sz="3000" b="0" i="0" u="none" strike="noStrike" baseline="0" dirty="0">
                <a:latin typeface="Calibri" panose="020F0502020204030204" pitchFamily="34" charset="0"/>
                <a:ea typeface="Calibri" panose="020F0502020204030204" pitchFamily="34" charset="0"/>
                <a:cs typeface="Calibri" panose="020F0502020204030204" pitchFamily="34" charset="0"/>
              </a:rPr>
              <a:t>of this Section</a:t>
            </a:r>
            <a:br>
              <a:rPr lang="en-US" sz="3000" b="0" i="0" u="none" strike="noStrike" baseline="0" dirty="0">
                <a:solidFill>
                  <a:srgbClr val="00AF50"/>
                </a:solidFill>
                <a:latin typeface="Calibri" panose="020F0502020204030204" pitchFamily="34" charset="0"/>
                <a:ea typeface="Calibri" panose="020F0502020204030204" pitchFamily="34" charset="0"/>
                <a:cs typeface="Calibri" panose="020F0502020204030204" pitchFamily="34" charset="0"/>
              </a:rPr>
            </a:br>
            <a:endParaRPr lang="en-US" sz="3000" b="0" i="0" u="none" strike="noStrike" baseline="0" dirty="0">
              <a:solidFill>
                <a:srgbClr val="00AF50"/>
              </a:solidFill>
              <a:latin typeface="Calibri" panose="020F0502020204030204" pitchFamily="34" charset="0"/>
              <a:ea typeface="Calibri" panose="020F0502020204030204" pitchFamily="34" charset="0"/>
              <a:cs typeface="Calibri" panose="020F0502020204030204" pitchFamily="34" charset="0"/>
            </a:endParaRPr>
          </a:p>
          <a:p>
            <a:endParaRPr lang="en-US" sz="3000" dirty="0">
              <a:latin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id="{18E598B1-222B-EB93-0388-1AB6A920E6C9}"/>
              </a:ext>
            </a:extLst>
          </p:cNvPr>
          <p:cNvSpPr txBox="1">
            <a:spLocks/>
          </p:cNvSpPr>
          <p:nvPr/>
        </p:nvSpPr>
        <p:spPr>
          <a:xfrm>
            <a:off x="0" y="267578"/>
            <a:ext cx="11969496" cy="1088136"/>
          </a:xfrm>
          <a:prstGeom prst="rect">
            <a:avLst/>
          </a:prstGeom>
        </p:spPr>
        <p:txBody>
          <a:bodyP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b="1" dirty="0">
                <a:solidFill>
                  <a:prstClr val="black"/>
                </a:solidFill>
                <a:latin typeface="Calibri Light" panose="020F0302020204030204"/>
              </a:rPr>
              <a:t>15A NCAC 18A .2801 .2812</a:t>
            </a:r>
            <a:br>
              <a:rPr lang="en-US" sz="3200" b="1" dirty="0">
                <a:solidFill>
                  <a:prstClr val="black"/>
                </a:solidFill>
                <a:latin typeface="Calibri Light" panose="020F0302020204030204"/>
              </a:rPr>
            </a:br>
            <a:r>
              <a:rPr lang="en-US" sz="3200" dirty="0">
                <a:solidFill>
                  <a:prstClr val="black"/>
                </a:solidFill>
                <a:latin typeface="Calibri" panose="020F0502020204030204" pitchFamily="34" charset="0"/>
                <a:ea typeface="Calibri" panose="020F0502020204030204" pitchFamily="34" charset="0"/>
                <a:cs typeface="Calibri" panose="020F0502020204030204" pitchFamily="34" charset="0"/>
              </a:rPr>
              <a:t>Sanitizing  Solutions </a:t>
            </a:r>
            <a:endParaRPr lang="en-US" sz="3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0477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FBBE3-18E5-257D-CAAF-AC6191C8AC8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4437BB-11E1-7F64-FDF7-20884687FF16}"/>
              </a:ext>
            </a:extLst>
          </p:cNvPr>
          <p:cNvSpPr>
            <a:spLocks noGrp="1"/>
          </p:cNvSpPr>
          <p:nvPr>
            <p:ph idx="1"/>
          </p:nvPr>
        </p:nvSpPr>
        <p:spPr>
          <a:xfrm>
            <a:off x="272087" y="1434372"/>
            <a:ext cx="11425322" cy="5128087"/>
          </a:xfrm>
        </p:spPr>
        <p:txBody>
          <a:bodyPr>
            <a:normAutofit/>
          </a:bodyPr>
          <a:lstStyle/>
          <a:p>
            <a:pPr marL="0" indent="0">
              <a:buNone/>
            </a:pPr>
            <a:br>
              <a:rPr lang="en-US" i="0" u="none" strike="noStrike" baseline="0" dirty="0">
                <a:solidFill>
                  <a:srgbClr val="00AF50"/>
                </a:solidFill>
                <a:latin typeface="Calibri" panose="020F0502020204030204" pitchFamily="34" charset="0"/>
                <a:ea typeface="Calibri" panose="020F0502020204030204" pitchFamily="34" charset="0"/>
                <a:cs typeface="Calibri" panose="020F0502020204030204" pitchFamily="34" charset="0"/>
              </a:rPr>
            </a:br>
            <a:endParaRPr lang="en-US" i="0" u="none" strike="noStrike" baseline="0" dirty="0">
              <a:solidFill>
                <a:srgbClr val="00AF50"/>
              </a:solidFill>
              <a:latin typeface="Calibri" panose="020F0502020204030204" pitchFamily="34" charset="0"/>
              <a:ea typeface="Calibri" panose="020F0502020204030204" pitchFamily="34" charset="0"/>
              <a:cs typeface="Calibri" panose="020F0502020204030204" pitchFamily="34" charset="0"/>
            </a:endParaRPr>
          </a:p>
          <a:p>
            <a:endParaRPr lang="en-US" sz="3000" dirty="0">
              <a:latin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id="{6971D715-62D7-90EE-81DB-E893D52161D7}"/>
              </a:ext>
            </a:extLst>
          </p:cNvPr>
          <p:cNvSpPr txBox="1">
            <a:spLocks/>
          </p:cNvSpPr>
          <p:nvPr/>
        </p:nvSpPr>
        <p:spPr>
          <a:xfrm>
            <a:off x="272086" y="1385997"/>
            <a:ext cx="2397371" cy="2043003"/>
          </a:xfrm>
          <a:prstGeom prst="rect">
            <a:avLst/>
          </a:prstGeom>
        </p:spPr>
        <p:txBody>
          <a:bodyP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b="1" dirty="0">
                <a:solidFill>
                  <a:prstClr val="black"/>
                </a:solidFill>
                <a:latin typeface="Calibri Light" panose="020F0302020204030204"/>
              </a:rPr>
              <a:t>EPA </a:t>
            </a:r>
          </a:p>
          <a:p>
            <a:pPr algn="ctr"/>
            <a:r>
              <a:rPr lang="en-US" sz="3200" b="1" dirty="0">
                <a:solidFill>
                  <a:prstClr val="black"/>
                </a:solidFill>
                <a:latin typeface="Calibri Light" panose="020F0302020204030204"/>
              </a:rPr>
              <a:t>Registration</a:t>
            </a:r>
            <a:br>
              <a:rPr lang="en-US" sz="3200" b="1" dirty="0">
                <a:solidFill>
                  <a:prstClr val="black"/>
                </a:solidFill>
                <a:latin typeface="Calibri Light" panose="020F0302020204030204"/>
              </a:rPr>
            </a:br>
            <a:endParaRPr lang="en-US" sz="3200" dirty="0"/>
          </a:p>
        </p:txBody>
      </p:sp>
      <p:pic>
        <p:nvPicPr>
          <p:cNvPr id="6" name="Picture 5" descr="Graphical user interface, application, Word&#10;&#10;AI-generated content may be incorrect.">
            <a:extLst>
              <a:ext uri="{FF2B5EF4-FFF2-40B4-BE49-F238E27FC236}">
                <a16:creationId xmlns:a16="http://schemas.microsoft.com/office/drawing/2014/main" id="{A42D1BBA-917C-02ED-4780-F3A20D79C144}"/>
              </a:ext>
            </a:extLst>
          </p:cNvPr>
          <p:cNvPicPr>
            <a:picLocks noChangeAspect="1"/>
          </p:cNvPicPr>
          <p:nvPr/>
        </p:nvPicPr>
        <p:blipFill>
          <a:blip r:embed="rId2">
            <a:extLst>
              <a:ext uri="{28A0092B-C50C-407E-A947-70E740481C1C}">
                <a14:useLocalDpi xmlns:a14="http://schemas.microsoft.com/office/drawing/2010/main" val="0"/>
              </a:ext>
            </a:extLst>
          </a:blip>
          <a:srcRect l="12426" t="9248" r="12198" b="8602"/>
          <a:stretch>
            <a:fillRect/>
          </a:stretch>
        </p:blipFill>
        <p:spPr>
          <a:xfrm>
            <a:off x="2669457" y="316751"/>
            <a:ext cx="7226709" cy="6245708"/>
          </a:xfrm>
          <a:prstGeom prst="rect">
            <a:avLst/>
          </a:prstGeom>
        </p:spPr>
      </p:pic>
    </p:spTree>
    <p:extLst>
      <p:ext uri="{BB962C8B-B14F-4D97-AF65-F5344CB8AC3E}">
        <p14:creationId xmlns:p14="http://schemas.microsoft.com/office/powerpoint/2010/main" val="3595900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64EBD-C6AB-BC97-E611-BBE039F0B3B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27A4A9-2259-8C8A-6D11-0D18B3092F13}"/>
              </a:ext>
            </a:extLst>
          </p:cNvPr>
          <p:cNvSpPr>
            <a:spLocks noGrp="1"/>
          </p:cNvSpPr>
          <p:nvPr>
            <p:ph idx="1"/>
          </p:nvPr>
        </p:nvSpPr>
        <p:spPr>
          <a:xfrm>
            <a:off x="272087" y="1434372"/>
            <a:ext cx="11425322" cy="5128087"/>
          </a:xfrm>
        </p:spPr>
        <p:txBody>
          <a:bodyPr>
            <a:normAutofit/>
          </a:bodyPr>
          <a:lstStyle/>
          <a:p>
            <a:pPr marL="0" indent="0">
              <a:buNone/>
            </a:pPr>
            <a:br>
              <a:rPr lang="en-US" i="0" u="none" strike="noStrike" baseline="0" dirty="0">
                <a:solidFill>
                  <a:srgbClr val="00AF50"/>
                </a:solidFill>
                <a:latin typeface="Calibri" panose="020F0502020204030204" pitchFamily="34" charset="0"/>
                <a:ea typeface="Calibri" panose="020F0502020204030204" pitchFamily="34" charset="0"/>
                <a:cs typeface="Calibri" panose="020F0502020204030204" pitchFamily="34" charset="0"/>
              </a:rPr>
            </a:br>
            <a:endParaRPr lang="en-US" i="0" u="none" strike="noStrike" baseline="0" dirty="0">
              <a:solidFill>
                <a:srgbClr val="00AF50"/>
              </a:solidFill>
              <a:latin typeface="Calibri" panose="020F0502020204030204" pitchFamily="34" charset="0"/>
              <a:ea typeface="Calibri" panose="020F0502020204030204" pitchFamily="34" charset="0"/>
              <a:cs typeface="Calibri" panose="020F0502020204030204" pitchFamily="34" charset="0"/>
            </a:endParaRPr>
          </a:p>
          <a:p>
            <a:endParaRPr lang="en-US" sz="3000" dirty="0">
              <a:latin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id="{9F7E9078-0778-E5C3-43A5-7555F9EB4967}"/>
              </a:ext>
            </a:extLst>
          </p:cNvPr>
          <p:cNvSpPr txBox="1">
            <a:spLocks/>
          </p:cNvSpPr>
          <p:nvPr/>
        </p:nvSpPr>
        <p:spPr>
          <a:xfrm>
            <a:off x="272086" y="1385997"/>
            <a:ext cx="2397371" cy="2043003"/>
          </a:xfrm>
          <a:prstGeom prst="rect">
            <a:avLst/>
          </a:prstGeom>
        </p:spPr>
        <p:txBody>
          <a:bodyP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b="1" dirty="0">
                <a:solidFill>
                  <a:prstClr val="black"/>
                </a:solidFill>
                <a:latin typeface="Calibri Light" panose="020F0302020204030204"/>
              </a:rPr>
              <a:t>EPA </a:t>
            </a:r>
          </a:p>
          <a:p>
            <a:pPr algn="ctr"/>
            <a:r>
              <a:rPr lang="en-US" sz="3200" b="1" dirty="0">
                <a:solidFill>
                  <a:prstClr val="black"/>
                </a:solidFill>
                <a:latin typeface="Calibri Light" panose="020F0302020204030204"/>
              </a:rPr>
              <a:t>Registered Disinfectant </a:t>
            </a:r>
            <a:br>
              <a:rPr lang="en-US" sz="3200" b="1" dirty="0">
                <a:solidFill>
                  <a:prstClr val="black"/>
                </a:solidFill>
                <a:latin typeface="Calibri Light" panose="020F0302020204030204"/>
              </a:rPr>
            </a:br>
            <a:endParaRPr lang="en-US" sz="3200" dirty="0"/>
          </a:p>
        </p:txBody>
      </p:sp>
      <p:pic>
        <p:nvPicPr>
          <p:cNvPr id="4" name="Picture 3" descr="Graphical user interface, text, application, Word&#10;&#10;AI-generated content may be incorrect.">
            <a:extLst>
              <a:ext uri="{FF2B5EF4-FFF2-40B4-BE49-F238E27FC236}">
                <a16:creationId xmlns:a16="http://schemas.microsoft.com/office/drawing/2014/main" id="{C8BEE315-E934-24D5-02C6-B5CD369754DC}"/>
              </a:ext>
            </a:extLst>
          </p:cNvPr>
          <p:cNvPicPr>
            <a:picLocks noChangeAspect="1"/>
          </p:cNvPicPr>
          <p:nvPr/>
        </p:nvPicPr>
        <p:blipFill>
          <a:blip r:embed="rId2">
            <a:extLst>
              <a:ext uri="{28A0092B-C50C-407E-A947-70E740481C1C}">
                <a14:useLocalDpi xmlns:a14="http://schemas.microsoft.com/office/drawing/2010/main" val="0"/>
              </a:ext>
            </a:extLst>
          </a:blip>
          <a:srcRect l="12157" t="9463" r="11044"/>
          <a:stretch>
            <a:fillRect/>
          </a:stretch>
        </p:blipFill>
        <p:spPr>
          <a:xfrm>
            <a:off x="2873477" y="295541"/>
            <a:ext cx="6445045" cy="6209071"/>
          </a:xfrm>
          <a:prstGeom prst="rect">
            <a:avLst/>
          </a:prstGeom>
        </p:spPr>
      </p:pic>
    </p:spTree>
    <p:extLst>
      <p:ext uri="{BB962C8B-B14F-4D97-AF65-F5344CB8AC3E}">
        <p14:creationId xmlns:p14="http://schemas.microsoft.com/office/powerpoint/2010/main" val="2012709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1D906-56E5-F80B-2B9B-755FEEAD971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B4DAF1-3502-4615-FB0A-4F0DFC306337}"/>
              </a:ext>
            </a:extLst>
          </p:cNvPr>
          <p:cNvSpPr>
            <a:spLocks noGrp="1"/>
          </p:cNvSpPr>
          <p:nvPr>
            <p:ph idx="1"/>
          </p:nvPr>
        </p:nvSpPr>
        <p:spPr>
          <a:xfrm>
            <a:off x="272087" y="1434372"/>
            <a:ext cx="11425322" cy="5128087"/>
          </a:xfrm>
        </p:spPr>
        <p:txBody>
          <a:bodyPr>
            <a:normAutofit/>
          </a:bodyPr>
          <a:lstStyle/>
          <a:p>
            <a:pPr marL="0" indent="0">
              <a:buNone/>
            </a:pPr>
            <a:br>
              <a:rPr lang="en-US" i="0" u="none" strike="noStrike" baseline="0" dirty="0">
                <a:solidFill>
                  <a:srgbClr val="00AF50"/>
                </a:solidFill>
                <a:latin typeface="Calibri" panose="020F0502020204030204" pitchFamily="34" charset="0"/>
                <a:ea typeface="Calibri" panose="020F0502020204030204" pitchFamily="34" charset="0"/>
                <a:cs typeface="Calibri" panose="020F0502020204030204" pitchFamily="34" charset="0"/>
              </a:rPr>
            </a:br>
            <a:endParaRPr lang="en-US" i="0" u="none" strike="noStrike" baseline="0" dirty="0">
              <a:solidFill>
                <a:srgbClr val="00AF50"/>
              </a:solidFill>
              <a:latin typeface="Calibri" panose="020F0502020204030204" pitchFamily="34" charset="0"/>
              <a:ea typeface="Calibri" panose="020F0502020204030204" pitchFamily="34" charset="0"/>
              <a:cs typeface="Calibri" panose="020F0502020204030204" pitchFamily="34" charset="0"/>
            </a:endParaRPr>
          </a:p>
          <a:p>
            <a:endParaRPr lang="en-US" sz="3000" dirty="0">
              <a:latin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id="{0C45618B-7D3B-AA2E-5DD6-CA06D2FDE483}"/>
              </a:ext>
            </a:extLst>
          </p:cNvPr>
          <p:cNvSpPr txBox="1">
            <a:spLocks/>
          </p:cNvSpPr>
          <p:nvPr/>
        </p:nvSpPr>
        <p:spPr>
          <a:xfrm>
            <a:off x="272086" y="1385997"/>
            <a:ext cx="2397371" cy="2043003"/>
          </a:xfrm>
          <a:prstGeom prst="rect">
            <a:avLst/>
          </a:prstGeom>
        </p:spPr>
        <p:txBody>
          <a:bodyP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b="1" dirty="0">
                <a:solidFill>
                  <a:prstClr val="black"/>
                </a:solidFill>
                <a:latin typeface="Calibri Light" panose="020F0302020204030204"/>
              </a:rPr>
              <a:t>EPA </a:t>
            </a:r>
          </a:p>
          <a:p>
            <a:pPr algn="ctr"/>
            <a:r>
              <a:rPr lang="en-US" sz="3200" b="1" dirty="0">
                <a:solidFill>
                  <a:prstClr val="black"/>
                </a:solidFill>
                <a:latin typeface="Calibri Light" panose="020F0302020204030204"/>
              </a:rPr>
              <a:t>Registered Disinfectant </a:t>
            </a:r>
            <a:br>
              <a:rPr lang="en-US" sz="3200" b="1" dirty="0">
                <a:solidFill>
                  <a:prstClr val="black"/>
                </a:solidFill>
                <a:latin typeface="Calibri Light" panose="020F0302020204030204"/>
              </a:rPr>
            </a:br>
            <a:endParaRPr lang="en-US" sz="3200" dirty="0"/>
          </a:p>
        </p:txBody>
      </p:sp>
      <p:pic>
        <p:nvPicPr>
          <p:cNvPr id="4" name="Picture 3" descr="Graphical user interface, text, application&#10;&#10;AI-generated content may be incorrect.">
            <a:extLst>
              <a:ext uri="{FF2B5EF4-FFF2-40B4-BE49-F238E27FC236}">
                <a16:creationId xmlns:a16="http://schemas.microsoft.com/office/drawing/2014/main" id="{0032FA3F-AA2B-BA18-E801-115BFF24FA14}"/>
              </a:ext>
            </a:extLst>
          </p:cNvPr>
          <p:cNvPicPr>
            <a:picLocks noChangeAspect="1"/>
          </p:cNvPicPr>
          <p:nvPr/>
        </p:nvPicPr>
        <p:blipFill>
          <a:blip r:embed="rId2">
            <a:extLst>
              <a:ext uri="{28A0092B-C50C-407E-A947-70E740481C1C}">
                <a14:useLocalDpi xmlns:a14="http://schemas.microsoft.com/office/drawing/2010/main" val="0"/>
              </a:ext>
            </a:extLst>
          </a:blip>
          <a:srcRect l="10575" t="16128" r="12099" b="2796"/>
          <a:stretch>
            <a:fillRect/>
          </a:stretch>
        </p:blipFill>
        <p:spPr>
          <a:xfrm>
            <a:off x="2558734" y="398206"/>
            <a:ext cx="7074531" cy="6061588"/>
          </a:xfrm>
          <a:prstGeom prst="rect">
            <a:avLst/>
          </a:prstGeom>
        </p:spPr>
      </p:pic>
    </p:spTree>
    <p:extLst>
      <p:ext uri="{BB962C8B-B14F-4D97-AF65-F5344CB8AC3E}">
        <p14:creationId xmlns:p14="http://schemas.microsoft.com/office/powerpoint/2010/main" val="26489429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024FF-9EDE-710E-8808-6EE24B75E27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2FE20D-9AF3-BFDC-9A61-445FA8307F0F}"/>
              </a:ext>
            </a:extLst>
          </p:cNvPr>
          <p:cNvSpPr>
            <a:spLocks noGrp="1"/>
          </p:cNvSpPr>
          <p:nvPr>
            <p:ph idx="1"/>
          </p:nvPr>
        </p:nvSpPr>
        <p:spPr>
          <a:xfrm>
            <a:off x="272087" y="1434372"/>
            <a:ext cx="11425322" cy="5128087"/>
          </a:xfrm>
        </p:spPr>
        <p:txBody>
          <a:bodyPr>
            <a:normAutofit/>
          </a:bodyPr>
          <a:lstStyle/>
          <a:p>
            <a:pPr marL="0" indent="0">
              <a:buNone/>
            </a:pPr>
            <a:br>
              <a:rPr lang="en-US" i="0" u="none" strike="noStrike" baseline="0" dirty="0">
                <a:solidFill>
                  <a:srgbClr val="00AF50"/>
                </a:solidFill>
                <a:latin typeface="Calibri" panose="020F0502020204030204" pitchFamily="34" charset="0"/>
                <a:ea typeface="Calibri" panose="020F0502020204030204" pitchFamily="34" charset="0"/>
                <a:cs typeface="Calibri" panose="020F0502020204030204" pitchFamily="34" charset="0"/>
              </a:rPr>
            </a:br>
            <a:endParaRPr lang="en-US" i="0" u="none" strike="noStrike" baseline="0" dirty="0">
              <a:solidFill>
                <a:srgbClr val="00AF50"/>
              </a:solidFill>
              <a:latin typeface="Calibri" panose="020F0502020204030204" pitchFamily="34" charset="0"/>
              <a:ea typeface="Calibri" panose="020F0502020204030204" pitchFamily="34" charset="0"/>
              <a:cs typeface="Calibri" panose="020F0502020204030204" pitchFamily="34" charset="0"/>
            </a:endParaRPr>
          </a:p>
          <a:p>
            <a:endParaRPr lang="en-US" sz="3000" dirty="0">
              <a:latin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id="{8D492F76-E00D-21B7-CCF4-650492C44373}"/>
              </a:ext>
            </a:extLst>
          </p:cNvPr>
          <p:cNvSpPr txBox="1">
            <a:spLocks/>
          </p:cNvSpPr>
          <p:nvPr/>
        </p:nvSpPr>
        <p:spPr>
          <a:xfrm>
            <a:off x="272086" y="1385997"/>
            <a:ext cx="2397371" cy="3082764"/>
          </a:xfrm>
          <a:prstGeom prst="rect">
            <a:avLst/>
          </a:prstGeom>
        </p:spPr>
        <p:txBody>
          <a:bodyP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b="1" dirty="0">
                <a:solidFill>
                  <a:prstClr val="black"/>
                </a:solidFill>
                <a:latin typeface="Calibri Light" panose="020F0302020204030204"/>
              </a:rPr>
              <a:t>EPA </a:t>
            </a:r>
          </a:p>
          <a:p>
            <a:pPr algn="ctr"/>
            <a:r>
              <a:rPr lang="en-US" sz="3200" b="1" dirty="0">
                <a:solidFill>
                  <a:prstClr val="black"/>
                </a:solidFill>
                <a:latin typeface="Calibri Light" panose="020F0302020204030204"/>
              </a:rPr>
              <a:t>Registered Disinfectant </a:t>
            </a:r>
            <a:br>
              <a:rPr lang="en-US" sz="3200" b="1" dirty="0">
                <a:solidFill>
                  <a:prstClr val="black"/>
                </a:solidFill>
                <a:latin typeface="Calibri Light" panose="020F0302020204030204"/>
              </a:rPr>
            </a:br>
            <a:endParaRPr lang="en-US" sz="3200" b="1" dirty="0">
              <a:solidFill>
                <a:prstClr val="black"/>
              </a:solidFill>
              <a:latin typeface="Calibri Light" panose="020F0302020204030204"/>
            </a:endParaRPr>
          </a:p>
          <a:p>
            <a:pPr marL="285750" indent="-285750">
              <a:buFont typeface="Arial" panose="020B0604020202020204" pitchFamily="34" charset="0"/>
              <a:buChar char="•"/>
            </a:pPr>
            <a:r>
              <a:rPr lang="en-US" sz="1800" b="1" dirty="0">
                <a:solidFill>
                  <a:prstClr val="black"/>
                </a:solidFill>
                <a:latin typeface="Calibri Light" panose="020F0302020204030204"/>
              </a:rPr>
              <a:t>Locations (</a:t>
            </a:r>
            <a:r>
              <a:rPr lang="en-US" sz="1800" b="1" dirty="0">
                <a:latin typeface="Calibri" panose="020F0502020204030204" pitchFamily="34" charset="0"/>
                <a:ea typeface="Calibri" panose="020F0502020204030204" pitchFamily="34" charset="0"/>
                <a:cs typeface="Calibri" panose="020F0502020204030204" pitchFamily="34" charset="0"/>
              </a:rPr>
              <a:t>use indicated in schools and child care)</a:t>
            </a:r>
            <a:endParaRPr lang="en-US" sz="1800" dirty="0"/>
          </a:p>
        </p:txBody>
      </p:sp>
      <p:pic>
        <p:nvPicPr>
          <p:cNvPr id="4" name="Picture 3" descr="Graphical user interface, text&#10;&#10;AI-generated content may be incorrect.">
            <a:extLst>
              <a:ext uri="{FF2B5EF4-FFF2-40B4-BE49-F238E27FC236}">
                <a16:creationId xmlns:a16="http://schemas.microsoft.com/office/drawing/2014/main" id="{EB570BC0-E5B2-A14E-B4CB-65C89912E25B}"/>
              </a:ext>
            </a:extLst>
          </p:cNvPr>
          <p:cNvPicPr>
            <a:picLocks noChangeAspect="1"/>
          </p:cNvPicPr>
          <p:nvPr/>
        </p:nvPicPr>
        <p:blipFill>
          <a:blip r:embed="rId2">
            <a:extLst>
              <a:ext uri="{28A0092B-C50C-407E-A947-70E740481C1C}">
                <a14:useLocalDpi xmlns:a14="http://schemas.microsoft.com/office/drawing/2010/main" val="0"/>
              </a:ext>
            </a:extLst>
          </a:blip>
          <a:srcRect l="11981" t="10108" r="11396" b="1506"/>
          <a:stretch>
            <a:fillRect/>
          </a:stretch>
        </p:blipFill>
        <p:spPr>
          <a:xfrm>
            <a:off x="2748115" y="273081"/>
            <a:ext cx="6695769" cy="6311837"/>
          </a:xfrm>
          <a:prstGeom prst="rect">
            <a:avLst/>
          </a:prstGeom>
        </p:spPr>
      </p:pic>
    </p:spTree>
    <p:extLst>
      <p:ext uri="{BB962C8B-B14F-4D97-AF65-F5344CB8AC3E}">
        <p14:creationId xmlns:p14="http://schemas.microsoft.com/office/powerpoint/2010/main" val="25512329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72371A-335D-5195-15DF-4FCF557963A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931877-B365-8C90-6E3B-50EDF1FCDF0B}"/>
              </a:ext>
            </a:extLst>
          </p:cNvPr>
          <p:cNvSpPr>
            <a:spLocks noGrp="1"/>
          </p:cNvSpPr>
          <p:nvPr>
            <p:ph idx="1"/>
          </p:nvPr>
        </p:nvSpPr>
        <p:spPr>
          <a:xfrm>
            <a:off x="272087" y="1434372"/>
            <a:ext cx="11425322" cy="5128087"/>
          </a:xfrm>
        </p:spPr>
        <p:txBody>
          <a:bodyPr>
            <a:normAutofit/>
          </a:bodyPr>
          <a:lstStyle/>
          <a:p>
            <a:pPr marL="0" indent="0">
              <a:buNone/>
            </a:pPr>
            <a:br>
              <a:rPr lang="en-US" i="0" u="none" strike="noStrike" baseline="0" dirty="0">
                <a:solidFill>
                  <a:srgbClr val="00AF50"/>
                </a:solidFill>
                <a:latin typeface="Calibri" panose="020F0502020204030204" pitchFamily="34" charset="0"/>
                <a:ea typeface="Calibri" panose="020F0502020204030204" pitchFamily="34" charset="0"/>
                <a:cs typeface="Calibri" panose="020F0502020204030204" pitchFamily="34" charset="0"/>
              </a:rPr>
            </a:br>
            <a:endParaRPr lang="en-US" i="0" u="none" strike="noStrike" baseline="0" dirty="0">
              <a:solidFill>
                <a:srgbClr val="00AF50"/>
              </a:solidFill>
              <a:latin typeface="Calibri" panose="020F0502020204030204" pitchFamily="34" charset="0"/>
              <a:ea typeface="Calibri" panose="020F0502020204030204" pitchFamily="34" charset="0"/>
              <a:cs typeface="Calibri" panose="020F0502020204030204" pitchFamily="34" charset="0"/>
            </a:endParaRPr>
          </a:p>
          <a:p>
            <a:endParaRPr lang="en-US" sz="3000" dirty="0">
              <a:latin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id="{2D6B0B3C-F2AE-1862-0711-5FEC0DB21691}"/>
              </a:ext>
            </a:extLst>
          </p:cNvPr>
          <p:cNvSpPr txBox="1">
            <a:spLocks/>
          </p:cNvSpPr>
          <p:nvPr/>
        </p:nvSpPr>
        <p:spPr>
          <a:xfrm>
            <a:off x="0" y="1282759"/>
            <a:ext cx="2542984" cy="3230248"/>
          </a:xfrm>
          <a:prstGeom prst="rect">
            <a:avLst/>
          </a:prstGeom>
        </p:spPr>
        <p:txBody>
          <a:bodyP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b="1" dirty="0">
                <a:solidFill>
                  <a:prstClr val="black"/>
                </a:solidFill>
                <a:latin typeface="Calibri Light" panose="020F0302020204030204"/>
              </a:rPr>
              <a:t>EPA </a:t>
            </a:r>
          </a:p>
          <a:p>
            <a:pPr algn="ctr"/>
            <a:r>
              <a:rPr lang="en-US" sz="3200" b="1" dirty="0">
                <a:solidFill>
                  <a:prstClr val="black"/>
                </a:solidFill>
                <a:latin typeface="Calibri Light" panose="020F0302020204030204"/>
              </a:rPr>
              <a:t>Registered Disinfectant </a:t>
            </a:r>
            <a:br>
              <a:rPr lang="en-US" sz="3200" b="1" dirty="0">
                <a:solidFill>
                  <a:prstClr val="black"/>
                </a:solidFill>
                <a:latin typeface="Calibri Light" panose="020F0302020204030204"/>
              </a:rPr>
            </a:br>
            <a:endParaRPr lang="en-US" sz="3200" b="1" dirty="0">
              <a:solidFill>
                <a:prstClr val="black"/>
              </a:solidFill>
              <a:latin typeface="Calibri Light" panose="020F0302020204030204"/>
            </a:endParaRPr>
          </a:p>
          <a:p>
            <a:pPr marL="457200" indent="-457200">
              <a:buFont typeface="Arial" panose="020B0604020202020204" pitchFamily="34" charset="0"/>
              <a:buChar char="•"/>
            </a:pPr>
            <a:r>
              <a:rPr lang="en-US" sz="1800" b="1" dirty="0">
                <a:solidFill>
                  <a:prstClr val="black"/>
                </a:solidFill>
                <a:latin typeface="Calibri Light" panose="020F0302020204030204"/>
              </a:rPr>
              <a:t>Surfaces are not </a:t>
            </a:r>
          </a:p>
          <a:p>
            <a:r>
              <a:rPr lang="en-US" sz="1800" b="1" dirty="0">
                <a:solidFill>
                  <a:prstClr val="black"/>
                </a:solidFill>
                <a:latin typeface="Calibri Light" panose="020F0302020204030204"/>
              </a:rPr>
              <a:t>	required by rule</a:t>
            </a:r>
            <a:endParaRPr lang="en-US" sz="1800" dirty="0"/>
          </a:p>
        </p:txBody>
      </p:sp>
      <p:pic>
        <p:nvPicPr>
          <p:cNvPr id="4" name="Picture 3" descr="Graphical user interface, text&#10;&#10;AI-generated content may be incorrect.">
            <a:extLst>
              <a:ext uri="{FF2B5EF4-FFF2-40B4-BE49-F238E27FC236}">
                <a16:creationId xmlns:a16="http://schemas.microsoft.com/office/drawing/2014/main" id="{98E46AC0-25A4-6798-E70A-40F05BAE0BD2}"/>
              </a:ext>
            </a:extLst>
          </p:cNvPr>
          <p:cNvPicPr>
            <a:picLocks noChangeAspect="1"/>
          </p:cNvPicPr>
          <p:nvPr/>
        </p:nvPicPr>
        <p:blipFill>
          <a:blip r:embed="rId2">
            <a:extLst>
              <a:ext uri="{28A0092B-C50C-407E-A947-70E740481C1C}">
                <a14:useLocalDpi xmlns:a14="http://schemas.microsoft.com/office/drawing/2010/main" val="0"/>
              </a:ext>
            </a:extLst>
          </a:blip>
          <a:srcRect l="11806" t="7742" r="12275" b="20915"/>
          <a:stretch>
            <a:fillRect/>
          </a:stretch>
        </p:blipFill>
        <p:spPr>
          <a:xfrm>
            <a:off x="2542984" y="700548"/>
            <a:ext cx="7106032" cy="5456903"/>
          </a:xfrm>
          <a:prstGeom prst="rect">
            <a:avLst/>
          </a:prstGeom>
        </p:spPr>
      </p:pic>
    </p:spTree>
    <p:extLst>
      <p:ext uri="{BB962C8B-B14F-4D97-AF65-F5344CB8AC3E}">
        <p14:creationId xmlns:p14="http://schemas.microsoft.com/office/powerpoint/2010/main" val="10704179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D4CC1F-7016-E541-A9A8-B89C30B8067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341425-292A-7B86-31D1-B28E9C59A5AE}"/>
              </a:ext>
            </a:extLst>
          </p:cNvPr>
          <p:cNvSpPr>
            <a:spLocks noGrp="1"/>
          </p:cNvSpPr>
          <p:nvPr>
            <p:ph idx="1"/>
          </p:nvPr>
        </p:nvSpPr>
        <p:spPr>
          <a:xfrm>
            <a:off x="272087" y="1434372"/>
            <a:ext cx="11425322" cy="5128087"/>
          </a:xfrm>
        </p:spPr>
        <p:txBody>
          <a:bodyPr>
            <a:normAutofit/>
          </a:bodyPr>
          <a:lstStyle/>
          <a:p>
            <a:pPr marL="0" indent="0">
              <a:buNone/>
            </a:pPr>
            <a:br>
              <a:rPr lang="en-US" i="0" u="none" strike="noStrike" baseline="0" dirty="0">
                <a:solidFill>
                  <a:srgbClr val="00AF50"/>
                </a:solidFill>
                <a:latin typeface="Calibri" panose="020F0502020204030204" pitchFamily="34" charset="0"/>
                <a:ea typeface="Calibri" panose="020F0502020204030204" pitchFamily="34" charset="0"/>
                <a:cs typeface="Calibri" panose="020F0502020204030204" pitchFamily="34" charset="0"/>
              </a:rPr>
            </a:br>
            <a:endParaRPr lang="en-US" i="0" u="none" strike="noStrike" baseline="0" dirty="0">
              <a:solidFill>
                <a:srgbClr val="00AF50"/>
              </a:solidFill>
              <a:latin typeface="Calibri" panose="020F0502020204030204" pitchFamily="34" charset="0"/>
              <a:ea typeface="Calibri" panose="020F0502020204030204" pitchFamily="34" charset="0"/>
              <a:cs typeface="Calibri" panose="020F0502020204030204" pitchFamily="34" charset="0"/>
            </a:endParaRPr>
          </a:p>
          <a:p>
            <a:endParaRPr lang="en-US" sz="3000" dirty="0">
              <a:latin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id="{E7F942AF-E369-EC4D-F7D6-84A76C17164A}"/>
              </a:ext>
            </a:extLst>
          </p:cNvPr>
          <p:cNvSpPr txBox="1">
            <a:spLocks/>
          </p:cNvSpPr>
          <p:nvPr/>
        </p:nvSpPr>
        <p:spPr>
          <a:xfrm>
            <a:off x="272086" y="1385997"/>
            <a:ext cx="2397371" cy="2043003"/>
          </a:xfrm>
          <a:prstGeom prst="rect">
            <a:avLst/>
          </a:prstGeom>
        </p:spPr>
        <p:txBody>
          <a:bodyP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b="1" dirty="0">
                <a:solidFill>
                  <a:prstClr val="black"/>
                </a:solidFill>
                <a:latin typeface="Calibri Light" panose="020F0302020204030204"/>
              </a:rPr>
              <a:t>EPA </a:t>
            </a:r>
          </a:p>
          <a:p>
            <a:pPr algn="ctr"/>
            <a:r>
              <a:rPr lang="en-US" sz="3200" b="1" dirty="0">
                <a:solidFill>
                  <a:prstClr val="black"/>
                </a:solidFill>
                <a:latin typeface="Calibri Light" panose="020F0302020204030204"/>
              </a:rPr>
              <a:t>Registered Disinfectant </a:t>
            </a:r>
            <a:br>
              <a:rPr lang="en-US" sz="3200" b="1" dirty="0">
                <a:solidFill>
                  <a:prstClr val="black"/>
                </a:solidFill>
                <a:latin typeface="Calibri Light" panose="020F0302020204030204"/>
              </a:rPr>
            </a:br>
            <a:endParaRPr lang="en-US" sz="3200" dirty="0"/>
          </a:p>
        </p:txBody>
      </p:sp>
      <p:pic>
        <p:nvPicPr>
          <p:cNvPr id="7" name="Picture 6" descr="Graphical user interface&#10;&#10;AI-generated content may be incorrect.">
            <a:extLst>
              <a:ext uri="{FF2B5EF4-FFF2-40B4-BE49-F238E27FC236}">
                <a16:creationId xmlns:a16="http://schemas.microsoft.com/office/drawing/2014/main" id="{979D2B79-E354-D64D-5EAE-5DF48BFF2CC4}"/>
              </a:ext>
            </a:extLst>
          </p:cNvPr>
          <p:cNvPicPr>
            <a:picLocks noChangeAspect="1"/>
          </p:cNvPicPr>
          <p:nvPr/>
        </p:nvPicPr>
        <p:blipFill>
          <a:blip r:embed="rId2">
            <a:extLst>
              <a:ext uri="{28A0092B-C50C-407E-A947-70E740481C1C}">
                <a14:useLocalDpi xmlns:a14="http://schemas.microsoft.com/office/drawing/2010/main" val="0"/>
              </a:ext>
            </a:extLst>
          </a:blip>
          <a:srcRect l="11806" t="36989" r="13856" b="11399"/>
          <a:stretch>
            <a:fillRect/>
          </a:stretch>
        </p:blipFill>
        <p:spPr>
          <a:xfrm>
            <a:off x="2669457" y="1044154"/>
            <a:ext cx="8406582" cy="4769692"/>
          </a:xfrm>
          <a:prstGeom prst="rect">
            <a:avLst/>
          </a:prstGeom>
        </p:spPr>
      </p:pic>
    </p:spTree>
    <p:extLst>
      <p:ext uri="{BB962C8B-B14F-4D97-AF65-F5344CB8AC3E}">
        <p14:creationId xmlns:p14="http://schemas.microsoft.com/office/powerpoint/2010/main" val="10241085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F2056-A68F-7672-7555-CC261210CD7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973408-AD39-AD75-9DBC-9338BCE38829}"/>
              </a:ext>
            </a:extLst>
          </p:cNvPr>
          <p:cNvSpPr>
            <a:spLocks noGrp="1"/>
          </p:cNvSpPr>
          <p:nvPr>
            <p:ph idx="1"/>
          </p:nvPr>
        </p:nvSpPr>
        <p:spPr>
          <a:xfrm>
            <a:off x="272087" y="1434372"/>
            <a:ext cx="11425322" cy="5128087"/>
          </a:xfrm>
        </p:spPr>
        <p:txBody>
          <a:bodyPr>
            <a:normAutofit/>
          </a:bodyPr>
          <a:lstStyle/>
          <a:p>
            <a:pPr marL="0" indent="0">
              <a:buNone/>
            </a:pPr>
            <a:br>
              <a:rPr lang="en-US" i="0" u="none" strike="noStrike" baseline="0" dirty="0">
                <a:solidFill>
                  <a:srgbClr val="00AF50"/>
                </a:solidFill>
                <a:latin typeface="Calibri" panose="020F0502020204030204" pitchFamily="34" charset="0"/>
                <a:ea typeface="Calibri" panose="020F0502020204030204" pitchFamily="34" charset="0"/>
                <a:cs typeface="Calibri" panose="020F0502020204030204" pitchFamily="34" charset="0"/>
              </a:rPr>
            </a:br>
            <a:endParaRPr lang="en-US" i="0" u="none" strike="noStrike" baseline="0" dirty="0">
              <a:solidFill>
                <a:srgbClr val="00AF50"/>
              </a:solidFill>
              <a:latin typeface="Calibri" panose="020F0502020204030204" pitchFamily="34" charset="0"/>
              <a:ea typeface="Calibri" panose="020F0502020204030204" pitchFamily="34" charset="0"/>
              <a:cs typeface="Calibri" panose="020F0502020204030204" pitchFamily="34" charset="0"/>
            </a:endParaRPr>
          </a:p>
          <a:p>
            <a:endParaRPr lang="en-US" sz="3000" dirty="0">
              <a:latin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id="{62208DAF-C3F8-E4DE-A725-45093F0A3158}"/>
              </a:ext>
            </a:extLst>
          </p:cNvPr>
          <p:cNvSpPr txBox="1">
            <a:spLocks/>
          </p:cNvSpPr>
          <p:nvPr/>
        </p:nvSpPr>
        <p:spPr>
          <a:xfrm>
            <a:off x="272086" y="1385997"/>
            <a:ext cx="2397371" cy="2043003"/>
          </a:xfrm>
          <a:prstGeom prst="rect">
            <a:avLst/>
          </a:prstGeom>
        </p:spPr>
        <p:txBody>
          <a:bodyP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b="1" dirty="0">
                <a:solidFill>
                  <a:prstClr val="black"/>
                </a:solidFill>
                <a:latin typeface="Calibri Light" panose="020F0302020204030204"/>
              </a:rPr>
              <a:t>EPA </a:t>
            </a:r>
          </a:p>
          <a:p>
            <a:pPr algn="ctr"/>
            <a:r>
              <a:rPr lang="en-US" sz="3200" b="1" dirty="0">
                <a:solidFill>
                  <a:prstClr val="black"/>
                </a:solidFill>
                <a:latin typeface="Calibri Light" panose="020F0302020204030204"/>
              </a:rPr>
              <a:t>Registered Disinfectant </a:t>
            </a:r>
            <a:br>
              <a:rPr lang="en-US" sz="3200" b="1" dirty="0">
                <a:solidFill>
                  <a:prstClr val="black"/>
                </a:solidFill>
                <a:latin typeface="Calibri Light" panose="020F0302020204030204"/>
              </a:rPr>
            </a:br>
            <a:endParaRPr lang="en-US" sz="3200" dirty="0"/>
          </a:p>
        </p:txBody>
      </p:sp>
      <p:pic>
        <p:nvPicPr>
          <p:cNvPr id="4" name="Picture 3" descr="Graphical user interface&#10;&#10;AI-generated content may be incorrect.">
            <a:extLst>
              <a:ext uri="{FF2B5EF4-FFF2-40B4-BE49-F238E27FC236}">
                <a16:creationId xmlns:a16="http://schemas.microsoft.com/office/drawing/2014/main" id="{59590774-C63B-EF8B-95CD-CBDE30EE0413}"/>
              </a:ext>
            </a:extLst>
          </p:cNvPr>
          <p:cNvPicPr>
            <a:picLocks noChangeAspect="1"/>
          </p:cNvPicPr>
          <p:nvPr/>
        </p:nvPicPr>
        <p:blipFill>
          <a:blip r:embed="rId2">
            <a:extLst>
              <a:ext uri="{28A0092B-C50C-407E-A947-70E740481C1C}">
                <a14:useLocalDpi xmlns:a14="http://schemas.microsoft.com/office/drawing/2010/main" val="0"/>
              </a:ext>
            </a:extLst>
          </a:blip>
          <a:srcRect l="12508" t="39139" r="15086" b="23227"/>
          <a:stretch>
            <a:fillRect/>
          </a:stretch>
        </p:blipFill>
        <p:spPr>
          <a:xfrm>
            <a:off x="2669457" y="1385997"/>
            <a:ext cx="9365227" cy="3977948"/>
          </a:xfrm>
          <a:prstGeom prst="rect">
            <a:avLst/>
          </a:prstGeom>
        </p:spPr>
      </p:pic>
    </p:spTree>
    <p:extLst>
      <p:ext uri="{BB962C8B-B14F-4D97-AF65-F5344CB8AC3E}">
        <p14:creationId xmlns:p14="http://schemas.microsoft.com/office/powerpoint/2010/main" val="13759784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FD786-C9F7-72D7-9F71-BFA1FF0EB9FE}"/>
              </a:ext>
            </a:extLst>
          </p:cNvPr>
          <p:cNvSpPr>
            <a:spLocks noGrp="1"/>
          </p:cNvSpPr>
          <p:nvPr>
            <p:ph type="title"/>
          </p:nvPr>
        </p:nvSpPr>
        <p:spPr/>
        <p:txBody>
          <a:bodyPr/>
          <a:lstStyle/>
          <a:p>
            <a:pPr algn="ctr"/>
            <a:r>
              <a:rPr lang="en-US" b="1" dirty="0">
                <a:effectLst/>
                <a:latin typeface="Calibri" panose="020F0502020204030204" pitchFamily="34" charset="0"/>
                <a:ea typeface="Calibri" panose="020F0502020204030204" pitchFamily="34" charset="0"/>
                <a:cs typeface="Times New Roman" panose="02020603050405020304" pitchFamily="18" charset="0"/>
              </a:rPr>
              <a:t>How to Determine Contact Time for EPA Registered Disinfectants</a:t>
            </a:r>
            <a:endParaRPr lang="en-US" dirty="0"/>
          </a:p>
        </p:txBody>
      </p:sp>
      <p:sp>
        <p:nvSpPr>
          <p:cNvPr id="3" name="Content Placeholder 2">
            <a:extLst>
              <a:ext uri="{FF2B5EF4-FFF2-40B4-BE49-F238E27FC236}">
                <a16:creationId xmlns:a16="http://schemas.microsoft.com/office/drawing/2014/main" id="{6D6CAD5D-8F67-07CB-468B-18163867B24C}"/>
              </a:ext>
            </a:extLst>
          </p:cNvPr>
          <p:cNvSpPr>
            <a:spLocks noGrp="1"/>
          </p:cNvSpPr>
          <p:nvPr>
            <p:ph idx="1"/>
          </p:nvPr>
        </p:nvSpPr>
        <p:spPr/>
        <p:txBody>
          <a:bodyPr>
            <a:normAutofit fontScale="77500" lnSpcReduction="20000"/>
          </a:bodyPr>
          <a:lstStyle/>
          <a:p>
            <a:r>
              <a:rPr lang="en-US" sz="3200" dirty="0">
                <a:effectLst/>
                <a:latin typeface="Calibri" panose="020F0502020204030204" pitchFamily="34" charset="0"/>
                <a:ea typeface="Calibri" panose="020F0502020204030204" pitchFamily="34" charset="0"/>
                <a:cs typeface="Times New Roman" panose="02020603050405020304" pitchFamily="18" charset="0"/>
              </a:rPr>
              <a:t>To determine the contact time for an EPA registered disinfectant:</a:t>
            </a:r>
          </a:p>
          <a:p>
            <a:pPr lvl="1"/>
            <a:r>
              <a:rPr lang="en-US" sz="3200" dirty="0">
                <a:latin typeface="Calibri" panose="020F0502020204030204" pitchFamily="34" charset="0"/>
                <a:ea typeface="Calibri" panose="020F0502020204030204" pitchFamily="34" charset="0"/>
                <a:cs typeface="Times New Roman" panose="02020603050405020304" pitchFamily="18" charset="0"/>
              </a:rPr>
              <a:t>Review inst</a:t>
            </a:r>
            <a:r>
              <a:rPr lang="en-US" sz="3200" dirty="0">
                <a:effectLst/>
                <a:latin typeface="Calibri" panose="020F0502020204030204" pitchFamily="34" charset="0"/>
                <a:ea typeface="Calibri" panose="020F0502020204030204" pitchFamily="34" charset="0"/>
                <a:cs typeface="Times New Roman" panose="02020603050405020304" pitchFamily="18" charset="0"/>
              </a:rPr>
              <a:t>ructions on the product label and determine what is listed as the contact time for a general disinfectant. </a:t>
            </a:r>
          </a:p>
          <a:p>
            <a:pPr lvl="1"/>
            <a:r>
              <a:rPr lang="en-US" sz="3200" dirty="0">
                <a:effectLst/>
                <a:latin typeface="Calibri" panose="020F0502020204030204" pitchFamily="34" charset="0"/>
                <a:ea typeface="Calibri" panose="020F0502020204030204" pitchFamily="34" charset="0"/>
                <a:cs typeface="Times New Roman" panose="02020603050405020304" pitchFamily="18" charset="0"/>
              </a:rPr>
              <a:t>This contact time is determined during the registration process based on evaluation of the disinfectant’s effectiveness against two organisms and an alternate: </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Staphylococcus aureus, Salmonella enterica and Pseudomonas aeruginosa</a:t>
            </a:r>
            <a:r>
              <a:rPr lang="en-US" sz="3200" i="1"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6599005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C1C52-904C-D198-9FCB-1254758327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D60E94-DD3E-FE56-7D44-F97AEC1B1F35}"/>
              </a:ext>
            </a:extLst>
          </p:cNvPr>
          <p:cNvSpPr>
            <a:spLocks noGrp="1"/>
          </p:cNvSpPr>
          <p:nvPr>
            <p:ph type="title"/>
          </p:nvPr>
        </p:nvSpPr>
        <p:spPr/>
        <p:txBody>
          <a:bodyPr/>
          <a:lstStyle/>
          <a:p>
            <a:pPr algn="ctr"/>
            <a:r>
              <a:rPr lang="en-US" b="1" dirty="0">
                <a:effectLst/>
                <a:latin typeface="Calibri" panose="020F0502020204030204" pitchFamily="34" charset="0"/>
                <a:ea typeface="Calibri" panose="020F0502020204030204" pitchFamily="34" charset="0"/>
                <a:cs typeface="Times New Roman" panose="02020603050405020304" pitchFamily="18" charset="0"/>
              </a:rPr>
              <a:t>How to Determine Contact Time for EPA Registered Disinfectants</a:t>
            </a:r>
            <a:endParaRPr lang="en-US" dirty="0"/>
          </a:p>
        </p:txBody>
      </p:sp>
      <p:sp>
        <p:nvSpPr>
          <p:cNvPr id="3" name="Content Placeholder 2">
            <a:extLst>
              <a:ext uri="{FF2B5EF4-FFF2-40B4-BE49-F238E27FC236}">
                <a16:creationId xmlns:a16="http://schemas.microsoft.com/office/drawing/2014/main" id="{2E69F092-5502-5BDF-3921-9A3C3F78C8D1}"/>
              </a:ext>
            </a:extLst>
          </p:cNvPr>
          <p:cNvSpPr>
            <a:spLocks noGrp="1"/>
          </p:cNvSpPr>
          <p:nvPr>
            <p:ph idx="1"/>
          </p:nvPr>
        </p:nvSpPr>
        <p:spPr/>
        <p:txBody>
          <a:bodyPr>
            <a:normAutofit fontScale="77500" lnSpcReduction="20000"/>
          </a:bodyPr>
          <a:lstStyle/>
          <a:p>
            <a:r>
              <a:rPr lang="en-US" sz="3000" dirty="0">
                <a:effectLst/>
                <a:latin typeface="Calibri" panose="020F0502020204030204" pitchFamily="34" charset="0"/>
                <a:ea typeface="Calibri" panose="020F0502020204030204" pitchFamily="34" charset="0"/>
                <a:cs typeface="Times New Roman" panose="02020603050405020304" pitchFamily="18" charset="0"/>
              </a:rPr>
              <a:t>Companies can add additional contact times for other pathogens:</a:t>
            </a:r>
          </a:p>
          <a:p>
            <a:pPr lvl="1"/>
            <a:r>
              <a:rPr lang="en-US" sz="3000" dirty="0">
                <a:effectLst/>
                <a:latin typeface="Calibri" panose="020F0502020204030204" pitchFamily="34" charset="0"/>
                <a:ea typeface="Calibri" panose="020F0502020204030204" pitchFamily="34" charset="0"/>
                <a:cs typeface="Times New Roman" panose="02020603050405020304" pitchFamily="18" charset="0"/>
              </a:rPr>
              <a:t> Some contact times may be shorter as in the case of certain viruses</a:t>
            </a:r>
          </a:p>
          <a:p>
            <a:pPr lvl="1"/>
            <a:r>
              <a:rPr lang="en-US" sz="3000" dirty="0">
                <a:latin typeface="Calibri" panose="020F0502020204030204" pitchFamily="34" charset="0"/>
                <a:ea typeface="Calibri" panose="020F0502020204030204" pitchFamily="34" charset="0"/>
                <a:cs typeface="Times New Roman" panose="02020603050405020304" pitchFamily="18" charset="0"/>
              </a:rPr>
              <a:t>S</a:t>
            </a:r>
            <a:r>
              <a:rPr lang="en-US" sz="3000" dirty="0">
                <a:effectLst/>
                <a:latin typeface="Calibri" panose="020F0502020204030204" pitchFamily="34" charset="0"/>
                <a:ea typeface="Calibri" panose="020F0502020204030204" pitchFamily="34" charset="0"/>
                <a:cs typeface="Times New Roman" panose="02020603050405020304" pitchFamily="18" charset="0"/>
              </a:rPr>
              <a:t>ome may be longer as in the case of </a:t>
            </a:r>
            <a:r>
              <a:rPr lang="en-US" sz="3000" dirty="0" err="1">
                <a:effectLst/>
                <a:latin typeface="Calibri" panose="020F0502020204030204" pitchFamily="34" charset="0"/>
                <a:ea typeface="Calibri" panose="020F0502020204030204" pitchFamily="34" charset="0"/>
                <a:cs typeface="Times New Roman" panose="02020603050405020304" pitchFamily="18" charset="0"/>
              </a:rPr>
              <a:t>HepA</a:t>
            </a:r>
            <a:r>
              <a:rPr lang="en-US" sz="3000" dirty="0">
                <a:effectLst/>
                <a:latin typeface="Calibri" panose="020F0502020204030204" pitchFamily="34" charset="0"/>
                <a:ea typeface="Calibri" panose="020F0502020204030204" pitchFamily="34" charset="0"/>
                <a:cs typeface="Times New Roman" panose="02020603050405020304" pitchFamily="18" charset="0"/>
              </a:rPr>
              <a:t> or pathogenic fungus.</a:t>
            </a:r>
          </a:p>
          <a:p>
            <a:pPr lvl="1"/>
            <a:r>
              <a:rPr lang="en-US" sz="3000" dirty="0">
                <a:effectLst/>
                <a:latin typeface="Calibri" panose="020F0502020204030204" pitchFamily="34" charset="0"/>
                <a:ea typeface="Calibri" panose="020F0502020204030204" pitchFamily="34" charset="0"/>
                <a:cs typeface="Times New Roman" panose="02020603050405020304" pitchFamily="18" charset="0"/>
              </a:rPr>
              <a:t> These are voluntary claims that the companies make based on the products’ performance and marketing objectives.  </a:t>
            </a:r>
          </a:p>
          <a:p>
            <a:pPr lvl="1"/>
            <a:r>
              <a:rPr lang="en-US" sz="3000" dirty="0">
                <a:effectLst/>
                <a:latin typeface="Calibri" panose="020F0502020204030204" pitchFamily="34" charset="0"/>
                <a:ea typeface="Calibri" panose="020F0502020204030204" pitchFamily="34" charset="0"/>
                <a:cs typeface="Times New Roman" panose="02020603050405020304" pitchFamily="18" charset="0"/>
              </a:rPr>
              <a:t>These voluntary claims do not change the contact time for use as a general disinfectant. </a:t>
            </a:r>
          </a:p>
          <a:p>
            <a:pPr marL="0" indent="0">
              <a:buNone/>
            </a:pPr>
            <a:endParaRPr lang="en-US" dirty="0"/>
          </a:p>
        </p:txBody>
      </p:sp>
    </p:spTree>
    <p:extLst>
      <p:ext uri="{BB962C8B-B14F-4D97-AF65-F5344CB8AC3E}">
        <p14:creationId xmlns:p14="http://schemas.microsoft.com/office/powerpoint/2010/main" val="27874693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66717-52F5-3B03-A48B-253F100743A8}"/>
              </a:ext>
            </a:extLst>
          </p:cNvPr>
          <p:cNvSpPr>
            <a:spLocks noGrp="1"/>
          </p:cNvSpPr>
          <p:nvPr>
            <p:ph type="title"/>
          </p:nvPr>
        </p:nvSpPr>
        <p:spPr/>
        <p:txBody>
          <a:bodyPr/>
          <a:lstStyle/>
          <a:p>
            <a:pPr algn="ctr"/>
            <a:r>
              <a:rPr lang="en-US" b="1" dirty="0">
                <a:effectLst/>
                <a:latin typeface="Calibri" panose="020F0502020204030204" pitchFamily="34" charset="0"/>
                <a:ea typeface="Calibri" panose="020F0502020204030204" pitchFamily="34" charset="0"/>
                <a:cs typeface="Times New Roman" panose="02020603050405020304" pitchFamily="18" charset="0"/>
              </a:rPr>
              <a:t>How to Determine Contact Time for EPA Registered Disinfectants</a:t>
            </a:r>
            <a:endParaRPr lang="en-US" dirty="0"/>
          </a:p>
        </p:txBody>
      </p:sp>
      <p:sp>
        <p:nvSpPr>
          <p:cNvPr id="3" name="Content Placeholder 2">
            <a:extLst>
              <a:ext uri="{FF2B5EF4-FFF2-40B4-BE49-F238E27FC236}">
                <a16:creationId xmlns:a16="http://schemas.microsoft.com/office/drawing/2014/main" id="{6ED260F3-E8D0-8F75-90E8-2D875E5BB903}"/>
              </a:ext>
            </a:extLst>
          </p:cNvPr>
          <p:cNvSpPr>
            <a:spLocks noGrp="1"/>
          </p:cNvSpPr>
          <p:nvPr>
            <p:ph idx="1"/>
          </p:nvPr>
        </p:nvSpPr>
        <p:spPr/>
        <p:txBody>
          <a:bodyPr>
            <a:normAutofit fontScale="70000" lnSpcReduction="20000"/>
          </a:bodyPr>
          <a:lstStyle/>
          <a:p>
            <a:pPr marL="0" marR="0"/>
            <a:r>
              <a:rPr lang="en-US" sz="2900" dirty="0">
                <a:effectLst/>
                <a:latin typeface="Calibri" panose="020F0502020204030204" pitchFamily="34" charset="0"/>
                <a:ea typeface="Calibri" panose="020F0502020204030204" pitchFamily="34" charset="0"/>
                <a:cs typeface="Times New Roman" panose="02020603050405020304" pitchFamily="18" charset="0"/>
              </a:rPr>
              <a:t>If the contact time for use as a general disinfectant cannot be determined by the products label: </a:t>
            </a:r>
          </a:p>
          <a:p>
            <a:pPr marL="457200" lvl="1"/>
            <a:r>
              <a:rPr lang="en-US" sz="2800" dirty="0">
                <a:latin typeface="Calibri" panose="020F0502020204030204" pitchFamily="34" charset="0"/>
                <a:ea typeface="Calibri" panose="020F0502020204030204" pitchFamily="34" charset="0"/>
                <a:cs typeface="Times New Roman" panose="02020603050405020304" pitchFamily="18" charset="0"/>
              </a:rPr>
              <a:t>T</a:t>
            </a:r>
            <a:r>
              <a:rPr lang="en-US" sz="2800" dirty="0">
                <a:effectLst/>
                <a:latin typeface="Calibri" panose="020F0502020204030204" pitchFamily="34" charset="0"/>
                <a:ea typeface="Calibri" panose="020F0502020204030204" pitchFamily="34" charset="0"/>
                <a:cs typeface="Times New Roman" panose="02020603050405020304" pitchFamily="18" charset="0"/>
              </a:rPr>
              <a:t>he EPA Registration information should be reviewed, and the contact time for </a:t>
            </a:r>
            <a:r>
              <a:rPr lang="en-US" sz="2800" b="1" i="1" dirty="0">
                <a:effectLst/>
                <a:latin typeface="Calibri" panose="020F0502020204030204" pitchFamily="34" charset="0"/>
                <a:ea typeface="Calibri" panose="020F0502020204030204" pitchFamily="34" charset="0"/>
                <a:cs typeface="Times New Roman" panose="02020603050405020304" pitchFamily="18" charset="0"/>
              </a:rPr>
              <a:t>Staphylococcus aureus, Salmonella enterica and Pseudomonas aeruginosa</a:t>
            </a:r>
            <a:r>
              <a:rPr lang="en-US" sz="2800" dirty="0">
                <a:effectLst/>
                <a:latin typeface="Calibri" panose="020F0502020204030204" pitchFamily="34" charset="0"/>
                <a:ea typeface="Calibri" panose="020F0502020204030204" pitchFamily="34" charset="0"/>
                <a:cs typeface="Times New Roman" panose="02020603050405020304" pitchFamily="18" charset="0"/>
              </a:rPr>
              <a:t>, will be the required contact time. </a:t>
            </a:r>
          </a:p>
          <a:p>
            <a:pPr marL="457200" lvl="1"/>
            <a:r>
              <a:rPr lang="en-US" sz="2800" dirty="0">
                <a:effectLst/>
                <a:latin typeface="Calibri" panose="020F0502020204030204" pitchFamily="34" charset="0"/>
                <a:ea typeface="Calibri" panose="020F0502020204030204" pitchFamily="34" charset="0"/>
                <a:cs typeface="Times New Roman" panose="02020603050405020304" pitchFamily="18" charset="0"/>
              </a:rPr>
              <a:t>EPA Registration information can be found by searching the EPA Registration number from products label at: </a:t>
            </a:r>
            <a:r>
              <a:rPr lang="en-US" sz="2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https://ordspub.epa.gov/ords/pesticides/f?p=PPLS:1</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p>
          <a:p>
            <a:pPr marL="457200" lvl="1"/>
            <a:r>
              <a:rPr lang="en-US" sz="2800" dirty="0">
                <a:latin typeface="Calibri" panose="020F0502020204030204" pitchFamily="34" charset="0"/>
                <a:ea typeface="Calibri" panose="020F0502020204030204" pitchFamily="34" charset="0"/>
                <a:cs typeface="Times New Roman" panose="02020603050405020304" pitchFamily="18" charset="0"/>
              </a:rPr>
              <a:t>See attached guidance document or contact your Regional Specialist for more information.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6277139"/>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1866C-DFAC-5719-5D30-D65A12040C2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C0A0A5-0E73-DB41-52CC-E4A3732F5B26}"/>
              </a:ext>
            </a:extLst>
          </p:cNvPr>
          <p:cNvSpPr>
            <a:spLocks noGrp="1"/>
          </p:cNvSpPr>
          <p:nvPr>
            <p:ph idx="1"/>
          </p:nvPr>
        </p:nvSpPr>
        <p:spPr>
          <a:xfrm>
            <a:off x="272087" y="1944039"/>
            <a:ext cx="11425322" cy="3752224"/>
          </a:xfrm>
        </p:spPr>
        <p:txBody>
          <a:bodyPr>
            <a:normAutofit/>
          </a:bodyPr>
          <a:lstStyle/>
          <a:p>
            <a:pPr marL="0" indent="0">
              <a:buNone/>
            </a:pPr>
            <a:r>
              <a:rPr lang="en-US" b="1" dirty="0">
                <a:solidFill>
                  <a:srgbClr val="404040"/>
                </a:solidFill>
                <a:latin typeface="Calibri" panose="020F0502020204030204" pitchFamily="34" charset="0"/>
                <a:ea typeface="Calibri" panose="020F0502020204030204" pitchFamily="34" charset="0"/>
                <a:cs typeface="Calibri" panose="020F0502020204030204" pitchFamily="34" charset="0"/>
              </a:rPr>
              <a:t>Usage: </a:t>
            </a:r>
          </a:p>
          <a:p>
            <a:r>
              <a:rPr lang="en-US" sz="2200" b="0" i="0" u="none" strike="noStrike" baseline="0" dirty="0">
                <a:solidFill>
                  <a:srgbClr val="404040"/>
                </a:solidFill>
                <a:latin typeface="Calibri" panose="020F0502020204030204" pitchFamily="34" charset="0"/>
                <a:ea typeface="Calibri" panose="020F0502020204030204" pitchFamily="34" charset="0"/>
                <a:cs typeface="Calibri" panose="020F0502020204030204" pitchFamily="34" charset="0"/>
              </a:rPr>
              <a:t>.</a:t>
            </a:r>
            <a:r>
              <a:rPr lang="en-US" sz="2200" b="0" i="0" u="none" strike="noStrike" baseline="0" dirty="0">
                <a:latin typeface="Calibri" panose="020F0502020204030204" pitchFamily="34" charset="0"/>
                <a:ea typeface="Calibri" panose="020F0502020204030204" pitchFamily="34" charset="0"/>
                <a:cs typeface="Calibri" panose="020F0502020204030204" pitchFamily="34" charset="0"/>
              </a:rPr>
              <a:t>2812 </a:t>
            </a:r>
            <a:r>
              <a:rPr lang="en-US" sz="2200" dirty="0">
                <a:latin typeface="Calibri" panose="020F0502020204030204" pitchFamily="34" charset="0"/>
                <a:ea typeface="Calibri" panose="020F0502020204030204" pitchFamily="34" charset="0"/>
                <a:cs typeface="Calibri" panose="020F0502020204030204" pitchFamily="34" charset="0"/>
              </a:rPr>
              <a:t>(g) A </a:t>
            </a:r>
            <a:r>
              <a:rPr lang="en-US" sz="2200" b="1" dirty="0">
                <a:latin typeface="Calibri" panose="020F0502020204030204" pitchFamily="34" charset="0"/>
                <a:ea typeface="Calibri" panose="020F0502020204030204" pitchFamily="34" charset="0"/>
                <a:cs typeface="Calibri" panose="020F0502020204030204" pitchFamily="34" charset="0"/>
              </a:rPr>
              <a:t>testing method or equipment </a:t>
            </a:r>
            <a:r>
              <a:rPr lang="en-US" sz="2200" dirty="0">
                <a:latin typeface="Calibri" panose="020F0502020204030204" pitchFamily="34" charset="0"/>
                <a:ea typeface="Calibri" panose="020F0502020204030204" pitchFamily="34" charset="0"/>
                <a:cs typeface="Calibri" panose="020F0502020204030204" pitchFamily="34" charset="0"/>
              </a:rPr>
              <a:t>shall be used in accordance with the product manufacturer's instructions to test the strength of sanitizing solutions to ensure the </a:t>
            </a:r>
            <a:r>
              <a:rPr lang="en-US" sz="2200" b="1" dirty="0">
                <a:latin typeface="Calibri" panose="020F0502020204030204" pitchFamily="34" charset="0"/>
                <a:ea typeface="Calibri" panose="020F0502020204030204" pitchFamily="34" charset="0"/>
                <a:cs typeface="Calibri" panose="020F0502020204030204" pitchFamily="34" charset="0"/>
              </a:rPr>
              <a:t>prescribed concentrations </a:t>
            </a:r>
            <a:r>
              <a:rPr lang="en-US" sz="2200" dirty="0">
                <a:latin typeface="Calibri" panose="020F0502020204030204" pitchFamily="34" charset="0"/>
                <a:ea typeface="Calibri" panose="020F0502020204030204" pitchFamily="34" charset="0"/>
                <a:cs typeface="Calibri" panose="020F0502020204030204" pitchFamily="34" charset="0"/>
              </a:rPr>
              <a:t>are met. </a:t>
            </a:r>
          </a:p>
          <a:p>
            <a:r>
              <a:rPr lang="en-US" sz="2200" dirty="0">
                <a:latin typeface="Calibri" panose="020F0502020204030204" pitchFamily="34" charset="0"/>
                <a:ea typeface="Calibri" panose="020F0502020204030204" pitchFamily="34" charset="0"/>
                <a:cs typeface="Calibri" panose="020F0502020204030204" pitchFamily="34" charset="0"/>
              </a:rPr>
              <a:t>.2812 (h) After sanitizing, all equipment and utensils shall be </a:t>
            </a:r>
            <a:r>
              <a:rPr lang="en-US" sz="2200" b="1" dirty="0">
                <a:latin typeface="Calibri" panose="020F0502020204030204" pitchFamily="34" charset="0"/>
                <a:ea typeface="Calibri" panose="020F0502020204030204" pitchFamily="34" charset="0"/>
                <a:cs typeface="Calibri" panose="020F0502020204030204" pitchFamily="34" charset="0"/>
              </a:rPr>
              <a:t>air dried</a:t>
            </a:r>
            <a:r>
              <a:rPr lang="en-US" sz="2200" dirty="0">
                <a:latin typeface="Calibri" panose="020F0502020204030204" pitchFamily="34" charset="0"/>
                <a:ea typeface="Calibri" panose="020F0502020204030204" pitchFamily="34" charset="0"/>
                <a:cs typeface="Calibri" panose="020F0502020204030204" pitchFamily="34" charset="0"/>
              </a:rPr>
              <a:t>. </a:t>
            </a:r>
          </a:p>
          <a:p>
            <a:endParaRPr lang="en-US" sz="2200" b="0" i="0" u="none" strike="noStrike" baseline="0" dirty="0">
              <a:solidFill>
                <a:srgbClr val="00AF50"/>
              </a:solidFill>
              <a:latin typeface="Calibri" panose="020F0502020204030204" pitchFamily="34" charset="0"/>
              <a:ea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id="{F7A7CDD8-24E9-39C7-43D9-BB004F49B8C9}"/>
              </a:ext>
            </a:extLst>
          </p:cNvPr>
          <p:cNvSpPr txBox="1">
            <a:spLocks/>
          </p:cNvSpPr>
          <p:nvPr/>
        </p:nvSpPr>
        <p:spPr>
          <a:xfrm>
            <a:off x="0" y="464223"/>
            <a:ext cx="11969496" cy="1088136"/>
          </a:xfrm>
          <a:prstGeom prst="rect">
            <a:avLst/>
          </a:prstGeom>
        </p:spPr>
        <p:txBody>
          <a:bodyP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b="1" dirty="0">
                <a:solidFill>
                  <a:prstClr val="black"/>
                </a:solidFill>
                <a:latin typeface="Calibri Light" panose="020F0302020204030204"/>
              </a:rPr>
              <a:t>15A NCAC 18A .2801 .2812</a:t>
            </a:r>
            <a:br>
              <a:rPr lang="en-US" sz="3200" b="1" dirty="0">
                <a:solidFill>
                  <a:prstClr val="black"/>
                </a:solidFill>
                <a:latin typeface="Calibri Light" panose="020F0302020204030204"/>
              </a:rPr>
            </a:br>
            <a:r>
              <a:rPr lang="en-US" sz="3200" b="1" dirty="0">
                <a:solidFill>
                  <a:prstClr val="black"/>
                </a:solidFill>
                <a:latin typeface="Calibri Light" panose="020F0302020204030204"/>
              </a:rPr>
              <a:t>Sanitizing  Solutions </a:t>
            </a:r>
            <a:endParaRPr lang="en-US" sz="3200" b="1" dirty="0"/>
          </a:p>
        </p:txBody>
      </p:sp>
    </p:spTree>
    <p:extLst>
      <p:ext uri="{BB962C8B-B14F-4D97-AF65-F5344CB8AC3E}">
        <p14:creationId xmlns:p14="http://schemas.microsoft.com/office/powerpoint/2010/main" val="3288718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7E2E7E35-63F3-5292-0938-F84AA47E4ACE}"/>
              </a:ext>
            </a:extLst>
          </p:cNvPr>
          <p:cNvPicPr>
            <a:picLocks noChangeAspect="1"/>
          </p:cNvPicPr>
          <p:nvPr/>
        </p:nvPicPr>
        <p:blipFill>
          <a:blip r:embed="rId2">
            <a:extLst>
              <a:ext uri="{28A0092B-C50C-407E-A947-70E740481C1C}">
                <a14:useLocalDpi xmlns:a14="http://schemas.microsoft.com/office/drawing/2010/main" val="0"/>
              </a:ext>
            </a:extLst>
          </a:blip>
          <a:srcRect l="23531" t="22778" r="25330" b="7778"/>
          <a:stretch/>
        </p:blipFill>
        <p:spPr>
          <a:xfrm>
            <a:off x="3578808" y="266700"/>
            <a:ext cx="5034383" cy="6324600"/>
          </a:xfrm>
          <a:prstGeom prst="rect">
            <a:avLst/>
          </a:prstGeom>
        </p:spPr>
      </p:pic>
    </p:spTree>
    <p:extLst>
      <p:ext uri="{BB962C8B-B14F-4D97-AF65-F5344CB8AC3E}">
        <p14:creationId xmlns:p14="http://schemas.microsoft.com/office/powerpoint/2010/main" val="12223322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F64DC-5282-DAB9-BB01-DB14DEF7E5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126A5B-7E72-CAF0-A63C-C04FF35B3290}"/>
              </a:ext>
            </a:extLst>
          </p:cNvPr>
          <p:cNvSpPr>
            <a:spLocks noGrp="1"/>
          </p:cNvSpPr>
          <p:nvPr>
            <p:ph type="title"/>
          </p:nvPr>
        </p:nvSpPr>
        <p:spPr>
          <a:xfrm>
            <a:off x="65230" y="560439"/>
            <a:ext cx="3651363" cy="4689987"/>
          </a:xfrm>
        </p:spPr>
        <p:txBody>
          <a:bodyPr>
            <a:normAutofit/>
          </a:bodyPr>
          <a:lstStyle/>
          <a:p>
            <a:r>
              <a:rPr lang="en-US" b="1" dirty="0">
                <a:effectLst/>
                <a:latin typeface="Calibri" panose="020F0502020204030204" pitchFamily="34" charset="0"/>
                <a:ea typeface="Calibri" panose="020F0502020204030204" pitchFamily="34" charset="0"/>
                <a:cs typeface="Times New Roman" panose="02020603050405020304" pitchFamily="18" charset="0"/>
              </a:rPr>
              <a:t>How to Determine Contact Time for EPA Registered Disinfectants</a:t>
            </a:r>
            <a:br>
              <a:rPr lang="en-US" b="1" dirty="0">
                <a:effectLst/>
                <a:latin typeface="Calibri" panose="020F0502020204030204" pitchFamily="34" charset="0"/>
                <a:ea typeface="Calibri" panose="020F0502020204030204" pitchFamily="34" charset="0"/>
                <a:cs typeface="Times New Roman" panose="02020603050405020304" pitchFamily="18" charset="0"/>
              </a:rPr>
            </a:br>
            <a:br>
              <a:rPr lang="en-US" b="1" dirty="0">
                <a:effectLst/>
                <a:latin typeface="Calibri" panose="020F0502020204030204" pitchFamily="34" charset="0"/>
                <a:ea typeface="Calibri" panose="020F0502020204030204" pitchFamily="34" charset="0"/>
                <a:cs typeface="Times New Roman" panose="02020603050405020304" pitchFamily="18" charset="0"/>
              </a:rPr>
            </a:br>
            <a:br>
              <a:rPr lang="en-US" b="1" dirty="0">
                <a:effectLst/>
                <a:latin typeface="Calibri" panose="020F0502020204030204" pitchFamily="34" charset="0"/>
                <a:ea typeface="Calibri" panose="020F0502020204030204" pitchFamily="34" charset="0"/>
                <a:cs typeface="Times New Roman" panose="02020603050405020304" pitchFamily="18" charset="0"/>
              </a:rPr>
            </a:br>
            <a:br>
              <a:rPr lang="en-US" b="1" dirty="0">
                <a:effectLst/>
                <a:latin typeface="Calibri" panose="020F0502020204030204" pitchFamily="34" charset="0"/>
                <a:ea typeface="Calibri" panose="020F0502020204030204" pitchFamily="34" charset="0"/>
                <a:cs typeface="Times New Roman" panose="02020603050405020304" pitchFamily="18" charset="0"/>
              </a:rPr>
            </a:br>
            <a:r>
              <a:rPr lang="en-US" b="1" dirty="0"/>
              <a:t>MAQUAT® 128-NHQ</a:t>
            </a:r>
            <a:endParaRPr lang="en-US" dirty="0"/>
          </a:p>
        </p:txBody>
      </p:sp>
      <p:pic>
        <p:nvPicPr>
          <p:cNvPr id="5" name="Picture 4" descr="Text&#10;&#10;AI-generated content may be incorrect.">
            <a:extLst>
              <a:ext uri="{FF2B5EF4-FFF2-40B4-BE49-F238E27FC236}">
                <a16:creationId xmlns:a16="http://schemas.microsoft.com/office/drawing/2014/main" id="{BEA4E44D-15B6-6EFA-0BBF-636E29A6E4C8}"/>
              </a:ext>
            </a:extLst>
          </p:cNvPr>
          <p:cNvPicPr>
            <a:picLocks noChangeAspect="1"/>
          </p:cNvPicPr>
          <p:nvPr/>
        </p:nvPicPr>
        <p:blipFill>
          <a:blip r:embed="rId2">
            <a:extLst>
              <a:ext uri="{28A0092B-C50C-407E-A947-70E740481C1C}">
                <a14:useLocalDpi xmlns:a14="http://schemas.microsoft.com/office/drawing/2010/main" val="0"/>
              </a:ext>
            </a:extLst>
          </a:blip>
          <a:srcRect l="8810" t="8676" r="10214"/>
          <a:stretch>
            <a:fillRect/>
          </a:stretch>
        </p:blipFill>
        <p:spPr>
          <a:xfrm>
            <a:off x="3716593" y="117987"/>
            <a:ext cx="7148945" cy="6588571"/>
          </a:xfrm>
          <a:prstGeom prst="rect">
            <a:avLst/>
          </a:prstGeom>
        </p:spPr>
      </p:pic>
    </p:spTree>
    <p:extLst>
      <p:ext uri="{BB962C8B-B14F-4D97-AF65-F5344CB8AC3E}">
        <p14:creationId xmlns:p14="http://schemas.microsoft.com/office/powerpoint/2010/main" val="13642390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3212E-FE52-8A1D-FC5B-EDEA81508609}"/>
              </a:ext>
            </a:extLst>
          </p:cNvPr>
          <p:cNvSpPr>
            <a:spLocks noGrp="1"/>
          </p:cNvSpPr>
          <p:nvPr>
            <p:ph type="ctrTitle"/>
          </p:nvPr>
        </p:nvSpPr>
        <p:spPr>
          <a:xfrm>
            <a:off x="1774422" y="898670"/>
            <a:ext cx="8637073" cy="2817201"/>
          </a:xfrm>
        </p:spPr>
        <p:txBody>
          <a:bodyPr>
            <a:normAutofit/>
          </a:bodyPr>
          <a:lstStyle/>
          <a:p>
            <a:r>
              <a:rPr lang="en-US" dirty="0"/>
              <a:t>Disinfectant Contact Time Exercise </a:t>
            </a:r>
          </a:p>
        </p:txBody>
      </p:sp>
      <p:pic>
        <p:nvPicPr>
          <p:cNvPr id="5" name="Picture 4" descr="A picture containing circle&#10;&#10;AI-generated content may be incorrect.">
            <a:extLst>
              <a:ext uri="{FF2B5EF4-FFF2-40B4-BE49-F238E27FC236}">
                <a16:creationId xmlns:a16="http://schemas.microsoft.com/office/drawing/2014/main" id="{10AE438D-A65F-6DE2-67E2-281CDBC013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3421" y="3729318"/>
            <a:ext cx="7179076" cy="2326384"/>
          </a:xfrm>
          <a:prstGeom prst="rect">
            <a:avLst/>
          </a:prstGeom>
        </p:spPr>
      </p:pic>
    </p:spTree>
    <p:extLst>
      <p:ext uri="{BB962C8B-B14F-4D97-AF65-F5344CB8AC3E}">
        <p14:creationId xmlns:p14="http://schemas.microsoft.com/office/powerpoint/2010/main" val="10024373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D40C4-FDCA-3054-C874-02BF04D9FF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057F7E-B14A-9927-71DA-B34A20F4F1BE}"/>
              </a:ext>
            </a:extLst>
          </p:cNvPr>
          <p:cNvSpPr>
            <a:spLocks noGrp="1"/>
          </p:cNvSpPr>
          <p:nvPr>
            <p:ph type="title"/>
          </p:nvPr>
        </p:nvSpPr>
        <p:spPr>
          <a:xfrm>
            <a:off x="65231" y="560439"/>
            <a:ext cx="2854950" cy="4689987"/>
          </a:xfrm>
        </p:spPr>
        <p:txBody>
          <a:bodyPr>
            <a:normAutofit/>
          </a:bodyPr>
          <a:lstStyle/>
          <a:p>
            <a:pPr algn="l"/>
            <a:r>
              <a:rPr lang="en-US" b="1" dirty="0">
                <a:effectLst/>
                <a:latin typeface="Calibri" panose="020F0502020204030204" pitchFamily="34" charset="0"/>
                <a:ea typeface="Calibri" panose="020F0502020204030204" pitchFamily="34" charset="0"/>
                <a:cs typeface="Times New Roman" panose="02020603050405020304" pitchFamily="18" charset="0"/>
              </a:rPr>
              <a:t>How to Determine Contact Time for EPA Registered Disinfectants</a:t>
            </a:r>
            <a:br>
              <a:rPr lang="en-US" b="1" dirty="0">
                <a:effectLst/>
                <a:latin typeface="Calibri" panose="020F0502020204030204" pitchFamily="34" charset="0"/>
                <a:ea typeface="Calibri" panose="020F0502020204030204" pitchFamily="34" charset="0"/>
                <a:cs typeface="Times New Roman" panose="02020603050405020304" pitchFamily="18" charset="0"/>
              </a:rPr>
            </a:br>
            <a:br>
              <a:rPr lang="en-US" b="1" dirty="0">
                <a:effectLst/>
                <a:latin typeface="Calibri" panose="020F0502020204030204" pitchFamily="34" charset="0"/>
                <a:ea typeface="Calibri" panose="020F0502020204030204" pitchFamily="34" charset="0"/>
                <a:cs typeface="Times New Roman" panose="02020603050405020304" pitchFamily="18" charset="0"/>
              </a:rPr>
            </a:br>
            <a:br>
              <a:rPr lang="en-US" b="1" dirty="0">
                <a:effectLst/>
                <a:latin typeface="Calibri" panose="020F0502020204030204" pitchFamily="34" charset="0"/>
                <a:ea typeface="Calibri" panose="020F0502020204030204" pitchFamily="34" charset="0"/>
                <a:cs typeface="Times New Roman" panose="02020603050405020304" pitchFamily="18" charset="0"/>
              </a:rPr>
            </a:br>
            <a:br>
              <a:rPr lang="en-US" b="1" dirty="0">
                <a:effectLst/>
                <a:latin typeface="Calibri" panose="020F0502020204030204" pitchFamily="34" charset="0"/>
                <a:ea typeface="Calibri" panose="020F0502020204030204" pitchFamily="34" charset="0"/>
                <a:cs typeface="Times New Roman" panose="02020603050405020304" pitchFamily="18" charset="0"/>
              </a:rPr>
            </a:br>
            <a:endParaRPr lang="en-US" sz="1300" b="1" dirty="0"/>
          </a:p>
        </p:txBody>
      </p:sp>
      <p:pic>
        <p:nvPicPr>
          <p:cNvPr id="5" name="Picture 4" descr="Graphical user interface, text, application&#10;&#10;AI-generated content may be incorrect.">
            <a:extLst>
              <a:ext uri="{FF2B5EF4-FFF2-40B4-BE49-F238E27FC236}">
                <a16:creationId xmlns:a16="http://schemas.microsoft.com/office/drawing/2014/main" id="{E488F961-CD4A-8EC8-1A2C-4FD4EFF10BA3}"/>
              </a:ext>
            </a:extLst>
          </p:cNvPr>
          <p:cNvPicPr>
            <a:picLocks noChangeAspect="1"/>
          </p:cNvPicPr>
          <p:nvPr/>
        </p:nvPicPr>
        <p:blipFill>
          <a:blip r:embed="rId2">
            <a:extLst>
              <a:ext uri="{28A0092B-C50C-407E-A947-70E740481C1C}">
                <a14:useLocalDpi xmlns:a14="http://schemas.microsoft.com/office/drawing/2010/main" val="0"/>
              </a:ext>
            </a:extLst>
          </a:blip>
          <a:srcRect l="13278" t="8172" r="12835" b="5455"/>
          <a:stretch>
            <a:fillRect/>
          </a:stretch>
        </p:blipFill>
        <p:spPr>
          <a:xfrm>
            <a:off x="2920181" y="245715"/>
            <a:ext cx="6868055" cy="6366569"/>
          </a:xfrm>
          <a:prstGeom prst="rect">
            <a:avLst/>
          </a:prstGeom>
        </p:spPr>
      </p:pic>
    </p:spTree>
    <p:extLst>
      <p:ext uri="{BB962C8B-B14F-4D97-AF65-F5344CB8AC3E}">
        <p14:creationId xmlns:p14="http://schemas.microsoft.com/office/powerpoint/2010/main" val="39206740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F1F47-33F4-76B8-A883-996830CE5B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9B211E-9DF5-DA14-B0EC-FBD679E27C03}"/>
              </a:ext>
            </a:extLst>
          </p:cNvPr>
          <p:cNvSpPr>
            <a:spLocks noGrp="1"/>
          </p:cNvSpPr>
          <p:nvPr>
            <p:ph type="title"/>
          </p:nvPr>
        </p:nvSpPr>
        <p:spPr>
          <a:xfrm>
            <a:off x="65231" y="560439"/>
            <a:ext cx="2663222" cy="4689987"/>
          </a:xfrm>
        </p:spPr>
        <p:txBody>
          <a:bodyPr>
            <a:normAutofit fontScale="90000"/>
          </a:bodyPr>
          <a:lstStyle/>
          <a:p>
            <a:pPr algn="l"/>
            <a:r>
              <a:rPr lang="en-US" b="1" dirty="0">
                <a:effectLst/>
                <a:latin typeface="Calibri" panose="020F0502020204030204" pitchFamily="34" charset="0"/>
                <a:ea typeface="Calibri" panose="020F0502020204030204" pitchFamily="34" charset="0"/>
                <a:cs typeface="Times New Roman" panose="02020603050405020304" pitchFamily="18" charset="0"/>
              </a:rPr>
              <a:t>How to Determine Contact Time for EPA Registered Disinfectants</a:t>
            </a:r>
            <a:br>
              <a:rPr lang="en-US" b="1" dirty="0">
                <a:effectLst/>
                <a:latin typeface="Calibri" panose="020F0502020204030204" pitchFamily="34" charset="0"/>
                <a:ea typeface="Calibri" panose="020F0502020204030204" pitchFamily="34" charset="0"/>
                <a:cs typeface="Times New Roman" panose="02020603050405020304" pitchFamily="18" charset="0"/>
              </a:rPr>
            </a:br>
            <a:br>
              <a:rPr lang="en-US" b="1" dirty="0">
                <a:effectLst/>
                <a:latin typeface="Calibri" panose="020F0502020204030204" pitchFamily="34" charset="0"/>
                <a:ea typeface="Calibri" panose="020F0502020204030204" pitchFamily="34" charset="0"/>
                <a:cs typeface="Times New Roman" panose="02020603050405020304" pitchFamily="18" charset="0"/>
              </a:rPr>
            </a:br>
            <a:br>
              <a:rPr lang="en-US" b="1" dirty="0">
                <a:effectLst/>
                <a:latin typeface="Calibri" panose="020F0502020204030204" pitchFamily="34" charset="0"/>
                <a:ea typeface="Calibri" panose="020F0502020204030204" pitchFamily="34" charset="0"/>
                <a:cs typeface="Times New Roman" panose="02020603050405020304" pitchFamily="18" charset="0"/>
              </a:rPr>
            </a:br>
            <a:br>
              <a:rPr lang="en-US" b="1" dirty="0">
                <a:effectLst/>
                <a:latin typeface="Calibri" panose="020F0502020204030204" pitchFamily="34" charset="0"/>
                <a:ea typeface="Calibri" panose="020F0502020204030204" pitchFamily="34" charset="0"/>
                <a:cs typeface="Times New Roman" panose="02020603050405020304" pitchFamily="18" charset="0"/>
              </a:rPr>
            </a:br>
            <a:r>
              <a:rPr lang="en-US" b="1" dirty="0"/>
              <a:t>Blondie</a:t>
            </a:r>
            <a:br>
              <a:rPr lang="en-US" b="1" dirty="0"/>
            </a:br>
            <a:r>
              <a:rPr lang="en-US" sz="1300" dirty="0"/>
              <a:t>Active Ingredient:</a:t>
            </a:r>
            <a:br>
              <a:rPr lang="en-US" sz="1300" dirty="0"/>
            </a:br>
            <a:r>
              <a:rPr lang="en-US" sz="1300" dirty="0"/>
              <a:t>Hydrogen Peroxide …… 1.4%</a:t>
            </a:r>
            <a:br>
              <a:rPr lang="en-US" sz="1300" dirty="0"/>
            </a:br>
            <a:r>
              <a:rPr lang="en-US" sz="1300" dirty="0"/>
              <a:t>Other Ingredients:…… 98.6%</a:t>
            </a:r>
            <a:br>
              <a:rPr lang="en-US" sz="1300" dirty="0"/>
            </a:br>
            <a:r>
              <a:rPr lang="en-US" sz="1300" dirty="0"/>
              <a:t>Total: ………………….… 100.0%</a:t>
            </a:r>
            <a:endParaRPr lang="en-US" sz="1300" b="1" dirty="0"/>
          </a:p>
        </p:txBody>
      </p:sp>
      <p:pic>
        <p:nvPicPr>
          <p:cNvPr id="4" name="Picture 3" descr="Table&#10;&#10;AI-generated content may be incorrect.">
            <a:extLst>
              <a:ext uri="{FF2B5EF4-FFF2-40B4-BE49-F238E27FC236}">
                <a16:creationId xmlns:a16="http://schemas.microsoft.com/office/drawing/2014/main" id="{640A87D4-D0B1-D3EE-DA0E-B0BAAF1B7E6A}"/>
              </a:ext>
            </a:extLst>
          </p:cNvPr>
          <p:cNvPicPr>
            <a:picLocks noChangeAspect="1"/>
          </p:cNvPicPr>
          <p:nvPr/>
        </p:nvPicPr>
        <p:blipFill>
          <a:blip r:embed="rId2">
            <a:extLst>
              <a:ext uri="{28A0092B-C50C-407E-A947-70E740481C1C}">
                <a14:useLocalDpi xmlns:a14="http://schemas.microsoft.com/office/drawing/2010/main" val="0"/>
              </a:ext>
            </a:extLst>
          </a:blip>
          <a:srcRect l="11455" t="12473" r="12977" b="11398"/>
          <a:stretch>
            <a:fillRect/>
          </a:stretch>
        </p:blipFill>
        <p:spPr>
          <a:xfrm>
            <a:off x="2728453" y="235734"/>
            <a:ext cx="7757652" cy="6386532"/>
          </a:xfrm>
          <a:prstGeom prst="rect">
            <a:avLst/>
          </a:prstGeom>
        </p:spPr>
      </p:pic>
    </p:spTree>
    <p:extLst>
      <p:ext uri="{BB962C8B-B14F-4D97-AF65-F5344CB8AC3E}">
        <p14:creationId xmlns:p14="http://schemas.microsoft.com/office/powerpoint/2010/main" val="31459863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0CE2A2-43AA-01E2-7300-41C89EDF3E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662241-EF62-765E-60F3-768150574243}"/>
              </a:ext>
            </a:extLst>
          </p:cNvPr>
          <p:cNvSpPr>
            <a:spLocks noGrp="1"/>
          </p:cNvSpPr>
          <p:nvPr>
            <p:ph type="title"/>
          </p:nvPr>
        </p:nvSpPr>
        <p:spPr>
          <a:xfrm>
            <a:off x="65231" y="560439"/>
            <a:ext cx="2663222" cy="4689987"/>
          </a:xfrm>
        </p:spPr>
        <p:txBody>
          <a:bodyPr>
            <a:normAutofit fontScale="90000"/>
          </a:bodyPr>
          <a:lstStyle/>
          <a:p>
            <a:pPr algn="l"/>
            <a:r>
              <a:rPr lang="en-US" b="1" dirty="0">
                <a:effectLst/>
                <a:latin typeface="Calibri" panose="020F0502020204030204" pitchFamily="34" charset="0"/>
                <a:ea typeface="Calibri" panose="020F0502020204030204" pitchFamily="34" charset="0"/>
                <a:cs typeface="Times New Roman" panose="02020603050405020304" pitchFamily="18" charset="0"/>
              </a:rPr>
              <a:t>How to Determine Contact Time for EPA Registered Disinfectants</a:t>
            </a:r>
            <a:br>
              <a:rPr lang="en-US" b="1" dirty="0">
                <a:effectLst/>
                <a:latin typeface="Calibri" panose="020F0502020204030204" pitchFamily="34" charset="0"/>
                <a:ea typeface="Calibri" panose="020F0502020204030204" pitchFamily="34" charset="0"/>
                <a:cs typeface="Times New Roman" panose="02020603050405020304" pitchFamily="18" charset="0"/>
              </a:rPr>
            </a:br>
            <a:br>
              <a:rPr lang="en-US" b="1" dirty="0">
                <a:effectLst/>
                <a:latin typeface="Calibri" panose="020F0502020204030204" pitchFamily="34" charset="0"/>
                <a:ea typeface="Calibri" panose="020F0502020204030204" pitchFamily="34" charset="0"/>
                <a:cs typeface="Times New Roman" panose="02020603050405020304" pitchFamily="18" charset="0"/>
              </a:rPr>
            </a:br>
            <a:br>
              <a:rPr lang="en-US" b="1" dirty="0">
                <a:effectLst/>
                <a:latin typeface="Calibri" panose="020F0502020204030204" pitchFamily="34" charset="0"/>
                <a:ea typeface="Calibri" panose="020F0502020204030204" pitchFamily="34" charset="0"/>
                <a:cs typeface="Times New Roman" panose="02020603050405020304" pitchFamily="18" charset="0"/>
              </a:rPr>
            </a:br>
            <a:br>
              <a:rPr lang="en-US" b="1" dirty="0">
                <a:effectLst/>
                <a:latin typeface="Calibri" panose="020F0502020204030204" pitchFamily="34" charset="0"/>
                <a:ea typeface="Calibri" panose="020F0502020204030204" pitchFamily="34" charset="0"/>
                <a:cs typeface="Times New Roman" panose="02020603050405020304" pitchFamily="18" charset="0"/>
              </a:rPr>
            </a:br>
            <a:r>
              <a:rPr lang="en-US" b="1" dirty="0"/>
              <a:t>Blondie</a:t>
            </a:r>
            <a:br>
              <a:rPr lang="en-US" b="1" dirty="0"/>
            </a:br>
            <a:r>
              <a:rPr lang="en-US" sz="1300" dirty="0"/>
              <a:t>Active Ingredient:</a:t>
            </a:r>
            <a:br>
              <a:rPr lang="en-US" sz="1300" dirty="0"/>
            </a:br>
            <a:r>
              <a:rPr lang="en-US" sz="1300" dirty="0"/>
              <a:t>Hydrogen Peroxide …… 1.4%</a:t>
            </a:r>
            <a:br>
              <a:rPr lang="en-US" sz="1300" dirty="0"/>
            </a:br>
            <a:r>
              <a:rPr lang="en-US" sz="1300" dirty="0"/>
              <a:t>Other Ingredients:…… 98.6%</a:t>
            </a:r>
            <a:br>
              <a:rPr lang="en-US" sz="1300" dirty="0"/>
            </a:br>
            <a:r>
              <a:rPr lang="en-US" sz="1300" dirty="0"/>
              <a:t>Total: ………………….… 100.0%</a:t>
            </a:r>
            <a:endParaRPr lang="en-US" sz="1300" b="1" dirty="0"/>
          </a:p>
        </p:txBody>
      </p:sp>
      <p:pic>
        <p:nvPicPr>
          <p:cNvPr id="7" name="Picture 6" descr="Graphical user interface, text, application&#10;&#10;AI-generated content may be incorrect.">
            <a:extLst>
              <a:ext uri="{FF2B5EF4-FFF2-40B4-BE49-F238E27FC236}">
                <a16:creationId xmlns:a16="http://schemas.microsoft.com/office/drawing/2014/main" id="{9E5A6135-D8DD-5051-1AC5-5436B994AF04}"/>
              </a:ext>
            </a:extLst>
          </p:cNvPr>
          <p:cNvPicPr>
            <a:picLocks noChangeAspect="1"/>
          </p:cNvPicPr>
          <p:nvPr/>
        </p:nvPicPr>
        <p:blipFill>
          <a:blip r:embed="rId2">
            <a:extLst>
              <a:ext uri="{28A0092B-C50C-407E-A947-70E740481C1C}">
                <a14:useLocalDpi xmlns:a14="http://schemas.microsoft.com/office/drawing/2010/main" val="0"/>
              </a:ext>
            </a:extLst>
          </a:blip>
          <a:srcRect l="12029" t="20000" r="11699" b="35757"/>
          <a:stretch>
            <a:fillRect/>
          </a:stretch>
        </p:blipFill>
        <p:spPr>
          <a:xfrm>
            <a:off x="2606177" y="560439"/>
            <a:ext cx="9520592" cy="4513007"/>
          </a:xfrm>
          <a:prstGeom prst="rect">
            <a:avLst/>
          </a:prstGeom>
        </p:spPr>
      </p:pic>
    </p:spTree>
    <p:extLst>
      <p:ext uri="{BB962C8B-B14F-4D97-AF65-F5344CB8AC3E}">
        <p14:creationId xmlns:p14="http://schemas.microsoft.com/office/powerpoint/2010/main" val="4954081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a:extLst>
            <a:ext uri="{FF2B5EF4-FFF2-40B4-BE49-F238E27FC236}">
              <a16:creationId xmlns:a16="http://schemas.microsoft.com/office/drawing/2014/main" id="{F9FC33EF-FF6E-0D25-0808-881B521006EA}"/>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130B326A-C054-4820-AFCA-FCB009ABC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2" name="Picture 11">
            <a:extLst>
              <a:ext uri="{FF2B5EF4-FFF2-40B4-BE49-F238E27FC236}">
                <a16:creationId xmlns:a16="http://schemas.microsoft.com/office/drawing/2014/main" id="{E265DFC7-1B2A-4A32-9C43-C48EA6FF61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4" name="Straight Connector 13">
            <a:extLst>
              <a:ext uri="{FF2B5EF4-FFF2-40B4-BE49-F238E27FC236}">
                <a16:creationId xmlns:a16="http://schemas.microsoft.com/office/drawing/2014/main" id="{853B328C-A402-44DE-AABB-9BFBB6617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9EF7969-1CA4-BC30-D9C2-045103C3E167}"/>
              </a:ext>
            </a:extLst>
          </p:cNvPr>
          <p:cNvSpPr>
            <a:spLocks noGrp="1"/>
          </p:cNvSpPr>
          <p:nvPr>
            <p:ph type="title"/>
          </p:nvPr>
        </p:nvSpPr>
        <p:spPr>
          <a:xfrm>
            <a:off x="925510" y="1132439"/>
            <a:ext cx="3530157" cy="1049235"/>
          </a:xfrm>
        </p:spPr>
        <p:txBody>
          <a:bodyPr vert="horz" lIns="91440" tIns="45720" rIns="91440" bIns="45720" rtlCol="0" anchor="ctr">
            <a:normAutofit/>
          </a:bodyPr>
          <a:lstStyle/>
          <a:p>
            <a:r>
              <a:rPr lang="en-US" sz="4000" dirty="0"/>
              <a:t>QUESTIONS?</a:t>
            </a:r>
          </a:p>
        </p:txBody>
      </p:sp>
      <p:sp>
        <p:nvSpPr>
          <p:cNvPr id="5" name="TextBox 4">
            <a:extLst>
              <a:ext uri="{FF2B5EF4-FFF2-40B4-BE49-F238E27FC236}">
                <a16:creationId xmlns:a16="http://schemas.microsoft.com/office/drawing/2014/main" id="{E019266F-2219-7B46-9E6C-9945B3A63AB8}"/>
              </a:ext>
            </a:extLst>
          </p:cNvPr>
          <p:cNvSpPr txBox="1"/>
          <p:nvPr/>
        </p:nvSpPr>
        <p:spPr>
          <a:xfrm>
            <a:off x="232233" y="3410546"/>
            <a:ext cx="4916712" cy="2505985"/>
          </a:xfrm>
          <a:prstGeom prst="rect">
            <a:avLst/>
          </a:prstGeom>
        </p:spPr>
        <p:txBody>
          <a:bodyPr vert="horz" lIns="91440" tIns="45720" rIns="91440" bIns="45720" rtlCol="0" anchor="t">
            <a:normAutofit/>
          </a:bodyPr>
          <a:lstStyle/>
          <a:p>
            <a:pPr indent="-228600" defTabSz="914400">
              <a:lnSpc>
                <a:spcPct val="120000"/>
              </a:lnSpc>
              <a:spcAft>
                <a:spcPts val="600"/>
              </a:spcAft>
              <a:buClr>
                <a:schemeClr val="accent1"/>
              </a:buClr>
              <a:buSzPct val="100000"/>
              <a:buFont typeface="Arial" panose="020B0604020202020204" pitchFamily="34" charset="0"/>
              <a:buChar char="•"/>
            </a:pPr>
            <a:r>
              <a:rPr lang="en-US" dirty="0"/>
              <a:t>Rob Pearsall, REHS</a:t>
            </a:r>
          </a:p>
          <a:p>
            <a:pPr indent="-228600" defTabSz="914400">
              <a:lnSpc>
                <a:spcPct val="120000"/>
              </a:lnSpc>
              <a:spcAft>
                <a:spcPts val="600"/>
              </a:spcAft>
              <a:buClr>
                <a:schemeClr val="accent1"/>
              </a:buClr>
              <a:buSzPct val="100000"/>
              <a:buFont typeface="Arial" panose="020B0604020202020204" pitchFamily="34" charset="0"/>
              <a:buChar char="•"/>
            </a:pPr>
            <a:r>
              <a:rPr lang="en-US" dirty="0"/>
              <a:t>Children’s Environmental Health </a:t>
            </a:r>
          </a:p>
          <a:p>
            <a:pPr marL="285750" indent="-285750" defTabSz="914400">
              <a:lnSpc>
                <a:spcPct val="120000"/>
              </a:lnSpc>
              <a:spcAft>
                <a:spcPts val="600"/>
              </a:spcAft>
              <a:buClr>
                <a:schemeClr val="accent1"/>
              </a:buClr>
              <a:buSzPct val="100000"/>
              <a:buFont typeface="Arial" panose="020B0604020202020204" pitchFamily="34" charset="0"/>
              <a:buChar char="•"/>
            </a:pPr>
            <a:r>
              <a:rPr lang="en-US" dirty="0"/>
              <a:t>Environmental Health Regional Specialist Team Leader</a:t>
            </a:r>
          </a:p>
          <a:p>
            <a:pPr indent="-228600" defTabSz="914400">
              <a:lnSpc>
                <a:spcPct val="120000"/>
              </a:lnSpc>
              <a:spcAft>
                <a:spcPts val="600"/>
              </a:spcAft>
              <a:buClr>
                <a:schemeClr val="accent1"/>
              </a:buClr>
              <a:buSzPct val="100000"/>
              <a:buFont typeface="Arial" panose="020B0604020202020204" pitchFamily="34" charset="0"/>
              <a:buChar char="•"/>
            </a:pPr>
            <a:r>
              <a:rPr lang="en-US" dirty="0">
                <a:hlinkClick r:id="rId3">
                  <a:extLst>
                    <a:ext uri="{A12FA001-AC4F-418D-AE19-62706E023703}">
                      <ahyp:hlinkClr xmlns:ahyp="http://schemas.microsoft.com/office/drawing/2018/hyperlinkcolor" val="tx"/>
                    </a:ext>
                  </a:extLst>
                </a:hlinkClick>
              </a:rPr>
              <a:t>robert.pearsall@dhhs.nc.gov</a:t>
            </a:r>
            <a:endParaRPr lang="en-US" dirty="0"/>
          </a:p>
          <a:p>
            <a:pPr indent="-228600" defTabSz="914400">
              <a:lnSpc>
                <a:spcPct val="120000"/>
              </a:lnSpc>
              <a:spcAft>
                <a:spcPts val="600"/>
              </a:spcAft>
              <a:buClr>
                <a:schemeClr val="accent1"/>
              </a:buClr>
              <a:buSzPct val="100000"/>
              <a:buFont typeface="Arial" panose="020B0604020202020204" pitchFamily="34" charset="0"/>
              <a:buChar char="•"/>
            </a:pPr>
            <a:r>
              <a:rPr lang="en-US" dirty="0"/>
              <a:t>(910) 624-1835 </a:t>
            </a:r>
          </a:p>
        </p:txBody>
      </p:sp>
      <p:grpSp>
        <p:nvGrpSpPr>
          <p:cNvPr id="16" name="Group 15">
            <a:extLst>
              <a:ext uri="{FF2B5EF4-FFF2-40B4-BE49-F238E27FC236}">
                <a16:creationId xmlns:a16="http://schemas.microsoft.com/office/drawing/2014/main" id="{F6ECD7E6-4E68-4AA6-864A-6828B6EC19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60131" y="482171"/>
            <a:chExt cx="6091791" cy="5149101"/>
          </a:xfrm>
        </p:grpSpPr>
        <p:sp>
          <p:nvSpPr>
            <p:cNvPr id="17" name="Rectangle 16">
              <a:extLst>
                <a:ext uri="{FF2B5EF4-FFF2-40B4-BE49-F238E27FC236}">
                  <a16:creationId xmlns:a16="http://schemas.microsoft.com/office/drawing/2014/main" id="{5015161F-D342-4A16-AA7A-F3ECC1284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60131" y="482171"/>
              <a:ext cx="6091791" cy="5149101"/>
            </a:xfrm>
            <a:prstGeom prst="rect">
              <a:avLst/>
            </a:prstGeom>
            <a:blipFill dpi="0" rotWithShape="1">
              <a:blip r:embed="rId4">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99EC793-B1FE-496C-A671-5F36632641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78956" y="812507"/>
              <a:ext cx="5461780"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Picture 3" descr="Text&#10;&#10;AI-generated content may be incorrect.">
            <a:extLst>
              <a:ext uri="{FF2B5EF4-FFF2-40B4-BE49-F238E27FC236}">
                <a16:creationId xmlns:a16="http://schemas.microsoft.com/office/drawing/2014/main" id="{D33D430F-6867-DAD3-272F-395878756A21}"/>
              </a:ext>
            </a:extLst>
          </p:cNvPr>
          <p:cNvPicPr>
            <a:picLocks noChangeAspect="1"/>
          </p:cNvPicPr>
          <p:nvPr/>
        </p:nvPicPr>
        <p:blipFill>
          <a:blip r:embed="rId5">
            <a:extLst>
              <a:ext uri="{28A0092B-C50C-407E-A947-70E740481C1C}">
                <a14:useLocalDpi xmlns:a14="http://schemas.microsoft.com/office/drawing/2010/main" val="0"/>
              </a:ext>
            </a:extLst>
          </a:blip>
          <a:srcRect l="9795" r="7217" b="2"/>
          <a:stretch>
            <a:fillRect/>
          </a:stretch>
        </p:blipFill>
        <p:spPr>
          <a:xfrm>
            <a:off x="6093926" y="1116345"/>
            <a:ext cx="4821551" cy="3866172"/>
          </a:xfrm>
          <a:prstGeom prst="rect">
            <a:avLst/>
          </a:prstGeom>
        </p:spPr>
      </p:pic>
    </p:spTree>
    <p:extLst>
      <p:ext uri="{BB962C8B-B14F-4D97-AF65-F5344CB8AC3E}">
        <p14:creationId xmlns:p14="http://schemas.microsoft.com/office/powerpoint/2010/main" val="4112252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8E07E-95C4-305F-9F5F-EA233650CB9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11CD08-96F6-497C-A837-177DCBD4400D}"/>
              </a:ext>
            </a:extLst>
          </p:cNvPr>
          <p:cNvSpPr>
            <a:spLocks noGrp="1"/>
          </p:cNvSpPr>
          <p:nvPr>
            <p:ph idx="1"/>
          </p:nvPr>
        </p:nvSpPr>
        <p:spPr>
          <a:xfrm>
            <a:off x="272087" y="1434372"/>
            <a:ext cx="11425322" cy="5128087"/>
          </a:xfrm>
        </p:spPr>
        <p:txBody>
          <a:bodyPr>
            <a:normAutofit lnSpcReduction="10000"/>
          </a:bodyPr>
          <a:lstStyle/>
          <a:p>
            <a:pPr marL="0" indent="0">
              <a:buNone/>
            </a:pPr>
            <a:r>
              <a:rPr lang="en-US" b="1" dirty="0">
                <a:solidFill>
                  <a:srgbClr val="404040"/>
                </a:solidFill>
                <a:latin typeface="Calibri" panose="020F0502020204030204" pitchFamily="34" charset="0"/>
                <a:ea typeface="Calibri" panose="020F0502020204030204" pitchFamily="34" charset="0"/>
                <a:cs typeface="Calibri" panose="020F0502020204030204" pitchFamily="34" charset="0"/>
              </a:rPr>
              <a:t>Usage Continued: </a:t>
            </a:r>
            <a:r>
              <a:rPr lang="en-US" sz="2200" dirty="0">
                <a:latin typeface="Calibri" panose="020F0502020204030204" pitchFamily="34" charset="0"/>
                <a:ea typeface="Calibri" panose="020F0502020204030204" pitchFamily="34" charset="0"/>
                <a:cs typeface="Calibri" panose="020F0502020204030204" pitchFamily="34" charset="0"/>
              </a:rPr>
              <a:t> </a:t>
            </a:r>
          </a:p>
          <a:p>
            <a:r>
              <a:rPr lang="en-US" sz="2200" dirty="0">
                <a:latin typeface="Calibri" panose="020F0502020204030204" pitchFamily="34" charset="0"/>
                <a:ea typeface="Calibri" panose="020F0502020204030204" pitchFamily="34" charset="0"/>
                <a:cs typeface="Calibri" panose="020F0502020204030204" pitchFamily="34" charset="0"/>
              </a:rPr>
              <a:t>.2812(j) A sanitizing solution shall be provided for cleaning purposes. Throughout this Section, when a sanitizing solution is used in a child care center, the manufacturer's </a:t>
            </a:r>
            <a:r>
              <a:rPr lang="en-US" sz="2200" b="1" dirty="0">
                <a:latin typeface="Calibri" panose="020F0502020204030204" pitchFamily="34" charset="0"/>
                <a:ea typeface="Calibri" panose="020F0502020204030204" pitchFamily="34" charset="0"/>
                <a:cs typeface="Calibri" panose="020F0502020204030204" pitchFamily="34" charset="0"/>
              </a:rPr>
              <a:t>Safety Data Sheet </a:t>
            </a:r>
            <a:r>
              <a:rPr lang="en-US" sz="2200" dirty="0">
                <a:latin typeface="Calibri" panose="020F0502020204030204" pitchFamily="34" charset="0"/>
                <a:ea typeface="Calibri" panose="020F0502020204030204" pitchFamily="34" charset="0"/>
                <a:cs typeface="Calibri" panose="020F0502020204030204" pitchFamily="34" charset="0"/>
              </a:rPr>
              <a:t>shall be kept on file at the child care center </a:t>
            </a:r>
          </a:p>
          <a:p>
            <a:r>
              <a:rPr lang="en-US" sz="2200" dirty="0">
                <a:latin typeface="Calibri" panose="020F0502020204030204" pitchFamily="34" charset="0"/>
                <a:ea typeface="Calibri" panose="020F0502020204030204" pitchFamily="34" charset="0"/>
                <a:cs typeface="Calibri" panose="020F0502020204030204" pitchFamily="34" charset="0"/>
              </a:rPr>
              <a:t> the </a:t>
            </a:r>
            <a:r>
              <a:rPr lang="en-US" sz="2200" b="1" dirty="0">
                <a:latin typeface="Calibri" panose="020F0502020204030204" pitchFamily="34" charset="0"/>
                <a:ea typeface="Calibri" panose="020F0502020204030204" pitchFamily="34" charset="0"/>
                <a:cs typeface="Calibri" panose="020F0502020204030204" pitchFamily="34" charset="0"/>
              </a:rPr>
              <a:t>instructions</a:t>
            </a:r>
            <a:r>
              <a:rPr lang="en-US" sz="2200" dirty="0">
                <a:latin typeface="Calibri" panose="020F0502020204030204" pitchFamily="34" charset="0"/>
                <a:ea typeface="Calibri" panose="020F0502020204030204" pitchFamily="34" charset="0"/>
                <a:cs typeface="Calibri" panose="020F0502020204030204" pitchFamily="34" charset="0"/>
              </a:rPr>
              <a:t> for use of the sanitizing solution shall be followed. </a:t>
            </a:r>
          </a:p>
          <a:p>
            <a:r>
              <a:rPr lang="en-US" sz="2200" dirty="0">
                <a:latin typeface="Calibri" panose="020F0502020204030204" pitchFamily="34" charset="0"/>
                <a:ea typeface="Calibri" panose="020F0502020204030204" pitchFamily="34" charset="0"/>
                <a:cs typeface="Calibri" panose="020F0502020204030204" pitchFamily="34" charset="0"/>
              </a:rPr>
              <a:t>When a chorine solution is used in a child care center it shall be prepared for use within </a:t>
            </a:r>
            <a:r>
              <a:rPr lang="en-US" sz="2200" b="1" dirty="0">
                <a:latin typeface="Calibri" panose="020F0502020204030204" pitchFamily="34" charset="0"/>
                <a:ea typeface="Calibri" panose="020F0502020204030204" pitchFamily="34" charset="0"/>
                <a:cs typeface="Calibri" panose="020F0502020204030204" pitchFamily="34" charset="0"/>
              </a:rPr>
              <a:t>24 hours </a:t>
            </a:r>
            <a:r>
              <a:rPr lang="en-US" sz="2200" dirty="0">
                <a:latin typeface="Calibri" panose="020F0502020204030204" pitchFamily="34" charset="0"/>
                <a:ea typeface="Calibri" panose="020F0502020204030204" pitchFamily="34" charset="0"/>
                <a:cs typeface="Calibri" panose="020F0502020204030204" pitchFamily="34" charset="0"/>
              </a:rPr>
              <a:t>and a testing </a:t>
            </a:r>
            <a:r>
              <a:rPr lang="en-US" sz="2200" b="1" dirty="0">
                <a:latin typeface="Calibri" panose="020F0502020204030204" pitchFamily="34" charset="0"/>
                <a:ea typeface="Calibri" panose="020F0502020204030204" pitchFamily="34" charset="0"/>
                <a:cs typeface="Calibri" panose="020F0502020204030204" pitchFamily="34" charset="0"/>
              </a:rPr>
              <a:t>method or kit </a:t>
            </a:r>
            <a:r>
              <a:rPr lang="en-US" sz="2200" dirty="0">
                <a:latin typeface="Calibri" panose="020F0502020204030204" pitchFamily="34" charset="0"/>
                <a:ea typeface="Calibri" panose="020F0502020204030204" pitchFamily="34" charset="0"/>
                <a:cs typeface="Calibri" panose="020F0502020204030204" pitchFamily="34" charset="0"/>
              </a:rPr>
              <a:t>shall be used to ensure compliance with the prescribed chlorine concentration. </a:t>
            </a:r>
          </a:p>
          <a:p>
            <a:r>
              <a:rPr lang="en-US" sz="2200" dirty="0">
                <a:latin typeface="Calibri" panose="020F0502020204030204" pitchFamily="34" charset="0"/>
                <a:ea typeface="Calibri" panose="020F0502020204030204" pitchFamily="34" charset="0"/>
                <a:cs typeface="Calibri" panose="020F0502020204030204" pitchFamily="34" charset="0"/>
              </a:rPr>
              <a:t>To achieve the maximum germ reduction with a chlorine solution, the cleaned surfaces shall be left wet with the chlorine solution and allowed to air dry or be dried only after a minimum contact time of at least </a:t>
            </a:r>
            <a:r>
              <a:rPr lang="en-US" sz="2200" b="1" dirty="0">
                <a:latin typeface="Calibri" panose="020F0502020204030204" pitchFamily="34" charset="0"/>
                <a:ea typeface="Calibri" panose="020F0502020204030204" pitchFamily="34" charset="0"/>
                <a:cs typeface="Calibri" panose="020F0502020204030204" pitchFamily="34" charset="0"/>
              </a:rPr>
              <a:t>two minutes</a:t>
            </a:r>
            <a:r>
              <a:rPr lang="en-US" sz="2200" dirty="0">
                <a:latin typeface="Calibri" panose="020F0502020204030204" pitchFamily="34" charset="0"/>
                <a:ea typeface="Calibri" panose="020F0502020204030204" pitchFamily="34" charset="0"/>
                <a:cs typeface="Calibri" panose="020F0502020204030204" pitchFamily="34" charset="0"/>
              </a:rPr>
              <a:t>. </a:t>
            </a:r>
            <a:br>
              <a:rPr lang="en-US" sz="2200" b="0" i="0" u="none" strike="noStrike" baseline="0" dirty="0">
                <a:solidFill>
                  <a:srgbClr val="00AF50"/>
                </a:solidFill>
                <a:latin typeface="Calibri" panose="020F0502020204030204" pitchFamily="34" charset="0"/>
                <a:ea typeface="Calibri" panose="020F0502020204030204" pitchFamily="34" charset="0"/>
                <a:cs typeface="Calibri" panose="020F0502020204030204" pitchFamily="34" charset="0"/>
              </a:rPr>
            </a:br>
            <a:endParaRPr lang="en-US" sz="2200" b="0" i="0" u="none" strike="noStrike" baseline="0" dirty="0">
              <a:solidFill>
                <a:srgbClr val="00AF50"/>
              </a:solidFill>
              <a:latin typeface="Calibri" panose="020F0502020204030204" pitchFamily="34" charset="0"/>
              <a:ea typeface="Calibri" panose="020F0502020204030204" pitchFamily="34" charset="0"/>
              <a:cs typeface="Calibri" panose="020F0502020204030204" pitchFamily="34" charset="0"/>
            </a:endParaRPr>
          </a:p>
          <a:p>
            <a:endParaRPr lang="en-US" sz="3000" dirty="0">
              <a:latin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id="{DDC25034-6C83-5F9E-D1C5-702CB2E6D238}"/>
              </a:ext>
            </a:extLst>
          </p:cNvPr>
          <p:cNvSpPr txBox="1">
            <a:spLocks/>
          </p:cNvSpPr>
          <p:nvPr/>
        </p:nvSpPr>
        <p:spPr>
          <a:xfrm>
            <a:off x="0" y="464223"/>
            <a:ext cx="11969496" cy="1088136"/>
          </a:xfrm>
          <a:prstGeom prst="rect">
            <a:avLst/>
          </a:prstGeom>
        </p:spPr>
        <p:txBody>
          <a:bodyP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b="1" dirty="0">
                <a:solidFill>
                  <a:prstClr val="black"/>
                </a:solidFill>
                <a:latin typeface="Calibri Light" panose="020F0302020204030204"/>
              </a:rPr>
              <a:t>15A NCAC 18A .2801 .2812</a:t>
            </a:r>
            <a:br>
              <a:rPr lang="en-US" sz="3200" b="1" dirty="0">
                <a:solidFill>
                  <a:prstClr val="black"/>
                </a:solidFill>
                <a:latin typeface="Calibri Light" panose="020F0302020204030204"/>
              </a:rPr>
            </a:br>
            <a:r>
              <a:rPr lang="en-US" sz="3200" b="1" dirty="0">
                <a:solidFill>
                  <a:prstClr val="black"/>
                </a:solidFill>
                <a:latin typeface="Calibri Light" panose="020F0302020204030204"/>
              </a:rPr>
              <a:t>Sanitizing  Solutions </a:t>
            </a:r>
            <a:endParaRPr lang="en-US" sz="3200" dirty="0"/>
          </a:p>
        </p:txBody>
      </p:sp>
    </p:spTree>
    <p:extLst>
      <p:ext uri="{BB962C8B-B14F-4D97-AF65-F5344CB8AC3E}">
        <p14:creationId xmlns:p14="http://schemas.microsoft.com/office/powerpoint/2010/main" val="2943771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1C3DE-AAC5-A1C6-2371-0F6BF8E1804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CB8AE8-7E6B-1191-D1C4-5EE4BB229867}"/>
              </a:ext>
            </a:extLst>
          </p:cNvPr>
          <p:cNvSpPr>
            <a:spLocks noGrp="1"/>
          </p:cNvSpPr>
          <p:nvPr>
            <p:ph idx="1"/>
          </p:nvPr>
        </p:nvSpPr>
        <p:spPr>
          <a:xfrm>
            <a:off x="195037" y="1711296"/>
            <a:ext cx="11801926" cy="4299759"/>
          </a:xfrm>
        </p:spPr>
        <p:txBody>
          <a:bodyPr>
            <a:normAutofit fontScale="92500"/>
          </a:bodyPr>
          <a:lstStyle/>
          <a:p>
            <a:pPr marL="0" indent="0">
              <a:buNone/>
            </a:pPr>
            <a:r>
              <a:rPr lang="en-US" b="1" dirty="0">
                <a:solidFill>
                  <a:srgbClr val="404040"/>
                </a:solidFill>
                <a:latin typeface="Calibri" panose="020F0502020204030204" pitchFamily="34" charset="0"/>
                <a:ea typeface="Calibri" panose="020F0502020204030204" pitchFamily="34" charset="0"/>
                <a:cs typeface="Calibri" panose="020F0502020204030204" pitchFamily="34" charset="0"/>
              </a:rPr>
              <a:t>Definition: </a:t>
            </a:r>
          </a:p>
          <a:p>
            <a:r>
              <a:rPr lang="en-US" sz="3000" b="0" i="0" u="none" strike="noStrike" baseline="0" dirty="0">
                <a:solidFill>
                  <a:srgbClr val="404040"/>
                </a:solidFill>
                <a:latin typeface="Calibri" panose="020F0502020204030204" pitchFamily="34" charset="0"/>
                <a:ea typeface="Calibri" panose="020F0502020204030204" pitchFamily="34" charset="0"/>
                <a:cs typeface="Calibri" panose="020F0502020204030204" pitchFamily="34" charset="0"/>
              </a:rPr>
              <a:t>.</a:t>
            </a:r>
            <a:r>
              <a:rPr lang="en-US" sz="2800" b="0" i="0" u="none" strike="noStrike" baseline="0" dirty="0">
                <a:latin typeface="Calibri" panose="020F0502020204030204" pitchFamily="34" charset="0"/>
                <a:ea typeface="Calibri" panose="020F0502020204030204" pitchFamily="34" charset="0"/>
                <a:cs typeface="Calibri" panose="020F0502020204030204" pitchFamily="34" charset="0"/>
              </a:rPr>
              <a:t>2801(2)</a:t>
            </a:r>
            <a:r>
              <a:rPr lang="en-US" sz="2800" dirty="0">
                <a:latin typeface="Calibri" panose="020F0502020204030204" pitchFamily="34" charset="0"/>
                <a:ea typeface="Calibri" panose="020F0502020204030204" pitchFamily="34" charset="0"/>
                <a:cs typeface="Calibri" panose="020F0502020204030204" pitchFamily="34" charset="0"/>
              </a:rPr>
              <a:t> "Approved Disinfectant" means: </a:t>
            </a:r>
          </a:p>
          <a:p>
            <a:r>
              <a:rPr lang="en-US" sz="2800" dirty="0">
                <a:latin typeface="Calibri" panose="020F0502020204030204" pitchFamily="34" charset="0"/>
                <a:ea typeface="Calibri" panose="020F0502020204030204" pitchFamily="34" charset="0"/>
                <a:cs typeface="Calibri" panose="020F0502020204030204" pitchFamily="34" charset="0"/>
              </a:rPr>
              <a:t>a </a:t>
            </a:r>
            <a:r>
              <a:rPr lang="en-US" sz="2800" b="1" dirty="0">
                <a:latin typeface="Calibri" panose="020F0502020204030204" pitchFamily="34" charset="0"/>
                <a:ea typeface="Calibri" panose="020F0502020204030204" pitchFamily="34" charset="0"/>
                <a:cs typeface="Calibri" panose="020F0502020204030204" pitchFamily="34" charset="0"/>
              </a:rPr>
              <a:t>chlorine solution containing 500 to 800 parts per million (ppm)</a:t>
            </a:r>
            <a:r>
              <a:rPr lang="en-US" sz="2800" dirty="0">
                <a:latin typeface="Calibri" panose="020F0502020204030204" pitchFamily="34" charset="0"/>
                <a:ea typeface="Calibri" panose="020F0502020204030204" pitchFamily="34" charset="0"/>
                <a:cs typeface="Calibri" panose="020F0502020204030204" pitchFamily="34" charset="0"/>
              </a:rPr>
              <a:t> </a:t>
            </a:r>
            <a:r>
              <a:rPr lang="en-US" sz="2800" b="1" dirty="0">
                <a:latin typeface="Calibri" panose="020F0502020204030204" pitchFamily="34" charset="0"/>
                <a:ea typeface="Calibri" panose="020F0502020204030204" pitchFamily="34" charset="0"/>
                <a:cs typeface="Calibri" panose="020F0502020204030204" pitchFamily="34" charset="0"/>
              </a:rPr>
              <a:t>of chlorine </a:t>
            </a:r>
          </a:p>
          <a:p>
            <a:r>
              <a:rPr lang="en-US" sz="2800" dirty="0">
                <a:latin typeface="Calibri" panose="020F0502020204030204" pitchFamily="34" charset="0"/>
                <a:ea typeface="Calibri" panose="020F0502020204030204" pitchFamily="34" charset="0"/>
                <a:cs typeface="Calibri" panose="020F0502020204030204" pitchFamily="34" charset="0"/>
              </a:rPr>
              <a:t>or a </a:t>
            </a:r>
            <a:r>
              <a:rPr lang="en-US" sz="2800" b="1" dirty="0">
                <a:latin typeface="Calibri" panose="020F0502020204030204" pitchFamily="34" charset="0"/>
                <a:ea typeface="Calibri" panose="020F0502020204030204" pitchFamily="34" charset="0"/>
                <a:cs typeface="Calibri" panose="020F0502020204030204" pitchFamily="34" charset="0"/>
              </a:rPr>
              <a:t>disinfectant as defined at 40 C.F.R. 158.2203 that is registered</a:t>
            </a:r>
            <a:r>
              <a:rPr lang="en-US" sz="2800" dirty="0">
                <a:latin typeface="Calibri" panose="020F0502020204030204" pitchFamily="34" charset="0"/>
                <a:ea typeface="Calibri" panose="020F0502020204030204" pitchFamily="34" charset="0"/>
                <a:cs typeface="Calibri" panose="020F0502020204030204" pitchFamily="34" charset="0"/>
              </a:rPr>
              <a:t> with the United States Environmental Protection Agency (EPA) in accordance with 40 C.F.R. 152 </a:t>
            </a:r>
          </a:p>
          <a:p>
            <a:r>
              <a:rPr lang="en-US" sz="2800" b="1" dirty="0">
                <a:latin typeface="Calibri" panose="020F0502020204030204" pitchFamily="34" charset="0"/>
                <a:ea typeface="Calibri" panose="020F0502020204030204" pitchFamily="34" charset="0"/>
                <a:cs typeface="Calibri" panose="020F0502020204030204" pitchFamily="34" charset="0"/>
              </a:rPr>
              <a:t>with use indicated in schools and child care </a:t>
            </a:r>
            <a:r>
              <a:rPr lang="en-US" sz="2800" dirty="0">
                <a:latin typeface="Calibri" panose="020F0502020204030204" pitchFamily="34" charset="0"/>
                <a:ea typeface="Calibri" panose="020F0502020204030204" pitchFamily="34" charset="0"/>
                <a:cs typeface="Calibri" panose="020F0502020204030204" pitchFamily="34" charset="0"/>
              </a:rPr>
              <a:t>settings</a:t>
            </a:r>
          </a:p>
          <a:p>
            <a:r>
              <a:rPr lang="en-US" sz="2800" dirty="0">
                <a:latin typeface="Calibri" panose="020F0502020204030204" pitchFamily="34" charset="0"/>
                <a:ea typeface="Calibri" panose="020F0502020204030204" pitchFamily="34" charset="0"/>
                <a:cs typeface="Calibri" panose="020F0502020204030204" pitchFamily="34" charset="0"/>
              </a:rPr>
              <a:t>that is prepared and maintained in accordance with Rule .2812(</a:t>
            </a:r>
            <a:r>
              <a:rPr lang="en-US" sz="2800" dirty="0" err="1">
                <a:latin typeface="Calibri" panose="020F0502020204030204" pitchFamily="34" charset="0"/>
                <a:ea typeface="Calibri" panose="020F0502020204030204" pitchFamily="34" charset="0"/>
                <a:cs typeface="Calibri" panose="020F0502020204030204" pitchFamily="34" charset="0"/>
              </a:rPr>
              <a:t>i</a:t>
            </a:r>
            <a:r>
              <a:rPr lang="en-US" sz="2800" dirty="0">
                <a:latin typeface="Calibri" panose="020F0502020204030204" pitchFamily="34" charset="0"/>
                <a:ea typeface="Calibri" panose="020F0502020204030204" pitchFamily="34" charset="0"/>
                <a:cs typeface="Calibri" panose="020F0502020204030204" pitchFamily="34" charset="0"/>
              </a:rPr>
              <a:t>) of this Section. </a:t>
            </a:r>
            <a:endParaRPr lang="en-US" sz="2800" b="0" i="0" u="none" strike="noStrike" baseline="0" dirty="0">
              <a:solidFill>
                <a:srgbClr val="00AF50"/>
              </a:solidFill>
              <a:latin typeface="Calibri" panose="020F0502020204030204" pitchFamily="34" charset="0"/>
              <a:ea typeface="Calibri" panose="020F0502020204030204" pitchFamily="34" charset="0"/>
              <a:cs typeface="Calibri" panose="020F0502020204030204" pitchFamily="34" charset="0"/>
            </a:endParaRPr>
          </a:p>
          <a:p>
            <a:endParaRPr lang="en-US" sz="3000" dirty="0">
              <a:latin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id="{0297B732-731B-DDAD-4E9A-974E7B6B670C}"/>
              </a:ext>
            </a:extLst>
          </p:cNvPr>
          <p:cNvSpPr txBox="1">
            <a:spLocks/>
          </p:cNvSpPr>
          <p:nvPr/>
        </p:nvSpPr>
        <p:spPr>
          <a:xfrm>
            <a:off x="0" y="464223"/>
            <a:ext cx="11969496" cy="1088136"/>
          </a:xfrm>
          <a:prstGeom prst="rect">
            <a:avLst/>
          </a:prstGeom>
        </p:spPr>
        <p:txBody>
          <a:bodyP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b="1" dirty="0">
                <a:solidFill>
                  <a:prstClr val="black"/>
                </a:solidFill>
                <a:latin typeface="Calibri Light" panose="020F0302020204030204"/>
              </a:rPr>
              <a:t>15A NCAC 18A .2801 .2812</a:t>
            </a:r>
            <a:br>
              <a:rPr lang="en-US" sz="3200" b="1" dirty="0">
                <a:solidFill>
                  <a:prstClr val="black"/>
                </a:solidFill>
                <a:latin typeface="Calibri Light" panose="020F0302020204030204"/>
              </a:rPr>
            </a:br>
            <a:r>
              <a:rPr lang="en-US" sz="3200" dirty="0">
                <a:solidFill>
                  <a:prstClr val="black"/>
                </a:solidFill>
                <a:latin typeface="Calibri" panose="020F0502020204030204" pitchFamily="34" charset="0"/>
                <a:ea typeface="Calibri" panose="020F0502020204030204" pitchFamily="34" charset="0"/>
                <a:cs typeface="Calibri" panose="020F0502020204030204" pitchFamily="34" charset="0"/>
              </a:rPr>
              <a:t>Approved Disinfectant  </a:t>
            </a:r>
            <a:endParaRPr lang="en-US" sz="3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64409064"/>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0ACF15-006B-B038-0662-1BAA29B3C10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7BFF6C-6A3D-730F-816B-C1B59E9E2EA9}"/>
              </a:ext>
            </a:extLst>
          </p:cNvPr>
          <p:cNvSpPr>
            <a:spLocks noGrp="1"/>
          </p:cNvSpPr>
          <p:nvPr>
            <p:ph idx="1"/>
          </p:nvPr>
        </p:nvSpPr>
        <p:spPr>
          <a:xfrm>
            <a:off x="111252" y="1434372"/>
            <a:ext cx="11969495" cy="5128087"/>
          </a:xfrm>
        </p:spPr>
        <p:txBody>
          <a:bodyPr>
            <a:normAutofit fontScale="92500"/>
          </a:bodyPr>
          <a:lstStyle/>
          <a:p>
            <a:pPr marL="0" indent="0">
              <a:buNone/>
            </a:pPr>
            <a:r>
              <a:rPr lang="en-US" sz="2200" b="1" dirty="0">
                <a:solidFill>
                  <a:srgbClr val="404040"/>
                </a:solidFill>
                <a:latin typeface="Calibri" panose="020F0502020204030204" pitchFamily="34" charset="0"/>
                <a:ea typeface="Calibri" panose="020F0502020204030204" pitchFamily="34" charset="0"/>
                <a:cs typeface="Calibri" panose="020F0502020204030204" pitchFamily="34" charset="0"/>
              </a:rPr>
              <a:t>Usage: </a:t>
            </a:r>
          </a:p>
          <a:p>
            <a:r>
              <a:rPr lang="en-US" sz="2200" i="0" u="none" strike="noStrike" baseline="0" dirty="0">
                <a:solidFill>
                  <a:srgbClr val="404040"/>
                </a:solidFill>
                <a:latin typeface="Calibri" panose="020F0502020204030204" pitchFamily="34" charset="0"/>
                <a:ea typeface="Calibri" panose="020F0502020204030204" pitchFamily="34" charset="0"/>
                <a:cs typeface="Calibri" panose="020F0502020204030204" pitchFamily="34" charset="0"/>
              </a:rPr>
              <a:t>.</a:t>
            </a:r>
            <a:r>
              <a:rPr lang="en-US" sz="2200" i="0" u="none" strike="noStrike" baseline="0" dirty="0">
                <a:latin typeface="Calibri" panose="020F0502020204030204" pitchFamily="34" charset="0"/>
                <a:ea typeface="Calibri" panose="020F0502020204030204" pitchFamily="34" charset="0"/>
                <a:cs typeface="Calibri" panose="020F0502020204030204" pitchFamily="34" charset="0"/>
              </a:rPr>
              <a:t>2812 </a:t>
            </a:r>
            <a:r>
              <a:rPr lang="en-US" sz="2200" dirty="0">
                <a:latin typeface="Calibri" panose="020F0502020204030204" pitchFamily="34" charset="0"/>
                <a:ea typeface="Calibri" panose="020F0502020204030204" pitchFamily="34" charset="0"/>
                <a:cs typeface="Calibri" panose="020F0502020204030204" pitchFamily="34" charset="0"/>
              </a:rPr>
              <a:t>(</a:t>
            </a:r>
            <a:r>
              <a:rPr lang="en-US" sz="2200" dirty="0" err="1">
                <a:latin typeface="Calibri" panose="020F0502020204030204" pitchFamily="34" charset="0"/>
                <a:ea typeface="Calibri" panose="020F0502020204030204" pitchFamily="34" charset="0"/>
                <a:cs typeface="Calibri" panose="020F0502020204030204" pitchFamily="34" charset="0"/>
              </a:rPr>
              <a:t>i</a:t>
            </a:r>
            <a:r>
              <a:rPr lang="en-US" sz="2200" dirty="0">
                <a:latin typeface="Calibri" panose="020F0502020204030204" pitchFamily="34" charset="0"/>
                <a:ea typeface="Calibri" panose="020F0502020204030204" pitchFamily="34" charset="0"/>
                <a:cs typeface="Calibri" panose="020F0502020204030204" pitchFamily="34" charset="0"/>
              </a:rPr>
              <a:t>) An approved disinfectant shall be provided for cleaning purposes. Throughout this Section, when an approved disinfectant is used in a child care center, the </a:t>
            </a:r>
            <a:r>
              <a:rPr lang="en-US" sz="2200" b="1" dirty="0">
                <a:latin typeface="Calibri" panose="020F0502020204030204" pitchFamily="34" charset="0"/>
                <a:ea typeface="Calibri" panose="020F0502020204030204" pitchFamily="34" charset="0"/>
                <a:cs typeface="Calibri" panose="020F0502020204030204" pitchFamily="34" charset="0"/>
              </a:rPr>
              <a:t>manufacturer's Safety Data Sheets </a:t>
            </a:r>
            <a:r>
              <a:rPr lang="en-US" sz="2200" dirty="0">
                <a:latin typeface="Calibri" panose="020F0502020204030204" pitchFamily="34" charset="0"/>
                <a:ea typeface="Calibri" panose="020F0502020204030204" pitchFamily="34" charset="0"/>
                <a:cs typeface="Calibri" panose="020F0502020204030204" pitchFamily="34" charset="0"/>
              </a:rPr>
              <a:t>for the disinfectant product shall be kept on file at the child care center</a:t>
            </a:r>
          </a:p>
          <a:p>
            <a:r>
              <a:rPr lang="en-US" sz="2200" dirty="0">
                <a:latin typeface="Calibri" panose="020F0502020204030204" pitchFamily="34" charset="0"/>
                <a:ea typeface="Calibri" panose="020F0502020204030204" pitchFamily="34" charset="0"/>
                <a:cs typeface="Calibri" panose="020F0502020204030204" pitchFamily="34" charset="0"/>
              </a:rPr>
              <a:t>the </a:t>
            </a:r>
            <a:r>
              <a:rPr lang="en-US" sz="2200" b="1" dirty="0">
                <a:latin typeface="Calibri" panose="020F0502020204030204" pitchFamily="34" charset="0"/>
                <a:ea typeface="Calibri" panose="020F0502020204030204" pitchFamily="34" charset="0"/>
                <a:cs typeface="Calibri" panose="020F0502020204030204" pitchFamily="34" charset="0"/>
              </a:rPr>
              <a:t>instructions for use of the disinfectant product </a:t>
            </a:r>
            <a:r>
              <a:rPr lang="en-US" sz="2200" dirty="0">
                <a:latin typeface="Calibri" panose="020F0502020204030204" pitchFamily="34" charset="0"/>
                <a:ea typeface="Calibri" panose="020F0502020204030204" pitchFamily="34" charset="0"/>
                <a:cs typeface="Calibri" panose="020F0502020204030204" pitchFamily="34" charset="0"/>
              </a:rPr>
              <a:t>shall be followed. </a:t>
            </a:r>
          </a:p>
          <a:p>
            <a:r>
              <a:rPr lang="en-US" sz="2200" dirty="0">
                <a:latin typeface="Calibri" panose="020F0502020204030204" pitchFamily="34" charset="0"/>
                <a:ea typeface="Calibri" panose="020F0502020204030204" pitchFamily="34" charset="0"/>
                <a:cs typeface="Calibri" panose="020F0502020204030204" pitchFamily="34" charset="0"/>
              </a:rPr>
              <a:t>When a chlorine solution is prepared by a child care center employee for use as an approved disinfectant, then the solution shall be </a:t>
            </a:r>
            <a:r>
              <a:rPr lang="en-US" sz="2200" b="1" dirty="0">
                <a:latin typeface="Calibri" panose="020F0502020204030204" pitchFamily="34" charset="0"/>
                <a:ea typeface="Calibri" panose="020F0502020204030204" pitchFamily="34" charset="0"/>
                <a:cs typeface="Calibri" panose="020F0502020204030204" pitchFamily="34" charset="0"/>
              </a:rPr>
              <a:t>prepared for use within 24 hours </a:t>
            </a:r>
            <a:r>
              <a:rPr lang="en-US" sz="2200" dirty="0">
                <a:latin typeface="Calibri" panose="020F0502020204030204" pitchFamily="34" charset="0"/>
                <a:ea typeface="Calibri" panose="020F0502020204030204" pitchFamily="34" charset="0"/>
                <a:cs typeface="Calibri" panose="020F0502020204030204" pitchFamily="34" charset="0"/>
              </a:rPr>
              <a:t>and a </a:t>
            </a:r>
            <a:r>
              <a:rPr lang="en-US" sz="2200" b="1" dirty="0">
                <a:latin typeface="Calibri" panose="020F0502020204030204" pitchFamily="34" charset="0"/>
                <a:ea typeface="Calibri" panose="020F0502020204030204" pitchFamily="34" charset="0"/>
                <a:cs typeface="Calibri" panose="020F0502020204030204" pitchFamily="34" charset="0"/>
              </a:rPr>
              <a:t>testing method shall be used to ensure compliance with the prescribed </a:t>
            </a:r>
            <a:r>
              <a:rPr lang="en-US" sz="2200" dirty="0">
                <a:latin typeface="Calibri" panose="020F0502020204030204" pitchFamily="34" charset="0"/>
                <a:ea typeface="Calibri" panose="020F0502020204030204" pitchFamily="34" charset="0"/>
                <a:cs typeface="Calibri" panose="020F0502020204030204" pitchFamily="34" charset="0"/>
              </a:rPr>
              <a:t>chlorine concentration. </a:t>
            </a:r>
          </a:p>
          <a:p>
            <a:r>
              <a:rPr lang="en-US" sz="2200" dirty="0">
                <a:latin typeface="Calibri" panose="020F0502020204030204" pitchFamily="34" charset="0"/>
                <a:ea typeface="Calibri" panose="020F0502020204030204" pitchFamily="34" charset="0"/>
                <a:cs typeface="Calibri" panose="020F0502020204030204" pitchFamily="34" charset="0"/>
              </a:rPr>
              <a:t>To achieve the maximum germ reduction with a chlorine disinfecting solution, the surface being disinfected shall be made wet with the chlorine disinfecting solution and allowed to air dry or be dried only after the surface has been in contact with the chlorine disinfecting solution for a </a:t>
            </a:r>
            <a:r>
              <a:rPr lang="en-US" sz="2200" b="1" dirty="0">
                <a:latin typeface="Calibri" panose="020F0502020204030204" pitchFamily="34" charset="0"/>
                <a:ea typeface="Calibri" panose="020F0502020204030204" pitchFamily="34" charset="0"/>
                <a:cs typeface="Calibri" panose="020F0502020204030204" pitchFamily="34" charset="0"/>
              </a:rPr>
              <a:t>minimum of two minutes</a:t>
            </a:r>
            <a:r>
              <a:rPr lang="en-US" sz="2200" dirty="0">
                <a:latin typeface="Calibri" panose="020F0502020204030204" pitchFamily="34" charset="0"/>
                <a:ea typeface="Calibri" panose="020F0502020204030204" pitchFamily="34" charset="0"/>
                <a:cs typeface="Calibri" panose="020F0502020204030204" pitchFamily="34" charset="0"/>
              </a:rPr>
              <a:t>. </a:t>
            </a:r>
            <a:br>
              <a:rPr lang="en-US" i="0" u="none" strike="noStrike" baseline="0" dirty="0">
                <a:solidFill>
                  <a:srgbClr val="00AF50"/>
                </a:solidFill>
                <a:latin typeface="Calibri" panose="020F0502020204030204" pitchFamily="34" charset="0"/>
                <a:ea typeface="Calibri" panose="020F0502020204030204" pitchFamily="34" charset="0"/>
                <a:cs typeface="Calibri" panose="020F0502020204030204" pitchFamily="34" charset="0"/>
              </a:rPr>
            </a:br>
            <a:endParaRPr lang="en-US" i="0" u="none" strike="noStrike" baseline="0" dirty="0">
              <a:solidFill>
                <a:srgbClr val="00AF50"/>
              </a:solidFill>
              <a:latin typeface="Calibri" panose="020F0502020204030204" pitchFamily="34" charset="0"/>
              <a:ea typeface="Calibri" panose="020F0502020204030204" pitchFamily="34" charset="0"/>
              <a:cs typeface="Calibri" panose="020F0502020204030204" pitchFamily="34" charset="0"/>
            </a:endParaRPr>
          </a:p>
          <a:p>
            <a:endParaRPr lang="en-US" sz="3000" dirty="0">
              <a:latin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id="{9E8009E8-E822-9CE4-E1C6-92150B7DDF3C}"/>
              </a:ext>
            </a:extLst>
          </p:cNvPr>
          <p:cNvSpPr txBox="1">
            <a:spLocks/>
          </p:cNvSpPr>
          <p:nvPr/>
        </p:nvSpPr>
        <p:spPr>
          <a:xfrm>
            <a:off x="0" y="464223"/>
            <a:ext cx="11969496" cy="1088136"/>
          </a:xfrm>
          <a:prstGeom prst="rect">
            <a:avLst/>
          </a:prstGeom>
        </p:spPr>
        <p:txBody>
          <a:bodyP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b="1" dirty="0">
                <a:solidFill>
                  <a:prstClr val="black"/>
                </a:solidFill>
                <a:latin typeface="Calibri Light" panose="020F0302020204030204"/>
              </a:rPr>
              <a:t>15A NCAC 18A .2801 .2812</a:t>
            </a:r>
            <a:br>
              <a:rPr lang="en-US" sz="3200" b="1" dirty="0">
                <a:solidFill>
                  <a:prstClr val="black"/>
                </a:solidFill>
                <a:latin typeface="Calibri Light" panose="020F0302020204030204"/>
              </a:rPr>
            </a:br>
            <a:r>
              <a:rPr lang="en-US" sz="3200" b="1" dirty="0">
                <a:solidFill>
                  <a:prstClr val="black"/>
                </a:solidFill>
                <a:latin typeface="Calibri Light" panose="020F0302020204030204"/>
              </a:rPr>
              <a:t>Approved Disinfectant</a:t>
            </a:r>
            <a:endParaRPr lang="en-US" sz="3200" dirty="0"/>
          </a:p>
        </p:txBody>
      </p:sp>
    </p:spTree>
    <p:extLst>
      <p:ext uri="{BB962C8B-B14F-4D97-AF65-F5344CB8AC3E}">
        <p14:creationId xmlns:p14="http://schemas.microsoft.com/office/powerpoint/2010/main" val="554651358"/>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3B0B0-9A3D-DC72-627E-89A3D296404E}"/>
              </a:ext>
            </a:extLst>
          </p:cNvPr>
          <p:cNvSpPr>
            <a:spLocks noGrp="1"/>
          </p:cNvSpPr>
          <p:nvPr>
            <p:ph type="title"/>
          </p:nvPr>
        </p:nvSpPr>
        <p:spPr>
          <a:xfrm>
            <a:off x="5975130" y="405126"/>
            <a:ext cx="5781911" cy="1802047"/>
          </a:xfrm>
        </p:spPr>
        <p:txBody>
          <a:bodyPr>
            <a:normAutofit/>
          </a:bodyPr>
          <a:lstStyle/>
          <a:p>
            <a:r>
              <a:rPr lang="en-US" dirty="0"/>
              <a:t>Sanitized and Disinfectant Mixing Guidance </a:t>
            </a:r>
          </a:p>
        </p:txBody>
      </p:sp>
      <p:sp>
        <p:nvSpPr>
          <p:cNvPr id="3" name="Content Placeholder 2">
            <a:extLst>
              <a:ext uri="{FF2B5EF4-FFF2-40B4-BE49-F238E27FC236}">
                <a16:creationId xmlns:a16="http://schemas.microsoft.com/office/drawing/2014/main" id="{05A4AD4D-E73F-2125-9786-5C1AE63372EB}"/>
              </a:ext>
            </a:extLst>
          </p:cNvPr>
          <p:cNvSpPr>
            <a:spLocks noGrp="1"/>
          </p:cNvSpPr>
          <p:nvPr>
            <p:ph idx="1"/>
          </p:nvPr>
        </p:nvSpPr>
        <p:spPr>
          <a:xfrm>
            <a:off x="6590594" y="2320532"/>
            <a:ext cx="4550981" cy="3450613"/>
          </a:xfrm>
        </p:spPr>
        <p:txBody>
          <a:bodyPr/>
          <a:lstStyle/>
          <a:p>
            <a:r>
              <a:rPr lang="en-US" dirty="0"/>
              <a:t>CEH Website – Policy Memos  </a:t>
            </a:r>
          </a:p>
          <a:p>
            <a:pPr marL="0" indent="0">
              <a:buNone/>
            </a:pPr>
            <a:endParaRPr lang="en-US" dirty="0"/>
          </a:p>
          <a:p>
            <a:r>
              <a:rPr lang="en-US" dirty="0">
                <a:solidFill>
                  <a:srgbClr val="0070C0"/>
                </a:solidFill>
                <a:hlinkClick r:id="rId2">
                  <a:extLst>
                    <a:ext uri="{A12FA001-AC4F-418D-AE19-62706E023703}">
                      <ahyp:hlinkClr xmlns:ahyp="http://schemas.microsoft.com/office/drawing/2018/hyperlinkcolor" val="tx"/>
                    </a:ext>
                  </a:extLst>
                </a:hlinkClick>
              </a:rPr>
              <a:t>https://ehs.dph.ncdhhs.gov/hhccehb/cehu/ccs/policymemos.htm</a:t>
            </a:r>
            <a:endParaRPr lang="en-US" dirty="0">
              <a:solidFill>
                <a:srgbClr val="0070C0"/>
              </a:solidFill>
            </a:endParaRPr>
          </a:p>
          <a:p>
            <a:endParaRPr lang="en-US" dirty="0"/>
          </a:p>
        </p:txBody>
      </p:sp>
      <p:pic>
        <p:nvPicPr>
          <p:cNvPr id="5" name="Picture 4">
            <a:extLst>
              <a:ext uri="{FF2B5EF4-FFF2-40B4-BE49-F238E27FC236}">
                <a16:creationId xmlns:a16="http://schemas.microsoft.com/office/drawing/2014/main" id="{B717FA2F-11AB-A579-27F4-C0D351BBBABA}"/>
              </a:ext>
            </a:extLst>
          </p:cNvPr>
          <p:cNvPicPr>
            <a:picLocks noChangeAspect="1"/>
          </p:cNvPicPr>
          <p:nvPr/>
        </p:nvPicPr>
        <p:blipFill>
          <a:blip r:embed="rId3">
            <a:extLst>
              <a:ext uri="{28A0092B-C50C-407E-A947-70E740481C1C}">
                <a14:useLocalDpi xmlns:a14="http://schemas.microsoft.com/office/drawing/2010/main" val="0"/>
              </a:ext>
            </a:extLst>
          </a:blip>
          <a:srcRect l="17629" t="9369" r="17055" b="2163"/>
          <a:stretch>
            <a:fillRect/>
          </a:stretch>
        </p:blipFill>
        <p:spPr>
          <a:xfrm>
            <a:off x="905840" y="0"/>
            <a:ext cx="4695567" cy="6067169"/>
          </a:xfrm>
          <a:prstGeom prst="rect">
            <a:avLst/>
          </a:prstGeom>
        </p:spPr>
      </p:pic>
    </p:spTree>
    <p:extLst>
      <p:ext uri="{BB962C8B-B14F-4D97-AF65-F5344CB8AC3E}">
        <p14:creationId xmlns:p14="http://schemas.microsoft.com/office/powerpoint/2010/main" val="2818248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7E016-4374-D3BD-49AC-EC7BE3FFD6F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450252-632A-1E72-3FBA-2F0735425A61}"/>
              </a:ext>
            </a:extLst>
          </p:cNvPr>
          <p:cNvSpPr>
            <a:spLocks noGrp="1"/>
          </p:cNvSpPr>
          <p:nvPr>
            <p:ph idx="1"/>
          </p:nvPr>
        </p:nvSpPr>
        <p:spPr>
          <a:xfrm>
            <a:off x="272087" y="1434372"/>
            <a:ext cx="6158210" cy="5128087"/>
          </a:xfrm>
        </p:spPr>
        <p:txBody>
          <a:bodyPr>
            <a:normAutofit/>
          </a:bodyPr>
          <a:lstStyle/>
          <a:p>
            <a:pPr marL="0" indent="0">
              <a:buNone/>
            </a:pPr>
            <a:r>
              <a:rPr lang="en-US" dirty="0">
                <a:solidFill>
                  <a:srgbClr val="0070C0"/>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https://ordspub.epa.gov/ords/pesticides/f?p=PPLS:1</a:t>
            </a:r>
            <a:endParaRPr lang="en-US"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endParaRPr lang="en-US" i="0" u="none" strike="noStrike" baseline="0" dirty="0">
              <a:solidFill>
                <a:srgbClr val="00AF50"/>
              </a:solidFill>
              <a:latin typeface="Calibri" panose="020F0502020204030204" pitchFamily="34" charset="0"/>
              <a:ea typeface="Calibri" panose="020F0502020204030204" pitchFamily="34" charset="0"/>
              <a:cs typeface="Calibri" panose="020F0502020204030204" pitchFamily="34" charset="0"/>
            </a:endParaRPr>
          </a:p>
          <a:p>
            <a:r>
              <a:rPr lang="en-US" i="0" u="none" strike="noStrike" baseline="0" dirty="0">
                <a:latin typeface="Calibri" panose="020F0502020204030204" pitchFamily="34" charset="0"/>
                <a:ea typeface="Calibri" panose="020F0502020204030204" pitchFamily="34" charset="0"/>
                <a:cs typeface="Calibri" panose="020F0502020204030204" pitchFamily="34" charset="0"/>
              </a:rPr>
              <a:t>Need EPA Registration # </a:t>
            </a:r>
          </a:p>
          <a:p>
            <a:pPr marL="0" indent="0">
              <a:buNone/>
            </a:pPr>
            <a:endParaRPr lang="en-US" sz="3000" dirty="0">
              <a:latin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id="{0C4B67F2-E0EC-5FFD-412C-73A1A938C4AF}"/>
              </a:ext>
            </a:extLst>
          </p:cNvPr>
          <p:cNvSpPr txBox="1">
            <a:spLocks/>
          </p:cNvSpPr>
          <p:nvPr/>
        </p:nvSpPr>
        <p:spPr>
          <a:xfrm>
            <a:off x="0" y="464223"/>
            <a:ext cx="5987845" cy="970149"/>
          </a:xfrm>
          <a:prstGeom prst="rect">
            <a:avLst/>
          </a:prstGeom>
        </p:spPr>
        <p:txBody>
          <a:bodyP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b="1" dirty="0">
                <a:solidFill>
                  <a:prstClr val="black"/>
                </a:solidFill>
                <a:latin typeface="Calibri Light" panose="020F0302020204030204"/>
              </a:rPr>
              <a:t>EPA Registration  </a:t>
            </a:r>
            <a:br>
              <a:rPr lang="en-US" sz="3200" b="1" dirty="0">
                <a:solidFill>
                  <a:prstClr val="black"/>
                </a:solidFill>
                <a:latin typeface="Calibri Light" panose="020F0302020204030204"/>
              </a:rPr>
            </a:br>
            <a:endParaRPr lang="en-US" sz="3200" dirty="0"/>
          </a:p>
        </p:txBody>
      </p:sp>
      <p:pic>
        <p:nvPicPr>
          <p:cNvPr id="4" name="Picture 3" descr="Graphical user interface, text, application&#10;&#10;AI-generated content may be incorrect.">
            <a:extLst>
              <a:ext uri="{FF2B5EF4-FFF2-40B4-BE49-F238E27FC236}">
                <a16:creationId xmlns:a16="http://schemas.microsoft.com/office/drawing/2014/main" id="{4B62E3BC-8B0A-FFE3-2154-871D8FD89B77}"/>
              </a:ext>
            </a:extLst>
          </p:cNvPr>
          <p:cNvPicPr>
            <a:picLocks noChangeAspect="1"/>
          </p:cNvPicPr>
          <p:nvPr/>
        </p:nvPicPr>
        <p:blipFill>
          <a:blip r:embed="rId3">
            <a:extLst>
              <a:ext uri="{28A0092B-C50C-407E-A947-70E740481C1C}">
                <a14:useLocalDpi xmlns:a14="http://schemas.microsoft.com/office/drawing/2010/main" val="0"/>
              </a:ext>
            </a:extLst>
          </a:blip>
          <a:srcRect l="3684" t="10606" r="5120" b="4310"/>
          <a:stretch>
            <a:fillRect/>
          </a:stretch>
        </p:blipFill>
        <p:spPr>
          <a:xfrm>
            <a:off x="6716953" y="422659"/>
            <a:ext cx="5116500" cy="6165686"/>
          </a:xfrm>
          <a:prstGeom prst="rect">
            <a:avLst/>
          </a:prstGeom>
        </p:spPr>
      </p:pic>
      <p:pic>
        <p:nvPicPr>
          <p:cNvPr id="7" name="Picture 6">
            <a:extLst>
              <a:ext uri="{FF2B5EF4-FFF2-40B4-BE49-F238E27FC236}">
                <a16:creationId xmlns:a16="http://schemas.microsoft.com/office/drawing/2014/main" id="{DB9DABDE-3C53-91F4-7E53-ACA56A262B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955" y="2939258"/>
            <a:ext cx="4935933" cy="3104580"/>
          </a:xfrm>
          <a:prstGeom prst="rect">
            <a:avLst/>
          </a:prstGeom>
        </p:spPr>
      </p:pic>
    </p:spTree>
    <p:extLst>
      <p:ext uri="{BB962C8B-B14F-4D97-AF65-F5344CB8AC3E}">
        <p14:creationId xmlns:p14="http://schemas.microsoft.com/office/powerpoint/2010/main" val="1829560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17D09A-166C-9297-F5A1-D8C3277EE745}"/>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38017AB3-8A1D-17BE-820F-F5AAB386C769}"/>
              </a:ext>
            </a:extLst>
          </p:cNvPr>
          <p:cNvSpPr txBox="1">
            <a:spLocks/>
          </p:cNvSpPr>
          <p:nvPr/>
        </p:nvSpPr>
        <p:spPr>
          <a:xfrm>
            <a:off x="3102077" y="347199"/>
            <a:ext cx="5987845" cy="970149"/>
          </a:xfrm>
          <a:prstGeom prst="rect">
            <a:avLst/>
          </a:prstGeom>
        </p:spPr>
        <p:txBody>
          <a:bodyP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b="1" dirty="0">
                <a:solidFill>
                  <a:prstClr val="black"/>
                </a:solidFill>
                <a:latin typeface="Calibri Light" panose="020F0302020204030204"/>
              </a:rPr>
              <a:t>EPA Registration Numbers  </a:t>
            </a:r>
            <a:br>
              <a:rPr lang="en-US" sz="3200" b="1" dirty="0">
                <a:solidFill>
                  <a:prstClr val="black"/>
                </a:solidFill>
                <a:latin typeface="Calibri Light" panose="020F0302020204030204"/>
              </a:rPr>
            </a:br>
            <a:endParaRPr lang="en-US" sz="3200" dirty="0"/>
          </a:p>
        </p:txBody>
      </p:sp>
      <p:pic>
        <p:nvPicPr>
          <p:cNvPr id="9" name="Content Placeholder 8" descr="Graphical user interface, text, application&#10;&#10;AI-generated content may be incorrect.">
            <a:extLst>
              <a:ext uri="{FF2B5EF4-FFF2-40B4-BE49-F238E27FC236}">
                <a16:creationId xmlns:a16="http://schemas.microsoft.com/office/drawing/2014/main" id="{D66187FC-7E88-08A5-29F5-BB020EB175B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41547" y="1317348"/>
            <a:ext cx="8092596" cy="4223304"/>
          </a:xfrm>
        </p:spPr>
      </p:pic>
    </p:spTree>
    <p:extLst>
      <p:ext uri="{BB962C8B-B14F-4D97-AF65-F5344CB8AC3E}">
        <p14:creationId xmlns:p14="http://schemas.microsoft.com/office/powerpoint/2010/main" val="3776685489"/>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Gallery">
  <a:themeElements>
    <a:clrScheme name="Custom 7">
      <a:dk1>
        <a:srgbClr val="FFFFFF"/>
      </a:dk1>
      <a:lt1>
        <a:srgbClr val="454545"/>
      </a:lt1>
      <a:dk2>
        <a:srgbClr val="FFFFFF"/>
      </a:dk2>
      <a:lt2>
        <a:srgbClr val="FFFFFF"/>
      </a:lt2>
      <a:accent1>
        <a:srgbClr val="454545"/>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05206c7d-ee11-4b55-90e5-ac8204f637ba" xsi:nil="true"/>
    <lcf76f155ced4ddcb4097134ff3c332f xmlns="f36cb3f5-6ea6-42b5-bbfa-54f76c708ee7">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FEE30422645A459041866543E5112E" ma:contentTypeVersion="15" ma:contentTypeDescription="Create a new document." ma:contentTypeScope="" ma:versionID="ad4748206974993da82240a98af310d9">
  <xsd:schema xmlns:xsd="http://www.w3.org/2001/XMLSchema" xmlns:xs="http://www.w3.org/2001/XMLSchema" xmlns:p="http://schemas.microsoft.com/office/2006/metadata/properties" xmlns:ns2="f36cb3f5-6ea6-42b5-bbfa-54f76c708ee7" xmlns:ns3="05206c7d-ee11-4b55-90e5-ac8204f637ba" targetNamespace="http://schemas.microsoft.com/office/2006/metadata/properties" ma:root="true" ma:fieldsID="567dabeb86b71f909eb0930112540867" ns2:_="" ns3:_="">
    <xsd:import namespace="f36cb3f5-6ea6-42b5-bbfa-54f76c708ee7"/>
    <xsd:import namespace="05206c7d-ee11-4b55-90e5-ac8204f637ba"/>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6cb3f5-6ea6-42b5-bbfa-54f76c708e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5206c7d-ee11-4b55-90e5-ac8204f637ba"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3226c897-98c7-443b-a76d-cf00a5bcf808}" ma:internalName="TaxCatchAll" ma:showField="CatchAllData" ma:web="05206c7d-ee11-4b55-90e5-ac8204f637b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EFFA87-36C0-4C78-BA1D-00D7233A770D}">
  <ds:schemaRefs>
    <ds:schemaRef ds:uri="http://schemas.microsoft.com/sharepoint/v3/contenttype/forms"/>
  </ds:schemaRefs>
</ds:datastoreItem>
</file>

<file path=customXml/itemProps2.xml><?xml version="1.0" encoding="utf-8"?>
<ds:datastoreItem xmlns:ds="http://schemas.openxmlformats.org/officeDocument/2006/customXml" ds:itemID="{B36427A2-9DF0-4704-A5DC-C7BA4B71E4A2}">
  <ds:schemaRefs>
    <ds:schemaRef ds:uri="http://purl.org/dc/terms/"/>
    <ds:schemaRef ds:uri="http://schemas.openxmlformats.org/package/2006/metadata/core-properties"/>
    <ds:schemaRef ds:uri="bb2a2a52-10fc-43ec-9d46-9c9b576d8e28"/>
    <ds:schemaRef ds:uri="http://schemas.microsoft.com/office/2006/documentManagement/types"/>
    <ds:schemaRef ds:uri="http://schemas.microsoft.com/office/infopath/2007/PartnerControls"/>
    <ds:schemaRef ds:uri="http://purl.org/dc/elements/1.1/"/>
    <ds:schemaRef ds:uri="http://schemas.microsoft.com/office/2006/metadata/properties"/>
    <ds:schemaRef ds:uri="97d0ee44-71da-4952-b9a3-b6844f65b1dd"/>
    <ds:schemaRef ds:uri="http://www.w3.org/XML/1998/namespace"/>
    <ds:schemaRef ds:uri="http://purl.org/dc/dcmitype/"/>
  </ds:schemaRefs>
</ds:datastoreItem>
</file>

<file path=customXml/itemProps3.xml><?xml version="1.0" encoding="utf-8"?>
<ds:datastoreItem xmlns:ds="http://schemas.openxmlformats.org/officeDocument/2006/customXml" ds:itemID="{DF2947D5-1761-451C-AD3E-65A91A3A24CB}"/>
</file>

<file path=docProps/app.xml><?xml version="1.0" encoding="utf-8"?>
<Properties xmlns="http://schemas.openxmlformats.org/officeDocument/2006/extended-properties" xmlns:vt="http://schemas.openxmlformats.org/officeDocument/2006/docPropsVTypes">
  <Template>Gallery</Template>
  <TotalTime>9252</TotalTime>
  <Words>1279</Words>
  <Application>Microsoft Office PowerPoint</Application>
  <PresentationFormat>Widescreen</PresentationFormat>
  <Paragraphs>125</Paragraphs>
  <Slides>36</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Calibri Light</vt:lpstr>
      <vt:lpstr>Rockwell</vt:lpstr>
      <vt:lpstr>Gallery</vt:lpstr>
      <vt:lpstr>Sanitizer and Disinfectant Use, Registration and review March 12, 2026 </vt:lpstr>
      <vt:lpstr>PowerPoint Presentation</vt:lpstr>
      <vt:lpstr>PowerPoint Presentation</vt:lpstr>
      <vt:lpstr>PowerPoint Presentation</vt:lpstr>
      <vt:lpstr>PowerPoint Presentation</vt:lpstr>
      <vt:lpstr>PowerPoint Presentation</vt:lpstr>
      <vt:lpstr>Sanitized and Disinfectant Mixing Guidance </vt:lpstr>
      <vt:lpstr>PowerPoint Presentation</vt:lpstr>
      <vt:lpstr>PowerPoint Presentation</vt:lpstr>
      <vt:lpstr>PowerPoint Presentation</vt:lpstr>
      <vt:lpstr>PowerPoint Presentation</vt:lpstr>
      <vt:lpstr>Sanitizer  Exercise </vt:lpstr>
      <vt:lpstr>PowerPoint Presentation</vt:lpstr>
      <vt:lpstr>PowerPoint Presentation</vt:lpstr>
      <vt:lpstr>PowerPoint Presentation</vt:lpstr>
      <vt:lpstr>PowerPoint Presentation</vt:lpstr>
      <vt:lpstr>PowerPoint Presentation</vt:lpstr>
      <vt:lpstr>PowerPoint Presentation</vt:lpstr>
      <vt:lpstr>Disinfectant Exercise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Determine Contact Time for EPA Registered Disinfectants</vt:lpstr>
      <vt:lpstr>How to Determine Contact Time for EPA Registered Disinfectants</vt:lpstr>
      <vt:lpstr>How to Determine Contact Time for EPA Registered Disinfectants</vt:lpstr>
      <vt:lpstr>PowerPoint Presentation</vt:lpstr>
      <vt:lpstr>How to Determine Contact Time for EPA Registered Disinfectants    MAQUAT® 128-NHQ</vt:lpstr>
      <vt:lpstr>Disinfectant Contact Time Exercise </vt:lpstr>
      <vt:lpstr>How to Determine Contact Time for EPA Registered Disinfectants    </vt:lpstr>
      <vt:lpstr>How to Determine Contact Time for EPA Registered Disinfectants    Blondie Active Ingredient: Hydrogen Peroxide …… 1.4% Other Ingredients:…… 98.6% Total: ………………….… 100.0%</vt:lpstr>
      <vt:lpstr>How to Determine Contact Time for EPA Registered Disinfectants    Blondie Active Ingredient: Hydrogen Peroxide …… 1.4% Other Ingredients:…… 98.6% Total: ………………….… 100.0%</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15A NCAC 18A .2803 Handwashing</dc:title>
  <dc:creator>Stevenson, Brittany L</dc:creator>
  <cp:lastModifiedBy>Pearsall, Robert</cp:lastModifiedBy>
  <cp:revision>103</cp:revision>
  <dcterms:created xsi:type="dcterms:W3CDTF">2023-05-09T21:07:08Z</dcterms:created>
  <dcterms:modified xsi:type="dcterms:W3CDTF">2026-03-05T12:42:58Z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0x010100AAFEE30422645A459041866543E5112E</vt:lpwstr>
  </property>
</Properties>
</file>