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6"/>
  </p:notesMasterIdLst>
  <p:handoutMasterIdLst>
    <p:handoutMasterId r:id="rId57"/>
  </p:handoutMasterIdLst>
  <p:sldIdLst>
    <p:sldId id="322" r:id="rId5"/>
    <p:sldId id="285" r:id="rId6"/>
    <p:sldId id="284" r:id="rId7"/>
    <p:sldId id="300" r:id="rId8"/>
    <p:sldId id="286" r:id="rId9"/>
    <p:sldId id="287" r:id="rId10"/>
    <p:sldId id="288" r:id="rId11"/>
    <p:sldId id="289" r:id="rId12"/>
    <p:sldId id="290" r:id="rId13"/>
    <p:sldId id="302" r:id="rId14"/>
    <p:sldId id="301" r:id="rId15"/>
    <p:sldId id="296" r:id="rId16"/>
    <p:sldId id="318" r:id="rId17"/>
    <p:sldId id="314" r:id="rId18"/>
    <p:sldId id="307" r:id="rId19"/>
    <p:sldId id="308" r:id="rId20"/>
    <p:sldId id="312" r:id="rId21"/>
    <p:sldId id="306" r:id="rId22"/>
    <p:sldId id="291" r:id="rId23"/>
    <p:sldId id="292" r:id="rId24"/>
    <p:sldId id="293" r:id="rId25"/>
    <p:sldId id="303" r:id="rId26"/>
    <p:sldId id="294" r:id="rId27"/>
    <p:sldId id="295" r:id="rId28"/>
    <p:sldId id="256" r:id="rId29"/>
    <p:sldId id="257" r:id="rId30"/>
    <p:sldId id="298" r:id="rId31"/>
    <p:sldId id="262" r:id="rId32"/>
    <p:sldId id="299" r:id="rId33"/>
    <p:sldId id="263" r:id="rId34"/>
    <p:sldId id="264" r:id="rId35"/>
    <p:sldId id="304" r:id="rId36"/>
    <p:sldId id="278" r:id="rId37"/>
    <p:sldId id="323" r:id="rId38"/>
    <p:sldId id="324" r:id="rId39"/>
    <p:sldId id="282" r:id="rId40"/>
    <p:sldId id="265" r:id="rId41"/>
    <p:sldId id="267" r:id="rId42"/>
    <p:sldId id="259" r:id="rId43"/>
    <p:sldId id="260" r:id="rId44"/>
    <p:sldId id="258" r:id="rId45"/>
    <p:sldId id="268" r:id="rId46"/>
    <p:sldId id="269" r:id="rId47"/>
    <p:sldId id="273" r:id="rId48"/>
    <p:sldId id="280" r:id="rId49"/>
    <p:sldId id="274" r:id="rId50"/>
    <p:sldId id="325" r:id="rId51"/>
    <p:sldId id="270" r:id="rId52"/>
    <p:sldId id="326" r:id="rId53"/>
    <p:sldId id="327" r:id="rId54"/>
    <p:sldId id="319" r:id="rId5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4BAC1-4E0D-8DFD-DF0A-03E84C0E0CC4}" v="3" dt="2026-03-05T12:06:43.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arsall, Robert" userId="S::robert.pearsall@dhhs.nc.gov::36b6238f-1a85-46fe-80c4-6a443d8d70a6" providerId="AD" clId="Web-{6894BAC1-4E0D-8DFD-DF0A-03E84C0E0CC4}"/>
    <pc:docChg chg="modSld">
      <pc:chgData name="Pearsall, Robert" userId="S::robert.pearsall@dhhs.nc.gov::36b6238f-1a85-46fe-80c4-6a443d8d70a6" providerId="AD" clId="Web-{6894BAC1-4E0D-8DFD-DF0A-03E84C0E0CC4}" dt="2026-03-05T12:06:36.793" v="1" actId="20577"/>
      <pc:docMkLst>
        <pc:docMk/>
      </pc:docMkLst>
      <pc:sldChg chg="modSp">
        <pc:chgData name="Pearsall, Robert" userId="S::robert.pearsall@dhhs.nc.gov::36b6238f-1a85-46fe-80c4-6a443d8d70a6" providerId="AD" clId="Web-{6894BAC1-4E0D-8DFD-DF0A-03E84C0E0CC4}" dt="2026-03-05T12:06:36.793" v="1" actId="20577"/>
        <pc:sldMkLst>
          <pc:docMk/>
          <pc:sldMk cId="1027543483" sldId="322"/>
        </pc:sldMkLst>
        <pc:spChg chg="mod">
          <ac:chgData name="Pearsall, Robert" userId="S::robert.pearsall@dhhs.nc.gov::36b6238f-1a85-46fe-80c4-6a443d8d70a6" providerId="AD" clId="Web-{6894BAC1-4E0D-8DFD-DF0A-03E84C0E0CC4}" dt="2026-03-05T12:06:36.793" v="1" actId="20577"/>
          <ac:spMkLst>
            <pc:docMk/>
            <pc:sldMk cId="1027543483" sldId="322"/>
            <ac:spMk id="3" creationId="{F080DE87-B1C8-41DE-8C50-E9291B44B6BE}"/>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tyllerblack.wikispaces.com/page+4+chapter+18" TargetMode="External"/><Relationship Id="rId1" Type="http://schemas.openxmlformats.org/officeDocument/2006/relationships/image" Target="../media/image12.jpe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tyllerblack.wikispaces.com/page+4+chapter+18" TargetMode="External"/><Relationship Id="rId1" Type="http://schemas.openxmlformats.org/officeDocument/2006/relationships/image" Target="../media/image12.jpe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554EFC-06C6-4978-8633-357DB2CB331C}" type="doc">
      <dgm:prSet loTypeId="urn:microsoft.com/office/officeart/2018/2/layout/IconCircleList" loCatId="icon" qsTypeId="urn:microsoft.com/office/officeart/2005/8/quickstyle/simple4" qsCatId="simple" csTypeId="urn:microsoft.com/office/officeart/2018/5/colors/Iconchunking_neutralbg_accent3_2" csCatId="accent3" phldr="1"/>
      <dgm:spPr/>
      <dgm:t>
        <a:bodyPr/>
        <a:lstStyle/>
        <a:p>
          <a:endParaRPr lang="en-US"/>
        </a:p>
      </dgm:t>
    </dgm:pt>
    <dgm:pt modelId="{0400F450-E292-4934-A27D-629103E6B052}">
      <dgm:prSet custT="1"/>
      <dgm:spPr/>
      <dgm:t>
        <a:bodyPr/>
        <a:lstStyle/>
        <a:p>
          <a:pPr>
            <a:lnSpc>
              <a:spcPct val="100000"/>
            </a:lnSpc>
          </a:pPr>
          <a:r>
            <a:rPr lang="en-US" sz="2400"/>
            <a:t>Most, if not all, reptiles carry </a:t>
          </a:r>
          <a:r>
            <a:rPr lang="en-US" sz="2400" b="1"/>
            <a:t>Salmonella</a:t>
          </a:r>
          <a:r>
            <a:rPr lang="en-US" sz="2400"/>
            <a:t> in their intestinal tract and intermittently or continuously shed these bacteria in their feces.</a:t>
          </a:r>
        </a:p>
      </dgm:t>
    </dgm:pt>
    <dgm:pt modelId="{718249D7-81CD-45CC-B628-563F2A3CFD8C}" type="parTrans" cxnId="{16FF969A-A21D-4F7A-A730-0935ED838589}">
      <dgm:prSet/>
      <dgm:spPr/>
      <dgm:t>
        <a:bodyPr/>
        <a:lstStyle/>
        <a:p>
          <a:endParaRPr lang="en-US"/>
        </a:p>
      </dgm:t>
    </dgm:pt>
    <dgm:pt modelId="{F9237A0C-D2E4-49FE-B82A-36F1FDE73B67}" type="sibTrans" cxnId="{16FF969A-A21D-4F7A-A730-0935ED838589}">
      <dgm:prSet/>
      <dgm:spPr/>
      <dgm:t>
        <a:bodyPr/>
        <a:lstStyle/>
        <a:p>
          <a:pPr>
            <a:lnSpc>
              <a:spcPct val="100000"/>
            </a:lnSpc>
          </a:pPr>
          <a:endParaRPr lang="en-US"/>
        </a:p>
      </dgm:t>
    </dgm:pt>
    <dgm:pt modelId="{49AB7CD1-C4E5-4BC0-B3E4-C544203FEB89}">
      <dgm:prSet custT="1"/>
      <dgm:spPr/>
      <dgm:t>
        <a:bodyPr/>
        <a:lstStyle/>
        <a:p>
          <a:pPr>
            <a:lnSpc>
              <a:spcPct val="100000"/>
            </a:lnSpc>
          </a:pPr>
          <a:r>
            <a:rPr lang="en-US" sz="2400"/>
            <a:t>Studies have shown that 85% of all turtles, 77% of lizards, and 92% of snakes carry one of the </a:t>
          </a:r>
          <a:r>
            <a:rPr lang="en-US" sz="2400" b="1"/>
            <a:t>500</a:t>
          </a:r>
          <a:r>
            <a:rPr lang="en-US" sz="2400"/>
            <a:t> serotypes of </a:t>
          </a:r>
          <a:r>
            <a:rPr lang="en-US" sz="2400" b="1"/>
            <a:t>Salmonella</a:t>
          </a:r>
          <a:r>
            <a:rPr lang="en-US" sz="2400"/>
            <a:t>.</a:t>
          </a:r>
        </a:p>
      </dgm:t>
    </dgm:pt>
    <dgm:pt modelId="{5D2E7736-1146-4BD8-B6A6-FE927B89EAED}" type="parTrans" cxnId="{37C7CA26-B944-4465-BA0D-AA0448782E89}">
      <dgm:prSet/>
      <dgm:spPr/>
      <dgm:t>
        <a:bodyPr/>
        <a:lstStyle/>
        <a:p>
          <a:endParaRPr lang="en-US"/>
        </a:p>
      </dgm:t>
    </dgm:pt>
    <dgm:pt modelId="{B74FB29E-692E-4A52-BEC2-775544134E69}" type="sibTrans" cxnId="{37C7CA26-B944-4465-BA0D-AA0448782E89}">
      <dgm:prSet/>
      <dgm:spPr/>
      <dgm:t>
        <a:bodyPr/>
        <a:lstStyle/>
        <a:p>
          <a:pPr>
            <a:lnSpc>
              <a:spcPct val="100000"/>
            </a:lnSpc>
          </a:pPr>
          <a:endParaRPr lang="en-US"/>
        </a:p>
      </dgm:t>
    </dgm:pt>
    <dgm:pt modelId="{03BFF6DB-9E1A-4F61-BBB3-C1B23CED09B8}">
      <dgm:prSet custT="1"/>
      <dgm:spPr/>
      <dgm:t>
        <a:bodyPr/>
        <a:lstStyle/>
        <a:p>
          <a:pPr>
            <a:lnSpc>
              <a:spcPct val="100000"/>
            </a:lnSpc>
          </a:pPr>
          <a:r>
            <a:rPr lang="en-US" sz="2400" b="1"/>
            <a:t>Salmonella</a:t>
          </a:r>
          <a:r>
            <a:rPr lang="en-US" sz="2400"/>
            <a:t> usually do not cause any illness in reptiles, but can cause serious illness in people. (Petco)</a:t>
          </a:r>
        </a:p>
      </dgm:t>
    </dgm:pt>
    <dgm:pt modelId="{B5726E07-25E2-42B7-AEA8-1166861DD7FF}" type="parTrans" cxnId="{7DC5515A-0901-405E-80E9-84336870A0FB}">
      <dgm:prSet/>
      <dgm:spPr/>
      <dgm:t>
        <a:bodyPr/>
        <a:lstStyle/>
        <a:p>
          <a:endParaRPr lang="en-US"/>
        </a:p>
      </dgm:t>
    </dgm:pt>
    <dgm:pt modelId="{38074E24-CF15-4D4B-9DD4-0C8D1AA46BA7}" type="sibTrans" cxnId="{7DC5515A-0901-405E-80E9-84336870A0FB}">
      <dgm:prSet/>
      <dgm:spPr/>
      <dgm:t>
        <a:bodyPr/>
        <a:lstStyle/>
        <a:p>
          <a:endParaRPr lang="en-US"/>
        </a:p>
      </dgm:t>
    </dgm:pt>
    <dgm:pt modelId="{701F96F9-0E68-480A-89B9-7E189DB85907}" type="pres">
      <dgm:prSet presAssocID="{DF554EFC-06C6-4978-8633-357DB2CB331C}" presName="root" presStyleCnt="0">
        <dgm:presLayoutVars>
          <dgm:dir/>
          <dgm:resizeHandles val="exact"/>
        </dgm:presLayoutVars>
      </dgm:prSet>
      <dgm:spPr/>
    </dgm:pt>
    <dgm:pt modelId="{9D585C45-F7EB-46E7-BC3D-09F0A56599B8}" type="pres">
      <dgm:prSet presAssocID="{DF554EFC-06C6-4978-8633-357DB2CB331C}" presName="container" presStyleCnt="0">
        <dgm:presLayoutVars>
          <dgm:dir/>
          <dgm:resizeHandles val="exact"/>
        </dgm:presLayoutVars>
      </dgm:prSet>
      <dgm:spPr/>
    </dgm:pt>
    <dgm:pt modelId="{81AFCDED-1F1D-4599-8DF5-32A612142A1A}" type="pres">
      <dgm:prSet presAssocID="{0400F450-E292-4934-A27D-629103E6B052}" presName="compNode" presStyleCnt="0"/>
      <dgm:spPr/>
    </dgm:pt>
    <dgm:pt modelId="{AD98539C-FEDB-438E-9A4D-F23AF593A669}" type="pres">
      <dgm:prSet presAssocID="{0400F450-E292-4934-A27D-629103E6B052}" presName="iconBgRect" presStyleLbl="bgShp" presStyleIdx="0" presStyleCnt="3" custLinFactNeighborY="2896"/>
      <dgm:spPr/>
    </dgm:pt>
    <dgm:pt modelId="{4D36FFC8-7D0C-4386-945E-53A3046D39EC}" type="pres">
      <dgm:prSet presAssocID="{0400F450-E292-4934-A27D-629103E6B052}" presName="iconRect" presStyleLbl="node1" presStyleIdx="0" presStyleCnt="3" custScaleX="106334" custScaleY="102876"/>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dgm:spPr>
    </dgm:pt>
    <dgm:pt modelId="{A175C90E-F939-445D-B97F-C13F4E1D7513}" type="pres">
      <dgm:prSet presAssocID="{0400F450-E292-4934-A27D-629103E6B052}" presName="spaceRect" presStyleCnt="0"/>
      <dgm:spPr/>
    </dgm:pt>
    <dgm:pt modelId="{0791A765-2B72-4DCB-9ACF-59502D72D9EE}" type="pres">
      <dgm:prSet presAssocID="{0400F450-E292-4934-A27D-629103E6B052}" presName="textRect" presStyleLbl="revTx" presStyleIdx="0" presStyleCnt="3" custScaleX="113192">
        <dgm:presLayoutVars>
          <dgm:chMax val="1"/>
          <dgm:chPref val="1"/>
        </dgm:presLayoutVars>
      </dgm:prSet>
      <dgm:spPr/>
    </dgm:pt>
    <dgm:pt modelId="{0859C4E0-CBF2-478B-9B12-7EDB2D8458E0}" type="pres">
      <dgm:prSet presAssocID="{F9237A0C-D2E4-49FE-B82A-36F1FDE73B67}" presName="sibTrans" presStyleLbl="sibTrans2D1" presStyleIdx="0" presStyleCnt="0"/>
      <dgm:spPr/>
    </dgm:pt>
    <dgm:pt modelId="{BC8F3EC8-469B-40D2-9C09-14FCAEC30376}" type="pres">
      <dgm:prSet presAssocID="{49AB7CD1-C4E5-4BC0-B3E4-C544203FEB89}" presName="compNode" presStyleCnt="0"/>
      <dgm:spPr/>
    </dgm:pt>
    <dgm:pt modelId="{909F01DD-D2D2-43BB-9ED1-EE0C2D5A4F96}" type="pres">
      <dgm:prSet presAssocID="{49AB7CD1-C4E5-4BC0-B3E4-C544203FEB89}" presName="iconBgRect" presStyleLbl="bgShp" presStyleIdx="1" presStyleCnt="3"/>
      <dgm:spPr/>
    </dgm:pt>
    <dgm:pt modelId="{A5A381C4-344C-43F8-BB8A-2CC9E087AC1A}" type="pres">
      <dgm:prSet presAssocID="{49AB7CD1-C4E5-4BC0-B3E4-C544203FEB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nake"/>
        </a:ext>
      </dgm:extLst>
    </dgm:pt>
    <dgm:pt modelId="{161B99AB-90A8-4E9C-9622-5FCC27D22B9E}" type="pres">
      <dgm:prSet presAssocID="{49AB7CD1-C4E5-4BC0-B3E4-C544203FEB89}" presName="spaceRect" presStyleCnt="0"/>
      <dgm:spPr/>
    </dgm:pt>
    <dgm:pt modelId="{C0A1C7D2-E5BA-45AA-941E-5D6FB9A13CCC}" type="pres">
      <dgm:prSet presAssocID="{49AB7CD1-C4E5-4BC0-B3E4-C544203FEB89}" presName="textRect" presStyleLbl="revTx" presStyleIdx="1" presStyleCnt="3">
        <dgm:presLayoutVars>
          <dgm:chMax val="1"/>
          <dgm:chPref val="1"/>
        </dgm:presLayoutVars>
      </dgm:prSet>
      <dgm:spPr/>
    </dgm:pt>
    <dgm:pt modelId="{2F98B96F-3AC9-4DF5-A74C-E258446BA53E}" type="pres">
      <dgm:prSet presAssocID="{B74FB29E-692E-4A52-BEC2-775544134E69}" presName="sibTrans" presStyleLbl="sibTrans2D1" presStyleIdx="0" presStyleCnt="0"/>
      <dgm:spPr/>
    </dgm:pt>
    <dgm:pt modelId="{5A2A036F-3446-45DA-ACDD-1B940E959BA8}" type="pres">
      <dgm:prSet presAssocID="{03BFF6DB-9E1A-4F61-BBB3-C1B23CED09B8}" presName="compNode" presStyleCnt="0"/>
      <dgm:spPr/>
    </dgm:pt>
    <dgm:pt modelId="{D1BC7BA2-4F04-4DFB-8B26-E7B6B3913C04}" type="pres">
      <dgm:prSet presAssocID="{03BFF6DB-9E1A-4F61-BBB3-C1B23CED09B8}" presName="iconBgRect" presStyleLbl="bgShp" presStyleIdx="2" presStyleCnt="3"/>
      <dgm:spPr/>
    </dgm:pt>
    <dgm:pt modelId="{413BD64B-7B4F-4727-8672-A0BA23527216}" type="pres">
      <dgm:prSet presAssocID="{03BFF6DB-9E1A-4F61-BBB3-C1B23CED09B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n"/>
        </a:ext>
      </dgm:extLst>
    </dgm:pt>
    <dgm:pt modelId="{B24A7304-8A03-45A2-B612-A3F9EF5DE53B}" type="pres">
      <dgm:prSet presAssocID="{03BFF6DB-9E1A-4F61-BBB3-C1B23CED09B8}" presName="spaceRect" presStyleCnt="0"/>
      <dgm:spPr/>
    </dgm:pt>
    <dgm:pt modelId="{81451CE9-6629-44D3-870E-78D2EB9BE8F7}" type="pres">
      <dgm:prSet presAssocID="{03BFF6DB-9E1A-4F61-BBB3-C1B23CED09B8}" presName="textRect" presStyleLbl="revTx" presStyleIdx="2" presStyleCnt="3">
        <dgm:presLayoutVars>
          <dgm:chMax val="1"/>
          <dgm:chPref val="1"/>
        </dgm:presLayoutVars>
      </dgm:prSet>
      <dgm:spPr/>
    </dgm:pt>
  </dgm:ptLst>
  <dgm:cxnLst>
    <dgm:cxn modelId="{D9F33F02-DA87-4F0D-8325-E38AD869661A}" type="presOf" srcId="{B74FB29E-692E-4A52-BEC2-775544134E69}" destId="{2F98B96F-3AC9-4DF5-A74C-E258446BA53E}" srcOrd="0" destOrd="0" presId="urn:microsoft.com/office/officeart/2018/2/layout/IconCircleList"/>
    <dgm:cxn modelId="{37C7CA26-B944-4465-BA0D-AA0448782E89}" srcId="{DF554EFC-06C6-4978-8633-357DB2CB331C}" destId="{49AB7CD1-C4E5-4BC0-B3E4-C544203FEB89}" srcOrd="1" destOrd="0" parTransId="{5D2E7736-1146-4BD8-B6A6-FE927B89EAED}" sibTransId="{B74FB29E-692E-4A52-BEC2-775544134E69}"/>
    <dgm:cxn modelId="{7DC5515A-0901-405E-80E9-84336870A0FB}" srcId="{DF554EFC-06C6-4978-8633-357DB2CB331C}" destId="{03BFF6DB-9E1A-4F61-BBB3-C1B23CED09B8}" srcOrd="2" destOrd="0" parTransId="{B5726E07-25E2-42B7-AEA8-1166861DD7FF}" sibTransId="{38074E24-CF15-4D4B-9DD4-0C8D1AA46BA7}"/>
    <dgm:cxn modelId="{EC7FF685-D155-4AE9-9B22-D1FEDBEADD66}" type="presOf" srcId="{DF554EFC-06C6-4978-8633-357DB2CB331C}" destId="{701F96F9-0E68-480A-89B9-7E189DB85907}" srcOrd="0" destOrd="0" presId="urn:microsoft.com/office/officeart/2018/2/layout/IconCircleList"/>
    <dgm:cxn modelId="{D33A1D8A-B4C1-433D-8A70-5C74CFBE5D12}" type="presOf" srcId="{F9237A0C-D2E4-49FE-B82A-36F1FDE73B67}" destId="{0859C4E0-CBF2-478B-9B12-7EDB2D8458E0}" srcOrd="0" destOrd="0" presId="urn:microsoft.com/office/officeart/2018/2/layout/IconCircleList"/>
    <dgm:cxn modelId="{16FF969A-A21D-4F7A-A730-0935ED838589}" srcId="{DF554EFC-06C6-4978-8633-357DB2CB331C}" destId="{0400F450-E292-4934-A27D-629103E6B052}" srcOrd="0" destOrd="0" parTransId="{718249D7-81CD-45CC-B628-563F2A3CFD8C}" sibTransId="{F9237A0C-D2E4-49FE-B82A-36F1FDE73B67}"/>
    <dgm:cxn modelId="{0E7445AE-93DB-4B56-B260-68576C49F7DB}" type="presOf" srcId="{03BFF6DB-9E1A-4F61-BBB3-C1B23CED09B8}" destId="{81451CE9-6629-44D3-870E-78D2EB9BE8F7}" srcOrd="0" destOrd="0" presId="urn:microsoft.com/office/officeart/2018/2/layout/IconCircleList"/>
    <dgm:cxn modelId="{77B2BDB5-A02C-4FB4-9C55-A577C082C970}" type="presOf" srcId="{49AB7CD1-C4E5-4BC0-B3E4-C544203FEB89}" destId="{C0A1C7D2-E5BA-45AA-941E-5D6FB9A13CCC}" srcOrd="0" destOrd="0" presId="urn:microsoft.com/office/officeart/2018/2/layout/IconCircleList"/>
    <dgm:cxn modelId="{DBD476F3-1AC5-4C23-99EA-723578250DFE}" type="presOf" srcId="{0400F450-E292-4934-A27D-629103E6B052}" destId="{0791A765-2B72-4DCB-9ACF-59502D72D9EE}" srcOrd="0" destOrd="0" presId="urn:microsoft.com/office/officeart/2018/2/layout/IconCircleList"/>
    <dgm:cxn modelId="{9047C21B-0F7D-487C-B82E-C962C253328B}" type="presParOf" srcId="{701F96F9-0E68-480A-89B9-7E189DB85907}" destId="{9D585C45-F7EB-46E7-BC3D-09F0A56599B8}" srcOrd="0" destOrd="0" presId="urn:microsoft.com/office/officeart/2018/2/layout/IconCircleList"/>
    <dgm:cxn modelId="{1BF82173-3697-4EEE-BA9B-D3713D222CDD}" type="presParOf" srcId="{9D585C45-F7EB-46E7-BC3D-09F0A56599B8}" destId="{81AFCDED-1F1D-4599-8DF5-32A612142A1A}" srcOrd="0" destOrd="0" presId="urn:microsoft.com/office/officeart/2018/2/layout/IconCircleList"/>
    <dgm:cxn modelId="{C16AD776-47B2-472A-8CAE-587B6EADAC23}" type="presParOf" srcId="{81AFCDED-1F1D-4599-8DF5-32A612142A1A}" destId="{AD98539C-FEDB-438E-9A4D-F23AF593A669}" srcOrd="0" destOrd="0" presId="urn:microsoft.com/office/officeart/2018/2/layout/IconCircleList"/>
    <dgm:cxn modelId="{33A7EE40-4472-411C-B5D2-B9D20FE8923B}" type="presParOf" srcId="{81AFCDED-1F1D-4599-8DF5-32A612142A1A}" destId="{4D36FFC8-7D0C-4386-945E-53A3046D39EC}" srcOrd="1" destOrd="0" presId="urn:microsoft.com/office/officeart/2018/2/layout/IconCircleList"/>
    <dgm:cxn modelId="{249BBF55-BD0F-44A6-B82C-F74B3573F03E}" type="presParOf" srcId="{81AFCDED-1F1D-4599-8DF5-32A612142A1A}" destId="{A175C90E-F939-445D-B97F-C13F4E1D7513}" srcOrd="2" destOrd="0" presId="urn:microsoft.com/office/officeart/2018/2/layout/IconCircleList"/>
    <dgm:cxn modelId="{1E3492AA-24A0-407A-A922-C6E3A700CFF9}" type="presParOf" srcId="{81AFCDED-1F1D-4599-8DF5-32A612142A1A}" destId="{0791A765-2B72-4DCB-9ACF-59502D72D9EE}" srcOrd="3" destOrd="0" presId="urn:microsoft.com/office/officeart/2018/2/layout/IconCircleList"/>
    <dgm:cxn modelId="{597F9598-9A43-42B5-9CB9-DF33613BFB62}" type="presParOf" srcId="{9D585C45-F7EB-46E7-BC3D-09F0A56599B8}" destId="{0859C4E0-CBF2-478B-9B12-7EDB2D8458E0}" srcOrd="1" destOrd="0" presId="urn:microsoft.com/office/officeart/2018/2/layout/IconCircleList"/>
    <dgm:cxn modelId="{37A22AD5-104C-4EA1-95D2-C3907065ABD4}" type="presParOf" srcId="{9D585C45-F7EB-46E7-BC3D-09F0A56599B8}" destId="{BC8F3EC8-469B-40D2-9C09-14FCAEC30376}" srcOrd="2" destOrd="0" presId="urn:microsoft.com/office/officeart/2018/2/layout/IconCircleList"/>
    <dgm:cxn modelId="{266060F6-86D5-46F4-869B-B0956E597A60}" type="presParOf" srcId="{BC8F3EC8-469B-40D2-9C09-14FCAEC30376}" destId="{909F01DD-D2D2-43BB-9ED1-EE0C2D5A4F96}" srcOrd="0" destOrd="0" presId="urn:microsoft.com/office/officeart/2018/2/layout/IconCircleList"/>
    <dgm:cxn modelId="{364FE93C-1AF0-4AD5-83E2-41BDCE3ADD6F}" type="presParOf" srcId="{BC8F3EC8-469B-40D2-9C09-14FCAEC30376}" destId="{A5A381C4-344C-43F8-BB8A-2CC9E087AC1A}" srcOrd="1" destOrd="0" presId="urn:microsoft.com/office/officeart/2018/2/layout/IconCircleList"/>
    <dgm:cxn modelId="{C2C3A91C-5A9D-4057-8AB9-297CE114522F}" type="presParOf" srcId="{BC8F3EC8-469B-40D2-9C09-14FCAEC30376}" destId="{161B99AB-90A8-4E9C-9622-5FCC27D22B9E}" srcOrd="2" destOrd="0" presId="urn:microsoft.com/office/officeart/2018/2/layout/IconCircleList"/>
    <dgm:cxn modelId="{4A2ADFBB-D96E-4AE2-B459-373CCBC0208D}" type="presParOf" srcId="{BC8F3EC8-469B-40D2-9C09-14FCAEC30376}" destId="{C0A1C7D2-E5BA-45AA-941E-5D6FB9A13CCC}" srcOrd="3" destOrd="0" presId="urn:microsoft.com/office/officeart/2018/2/layout/IconCircleList"/>
    <dgm:cxn modelId="{8D7821B5-50CF-4B71-82B7-5DB934AB4573}" type="presParOf" srcId="{9D585C45-F7EB-46E7-BC3D-09F0A56599B8}" destId="{2F98B96F-3AC9-4DF5-A74C-E258446BA53E}" srcOrd="3" destOrd="0" presId="urn:microsoft.com/office/officeart/2018/2/layout/IconCircleList"/>
    <dgm:cxn modelId="{A9323EA4-1923-41D1-BB28-75DFAB865D6E}" type="presParOf" srcId="{9D585C45-F7EB-46E7-BC3D-09F0A56599B8}" destId="{5A2A036F-3446-45DA-ACDD-1B940E959BA8}" srcOrd="4" destOrd="0" presId="urn:microsoft.com/office/officeart/2018/2/layout/IconCircleList"/>
    <dgm:cxn modelId="{D955CE3F-3CB0-49EC-AC00-368ABD78B98A}" type="presParOf" srcId="{5A2A036F-3446-45DA-ACDD-1B940E959BA8}" destId="{D1BC7BA2-4F04-4DFB-8B26-E7B6B3913C04}" srcOrd="0" destOrd="0" presId="urn:microsoft.com/office/officeart/2018/2/layout/IconCircleList"/>
    <dgm:cxn modelId="{23BCDC5F-4DAD-4A93-87D9-3C0E8F191EDF}" type="presParOf" srcId="{5A2A036F-3446-45DA-ACDD-1B940E959BA8}" destId="{413BD64B-7B4F-4727-8672-A0BA23527216}" srcOrd="1" destOrd="0" presId="urn:microsoft.com/office/officeart/2018/2/layout/IconCircleList"/>
    <dgm:cxn modelId="{E7D3049B-B28A-46B3-8EEF-C6F1CCF6B58F}" type="presParOf" srcId="{5A2A036F-3446-45DA-ACDD-1B940E959BA8}" destId="{B24A7304-8A03-45A2-B612-A3F9EF5DE53B}" srcOrd="2" destOrd="0" presId="urn:microsoft.com/office/officeart/2018/2/layout/IconCircleList"/>
    <dgm:cxn modelId="{CC4ED442-E023-457D-9A21-E37E54AF2B3E}" type="presParOf" srcId="{5A2A036F-3446-45DA-ACDD-1B940E959BA8}" destId="{81451CE9-6629-44D3-870E-78D2EB9BE8F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8539C-FEDB-438E-9A4D-F23AF593A669}">
      <dsp:nvSpPr>
        <dsp:cNvPr id="0" name=""/>
        <dsp:cNvSpPr/>
      </dsp:nvSpPr>
      <dsp:spPr>
        <a:xfrm>
          <a:off x="397880" y="1731175"/>
          <a:ext cx="942863" cy="94286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D36FFC8-7D0C-4386-945E-53A3046D39EC}">
      <dsp:nvSpPr>
        <dsp:cNvPr id="0" name=""/>
        <dsp:cNvSpPr/>
      </dsp:nvSpPr>
      <dsp:spPr>
        <a:xfrm>
          <a:off x="578563" y="1894007"/>
          <a:ext cx="581499" cy="562588"/>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a:ln>
          <a:noFill/>
        </a:ln>
        <a:effectLst/>
      </dsp:spPr>
      <dsp:style>
        <a:lnRef idx="0">
          <a:scrgbClr r="0" g="0" b="0"/>
        </a:lnRef>
        <a:fillRef idx="3">
          <a:scrgbClr r="0" g="0" b="0"/>
        </a:fillRef>
        <a:effectRef idx="2">
          <a:scrgbClr r="0" g="0" b="0"/>
        </a:effectRef>
        <a:fontRef idx="minor">
          <a:schemeClr val="lt1"/>
        </a:fontRef>
      </dsp:style>
    </dsp:sp>
    <dsp:sp modelId="{0791A765-2B72-4DCB-9ACF-59502D72D9EE}">
      <dsp:nvSpPr>
        <dsp:cNvPr id="0" name=""/>
        <dsp:cNvSpPr/>
      </dsp:nvSpPr>
      <dsp:spPr>
        <a:xfrm>
          <a:off x="1396192" y="1703869"/>
          <a:ext cx="2515651" cy="94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Most, if not all, reptiles carry </a:t>
          </a:r>
          <a:r>
            <a:rPr lang="en-US" sz="2400" b="1" kern="1200"/>
            <a:t>Salmonella</a:t>
          </a:r>
          <a:r>
            <a:rPr lang="en-US" sz="2400" kern="1200"/>
            <a:t> in their intestinal tract and intermittently or continuously shed these bacteria in their feces.</a:t>
          </a:r>
        </a:p>
      </dsp:txBody>
      <dsp:txXfrm>
        <a:off x="1396192" y="1703869"/>
        <a:ext cx="2515651" cy="942863"/>
      </dsp:txXfrm>
    </dsp:sp>
    <dsp:sp modelId="{909F01DD-D2D2-43BB-9ED1-EE0C2D5A4F96}">
      <dsp:nvSpPr>
        <dsp:cNvPr id="0" name=""/>
        <dsp:cNvSpPr/>
      </dsp:nvSpPr>
      <dsp:spPr>
        <a:xfrm>
          <a:off x="4299092" y="1703869"/>
          <a:ext cx="942863" cy="94286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5A381C4-344C-43F8-BB8A-2CC9E087AC1A}">
      <dsp:nvSpPr>
        <dsp:cNvPr id="0" name=""/>
        <dsp:cNvSpPr/>
      </dsp:nvSpPr>
      <dsp:spPr>
        <a:xfrm>
          <a:off x="4497093" y="1901871"/>
          <a:ext cx="546860" cy="5468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0A1C7D2-E5BA-45AA-941E-5D6FB9A13CCC}">
      <dsp:nvSpPr>
        <dsp:cNvPr id="0" name=""/>
        <dsp:cNvSpPr/>
      </dsp:nvSpPr>
      <dsp:spPr>
        <a:xfrm>
          <a:off x="5443998" y="1703869"/>
          <a:ext cx="2222464" cy="94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Studies have shown that 85% of all turtles, 77% of lizards, and 92% of snakes carry one of the </a:t>
          </a:r>
          <a:r>
            <a:rPr lang="en-US" sz="2400" b="1" kern="1200"/>
            <a:t>500</a:t>
          </a:r>
          <a:r>
            <a:rPr lang="en-US" sz="2400" kern="1200"/>
            <a:t> serotypes of </a:t>
          </a:r>
          <a:r>
            <a:rPr lang="en-US" sz="2400" b="1" kern="1200"/>
            <a:t>Salmonella</a:t>
          </a:r>
          <a:r>
            <a:rPr lang="en-US" sz="2400" kern="1200"/>
            <a:t>.</a:t>
          </a:r>
        </a:p>
      </dsp:txBody>
      <dsp:txXfrm>
        <a:off x="5443998" y="1703869"/>
        <a:ext cx="2222464" cy="942863"/>
      </dsp:txXfrm>
    </dsp:sp>
    <dsp:sp modelId="{D1BC7BA2-4F04-4DFB-8B26-E7B6B3913C04}">
      <dsp:nvSpPr>
        <dsp:cNvPr id="0" name=""/>
        <dsp:cNvSpPr/>
      </dsp:nvSpPr>
      <dsp:spPr>
        <a:xfrm>
          <a:off x="8053709" y="1703869"/>
          <a:ext cx="942863" cy="94286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3BD64B-7B4F-4727-8672-A0BA23527216}">
      <dsp:nvSpPr>
        <dsp:cNvPr id="0" name=""/>
        <dsp:cNvSpPr/>
      </dsp:nvSpPr>
      <dsp:spPr>
        <a:xfrm>
          <a:off x="8251711" y="1901871"/>
          <a:ext cx="546860" cy="5468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1451CE9-6629-44D3-870E-78D2EB9BE8F7}">
      <dsp:nvSpPr>
        <dsp:cNvPr id="0" name=""/>
        <dsp:cNvSpPr/>
      </dsp:nvSpPr>
      <dsp:spPr>
        <a:xfrm>
          <a:off x="9198615" y="1703869"/>
          <a:ext cx="2222464" cy="94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t>Salmonella</a:t>
          </a:r>
          <a:r>
            <a:rPr lang="en-US" sz="2400" kern="1200"/>
            <a:t> usually do not cause any illness in reptiles, but can cause serious illness in people. (Petco)</a:t>
          </a:r>
        </a:p>
      </dsp:txBody>
      <dsp:txXfrm>
        <a:off x="9198615" y="1703869"/>
        <a:ext cx="2222464" cy="94286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DF05EE-050A-4F62-913D-D2C8E874A77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4EA09A4-38B3-43BA-8874-4DAAF487EAF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471AE73-AEDF-406E-BD91-393BD19695D1}" type="datetimeFigureOut">
              <a:rPr lang="en-US" smtClean="0"/>
              <a:t>3/5/2026</a:t>
            </a:fld>
            <a:endParaRPr lang="en-US"/>
          </a:p>
        </p:txBody>
      </p:sp>
      <p:sp>
        <p:nvSpPr>
          <p:cNvPr id="4" name="Footer Placeholder 3">
            <a:extLst>
              <a:ext uri="{FF2B5EF4-FFF2-40B4-BE49-F238E27FC236}">
                <a16:creationId xmlns:a16="http://schemas.microsoft.com/office/drawing/2014/main" id="{DCC9F2AC-86AE-45F2-A792-A951D80EE0E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344863-5430-4067-BE28-8E04C4E816B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12D9CC3-0CCB-45D9-9B56-176A6B0FC714}" type="slidenum">
              <a:rPr lang="en-US" smtClean="0"/>
              <a:t>‹#›</a:t>
            </a:fld>
            <a:endParaRPr lang="en-US"/>
          </a:p>
        </p:txBody>
      </p:sp>
    </p:spTree>
    <p:extLst>
      <p:ext uri="{BB962C8B-B14F-4D97-AF65-F5344CB8AC3E}">
        <p14:creationId xmlns:p14="http://schemas.microsoft.com/office/powerpoint/2010/main" val="254990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F14395C-1956-4DEC-8A56-19E849600AED}" type="datetimeFigureOut">
              <a:rPr lang="en-US" smtClean="0"/>
              <a:t>3/5/2026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1179B05-171B-43F8-A900-31643BBA36D7}" type="slidenum">
              <a:rPr lang="en-US" smtClean="0"/>
              <a:t>‹#›</a:t>
            </a:fld>
            <a:endParaRPr lang="en-US"/>
          </a:p>
        </p:txBody>
      </p:sp>
    </p:spTree>
    <p:extLst>
      <p:ext uri="{BB962C8B-B14F-4D97-AF65-F5344CB8AC3E}">
        <p14:creationId xmlns:p14="http://schemas.microsoft.com/office/powerpoint/2010/main" val="2767250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3FA57CC-3B6F-43F2-9DDD-FA8250D5AD03}" type="slidenum">
              <a:rPr lang="en-US" smtClean="0">
                <a:latin typeface="Times New Roman" pitchFamily="18" charset="0"/>
              </a:rPr>
              <a:pPr/>
              <a:t>47</a:t>
            </a:fld>
            <a:endParaRPr lang="en-US">
              <a:latin typeface="Times New Roman"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Removed at least Daily to exterior     2 point #44</a:t>
            </a:r>
          </a:p>
          <a:p>
            <a:r>
              <a:rPr lang="en-US" sz="1200" b="1" i="0" u="none" strike="noStrike" kern="1200" baseline="0">
                <a:solidFill>
                  <a:schemeClr val="tx1"/>
                </a:solidFill>
                <a:latin typeface="Times New Roman" pitchFamily="18" charset="0"/>
                <a:ea typeface="+mn-ea"/>
                <a:cs typeface="+mn-cs"/>
              </a:rPr>
              <a:t>15A NCAC 18A .2830 SOLID WASTES</a:t>
            </a:r>
          </a:p>
          <a:p>
            <a:r>
              <a:rPr lang="en-US" sz="1200" b="0" i="0" u="none" strike="noStrike" kern="1200" baseline="0">
                <a:solidFill>
                  <a:schemeClr val="tx1"/>
                </a:solidFill>
                <a:latin typeface="Times New Roman" pitchFamily="18" charset="0"/>
                <a:ea typeface="+mn-ea"/>
                <a:cs typeface="+mn-cs"/>
              </a:rPr>
              <a:t>(a) In child care centers, food scraps and other putrescible materials shall be placed in a plastic-lined, cleanable,</a:t>
            </a:r>
          </a:p>
          <a:p>
            <a:r>
              <a:rPr lang="en-US" sz="1200" b="0" i="0" u="none" strike="noStrike" kern="1200" baseline="0">
                <a:solidFill>
                  <a:schemeClr val="tx1"/>
                </a:solidFill>
                <a:latin typeface="Times New Roman" pitchFamily="18" charset="0"/>
                <a:ea typeface="+mn-ea"/>
                <a:cs typeface="+mn-cs"/>
              </a:rPr>
              <a:t>covered container and removed to an exterior garbage area at least daily. Scrap paper, cardboard boxes and similar</a:t>
            </a:r>
          </a:p>
          <a:p>
            <a:r>
              <a:rPr lang="en-US" sz="1200" b="0" i="0" u="none" strike="noStrike" kern="1200" baseline="0">
                <a:solidFill>
                  <a:schemeClr val="tx1"/>
                </a:solidFill>
                <a:latin typeface="Times New Roman" pitchFamily="18" charset="0"/>
                <a:ea typeface="+mn-ea"/>
                <a:cs typeface="+mn-cs"/>
              </a:rPr>
              <a:t>items shall be stored in containers or designated areas.</a:t>
            </a:r>
            <a:endParaRPr lang="en-US"/>
          </a:p>
        </p:txBody>
      </p:sp>
    </p:spTree>
    <p:extLst>
      <p:ext uri="{BB962C8B-B14F-4D97-AF65-F5344CB8AC3E}">
        <p14:creationId xmlns:p14="http://schemas.microsoft.com/office/powerpoint/2010/main" val="61092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b="0" i="0" u="none" strike="noStrike" baseline="0">
                <a:solidFill>
                  <a:srgbClr val="000000"/>
                </a:solidFill>
                <a:latin typeface="Times New Roman" panose="02020603050405020304" pitchFamily="18" charset="0"/>
              </a:rPr>
              <a:t>(b) Solid waste containers, mops, and other cleaning equipment shall be kept clean when not in use. Facilities shall be provided at the child care center for the washing and storage of solid waste containers and mops, except that such facilities shall not be required for child care centers licensed for fewer than 13 children and located in a residence. Washing facilities required under this Paragraph </a:t>
            </a:r>
            <a:r>
              <a:rPr lang="en-US" sz="1800" b="0" i="0" u="none" strike="noStrike" baseline="0">
                <a:solidFill>
                  <a:srgbClr val="000000"/>
                </a:solidFill>
                <a:highlight>
                  <a:srgbClr val="FFFF00"/>
                </a:highlight>
                <a:latin typeface="Times New Roman" panose="02020603050405020304" pitchFamily="18" charset="0"/>
              </a:rPr>
              <a:t>shall include a faucet with </a:t>
            </a:r>
            <a:r>
              <a:rPr lang="en-US" sz="1800" b="0" i="0" u="none" strike="noStrike" baseline="0">
                <a:solidFill>
                  <a:srgbClr val="FF0000"/>
                </a:solidFill>
                <a:highlight>
                  <a:srgbClr val="FFFF00"/>
                </a:highlight>
                <a:latin typeface="Times New Roman" panose="02020603050405020304" pitchFamily="18" charset="0"/>
              </a:rPr>
              <a:t>a threaded nozzle that delivers water of at least 80 degrees Fahrenheit. The faucet shall be located in either a designated utility sink or above a curbed impervious pad that is sloped to drain into a system that meets the requirements of Rule .2829 of this Section</a:t>
            </a:r>
            <a:r>
              <a:rPr lang="en-US" sz="1800" b="0" i="0" u="none" strike="noStrike" baseline="0">
                <a:solidFill>
                  <a:srgbClr val="000000"/>
                </a:solidFill>
                <a:highlight>
                  <a:srgbClr val="FFFF00"/>
                </a:highlight>
                <a:latin typeface="Times New Roman" panose="02020603050405020304" pitchFamily="18" charset="0"/>
              </a:rPr>
              <a:t>. </a:t>
            </a:r>
            <a:r>
              <a:rPr lang="en-US" sz="1800" b="0" i="0" u="none" strike="noStrike" baseline="0">
                <a:solidFill>
                  <a:srgbClr val="000000"/>
                </a:solidFill>
                <a:latin typeface="Times New Roman" panose="02020603050405020304" pitchFamily="18" charset="0"/>
              </a:rPr>
              <a:t>Washing facilities used for solid waste containers that were installed at the child care center prior to July 1, 1991 shall be permitted to be used if the facilities are in good repair. </a:t>
            </a:r>
          </a:p>
          <a:p>
            <a:endParaRPr lang="en-US" sz="2000"/>
          </a:p>
          <a:p>
            <a:r>
              <a:rPr lang="en-US" sz="2000"/>
              <a:t>Watch for Burn Hazard. </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A4F20DA-8CD6-453E-A1E5-E3A4160E791B}" type="slidenum">
              <a:rPr lang="en-US" smtClean="0">
                <a:latin typeface="Times New Roman" pitchFamily="18" charset="0"/>
              </a:rPr>
              <a:pPr/>
              <a:t>48</a:t>
            </a:fld>
            <a:endParaRPr lang="en-US">
              <a:latin typeface="Times New Roman" pitchFamily="18" charset="0"/>
            </a:endParaRPr>
          </a:p>
        </p:txBody>
      </p:sp>
    </p:spTree>
    <p:extLst>
      <p:ext uri="{BB962C8B-B14F-4D97-AF65-F5344CB8AC3E}">
        <p14:creationId xmlns:p14="http://schemas.microsoft.com/office/powerpoint/2010/main" val="254434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for Burn Hazard!!!!!!</a:t>
            </a:r>
          </a:p>
        </p:txBody>
      </p:sp>
      <p:sp>
        <p:nvSpPr>
          <p:cNvPr id="4" name="Slide Number Placeholder 3"/>
          <p:cNvSpPr>
            <a:spLocks noGrp="1"/>
          </p:cNvSpPr>
          <p:nvPr>
            <p:ph type="sldNum" sz="quarter" idx="10"/>
          </p:nvPr>
        </p:nvSpPr>
        <p:spPr/>
        <p:txBody>
          <a:bodyPr/>
          <a:lstStyle/>
          <a:p>
            <a:pPr>
              <a:defRPr/>
            </a:pPr>
            <a:fld id="{807EEFEA-55AB-44A0-90C4-117E463CCB4E}" type="slidenum">
              <a:rPr lang="en-US" smtClean="0"/>
              <a:pPr>
                <a:defRPr/>
              </a:pPr>
              <a:t>49</a:t>
            </a:fld>
            <a:endParaRPr lang="en-US"/>
          </a:p>
        </p:txBody>
      </p:sp>
    </p:spTree>
    <p:extLst>
      <p:ext uri="{BB962C8B-B14F-4D97-AF65-F5344CB8AC3E}">
        <p14:creationId xmlns:p14="http://schemas.microsoft.com/office/powerpoint/2010/main" val="62736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EF628A0-ADDD-4716-9C35-764A0F910B66}" type="slidenum">
              <a:rPr lang="en-US" smtClean="0">
                <a:latin typeface="Times New Roman" pitchFamily="18" charset="0"/>
              </a:rPr>
              <a:pPr/>
              <a:t>50</a:t>
            </a:fld>
            <a:endParaRPr lang="en-US">
              <a:latin typeface="Times New Roman"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b="0" i="0" u="none" strike="noStrike" baseline="0">
                <a:solidFill>
                  <a:srgbClr val="000000"/>
                </a:solidFill>
                <a:latin typeface="Times New Roman" panose="02020603050405020304" pitchFamily="18" charset="0"/>
              </a:rPr>
              <a:t>(c) Dumpsters and other containerized systems shall be kept clean and covered. </a:t>
            </a:r>
          </a:p>
          <a:p>
            <a:r>
              <a:rPr lang="en-US" sz="1800" b="0" i="0" u="none" strike="noStrike" baseline="0">
                <a:solidFill>
                  <a:srgbClr val="000000"/>
                </a:solidFill>
                <a:latin typeface="Times New Roman" panose="02020603050405020304" pitchFamily="18" charset="0"/>
              </a:rPr>
              <a:t>(d) Solid wastes shall be disposed of to prevent conditions that attract and harbor pests and other public health nuisances. </a:t>
            </a:r>
            <a:endParaRPr lang="en-US" sz="2000"/>
          </a:p>
          <a:p>
            <a:pPr eaLnBrk="1" hangingPunct="1"/>
            <a:endParaRPr lang="en-US"/>
          </a:p>
        </p:txBody>
      </p:sp>
      <p:sp>
        <p:nvSpPr>
          <p:cNvPr id="41989" name="Rectangle 4"/>
          <p:cNvSpPr>
            <a:spLocks noChangeArrowheads="1"/>
          </p:cNvSpPr>
          <p:nvPr/>
        </p:nvSpPr>
        <p:spPr bwMode="auto">
          <a:xfrm>
            <a:off x="990600" y="6096000"/>
            <a:ext cx="332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a:t>http://www.deh.enr.state.nc.us/</a:t>
            </a:r>
          </a:p>
        </p:txBody>
      </p:sp>
    </p:spTree>
    <p:extLst>
      <p:ext uri="{BB962C8B-B14F-4D97-AF65-F5344CB8AC3E}">
        <p14:creationId xmlns:p14="http://schemas.microsoft.com/office/powerpoint/2010/main" val="1240784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239A9A-B4B0-4B32-B8CD-2E25E95134C4}" type="datetimeFigureOut">
              <a:rPr lang="en-US" dirty="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5518A9-B687-4302-9395-2322403C6656}" type="datetimeFigureOut">
              <a:rPr lang="en-US" dirty="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9A684-0CB7-41E9-A4DF-5D1C2CA5BF6F}" type="datetimeFigureOut">
              <a:rPr lang="en-US" dirty="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DD7C35-9E19-4518-A4B2-3B09CD8CC756}" type="datetimeFigureOut">
              <a:rPr lang="en-US" dirty="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96DA8-8897-4DDF-BFB6-5D83863C837A}" type="datetimeFigureOut">
              <a:rPr lang="en-US" dirty="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CBBA708-C5F0-412D-90E2-1919F0D196AE}" type="datetimeFigureOut">
              <a:rPr lang="en-US" dirty="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9C8F8FA-EF43-4642-9368-3F4E33039BD9}" type="datetimeFigureOut">
              <a:rPr lang="en-US" dirty="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61E721-B01C-4D5D-A3CA-2E5518383F10}" type="datetimeFigureOut">
              <a:rPr lang="en-US" dirty="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dirty="0"/>
              <a:t>3/5/2026</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33B08305-DF4B-4C01-A1B7-E8BF2105003A}" type="slidenum">
              <a:rPr lang="en-US"/>
              <a:pPr/>
              <a:t>‹#›</a:t>
            </a:fld>
            <a:endParaRPr lang="en-US"/>
          </a:p>
        </p:txBody>
      </p:sp>
    </p:spTree>
    <p:extLst>
      <p:ext uri="{BB962C8B-B14F-4D97-AF65-F5344CB8AC3E}">
        <p14:creationId xmlns:p14="http://schemas.microsoft.com/office/powerpoint/2010/main" val="42300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E21DC-8981-44E6-BC8C-2BA8F673FFBB}" type="datetimeFigureOut">
              <a:rPr lang="en-US" dirty="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B9C5D3-0140-4E75-8D7F-C0623D06DFD7}" type="datetimeFigureOut">
              <a:rPr lang="en-US" dirty="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5666F9-5B40-48E0-8DFD-99EF944CDD22}" type="datetimeFigureOut">
              <a:rPr lang="en-US" dirty="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698D6B-2C72-4E21-9893-A649C6E2A47D}" type="datetimeFigureOut">
              <a:rPr lang="en-US" dirty="0"/>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6811C9-A66C-49F0-970E-F7B68D9109A0}" type="datetimeFigureOut">
              <a:rPr lang="en-US" dirty="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dirty="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AE0757-B101-4811-9189-10EB2F458E2D}" type="datetimeFigureOut">
              <a:rPr lang="en-US" dirty="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BDC078-589F-40E3-816C-EE21D62B5BBA}" type="datetimeFigureOut">
              <a:rPr lang="en-US" dirty="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dirty="0"/>
              <a:t>3/5/2026</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lan.Huneycutt@dhhs.nc.gov"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epa.gov/ingredients-used-pesticide-products/chromated-arsenicals-cc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2" Type="http://schemas.openxmlformats.org/officeDocument/2006/relationships/hyperlink" Target="mailto:robert.hunt@dhhs.nc.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29B6-AA4E-489D-8419-E6E891DF6FDB}"/>
              </a:ext>
            </a:extLst>
          </p:cNvPr>
          <p:cNvSpPr>
            <a:spLocks noGrp="1"/>
          </p:cNvSpPr>
          <p:nvPr>
            <p:ph type="title"/>
          </p:nvPr>
        </p:nvSpPr>
        <p:spPr>
          <a:xfrm>
            <a:off x="680321" y="516194"/>
            <a:ext cx="9613861" cy="1452716"/>
          </a:xfrm>
        </p:spPr>
        <p:txBody>
          <a:bodyPr>
            <a:noAutofit/>
          </a:bodyPr>
          <a:lstStyle/>
          <a:p>
            <a:pPr algn="ctr">
              <a:lnSpc>
                <a:spcPct val="150000"/>
              </a:lnSpc>
            </a:pPr>
            <a:r>
              <a:rPr lang="en-US"/>
              <a:t>Animal and Vermin Control</a:t>
            </a:r>
            <a:br>
              <a:rPr lang="en-US"/>
            </a:br>
            <a:r>
              <a:rPr lang="en-US"/>
              <a:t>Outdoor Learning Environment and Premises</a:t>
            </a:r>
          </a:p>
        </p:txBody>
      </p:sp>
      <p:sp>
        <p:nvSpPr>
          <p:cNvPr id="3" name="Content Placeholder 2">
            <a:extLst>
              <a:ext uri="{FF2B5EF4-FFF2-40B4-BE49-F238E27FC236}">
                <a16:creationId xmlns:a16="http://schemas.microsoft.com/office/drawing/2014/main" id="{F080DE87-B1C8-41DE-8C50-E9291B44B6BE}"/>
              </a:ext>
            </a:extLst>
          </p:cNvPr>
          <p:cNvSpPr>
            <a:spLocks noGrp="1"/>
          </p:cNvSpPr>
          <p:nvPr>
            <p:ph idx="1"/>
          </p:nvPr>
        </p:nvSpPr>
        <p:spPr>
          <a:xfrm>
            <a:off x="680321" y="2336872"/>
            <a:ext cx="10125054" cy="4004933"/>
          </a:xfrm>
        </p:spPr>
        <p:txBody>
          <a:bodyPr vert="horz" lIns="91440" tIns="45720" rIns="91440" bIns="45720" rtlCol="0" anchor="t">
            <a:normAutofit/>
          </a:bodyPr>
          <a:lstStyle/>
          <a:p>
            <a:pPr algn="ctr"/>
            <a:endParaRPr lang="en-US" sz="3200"/>
          </a:p>
          <a:p>
            <a:pPr algn="ctr"/>
            <a:r>
              <a:rPr lang="en-US" sz="4000"/>
              <a:t>Alan Huneycutt, REHS, MPH</a:t>
            </a:r>
          </a:p>
          <a:p>
            <a:pPr algn="ctr"/>
            <a:r>
              <a:rPr lang="en-US" sz="4000"/>
              <a:t>Children’s Environmental Health</a:t>
            </a:r>
          </a:p>
          <a:p>
            <a:pPr algn="ctr"/>
            <a:r>
              <a:rPr lang="en-US" sz="4000"/>
              <a:t>704-618-0138</a:t>
            </a:r>
          </a:p>
          <a:p>
            <a:pPr algn="ctr"/>
            <a:r>
              <a:rPr lang="en-US" sz="4000">
                <a:hlinkClick r:id="rId2"/>
              </a:rPr>
              <a:t>Alan.Huneycutt@dhhs.nc.gov</a:t>
            </a:r>
            <a:endParaRPr lang="en-US" sz="4000"/>
          </a:p>
          <a:p>
            <a:r>
              <a:rPr lang="en-US"/>
              <a:t>2026</a:t>
            </a:r>
          </a:p>
        </p:txBody>
      </p:sp>
    </p:spTree>
    <p:extLst>
      <p:ext uri="{BB962C8B-B14F-4D97-AF65-F5344CB8AC3E}">
        <p14:creationId xmlns:p14="http://schemas.microsoft.com/office/powerpoint/2010/main" val="1027543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D87452-FC4F-4BDC-ADC8-4CB118A2A6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04BF5510-F7D5-4319-BB4C-0AE630F6D8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48A4D1F0-9B28-473F-91C9-F6B4A1A40D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019A71C9-AAD8-428A-8652-55BF68717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6501DDCC-A2F8-4180-A0A2-DD6376810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088643ED-A140-47CA-81F1-58696BA780CE}"/>
              </a:ext>
            </a:extLst>
          </p:cNvPr>
          <p:cNvPicPr>
            <a:picLocks noChangeAspect="1"/>
          </p:cNvPicPr>
          <p:nvPr/>
        </p:nvPicPr>
        <p:blipFill rotWithShape="1">
          <a:blip r:embed="rId5"/>
          <a:srcRect t="15414"/>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7812CAFD-685E-41B9-88E6-2203CD3DE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DD9346B-F2BD-492B-B596-9020DB2450CE}"/>
              </a:ext>
            </a:extLst>
          </p:cNvPr>
          <p:cNvSpPr>
            <a:spLocks noGrp="1"/>
          </p:cNvSpPr>
          <p:nvPr>
            <p:ph type="title"/>
          </p:nvPr>
        </p:nvSpPr>
        <p:spPr>
          <a:xfrm>
            <a:off x="694613" y="4145483"/>
            <a:ext cx="8133478" cy="940240"/>
          </a:xfrm>
        </p:spPr>
        <p:txBody>
          <a:bodyPr vert="horz" lIns="91440" tIns="45720" rIns="91440" bIns="45720" rtlCol="0" anchor="b">
            <a:normAutofit/>
          </a:bodyPr>
          <a:lstStyle/>
          <a:p>
            <a:pPr algn="r"/>
            <a:r>
              <a:rPr lang="en-US" sz="3700"/>
              <a:t>Insects, Rodents and other Vermin</a:t>
            </a:r>
          </a:p>
        </p:txBody>
      </p:sp>
      <p:sp>
        <p:nvSpPr>
          <p:cNvPr id="3" name="Content Placeholder 2">
            <a:extLst>
              <a:ext uri="{FF2B5EF4-FFF2-40B4-BE49-F238E27FC236}">
                <a16:creationId xmlns:a16="http://schemas.microsoft.com/office/drawing/2014/main" id="{E13C9145-91A1-48B8-8062-4E580BABE1AC}"/>
              </a:ext>
            </a:extLst>
          </p:cNvPr>
          <p:cNvSpPr>
            <a:spLocks noGrp="1"/>
          </p:cNvSpPr>
          <p:nvPr>
            <p:ph idx="1"/>
          </p:nvPr>
        </p:nvSpPr>
        <p:spPr>
          <a:xfrm>
            <a:off x="548028" y="5215954"/>
            <a:ext cx="8133478" cy="835954"/>
          </a:xfrm>
        </p:spPr>
        <p:txBody>
          <a:bodyPr vert="horz" lIns="91440" tIns="45720" rIns="91440" bIns="45720" rtlCol="0">
            <a:normAutofit/>
          </a:bodyPr>
          <a:lstStyle/>
          <a:p>
            <a:pPr marL="0" indent="0" algn="r">
              <a:buNone/>
            </a:pPr>
            <a:r>
              <a:rPr lang="en-US" sz="2800"/>
              <a:t>What have you heard an operator say?</a:t>
            </a:r>
          </a:p>
        </p:txBody>
      </p:sp>
      <p:sp>
        <p:nvSpPr>
          <p:cNvPr id="22" name="Rectangle 21">
            <a:extLst>
              <a:ext uri="{FF2B5EF4-FFF2-40B4-BE49-F238E27FC236}">
                <a16:creationId xmlns:a16="http://schemas.microsoft.com/office/drawing/2014/main" id="{2875FC1D-C84E-48CA-926A-50980CC6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C761F5CB-8E2A-4012-A573-C0061CFA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0292B8A-FF7F-4838-AA00-55AECF9D1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EC48C0-E525-434E-B596-4979E5217389}"/>
              </a:ext>
            </a:extLst>
          </p:cNvPr>
          <p:cNvPicPr>
            <a:picLocks noChangeAspect="1"/>
          </p:cNvPicPr>
          <p:nvPr/>
        </p:nvPicPr>
        <p:blipFill>
          <a:blip r:embed="rId8"/>
          <a:stretch>
            <a:fillRect/>
          </a:stretch>
        </p:blipFill>
        <p:spPr>
          <a:xfrm>
            <a:off x="9705558" y="4343485"/>
            <a:ext cx="2053057" cy="1459098"/>
          </a:xfrm>
          <a:prstGeom prst="rect">
            <a:avLst/>
          </a:prstGeom>
        </p:spPr>
      </p:pic>
    </p:spTree>
    <p:extLst>
      <p:ext uri="{BB962C8B-B14F-4D97-AF65-F5344CB8AC3E}">
        <p14:creationId xmlns:p14="http://schemas.microsoft.com/office/powerpoint/2010/main" val="1836244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46B-F2BD-492B-B596-9020DB2450CE}"/>
              </a:ext>
            </a:extLst>
          </p:cNvPr>
          <p:cNvSpPr>
            <a:spLocks noGrp="1"/>
          </p:cNvSpPr>
          <p:nvPr>
            <p:ph type="title"/>
          </p:nvPr>
        </p:nvSpPr>
        <p:spPr>
          <a:xfrm>
            <a:off x="478985" y="753228"/>
            <a:ext cx="9613861" cy="1080938"/>
          </a:xfrm>
        </p:spPr>
        <p:txBody>
          <a:bodyPr>
            <a:normAutofit/>
          </a:bodyPr>
          <a:lstStyle/>
          <a:p>
            <a:r>
              <a:rPr lang="en-US" sz="4200"/>
              <a:t>Insects, Rodents and other Vermin</a:t>
            </a:r>
          </a:p>
        </p:txBody>
      </p:sp>
      <p:sp>
        <p:nvSpPr>
          <p:cNvPr id="3" name="Content Placeholder 2">
            <a:extLst>
              <a:ext uri="{FF2B5EF4-FFF2-40B4-BE49-F238E27FC236}">
                <a16:creationId xmlns:a16="http://schemas.microsoft.com/office/drawing/2014/main" id="{E13C9145-91A1-48B8-8062-4E580BABE1AC}"/>
              </a:ext>
            </a:extLst>
          </p:cNvPr>
          <p:cNvSpPr>
            <a:spLocks noGrp="1"/>
          </p:cNvSpPr>
          <p:nvPr>
            <p:ph idx="1"/>
          </p:nvPr>
        </p:nvSpPr>
        <p:spPr>
          <a:xfrm>
            <a:off x="789377" y="2239860"/>
            <a:ext cx="10795819" cy="4462943"/>
          </a:xfrm>
        </p:spPr>
        <p:txBody>
          <a:bodyPr>
            <a:normAutofit lnSpcReduction="10000"/>
          </a:bodyPr>
          <a:lstStyle/>
          <a:p>
            <a:pPr marL="0" indent="0" algn="ctr">
              <a:buNone/>
            </a:pPr>
            <a:r>
              <a:rPr lang="en-US" sz="3300"/>
              <a:t>What have you heard?</a:t>
            </a:r>
          </a:p>
          <a:p>
            <a:r>
              <a:rPr lang="en-US" sz="3300"/>
              <a:t>I’ve never seen one before.</a:t>
            </a:r>
          </a:p>
          <a:p>
            <a:r>
              <a:rPr lang="en-US" sz="3300"/>
              <a:t>We clean that everyday.</a:t>
            </a:r>
          </a:p>
          <a:p>
            <a:r>
              <a:rPr lang="en-US" sz="3300"/>
              <a:t>We’ve had problems ever since the flood.</a:t>
            </a:r>
          </a:p>
          <a:p>
            <a:r>
              <a:rPr lang="en-US" sz="3300"/>
              <a:t>They come from next door.</a:t>
            </a:r>
          </a:p>
          <a:p>
            <a:r>
              <a:rPr lang="en-US" sz="3300"/>
              <a:t>I think they (pest control company) are spraying water.</a:t>
            </a:r>
          </a:p>
          <a:p>
            <a:r>
              <a:rPr lang="en-US" sz="3300"/>
              <a:t>I’ve done everything.</a:t>
            </a:r>
          </a:p>
        </p:txBody>
      </p:sp>
    </p:spTree>
    <p:extLst>
      <p:ext uri="{BB962C8B-B14F-4D97-AF65-F5344CB8AC3E}">
        <p14:creationId xmlns:p14="http://schemas.microsoft.com/office/powerpoint/2010/main" val="3623685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E2FF9-9933-4C0C-9AE8-6E31794C132F}"/>
              </a:ext>
            </a:extLst>
          </p:cNvPr>
          <p:cNvSpPr>
            <a:spLocks noGrp="1"/>
          </p:cNvSpPr>
          <p:nvPr>
            <p:ph type="title"/>
          </p:nvPr>
        </p:nvSpPr>
        <p:spPr/>
        <p:txBody>
          <a:bodyPr>
            <a:normAutofit/>
          </a:bodyPr>
          <a:lstStyle/>
          <a:p>
            <a:r>
              <a:rPr lang="en-US" sz="4400"/>
              <a:t>Effective measures… .2831(b)</a:t>
            </a:r>
          </a:p>
        </p:txBody>
      </p:sp>
      <p:sp>
        <p:nvSpPr>
          <p:cNvPr id="3" name="Content Placeholder 2">
            <a:extLst>
              <a:ext uri="{FF2B5EF4-FFF2-40B4-BE49-F238E27FC236}">
                <a16:creationId xmlns:a16="http://schemas.microsoft.com/office/drawing/2014/main" id="{9A4A8816-6EFE-4E20-86F0-C11A34982DE3}"/>
              </a:ext>
            </a:extLst>
          </p:cNvPr>
          <p:cNvSpPr>
            <a:spLocks noGrp="1"/>
          </p:cNvSpPr>
          <p:nvPr>
            <p:ph idx="1"/>
          </p:nvPr>
        </p:nvSpPr>
        <p:spPr>
          <a:xfrm>
            <a:off x="680321" y="2351817"/>
            <a:ext cx="9613861" cy="4009938"/>
          </a:xfrm>
        </p:spPr>
        <p:txBody>
          <a:bodyPr>
            <a:noAutofit/>
          </a:bodyPr>
          <a:lstStyle/>
          <a:p>
            <a:r>
              <a:rPr lang="en-US" sz="3300"/>
              <a:t>Cleaning is essential in preventing pests</a:t>
            </a:r>
          </a:p>
          <a:p>
            <a:r>
              <a:rPr lang="en-US" sz="3300"/>
              <a:t>Caulking cracks and gaps</a:t>
            </a:r>
          </a:p>
          <a:p>
            <a:r>
              <a:rPr lang="en-US" sz="3300"/>
              <a:t>Containing food</a:t>
            </a:r>
          </a:p>
          <a:p>
            <a:r>
              <a:rPr lang="en-US" sz="3300"/>
              <a:t>Reducing clutter</a:t>
            </a:r>
          </a:p>
          <a:p>
            <a:r>
              <a:rPr lang="en-US" sz="3300"/>
              <a:t>Maintaining buildings to control entry of pests</a:t>
            </a:r>
          </a:p>
          <a:p>
            <a:r>
              <a:rPr lang="en-US" sz="3300"/>
              <a:t>Maintaining Waste areas</a:t>
            </a:r>
          </a:p>
          <a:p>
            <a:r>
              <a:rPr lang="en-US" sz="3300"/>
              <a:t>Self inspections</a:t>
            </a:r>
          </a:p>
        </p:txBody>
      </p:sp>
    </p:spTree>
    <p:extLst>
      <p:ext uri="{BB962C8B-B14F-4D97-AF65-F5344CB8AC3E}">
        <p14:creationId xmlns:p14="http://schemas.microsoft.com/office/powerpoint/2010/main" val="1747080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7F14-F0D1-4B04-903D-9FF060E18622}"/>
              </a:ext>
            </a:extLst>
          </p:cNvPr>
          <p:cNvSpPr>
            <a:spLocks noGrp="1"/>
          </p:cNvSpPr>
          <p:nvPr>
            <p:ph type="title"/>
          </p:nvPr>
        </p:nvSpPr>
        <p:spPr/>
        <p:txBody>
          <a:bodyPr>
            <a:normAutofit/>
          </a:bodyPr>
          <a:lstStyle/>
          <a:p>
            <a:r>
              <a:rPr lang="en-US" sz="4400"/>
              <a:t>Structural Control for Pests</a:t>
            </a:r>
          </a:p>
        </p:txBody>
      </p:sp>
      <p:sp>
        <p:nvSpPr>
          <p:cNvPr id="3" name="Content Placeholder 2">
            <a:extLst>
              <a:ext uri="{FF2B5EF4-FFF2-40B4-BE49-F238E27FC236}">
                <a16:creationId xmlns:a16="http://schemas.microsoft.com/office/drawing/2014/main" id="{B29E8604-3033-479C-B52F-98D85F7C3F28}"/>
              </a:ext>
            </a:extLst>
          </p:cNvPr>
          <p:cNvSpPr>
            <a:spLocks noGrp="1"/>
          </p:cNvSpPr>
          <p:nvPr>
            <p:ph idx="1"/>
          </p:nvPr>
        </p:nvSpPr>
        <p:spPr>
          <a:xfrm>
            <a:off x="680321" y="2472266"/>
            <a:ext cx="9613861" cy="4042833"/>
          </a:xfrm>
        </p:spPr>
        <p:txBody>
          <a:bodyPr>
            <a:normAutofit lnSpcReduction="10000"/>
          </a:bodyPr>
          <a:lstStyle/>
          <a:p>
            <a:r>
              <a:rPr lang="en-US" sz="3600"/>
              <a:t>Structural improvements will not eliminate pests, but can control the entry of pests!</a:t>
            </a:r>
          </a:p>
          <a:p>
            <a:endParaRPr lang="en-US" sz="3600"/>
          </a:p>
          <a:p>
            <a:r>
              <a:rPr lang="en-US" sz="3600"/>
              <a:t>Suggest improvements during inspections</a:t>
            </a:r>
          </a:p>
          <a:p>
            <a:endParaRPr lang="en-US" sz="3600"/>
          </a:p>
          <a:p>
            <a:r>
              <a:rPr lang="en-US" sz="3600"/>
              <a:t>Encourage facility self inspections and communication with staff</a:t>
            </a:r>
          </a:p>
        </p:txBody>
      </p:sp>
    </p:spTree>
    <p:extLst>
      <p:ext uri="{BB962C8B-B14F-4D97-AF65-F5344CB8AC3E}">
        <p14:creationId xmlns:p14="http://schemas.microsoft.com/office/powerpoint/2010/main" val="4275613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83333-5EF3-4C89-9C65-E1326A4F2F61}"/>
              </a:ext>
            </a:extLst>
          </p:cNvPr>
          <p:cNvSpPr>
            <a:spLocks noGrp="1"/>
          </p:cNvSpPr>
          <p:nvPr>
            <p:ph type="title"/>
          </p:nvPr>
        </p:nvSpPr>
        <p:spPr>
          <a:xfrm>
            <a:off x="680321" y="753228"/>
            <a:ext cx="9613861" cy="1080938"/>
          </a:xfrm>
        </p:spPr>
        <p:txBody>
          <a:bodyPr>
            <a:normAutofit/>
          </a:bodyPr>
          <a:lstStyle/>
          <a:p>
            <a:r>
              <a:rPr lang="en-US" sz="4200"/>
              <a:t>Supplies are readily available</a:t>
            </a:r>
          </a:p>
        </p:txBody>
      </p:sp>
      <p:sp>
        <p:nvSpPr>
          <p:cNvPr id="8199" name="Content Placeholder 8198">
            <a:extLst>
              <a:ext uri="{FF2B5EF4-FFF2-40B4-BE49-F238E27FC236}">
                <a16:creationId xmlns:a16="http://schemas.microsoft.com/office/drawing/2014/main" id="{78764A29-AC15-4AFC-946E-1CDDB9819237}"/>
              </a:ext>
            </a:extLst>
          </p:cNvPr>
          <p:cNvSpPr>
            <a:spLocks noGrp="1"/>
          </p:cNvSpPr>
          <p:nvPr>
            <p:ph idx="1"/>
          </p:nvPr>
        </p:nvSpPr>
        <p:spPr>
          <a:xfrm>
            <a:off x="680322" y="2336873"/>
            <a:ext cx="4127460" cy="3599316"/>
          </a:xfrm>
        </p:spPr>
        <p:txBody>
          <a:bodyPr>
            <a:noAutofit/>
          </a:bodyPr>
          <a:lstStyle/>
          <a:p>
            <a:r>
              <a:rPr lang="en-US" sz="3300"/>
              <a:t>Caulking</a:t>
            </a:r>
          </a:p>
          <a:p>
            <a:r>
              <a:rPr lang="en-US" sz="3300"/>
              <a:t>Expanding foam insulation/sealer</a:t>
            </a:r>
          </a:p>
          <a:p>
            <a:r>
              <a:rPr lang="en-US" sz="3300"/>
              <a:t>Window/door screen</a:t>
            </a:r>
          </a:p>
          <a:p>
            <a:r>
              <a:rPr lang="en-US" sz="3300"/>
              <a:t>¼ inch Hardware Cloth</a:t>
            </a:r>
          </a:p>
        </p:txBody>
      </p:sp>
      <p:pic>
        <p:nvPicPr>
          <p:cNvPr id="5" name="Picture 4">
            <a:extLst>
              <a:ext uri="{FF2B5EF4-FFF2-40B4-BE49-F238E27FC236}">
                <a16:creationId xmlns:a16="http://schemas.microsoft.com/office/drawing/2014/main" id="{A22BF1C0-AB85-4AA6-A088-BE5C59E9FA80}"/>
              </a:ext>
            </a:extLst>
          </p:cNvPr>
          <p:cNvPicPr>
            <a:picLocks noChangeAspect="1"/>
          </p:cNvPicPr>
          <p:nvPr/>
        </p:nvPicPr>
        <p:blipFill rotWithShape="1">
          <a:blip r:embed="rId2"/>
          <a:srcRect l="2046" r="13323" b="-4"/>
          <a:stretch/>
        </p:blipFill>
        <p:spPr>
          <a:xfrm>
            <a:off x="4887898" y="2319838"/>
            <a:ext cx="2198296" cy="1623512"/>
          </a:xfrm>
          <a:prstGeom prst="rect">
            <a:avLst/>
          </a:prstGeom>
          <a:ln>
            <a:noFill/>
          </a:ln>
          <a:effectLst>
            <a:outerShdw blurRad="76200" dist="63500" dir="5040000" algn="tl" rotWithShape="0">
              <a:srgbClr val="000000">
                <a:alpha val="41000"/>
              </a:srgbClr>
            </a:outerShdw>
          </a:effectLst>
        </p:spPr>
      </p:pic>
      <p:pic>
        <p:nvPicPr>
          <p:cNvPr id="8197" name="Picture 2" descr="Image result for roaches in holes">
            <a:extLst>
              <a:ext uri="{FF2B5EF4-FFF2-40B4-BE49-F238E27FC236}">
                <a16:creationId xmlns:a16="http://schemas.microsoft.com/office/drawing/2014/main" id="{4618310D-9FD5-4A6E-8B9F-0007CB72C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135" r="-3" b="3823"/>
          <a:stretch/>
        </p:blipFill>
        <p:spPr bwMode="auto">
          <a:xfrm>
            <a:off x="7213084" y="2179208"/>
            <a:ext cx="1302265" cy="1764142"/>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60DFE7E-DF93-419D-87C6-B7AA6F5253C0}"/>
              </a:ext>
            </a:extLst>
          </p:cNvPr>
          <p:cNvPicPr>
            <a:picLocks noChangeAspect="1"/>
          </p:cNvPicPr>
          <p:nvPr/>
        </p:nvPicPr>
        <p:blipFill rotWithShape="1">
          <a:blip r:embed="rId4"/>
          <a:srcRect r="-5" b="32963"/>
          <a:stretch/>
        </p:blipFill>
        <p:spPr>
          <a:xfrm>
            <a:off x="5028479" y="4180622"/>
            <a:ext cx="3369206" cy="2258498"/>
          </a:xfrm>
          <a:prstGeom prst="rect">
            <a:avLst/>
          </a:prstGeom>
          <a:ln>
            <a:noFill/>
          </a:ln>
          <a:effectLst>
            <a:outerShdw blurRad="76200" dist="63500" dir="5040000" algn="tl" rotWithShape="0">
              <a:srgbClr val="000000">
                <a:alpha val="41000"/>
              </a:srgbClr>
            </a:outerShdw>
          </a:effectLst>
        </p:spPr>
      </p:pic>
      <p:pic>
        <p:nvPicPr>
          <p:cNvPr id="12" name="Picture 11">
            <a:extLst>
              <a:ext uri="{FF2B5EF4-FFF2-40B4-BE49-F238E27FC236}">
                <a16:creationId xmlns:a16="http://schemas.microsoft.com/office/drawing/2014/main" id="{1EB4635F-5F03-455B-8217-D23824C7191D}"/>
              </a:ext>
            </a:extLst>
          </p:cNvPr>
          <p:cNvPicPr>
            <a:picLocks noChangeAspect="1"/>
          </p:cNvPicPr>
          <p:nvPr/>
        </p:nvPicPr>
        <p:blipFill rotWithShape="1">
          <a:blip r:embed="rId5"/>
          <a:srcRect l="23189" r="22627" b="1"/>
          <a:stretch/>
        </p:blipFill>
        <p:spPr>
          <a:xfrm>
            <a:off x="8659496" y="2073112"/>
            <a:ext cx="2460123" cy="454032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98912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879C-B373-4F2A-BCDB-5DFE873269F6}"/>
              </a:ext>
            </a:extLst>
          </p:cNvPr>
          <p:cNvSpPr>
            <a:spLocks noGrp="1"/>
          </p:cNvSpPr>
          <p:nvPr>
            <p:ph type="title"/>
          </p:nvPr>
        </p:nvSpPr>
        <p:spPr/>
        <p:txBody>
          <a:bodyPr>
            <a:normAutofit/>
          </a:bodyPr>
          <a:lstStyle/>
          <a:p>
            <a:r>
              <a:rPr lang="en-US" sz="4400"/>
              <a:t>Structural controls for pests</a:t>
            </a:r>
          </a:p>
        </p:txBody>
      </p:sp>
      <p:pic>
        <p:nvPicPr>
          <p:cNvPr id="1026" name="Picture 2" descr="Image result for weep holes in brick">
            <a:extLst>
              <a:ext uri="{FF2B5EF4-FFF2-40B4-BE49-F238E27FC236}">
                <a16:creationId xmlns:a16="http://schemas.microsoft.com/office/drawing/2014/main" id="{F888F8DA-A366-458C-A8E1-7F5625673403}"/>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5726" b="5726"/>
          <a:stretch>
            <a:fillRect/>
          </a:stretch>
        </p:blipFill>
        <p:spPr bwMode="auto">
          <a:xfrm>
            <a:off x="5711295" y="2136850"/>
            <a:ext cx="5329744" cy="353555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E7CA1D12-FB78-46C8-8E14-23953B08CD3B}"/>
              </a:ext>
            </a:extLst>
          </p:cNvPr>
          <p:cNvSpPr>
            <a:spLocks noGrp="1"/>
          </p:cNvSpPr>
          <p:nvPr>
            <p:ph type="body" sz="half" idx="2"/>
          </p:nvPr>
        </p:nvSpPr>
        <p:spPr>
          <a:xfrm>
            <a:off x="341193" y="2587226"/>
            <a:ext cx="4831308" cy="2886985"/>
          </a:xfrm>
        </p:spPr>
        <p:txBody>
          <a:bodyPr>
            <a:normAutofit/>
          </a:bodyPr>
          <a:lstStyle/>
          <a:p>
            <a:pPr algn="ctr"/>
            <a:r>
              <a:rPr lang="en-US" sz="3600"/>
              <a:t>Weep holes in masonry are to allow an outlet for moisture. </a:t>
            </a:r>
          </a:p>
          <a:p>
            <a:r>
              <a:rPr lang="en-US" sz="3600"/>
              <a:t> </a:t>
            </a:r>
          </a:p>
        </p:txBody>
      </p:sp>
      <p:sp>
        <p:nvSpPr>
          <p:cNvPr id="5" name="Text Placeholder 5">
            <a:extLst>
              <a:ext uri="{FF2B5EF4-FFF2-40B4-BE49-F238E27FC236}">
                <a16:creationId xmlns:a16="http://schemas.microsoft.com/office/drawing/2014/main" id="{7560F06A-D0DE-4398-8EF0-BC3ED87E0183}"/>
              </a:ext>
            </a:extLst>
          </p:cNvPr>
          <p:cNvSpPr txBox="1">
            <a:spLocks/>
          </p:cNvSpPr>
          <p:nvPr/>
        </p:nvSpPr>
        <p:spPr>
          <a:xfrm>
            <a:off x="1351129" y="5356751"/>
            <a:ext cx="8501522" cy="177420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effectLst>
                  <a:outerShdw blurRad="228600" algn="ctr" rotWithShape="0">
                    <a:prstClr val="black">
                      <a:alpha val="53000"/>
                    </a:prst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effectLst>
                  <a:outerShdw blurRad="228600" algn="ctr" rotWithShape="0">
                    <a:prstClr val="black">
                      <a:alpha val="53000"/>
                    </a:prstClr>
                  </a:outerShd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effectLst>
                  <a:outerShdw blurRad="228600" algn="ctr" rotWithShape="0">
                    <a:prstClr val="black">
                      <a:alpha val="53000"/>
                    </a:prstClr>
                  </a:outerShd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effectLst>
                  <a:outerShdw blurRad="228600" algn="ctr" rotWithShape="0">
                    <a:prstClr val="black">
                      <a:alpha val="53000"/>
                    </a:prstClr>
                  </a:outerShd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effectLst>
                  <a:outerShdw blurRad="228600" algn="ctr" rotWithShape="0">
                    <a:prstClr val="black">
                      <a:alpha val="53000"/>
                    </a:prstClr>
                  </a:outerShdw>
                </a:effectLst>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400"/>
              <a:t>Do not seal them! Screen them!</a:t>
            </a:r>
          </a:p>
        </p:txBody>
      </p:sp>
    </p:spTree>
    <p:extLst>
      <p:ext uri="{BB962C8B-B14F-4D97-AF65-F5344CB8AC3E}">
        <p14:creationId xmlns:p14="http://schemas.microsoft.com/office/powerpoint/2010/main" val="3764120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7E23-4224-4EB0-8865-D7D479BA658E}"/>
              </a:ext>
            </a:extLst>
          </p:cNvPr>
          <p:cNvSpPr>
            <a:spLocks noGrp="1"/>
          </p:cNvSpPr>
          <p:nvPr>
            <p:ph type="title"/>
          </p:nvPr>
        </p:nvSpPr>
        <p:spPr/>
        <p:txBody>
          <a:bodyPr>
            <a:normAutofit/>
          </a:bodyPr>
          <a:lstStyle/>
          <a:p>
            <a:r>
              <a:rPr lang="en-US" sz="4400"/>
              <a:t>Structural controls for pests</a:t>
            </a:r>
          </a:p>
        </p:txBody>
      </p:sp>
      <p:pic>
        <p:nvPicPr>
          <p:cNvPr id="2050" name="Picture 2" descr="Related image">
            <a:extLst>
              <a:ext uri="{FF2B5EF4-FFF2-40B4-BE49-F238E27FC236}">
                <a16:creationId xmlns:a16="http://schemas.microsoft.com/office/drawing/2014/main" id="{01B06B7B-64E7-4C76-8732-22494E791A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139" y="2398584"/>
            <a:ext cx="5387519" cy="35988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A91F87E8-36C8-4070-B367-7EC74798D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515" y="2398583"/>
            <a:ext cx="4794420" cy="359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090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953D-AFA0-42D4-B84D-13FA7966E6C5}"/>
              </a:ext>
            </a:extLst>
          </p:cNvPr>
          <p:cNvSpPr>
            <a:spLocks noGrp="1"/>
          </p:cNvSpPr>
          <p:nvPr>
            <p:ph type="title"/>
          </p:nvPr>
        </p:nvSpPr>
        <p:spPr/>
        <p:txBody>
          <a:bodyPr/>
          <a:lstStyle/>
          <a:p>
            <a:r>
              <a:rPr lang="en-US"/>
              <a:t>Structural controls for pests</a:t>
            </a:r>
          </a:p>
        </p:txBody>
      </p:sp>
      <p:pic>
        <p:nvPicPr>
          <p:cNvPr id="6146" name="Picture 2" descr="Related image">
            <a:extLst>
              <a:ext uri="{FF2B5EF4-FFF2-40B4-BE49-F238E27FC236}">
                <a16:creationId xmlns:a16="http://schemas.microsoft.com/office/drawing/2014/main" id="{37A8175F-74ED-4BE6-AAE6-09E25D0549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8876" y="2446024"/>
            <a:ext cx="4283067" cy="4065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E61F50A1-ABE3-42FB-AE0E-C734C10D4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586" y="2446023"/>
            <a:ext cx="5208706" cy="406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288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8EC1-C4F8-4176-9229-4CAD4701D8F6}"/>
              </a:ext>
            </a:extLst>
          </p:cNvPr>
          <p:cNvSpPr>
            <a:spLocks noGrp="1"/>
          </p:cNvSpPr>
          <p:nvPr>
            <p:ph type="title"/>
          </p:nvPr>
        </p:nvSpPr>
        <p:spPr>
          <a:xfrm>
            <a:off x="487374" y="755009"/>
            <a:ext cx="9613861" cy="1070768"/>
          </a:xfrm>
        </p:spPr>
        <p:txBody>
          <a:bodyPr>
            <a:normAutofit/>
          </a:bodyPr>
          <a:lstStyle/>
          <a:p>
            <a:r>
              <a:rPr lang="en-US" sz="4200"/>
              <a:t>More information available from…</a:t>
            </a:r>
          </a:p>
        </p:txBody>
      </p:sp>
      <p:pic>
        <p:nvPicPr>
          <p:cNvPr id="3" name="Picture 2">
            <a:extLst>
              <a:ext uri="{FF2B5EF4-FFF2-40B4-BE49-F238E27FC236}">
                <a16:creationId xmlns:a16="http://schemas.microsoft.com/office/drawing/2014/main" id="{D78BEDAA-4FED-46DA-8CE4-E1EBB007E3F9}"/>
              </a:ext>
            </a:extLst>
          </p:cNvPr>
          <p:cNvPicPr>
            <a:picLocks noChangeAspect="1"/>
          </p:cNvPicPr>
          <p:nvPr/>
        </p:nvPicPr>
        <p:blipFill>
          <a:blip r:embed="rId2"/>
          <a:stretch>
            <a:fillRect/>
          </a:stretch>
        </p:blipFill>
        <p:spPr>
          <a:xfrm>
            <a:off x="1593908" y="2206305"/>
            <a:ext cx="8086987" cy="4398859"/>
          </a:xfrm>
          <a:prstGeom prst="rect">
            <a:avLst/>
          </a:prstGeom>
        </p:spPr>
      </p:pic>
    </p:spTree>
    <p:extLst>
      <p:ext uri="{BB962C8B-B14F-4D97-AF65-F5344CB8AC3E}">
        <p14:creationId xmlns:p14="http://schemas.microsoft.com/office/powerpoint/2010/main" val="4067649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64CED-B7CB-4992-9B11-C3A8A027F9A5}"/>
              </a:ext>
            </a:extLst>
          </p:cNvPr>
          <p:cNvSpPr>
            <a:spLocks noGrp="1"/>
          </p:cNvSpPr>
          <p:nvPr>
            <p:ph type="title"/>
          </p:nvPr>
        </p:nvSpPr>
        <p:spPr>
          <a:xfrm>
            <a:off x="307787" y="798384"/>
            <a:ext cx="9613861" cy="1080938"/>
          </a:xfrm>
        </p:spPr>
        <p:txBody>
          <a:bodyPr>
            <a:normAutofit/>
          </a:bodyPr>
          <a:lstStyle/>
          <a:p>
            <a:r>
              <a:rPr lang="en-US" sz="4200"/>
              <a:t>Pesticides… .2831(c) and (d)</a:t>
            </a:r>
          </a:p>
        </p:txBody>
      </p:sp>
      <p:sp>
        <p:nvSpPr>
          <p:cNvPr id="3" name="Content Placeholder 2">
            <a:extLst>
              <a:ext uri="{FF2B5EF4-FFF2-40B4-BE49-F238E27FC236}">
                <a16:creationId xmlns:a16="http://schemas.microsoft.com/office/drawing/2014/main" id="{BE021DE0-F0AD-470D-ACAA-2BD7BD56DDF6}"/>
              </a:ext>
            </a:extLst>
          </p:cNvPr>
          <p:cNvSpPr>
            <a:spLocks noGrp="1"/>
          </p:cNvSpPr>
          <p:nvPr>
            <p:ph idx="1"/>
          </p:nvPr>
        </p:nvSpPr>
        <p:spPr>
          <a:xfrm>
            <a:off x="680321" y="1973525"/>
            <a:ext cx="9613861" cy="4645639"/>
          </a:xfrm>
        </p:spPr>
        <p:txBody>
          <a:bodyPr>
            <a:noAutofit/>
          </a:bodyPr>
          <a:lstStyle/>
          <a:p>
            <a:r>
              <a:rPr lang="en-US" sz="3200"/>
              <a:t>In food preparation areas only fly traps, pyrethrin based insecticides, or a fly swatter shall be used for extermination of flying pests</a:t>
            </a:r>
          </a:p>
          <a:p>
            <a:r>
              <a:rPr lang="en-US" sz="3200"/>
              <a:t>Insecticides shall not come in contact …</a:t>
            </a:r>
          </a:p>
          <a:p>
            <a:r>
              <a:rPr lang="en-US" sz="3200"/>
              <a:t>Pesticides shall be used in accordance with the directions on the label and shall be stored in a locked storage room or cabinet separate from foods and medications.</a:t>
            </a:r>
          </a:p>
          <a:p>
            <a:r>
              <a:rPr lang="en-US" sz="3200"/>
              <a:t>Pesticides shall not be applied or used while children are present in the area.  </a:t>
            </a:r>
          </a:p>
        </p:txBody>
      </p:sp>
    </p:spTree>
    <p:extLst>
      <p:ext uri="{BB962C8B-B14F-4D97-AF65-F5344CB8AC3E}">
        <p14:creationId xmlns:p14="http://schemas.microsoft.com/office/powerpoint/2010/main" val="1790091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BBAE-A6D8-4695-816A-248E52B2633E}"/>
              </a:ext>
            </a:extLst>
          </p:cNvPr>
          <p:cNvSpPr>
            <a:spLocks noGrp="1"/>
          </p:cNvSpPr>
          <p:nvPr>
            <p:ph type="ctrTitle"/>
          </p:nvPr>
        </p:nvSpPr>
        <p:spPr/>
        <p:txBody>
          <a:bodyPr/>
          <a:lstStyle/>
          <a:p>
            <a:r>
              <a:rPr lang="en-US" sz="4900"/>
              <a:t>Animal and Vermin Control</a:t>
            </a:r>
          </a:p>
        </p:txBody>
      </p:sp>
      <p:sp>
        <p:nvSpPr>
          <p:cNvPr id="3" name="Subtitle 2">
            <a:extLst>
              <a:ext uri="{FF2B5EF4-FFF2-40B4-BE49-F238E27FC236}">
                <a16:creationId xmlns:a16="http://schemas.microsoft.com/office/drawing/2014/main" id="{8AC7E497-9CAA-4BF5-86A5-8352922E7E50}"/>
              </a:ext>
            </a:extLst>
          </p:cNvPr>
          <p:cNvSpPr>
            <a:spLocks noGrp="1"/>
          </p:cNvSpPr>
          <p:nvPr>
            <p:ph type="subTitle" idx="1"/>
          </p:nvPr>
        </p:nvSpPr>
        <p:spPr/>
        <p:txBody>
          <a:bodyPr>
            <a:normAutofit/>
          </a:bodyPr>
          <a:lstStyle/>
          <a:p>
            <a:r>
              <a:rPr lang="en-US" sz="3600"/>
              <a:t>15A NCAC 18A .2831</a:t>
            </a:r>
          </a:p>
        </p:txBody>
      </p:sp>
    </p:spTree>
    <p:extLst>
      <p:ext uri="{BB962C8B-B14F-4D97-AF65-F5344CB8AC3E}">
        <p14:creationId xmlns:p14="http://schemas.microsoft.com/office/powerpoint/2010/main" val="3111101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8EC1-C4F8-4176-9229-4CAD4701D8F6}"/>
              </a:ext>
            </a:extLst>
          </p:cNvPr>
          <p:cNvSpPr>
            <a:spLocks noGrp="1"/>
          </p:cNvSpPr>
          <p:nvPr>
            <p:ph type="title"/>
          </p:nvPr>
        </p:nvSpPr>
        <p:spPr>
          <a:xfrm>
            <a:off x="210509" y="763398"/>
            <a:ext cx="10953065" cy="1070768"/>
          </a:xfrm>
        </p:spPr>
        <p:txBody>
          <a:bodyPr>
            <a:noAutofit/>
          </a:bodyPr>
          <a:lstStyle/>
          <a:p>
            <a:r>
              <a:rPr lang="en-US" sz="4200"/>
              <a:t>Chromated Copper Arsenate (CCA) pressure-treated wood  .2831 (e), (f), and (g)</a:t>
            </a:r>
          </a:p>
        </p:txBody>
      </p:sp>
      <p:pic>
        <p:nvPicPr>
          <p:cNvPr id="5" name="Content Placeholder 4">
            <a:extLst>
              <a:ext uri="{FF2B5EF4-FFF2-40B4-BE49-F238E27FC236}">
                <a16:creationId xmlns:a16="http://schemas.microsoft.com/office/drawing/2014/main" id="{45CDBCC2-8401-4DB6-80D7-E502CD1E3870}"/>
              </a:ext>
            </a:extLst>
          </p:cNvPr>
          <p:cNvPicPr>
            <a:picLocks noGrp="1" noChangeAspect="1"/>
          </p:cNvPicPr>
          <p:nvPr>
            <p:ph idx="1"/>
          </p:nvPr>
        </p:nvPicPr>
        <p:blipFill>
          <a:blip r:embed="rId2"/>
          <a:stretch>
            <a:fillRect/>
          </a:stretch>
        </p:blipFill>
        <p:spPr>
          <a:xfrm>
            <a:off x="8443369" y="2175354"/>
            <a:ext cx="3313651" cy="4512653"/>
          </a:xfrm>
          <a:prstGeom prst="rect">
            <a:avLst/>
          </a:prstGeom>
        </p:spPr>
      </p:pic>
      <p:sp>
        <p:nvSpPr>
          <p:cNvPr id="3" name="TextBox 2">
            <a:extLst>
              <a:ext uri="{FF2B5EF4-FFF2-40B4-BE49-F238E27FC236}">
                <a16:creationId xmlns:a16="http://schemas.microsoft.com/office/drawing/2014/main" id="{2C2FFEED-6E5B-452E-9C42-DB8A23E4AFB8}"/>
              </a:ext>
            </a:extLst>
          </p:cNvPr>
          <p:cNvSpPr txBox="1"/>
          <p:nvPr/>
        </p:nvSpPr>
        <p:spPr>
          <a:xfrm>
            <a:off x="210510" y="2175354"/>
            <a:ext cx="8035868" cy="4524315"/>
          </a:xfrm>
          <a:prstGeom prst="rect">
            <a:avLst/>
          </a:prstGeom>
          <a:noFill/>
        </p:spPr>
        <p:txBody>
          <a:bodyPr wrap="square" rtlCol="0">
            <a:spAutoFit/>
          </a:bodyPr>
          <a:lstStyle/>
          <a:p>
            <a:pPr marL="342900" indent="-342900">
              <a:buFont typeface="Arial" panose="020B0604020202020204" pitchFamily="34" charset="0"/>
              <a:buChar char="•"/>
            </a:pPr>
            <a:r>
              <a:rPr lang="en-US" sz="2400"/>
              <a:t>Decks, fences, playground equipment and other products constructed or installed after September 1, 2006 shall not be made from CCA wood.</a:t>
            </a:r>
          </a:p>
          <a:p>
            <a:pPr marL="342900" indent="-342900">
              <a:buFont typeface="Arial" panose="020B0604020202020204" pitchFamily="34" charset="0"/>
              <a:buChar char="•"/>
            </a:pPr>
            <a:r>
              <a:rPr lang="en-US" sz="2400"/>
              <a:t>CCA wood installed or constructed shall be sealed using oil based semi-transparent sealant, oil-based clear stain or water based clear stain applied at lease once every two years.</a:t>
            </a:r>
          </a:p>
          <a:p>
            <a:pPr marL="342900" indent="-342900">
              <a:buFont typeface="Arial" panose="020B0604020202020204" pitchFamily="34" charset="0"/>
              <a:buChar char="•"/>
            </a:pPr>
            <a:r>
              <a:rPr lang="en-US" sz="2400"/>
              <a:t>Soil under CCA wood shall be removed and replaced with similar material, covered or otherwise made inaccessible to children. (rule provides more detail)</a:t>
            </a:r>
          </a:p>
          <a:p>
            <a:endParaRPr lang="en-US" sz="2400"/>
          </a:p>
          <a:p>
            <a:endParaRPr lang="en-US" sz="2400"/>
          </a:p>
        </p:txBody>
      </p:sp>
    </p:spTree>
    <p:extLst>
      <p:ext uri="{BB962C8B-B14F-4D97-AF65-F5344CB8AC3E}">
        <p14:creationId xmlns:p14="http://schemas.microsoft.com/office/powerpoint/2010/main" val="2185415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ED65-E7F4-4C16-BB5F-35D25FEAD0C8}"/>
              </a:ext>
            </a:extLst>
          </p:cNvPr>
          <p:cNvSpPr>
            <a:spLocks noGrp="1"/>
          </p:cNvSpPr>
          <p:nvPr>
            <p:ph type="title"/>
          </p:nvPr>
        </p:nvSpPr>
        <p:spPr/>
        <p:txBody>
          <a:bodyPr>
            <a:normAutofit/>
          </a:bodyPr>
          <a:lstStyle/>
          <a:p>
            <a:r>
              <a:rPr lang="en-US" sz="4200"/>
              <a:t>For more information on CCA</a:t>
            </a:r>
          </a:p>
        </p:txBody>
      </p:sp>
      <p:sp>
        <p:nvSpPr>
          <p:cNvPr id="3" name="Content Placeholder 2">
            <a:extLst>
              <a:ext uri="{FF2B5EF4-FFF2-40B4-BE49-F238E27FC236}">
                <a16:creationId xmlns:a16="http://schemas.microsoft.com/office/drawing/2014/main" id="{A57D8F7A-056C-4A48-AC7A-248729BE4085}"/>
              </a:ext>
            </a:extLst>
          </p:cNvPr>
          <p:cNvSpPr>
            <a:spLocks noGrp="1"/>
          </p:cNvSpPr>
          <p:nvPr>
            <p:ph idx="1"/>
          </p:nvPr>
        </p:nvSpPr>
        <p:spPr>
          <a:xfrm>
            <a:off x="680321" y="2336873"/>
            <a:ext cx="9613861" cy="4340764"/>
          </a:xfrm>
        </p:spPr>
        <p:txBody>
          <a:bodyPr>
            <a:noAutofit/>
          </a:bodyPr>
          <a:lstStyle/>
          <a:p>
            <a:r>
              <a:rPr lang="en-US" sz="3300"/>
              <a:t>There is an interagency (CPSC, EPA and others) consumer awareness brochure called CCA-Pressure Treated Wood.  It is CPSC publication 270.</a:t>
            </a:r>
          </a:p>
          <a:p>
            <a:r>
              <a:rPr lang="en-US" sz="3300"/>
              <a:t>More information at </a:t>
            </a:r>
            <a:r>
              <a:rPr lang="en-US" sz="3300">
                <a:hlinkClick r:id="rId2"/>
              </a:rPr>
              <a:t>https://www.epa.gov/ingredients-used-pesticide-products/chromated-arsenicals-cca</a:t>
            </a:r>
            <a:endParaRPr lang="en-US" sz="3300"/>
          </a:p>
          <a:p>
            <a:endParaRPr lang="en-US" sz="3300"/>
          </a:p>
          <a:p>
            <a:r>
              <a:rPr lang="en-US" sz="3300"/>
              <a:t>CCA form is available on the CEH website</a:t>
            </a:r>
          </a:p>
        </p:txBody>
      </p:sp>
    </p:spTree>
    <p:extLst>
      <p:ext uri="{BB962C8B-B14F-4D97-AF65-F5344CB8AC3E}">
        <p14:creationId xmlns:p14="http://schemas.microsoft.com/office/powerpoint/2010/main" val="1735958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0DAFD82-3F74-4E59-B32E-BD77462BFF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4A91303C-F093-4328-A707-645FBC76F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6DCE38-5576-4DB4-9E0B-8BA014EBCB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0FB0EEDE-9390-40E6-9260-BBD4872A3593}"/>
              </a:ext>
            </a:extLst>
          </p:cNvPr>
          <p:cNvPicPr>
            <a:picLocks noChangeAspect="1"/>
          </p:cNvPicPr>
          <p:nvPr/>
        </p:nvPicPr>
        <p:blipFill rotWithShape="1">
          <a:blip r:embed="rId3"/>
          <a:srcRect l="7833" r="9547" b="-2"/>
          <a:stretch/>
        </p:blipFill>
        <p:spPr>
          <a:xfrm rot="10800000">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356B696F-2C62-45F3-A534-B39DDD903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10CF3E-1013-4509-94B5-871B682C587A}"/>
              </a:ext>
            </a:extLst>
          </p:cNvPr>
          <p:cNvSpPr>
            <a:spLocks noGrp="1"/>
          </p:cNvSpPr>
          <p:nvPr>
            <p:ph type="title"/>
          </p:nvPr>
        </p:nvSpPr>
        <p:spPr>
          <a:xfrm>
            <a:off x="428978" y="753228"/>
            <a:ext cx="4207029" cy="1080938"/>
          </a:xfrm>
        </p:spPr>
        <p:txBody>
          <a:bodyPr>
            <a:normAutofit fontScale="90000"/>
          </a:bodyPr>
          <a:lstStyle/>
          <a:p>
            <a:r>
              <a:rPr lang="en-US" sz="4200"/>
              <a:t>Treated wood tag</a:t>
            </a:r>
            <a:r>
              <a:rPr lang="en-US" sz="3200"/>
              <a:t>	</a:t>
            </a:r>
          </a:p>
        </p:txBody>
      </p:sp>
      <p:pic>
        <p:nvPicPr>
          <p:cNvPr id="19" name="Picture 18">
            <a:extLst>
              <a:ext uri="{FF2B5EF4-FFF2-40B4-BE49-F238E27FC236}">
                <a16:creationId xmlns:a16="http://schemas.microsoft.com/office/drawing/2014/main" id="{655D1A39-500D-4C26-97A9-AB4AD60D0B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10" name="Content Placeholder 9">
            <a:extLst>
              <a:ext uri="{FF2B5EF4-FFF2-40B4-BE49-F238E27FC236}">
                <a16:creationId xmlns:a16="http://schemas.microsoft.com/office/drawing/2014/main" id="{5F5F6E94-BE15-4263-9830-BD9F9131AEF0}"/>
              </a:ext>
            </a:extLst>
          </p:cNvPr>
          <p:cNvSpPr>
            <a:spLocks noGrp="1"/>
          </p:cNvSpPr>
          <p:nvPr>
            <p:ph idx="1"/>
          </p:nvPr>
        </p:nvSpPr>
        <p:spPr>
          <a:xfrm>
            <a:off x="304800" y="2985247"/>
            <a:ext cx="4132729" cy="2950942"/>
          </a:xfrm>
        </p:spPr>
        <p:txBody>
          <a:bodyPr>
            <a:normAutofit/>
          </a:bodyPr>
          <a:lstStyle/>
          <a:p>
            <a:pPr marL="0" indent="0">
              <a:buNone/>
            </a:pPr>
            <a:r>
              <a:rPr lang="en-US" sz="3300"/>
              <a:t>In this case EL2 is the preservative name code for DCOI-</a:t>
            </a:r>
            <a:r>
              <a:rPr lang="en-US" sz="3300" err="1"/>
              <a:t>Imidicloprid</a:t>
            </a:r>
            <a:r>
              <a:rPr lang="en-US" sz="3300"/>
              <a:t>-Stabilizer.  Not CCA.</a:t>
            </a:r>
          </a:p>
        </p:txBody>
      </p:sp>
    </p:spTree>
    <p:extLst>
      <p:ext uri="{BB962C8B-B14F-4D97-AF65-F5344CB8AC3E}">
        <p14:creationId xmlns:p14="http://schemas.microsoft.com/office/powerpoint/2010/main" val="2456769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3F66-036A-4199-BB07-43C5683231AF}"/>
              </a:ext>
            </a:extLst>
          </p:cNvPr>
          <p:cNvSpPr>
            <a:spLocks noGrp="1"/>
          </p:cNvSpPr>
          <p:nvPr>
            <p:ph type="title"/>
          </p:nvPr>
        </p:nvSpPr>
        <p:spPr/>
        <p:txBody>
          <a:bodyPr>
            <a:normAutofit/>
          </a:bodyPr>
          <a:lstStyle/>
          <a:p>
            <a:r>
              <a:rPr lang="en-US" sz="4200"/>
              <a:t>Any composting….2831(h)</a:t>
            </a:r>
          </a:p>
        </p:txBody>
      </p:sp>
      <p:sp>
        <p:nvSpPr>
          <p:cNvPr id="3" name="Content Placeholder 2">
            <a:extLst>
              <a:ext uri="{FF2B5EF4-FFF2-40B4-BE49-F238E27FC236}">
                <a16:creationId xmlns:a16="http://schemas.microsoft.com/office/drawing/2014/main" id="{28D69C6E-42AC-49CA-AF08-1FE96798E1FC}"/>
              </a:ext>
            </a:extLst>
          </p:cNvPr>
          <p:cNvSpPr>
            <a:spLocks noGrp="1"/>
          </p:cNvSpPr>
          <p:nvPr>
            <p:ph idx="1"/>
          </p:nvPr>
        </p:nvSpPr>
        <p:spPr>
          <a:xfrm>
            <a:off x="284536" y="3000253"/>
            <a:ext cx="9613861" cy="1510019"/>
          </a:xfrm>
        </p:spPr>
        <p:txBody>
          <a:bodyPr/>
          <a:lstStyle/>
          <a:p>
            <a:r>
              <a:rPr lang="en-US" sz="3300"/>
              <a:t>…areas shall be covered and maintained to prevent attracting pests.  Worm bins shall be covered.</a:t>
            </a:r>
          </a:p>
          <a:p>
            <a:pPr marL="0" indent="0">
              <a:buNone/>
            </a:pPr>
            <a:endParaRPr lang="en-US"/>
          </a:p>
        </p:txBody>
      </p:sp>
    </p:spTree>
    <p:extLst>
      <p:ext uri="{BB962C8B-B14F-4D97-AF65-F5344CB8AC3E}">
        <p14:creationId xmlns:p14="http://schemas.microsoft.com/office/powerpoint/2010/main" val="3360217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4231C4-9291-4AB6-8013-B89905DCB0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C390F80A-37D4-4A7B-A585-D5E493270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1DC446B-A3C5-434C-AA6D-D5C209AF232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picture containing grass, outdoor, next, sitting&#10;&#10;Description generated with very high confidence">
            <a:extLst>
              <a:ext uri="{FF2B5EF4-FFF2-40B4-BE49-F238E27FC236}">
                <a16:creationId xmlns:a16="http://schemas.microsoft.com/office/drawing/2014/main" id="{064340C1-C049-4000-8E0E-1FD77CAE78E7}"/>
              </a:ext>
            </a:extLst>
          </p:cNvPr>
          <p:cNvPicPr>
            <a:picLocks noChangeAspect="1"/>
          </p:cNvPicPr>
          <p:nvPr/>
        </p:nvPicPr>
        <p:blipFill rotWithShape="1">
          <a:blip r:embed="rId3"/>
          <a:srcRect l="22512" r="23336"/>
          <a:stretch/>
        </p:blipFill>
        <p:spPr>
          <a:xfrm>
            <a:off x="7547810" y="10"/>
            <a:ext cx="4641013" cy="6856310"/>
          </a:xfrm>
          <a:prstGeom prst="rect">
            <a:avLst/>
          </a:prstGeom>
          <a:ln>
            <a:noFill/>
          </a:ln>
          <a:effectLst/>
        </p:spPr>
      </p:pic>
      <p:sp>
        <p:nvSpPr>
          <p:cNvPr id="14" name="Rectangle 13">
            <a:extLst>
              <a:ext uri="{FF2B5EF4-FFF2-40B4-BE49-F238E27FC236}">
                <a16:creationId xmlns:a16="http://schemas.microsoft.com/office/drawing/2014/main" id="{A69907B2-E996-4DCD-8596-211DD843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F633ECB-1AB9-4E3F-B470-0590F8E26196}"/>
              </a:ext>
            </a:extLst>
          </p:cNvPr>
          <p:cNvSpPr>
            <a:spLocks noGrp="1"/>
          </p:cNvSpPr>
          <p:nvPr>
            <p:ph type="title"/>
          </p:nvPr>
        </p:nvSpPr>
        <p:spPr>
          <a:xfrm>
            <a:off x="680321" y="753228"/>
            <a:ext cx="7087552" cy="1080938"/>
          </a:xfrm>
        </p:spPr>
        <p:txBody>
          <a:bodyPr>
            <a:normAutofit/>
          </a:bodyPr>
          <a:lstStyle/>
          <a:p>
            <a:r>
              <a:rPr lang="en-US"/>
              <a:t>…vegetation shall be maintained… .2831(</a:t>
            </a:r>
            <a:r>
              <a:rPr lang="en-US" err="1"/>
              <a:t>i</a:t>
            </a:r>
            <a:r>
              <a:rPr lang="en-US"/>
              <a:t>)</a:t>
            </a:r>
          </a:p>
        </p:txBody>
      </p:sp>
      <p:pic>
        <p:nvPicPr>
          <p:cNvPr id="16" name="Picture 15">
            <a:extLst>
              <a:ext uri="{FF2B5EF4-FFF2-40B4-BE49-F238E27FC236}">
                <a16:creationId xmlns:a16="http://schemas.microsoft.com/office/drawing/2014/main" id="{F0D6DC29-A8FD-460F-A5B1-04986EAA90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D02F5AB2-C188-4599-9E41-7118DBF7129D}"/>
              </a:ext>
            </a:extLst>
          </p:cNvPr>
          <p:cNvSpPr>
            <a:spLocks noGrp="1"/>
          </p:cNvSpPr>
          <p:nvPr>
            <p:ph idx="1"/>
          </p:nvPr>
        </p:nvSpPr>
        <p:spPr>
          <a:xfrm>
            <a:off x="612397" y="2860645"/>
            <a:ext cx="6491136" cy="3075543"/>
          </a:xfrm>
        </p:spPr>
        <p:txBody>
          <a:bodyPr>
            <a:normAutofit/>
          </a:bodyPr>
          <a:lstStyle/>
          <a:p>
            <a:pPr marL="0" indent="0">
              <a:buNone/>
            </a:pPr>
            <a:r>
              <a:rPr lang="en-US" sz="3200"/>
              <a:t>Grass, fruit and vegetable gardens, vines on fences, and other vegetation shall be maintained to prevent the harboring and breeding of pests.</a:t>
            </a:r>
          </a:p>
        </p:txBody>
      </p:sp>
    </p:spTree>
    <p:extLst>
      <p:ext uri="{BB962C8B-B14F-4D97-AF65-F5344CB8AC3E}">
        <p14:creationId xmlns:p14="http://schemas.microsoft.com/office/powerpoint/2010/main" val="973041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BBAE-A6D8-4695-816A-248E52B2633E}"/>
              </a:ext>
            </a:extLst>
          </p:cNvPr>
          <p:cNvSpPr>
            <a:spLocks noGrp="1"/>
          </p:cNvSpPr>
          <p:nvPr>
            <p:ph type="ctrTitle"/>
          </p:nvPr>
        </p:nvSpPr>
        <p:spPr/>
        <p:txBody>
          <a:bodyPr/>
          <a:lstStyle/>
          <a:p>
            <a:r>
              <a:rPr lang="en-US" sz="4800"/>
              <a:t>Outdoor Learning Environment and Premises</a:t>
            </a:r>
          </a:p>
        </p:txBody>
      </p:sp>
      <p:sp>
        <p:nvSpPr>
          <p:cNvPr id="3" name="Subtitle 2">
            <a:extLst>
              <a:ext uri="{FF2B5EF4-FFF2-40B4-BE49-F238E27FC236}">
                <a16:creationId xmlns:a16="http://schemas.microsoft.com/office/drawing/2014/main" id="{8AC7E497-9CAA-4BF5-86A5-8352922E7E50}"/>
              </a:ext>
            </a:extLst>
          </p:cNvPr>
          <p:cNvSpPr>
            <a:spLocks noGrp="1"/>
          </p:cNvSpPr>
          <p:nvPr>
            <p:ph type="subTitle" idx="1"/>
          </p:nvPr>
        </p:nvSpPr>
        <p:spPr/>
        <p:txBody>
          <a:bodyPr>
            <a:normAutofit/>
          </a:bodyPr>
          <a:lstStyle/>
          <a:p>
            <a:r>
              <a:rPr lang="en-US" sz="3500"/>
              <a:t>15A NCAC 18A .2832</a:t>
            </a:r>
          </a:p>
        </p:txBody>
      </p:sp>
    </p:spTree>
    <p:extLst>
      <p:ext uri="{BB962C8B-B14F-4D97-AF65-F5344CB8AC3E}">
        <p14:creationId xmlns:p14="http://schemas.microsoft.com/office/powerpoint/2010/main" val="3211632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4F00-9D90-476C-9E64-C82FFD2C02EC}"/>
              </a:ext>
            </a:extLst>
          </p:cNvPr>
          <p:cNvSpPr>
            <a:spLocks noGrp="1"/>
          </p:cNvSpPr>
          <p:nvPr>
            <p:ph type="title"/>
          </p:nvPr>
        </p:nvSpPr>
        <p:spPr/>
        <p:txBody>
          <a:bodyPr>
            <a:normAutofit/>
          </a:bodyPr>
          <a:lstStyle/>
          <a:p>
            <a:r>
              <a:rPr lang="en-US" sz="4200"/>
              <a:t>2832(a) …the premises...</a:t>
            </a:r>
          </a:p>
        </p:txBody>
      </p:sp>
      <p:pic>
        <p:nvPicPr>
          <p:cNvPr id="4" name="Picture 5" descr="C:\Documents and Settings\Charles_McKenzie\Desktop\CCC photos\Roll14\000001-R14-E320.jpg">
            <a:extLst>
              <a:ext uri="{FF2B5EF4-FFF2-40B4-BE49-F238E27FC236}">
                <a16:creationId xmlns:a16="http://schemas.microsoft.com/office/drawing/2014/main" id="{5D56E834-EE8C-499D-8D0B-43507C65D051}"/>
              </a:ext>
            </a:extLst>
          </p:cNvPr>
          <p:cNvPicPr>
            <a:picLocks noGrp="1" noChangeAspect="1" noChangeArrowheads="1"/>
          </p:cNvPicPr>
          <p:nvPr>
            <p:ph type="pic" idx="1"/>
          </p:nvPr>
        </p:nvPicPr>
        <p:blipFill>
          <a:blip r:embed="rId2" cstate="print"/>
          <a:srcRect t="870" b="870"/>
          <a:stretch>
            <a:fillRect/>
          </a:stretch>
        </p:blipFill>
        <p:spPr bwMode="auto">
          <a:xfrm>
            <a:off x="4868333" y="2192695"/>
            <a:ext cx="6375055" cy="4460032"/>
          </a:xfrm>
          <a:prstGeom prst="rect">
            <a:avLst/>
          </a:prstGeom>
          <a:noFill/>
        </p:spPr>
      </p:pic>
      <p:sp>
        <p:nvSpPr>
          <p:cNvPr id="5" name="Text Placeholder 4">
            <a:extLst>
              <a:ext uri="{FF2B5EF4-FFF2-40B4-BE49-F238E27FC236}">
                <a16:creationId xmlns:a16="http://schemas.microsoft.com/office/drawing/2014/main" id="{AC87C653-DE55-4ED1-A1DA-8AF35AA61DC8}"/>
              </a:ext>
            </a:extLst>
          </p:cNvPr>
          <p:cNvSpPr>
            <a:spLocks noGrp="1"/>
          </p:cNvSpPr>
          <p:nvPr>
            <p:ph type="body" sz="half" idx="2"/>
          </p:nvPr>
        </p:nvSpPr>
        <p:spPr>
          <a:xfrm>
            <a:off x="483100" y="2318943"/>
            <a:ext cx="3876256" cy="3599315"/>
          </a:xfrm>
        </p:spPr>
        <p:txBody>
          <a:bodyPr>
            <a:normAutofit/>
          </a:bodyPr>
          <a:lstStyle/>
          <a:p>
            <a:r>
              <a:rPr lang="en-US" sz="3300"/>
              <a:t>What does this play ground have going for it?</a:t>
            </a:r>
          </a:p>
        </p:txBody>
      </p:sp>
    </p:spTree>
    <p:extLst>
      <p:ext uri="{BB962C8B-B14F-4D97-AF65-F5344CB8AC3E}">
        <p14:creationId xmlns:p14="http://schemas.microsoft.com/office/powerpoint/2010/main" val="3677650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4F00-9D90-476C-9E64-C82FFD2C02EC}"/>
              </a:ext>
            </a:extLst>
          </p:cNvPr>
          <p:cNvSpPr>
            <a:spLocks noGrp="1"/>
          </p:cNvSpPr>
          <p:nvPr>
            <p:ph type="title"/>
          </p:nvPr>
        </p:nvSpPr>
        <p:spPr>
          <a:xfrm>
            <a:off x="465834" y="741939"/>
            <a:ext cx="9613857" cy="1080938"/>
          </a:xfrm>
        </p:spPr>
        <p:txBody>
          <a:bodyPr>
            <a:normAutofit/>
          </a:bodyPr>
          <a:lstStyle/>
          <a:p>
            <a:r>
              <a:rPr lang="en-US" sz="4400"/>
              <a:t>2832(a) …the premises...</a:t>
            </a:r>
          </a:p>
        </p:txBody>
      </p:sp>
      <p:pic>
        <p:nvPicPr>
          <p:cNvPr id="4" name="Picture 5" descr="C:\Documents and Settings\Charles_McKenzie\Desktop\CCC photos\Roll14\000001-R14-E320.jpg">
            <a:extLst>
              <a:ext uri="{FF2B5EF4-FFF2-40B4-BE49-F238E27FC236}">
                <a16:creationId xmlns:a16="http://schemas.microsoft.com/office/drawing/2014/main" id="{5D56E834-EE8C-499D-8D0B-43507C65D051}"/>
              </a:ext>
            </a:extLst>
          </p:cNvPr>
          <p:cNvPicPr>
            <a:picLocks noGrp="1" noChangeAspect="1" noChangeArrowheads="1"/>
          </p:cNvPicPr>
          <p:nvPr>
            <p:ph type="pic" idx="1"/>
          </p:nvPr>
        </p:nvPicPr>
        <p:blipFill>
          <a:blip r:embed="rId2" cstate="print"/>
          <a:srcRect t="870" b="870"/>
          <a:stretch>
            <a:fillRect/>
          </a:stretch>
        </p:blipFill>
        <p:spPr bwMode="auto">
          <a:xfrm>
            <a:off x="4868333" y="2199273"/>
            <a:ext cx="6375055" cy="4460032"/>
          </a:xfrm>
          <a:prstGeom prst="rect">
            <a:avLst/>
          </a:prstGeom>
          <a:noFill/>
        </p:spPr>
      </p:pic>
      <p:sp>
        <p:nvSpPr>
          <p:cNvPr id="5" name="Text Placeholder 4">
            <a:extLst>
              <a:ext uri="{FF2B5EF4-FFF2-40B4-BE49-F238E27FC236}">
                <a16:creationId xmlns:a16="http://schemas.microsoft.com/office/drawing/2014/main" id="{AC87C653-DE55-4ED1-A1DA-8AF35AA61DC8}"/>
              </a:ext>
            </a:extLst>
          </p:cNvPr>
          <p:cNvSpPr>
            <a:spLocks noGrp="1"/>
          </p:cNvSpPr>
          <p:nvPr>
            <p:ph type="body" sz="half" idx="2"/>
          </p:nvPr>
        </p:nvSpPr>
        <p:spPr>
          <a:xfrm>
            <a:off x="191911" y="2336873"/>
            <a:ext cx="4364668" cy="4315854"/>
          </a:xfrm>
        </p:spPr>
        <p:txBody>
          <a:bodyPr>
            <a:noAutofit/>
          </a:bodyPr>
          <a:lstStyle/>
          <a:p>
            <a:r>
              <a:rPr lang="en-US" sz="3300"/>
              <a:t>It appears to be:</a:t>
            </a:r>
          </a:p>
          <a:p>
            <a:r>
              <a:rPr lang="en-US" sz="3300"/>
              <a:t>-Clean</a:t>
            </a:r>
          </a:p>
          <a:p>
            <a:r>
              <a:rPr lang="en-US" sz="3300"/>
              <a:t>-drained to minimize standing water</a:t>
            </a:r>
          </a:p>
          <a:p>
            <a:r>
              <a:rPr lang="en-US" sz="3300"/>
              <a:t>-free of liter</a:t>
            </a:r>
          </a:p>
          <a:p>
            <a:r>
              <a:rPr lang="en-US" sz="3300"/>
              <a:t>-Maintained to minimize the pests</a:t>
            </a:r>
          </a:p>
        </p:txBody>
      </p:sp>
    </p:spTree>
    <p:extLst>
      <p:ext uri="{BB962C8B-B14F-4D97-AF65-F5344CB8AC3E}">
        <p14:creationId xmlns:p14="http://schemas.microsoft.com/office/powerpoint/2010/main" val="4073780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A68D-1189-45CE-B716-4BDBD63B984F}"/>
              </a:ext>
            </a:extLst>
          </p:cNvPr>
          <p:cNvSpPr>
            <a:spLocks noGrp="1"/>
          </p:cNvSpPr>
          <p:nvPr>
            <p:ph type="title"/>
          </p:nvPr>
        </p:nvSpPr>
        <p:spPr>
          <a:xfrm>
            <a:off x="1228300" y="1659467"/>
            <a:ext cx="10363200" cy="3386665"/>
          </a:xfrm>
        </p:spPr>
        <p:txBody>
          <a:bodyPr>
            <a:noAutofit/>
          </a:bodyPr>
          <a:lstStyle/>
          <a:p>
            <a:r>
              <a:rPr lang="en-US" sz="4200"/>
              <a:t>But…take a walk around the playground:</a:t>
            </a:r>
          </a:p>
        </p:txBody>
      </p:sp>
      <p:sp>
        <p:nvSpPr>
          <p:cNvPr id="3" name="Text Placeholder 2">
            <a:extLst>
              <a:ext uri="{FF2B5EF4-FFF2-40B4-BE49-F238E27FC236}">
                <a16:creationId xmlns:a16="http://schemas.microsoft.com/office/drawing/2014/main" id="{629CF843-9CC3-46B8-9655-6483B9EEE8B0}"/>
              </a:ext>
            </a:extLst>
          </p:cNvPr>
          <p:cNvSpPr>
            <a:spLocks noGrp="1"/>
          </p:cNvSpPr>
          <p:nvPr>
            <p:ph type="body" sz="half" idx="1"/>
          </p:nvPr>
        </p:nvSpPr>
        <p:spPr>
          <a:xfrm>
            <a:off x="2390862" y="2768367"/>
            <a:ext cx="7055142" cy="3327632"/>
          </a:xfrm>
        </p:spPr>
        <p:txBody>
          <a:bodyPr/>
          <a:lstStyle/>
          <a:p>
            <a:pPr marL="0" indent="0">
              <a:buNone/>
            </a:pPr>
            <a:endParaRPr lang="en-US"/>
          </a:p>
          <a:p>
            <a:endParaRPr lang="en-US"/>
          </a:p>
        </p:txBody>
      </p:sp>
    </p:spTree>
    <p:extLst>
      <p:ext uri="{BB962C8B-B14F-4D97-AF65-F5344CB8AC3E}">
        <p14:creationId xmlns:p14="http://schemas.microsoft.com/office/powerpoint/2010/main" val="3825756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D87452-FC4F-4BDC-ADC8-4CB118A2A6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E61CB1A8-848E-4163-B923-E8E45A8758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3" name="Picture 12">
            <a:extLst>
              <a:ext uri="{FF2B5EF4-FFF2-40B4-BE49-F238E27FC236}">
                <a16:creationId xmlns:a16="http://schemas.microsoft.com/office/drawing/2014/main" id="{1B1A8FA8-12B4-4DAC-9916-EDE743447A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5" name="Rectangle 14">
            <a:extLst>
              <a:ext uri="{FF2B5EF4-FFF2-40B4-BE49-F238E27FC236}">
                <a16:creationId xmlns:a16="http://schemas.microsoft.com/office/drawing/2014/main" id="{D5F607A8-3DC2-493D-84D1-FCC004555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7176774C-5A0F-479C-9E8B-557A2F643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9" name="Group 18">
            <a:extLst>
              <a:ext uri="{FF2B5EF4-FFF2-40B4-BE49-F238E27FC236}">
                <a16:creationId xmlns:a16="http://schemas.microsoft.com/office/drawing/2014/main" id="{E0DAFD82-3F74-4E59-B32E-BD77462BFF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0" name="Rectangle 19">
              <a:extLst>
                <a:ext uri="{FF2B5EF4-FFF2-40B4-BE49-F238E27FC236}">
                  <a16:creationId xmlns:a16="http://schemas.microsoft.com/office/drawing/2014/main" id="{4A91303C-F093-4328-A707-645FBC76F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96DCE38-5576-4DB4-9E0B-8BA014EBCB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3" name="Rectangle 22">
            <a:extLst>
              <a:ext uri="{FF2B5EF4-FFF2-40B4-BE49-F238E27FC236}">
                <a16:creationId xmlns:a16="http://schemas.microsoft.com/office/drawing/2014/main" id="{356B696F-2C62-45F3-A534-B39DDD903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3CA68D-1189-45CE-B716-4BDBD63B984F}"/>
              </a:ext>
            </a:extLst>
          </p:cNvPr>
          <p:cNvSpPr>
            <a:spLocks noGrp="1"/>
          </p:cNvSpPr>
          <p:nvPr>
            <p:ph type="title"/>
          </p:nvPr>
        </p:nvSpPr>
        <p:spPr>
          <a:xfrm>
            <a:off x="-38144" y="708374"/>
            <a:ext cx="5018565" cy="1080938"/>
          </a:xfrm>
        </p:spPr>
        <p:txBody>
          <a:bodyPr vert="horz" lIns="91440" tIns="45720" rIns="91440" bIns="45720" rtlCol="0" anchor="ctr">
            <a:normAutofit/>
          </a:bodyPr>
          <a:lstStyle/>
          <a:p>
            <a:r>
              <a:rPr lang="en-US" sz="3200"/>
              <a:t>From there you can’t see:</a:t>
            </a:r>
          </a:p>
        </p:txBody>
      </p:sp>
      <p:pic>
        <p:nvPicPr>
          <p:cNvPr id="25" name="Picture 24">
            <a:extLst>
              <a:ext uri="{FF2B5EF4-FFF2-40B4-BE49-F238E27FC236}">
                <a16:creationId xmlns:a16="http://schemas.microsoft.com/office/drawing/2014/main" id="{655D1A39-500D-4C26-97A9-AB4AD60D0B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Text Placeholder 2">
            <a:extLst>
              <a:ext uri="{FF2B5EF4-FFF2-40B4-BE49-F238E27FC236}">
                <a16:creationId xmlns:a16="http://schemas.microsoft.com/office/drawing/2014/main" id="{629CF843-9CC3-46B8-9655-6483B9EEE8B0}"/>
              </a:ext>
            </a:extLst>
          </p:cNvPr>
          <p:cNvSpPr>
            <a:spLocks noGrp="1"/>
          </p:cNvSpPr>
          <p:nvPr>
            <p:ph type="body" sz="half" idx="1"/>
          </p:nvPr>
        </p:nvSpPr>
        <p:spPr>
          <a:xfrm>
            <a:off x="-38144" y="2022537"/>
            <a:ext cx="4670976" cy="4949752"/>
          </a:xfrm>
        </p:spPr>
        <p:txBody>
          <a:bodyPr vert="horz" lIns="91440" tIns="45720" rIns="91440" bIns="45720" rtlCol="0">
            <a:normAutofit fontScale="92500" lnSpcReduction="10000"/>
          </a:bodyPr>
          <a:lstStyle/>
          <a:p>
            <a:r>
              <a:rPr lang="en-US" sz="2800"/>
              <a:t>what’s in the shade of the trees</a:t>
            </a:r>
          </a:p>
          <a:p>
            <a:r>
              <a:rPr lang="en-US" sz="2800"/>
              <a:t>What’s outside the gate to the right</a:t>
            </a:r>
          </a:p>
          <a:p>
            <a:r>
              <a:rPr lang="en-US" sz="2800"/>
              <a:t>broken or damaged equipment</a:t>
            </a:r>
          </a:p>
          <a:p>
            <a:r>
              <a:rPr lang="en-US" sz="2800"/>
              <a:t> Fencing condition</a:t>
            </a:r>
          </a:p>
          <a:p>
            <a:r>
              <a:rPr lang="en-US" sz="2800"/>
              <a:t>Storage shed/room?</a:t>
            </a:r>
          </a:p>
          <a:p>
            <a:r>
              <a:rPr lang="en-US" sz="2800"/>
              <a:t>Dead limbs hanging from the trees</a:t>
            </a:r>
          </a:p>
          <a:p>
            <a:r>
              <a:rPr lang="en-US" sz="2800"/>
              <a:t>If the structure with the roof is a sandbox</a:t>
            </a:r>
          </a:p>
          <a:p>
            <a:endParaRPr lang="en-US" sz="1600"/>
          </a:p>
        </p:txBody>
      </p:sp>
      <p:pic>
        <p:nvPicPr>
          <p:cNvPr id="16" name="Picture 5" descr="C:\Documents and Settings\Charles_McKenzie\Desktop\CCC photos\Roll14\000001-R14-E320.jpg">
            <a:extLst>
              <a:ext uri="{FF2B5EF4-FFF2-40B4-BE49-F238E27FC236}">
                <a16:creationId xmlns:a16="http://schemas.microsoft.com/office/drawing/2014/main" id="{1BC0A2FC-A162-47ED-BEE0-0B5CE9BA4CDE}"/>
              </a:ext>
            </a:extLst>
          </p:cNvPr>
          <p:cNvPicPr>
            <a:picLocks noChangeAspect="1" noChangeArrowheads="1"/>
          </p:cNvPicPr>
          <p:nvPr/>
        </p:nvPicPr>
        <p:blipFill>
          <a:blip r:embed="rId5" cstate="print"/>
          <a:srcRect t="870" b="870"/>
          <a:stretch>
            <a:fillRect/>
          </a:stretch>
        </p:blipFill>
        <p:spPr bwMode="auto">
          <a:xfrm>
            <a:off x="5128434" y="1024138"/>
            <a:ext cx="6938920" cy="4950642"/>
          </a:xfrm>
          <a:prstGeom prst="rect">
            <a:avLst/>
          </a:prstGeom>
          <a:noFill/>
        </p:spPr>
      </p:pic>
    </p:spTree>
    <p:extLst>
      <p:ext uri="{BB962C8B-B14F-4D97-AF65-F5344CB8AC3E}">
        <p14:creationId xmlns:p14="http://schemas.microsoft.com/office/powerpoint/2010/main" val="1788127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88F5C15-5BC6-4F5A-BCB4-412E09DDD2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C464E57E-E5DA-4983-840E-E0F92344F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CB7F183-8C81-48F0-AB7A-BB225A6F59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B3F17B31-9837-4784-A125-21EFCBD0D0C0}"/>
              </a:ext>
            </a:extLst>
          </p:cNvPr>
          <p:cNvPicPr>
            <a:picLocks noChangeAspect="1"/>
          </p:cNvPicPr>
          <p:nvPr/>
        </p:nvPicPr>
        <p:blipFill rotWithShape="1">
          <a:blip r:embed="rId3"/>
          <a:srcRect l="4902" r="12881" b="-1"/>
          <a:stretch/>
        </p:blipFill>
        <p:spPr>
          <a:xfrm>
            <a:off x="8752080" y="136001"/>
            <a:ext cx="3020820" cy="2755677"/>
          </a:xfrm>
          <a:prstGeom prst="rect">
            <a:avLst/>
          </a:prstGeom>
          <a:ln>
            <a:noFill/>
          </a:ln>
          <a:effectLst/>
        </p:spPr>
      </p:pic>
      <p:sp>
        <p:nvSpPr>
          <p:cNvPr id="16" name="Rectangle 15">
            <a:extLst>
              <a:ext uri="{FF2B5EF4-FFF2-40B4-BE49-F238E27FC236}">
                <a16:creationId xmlns:a16="http://schemas.microsoft.com/office/drawing/2014/main" id="{7E7A0DDB-02D0-4721-9306-E8AEA0476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8B28083-BF93-452D-9203-78B9F6CF66F3}"/>
              </a:ext>
            </a:extLst>
          </p:cNvPr>
          <p:cNvSpPr>
            <a:spLocks noGrp="1"/>
          </p:cNvSpPr>
          <p:nvPr>
            <p:ph type="title"/>
          </p:nvPr>
        </p:nvSpPr>
        <p:spPr>
          <a:xfrm>
            <a:off x="680321" y="753228"/>
            <a:ext cx="7087552" cy="1080938"/>
          </a:xfrm>
        </p:spPr>
        <p:txBody>
          <a:bodyPr>
            <a:normAutofit/>
          </a:bodyPr>
          <a:lstStyle/>
          <a:p>
            <a:r>
              <a:rPr lang="en-US"/>
              <a:t>Animal and Vermin Control .2831(a)</a:t>
            </a:r>
          </a:p>
        </p:txBody>
      </p:sp>
      <p:pic>
        <p:nvPicPr>
          <p:cNvPr id="18" name="Picture 17">
            <a:extLst>
              <a:ext uri="{FF2B5EF4-FFF2-40B4-BE49-F238E27FC236}">
                <a16:creationId xmlns:a16="http://schemas.microsoft.com/office/drawing/2014/main" id="{AA1D6C94-3CA3-4C20-8463-EE546BE578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58B28FAF-6770-4F1A-AD8D-6A5A1BBAD71B}"/>
              </a:ext>
            </a:extLst>
          </p:cNvPr>
          <p:cNvSpPr>
            <a:spLocks noGrp="1"/>
          </p:cNvSpPr>
          <p:nvPr>
            <p:ph idx="1"/>
          </p:nvPr>
        </p:nvSpPr>
        <p:spPr>
          <a:xfrm>
            <a:off x="419100" y="2113871"/>
            <a:ext cx="8299029" cy="4601253"/>
          </a:xfrm>
        </p:spPr>
        <p:txBody>
          <a:bodyPr>
            <a:normAutofit/>
          </a:bodyPr>
          <a:lstStyle/>
          <a:p>
            <a:r>
              <a:rPr lang="en-US" sz="3200"/>
              <a:t>Vaccination records available for animals on the premises</a:t>
            </a:r>
          </a:p>
          <a:p>
            <a:r>
              <a:rPr lang="en-US" sz="3200"/>
              <a:t>Any animals kept as pets shall be examined by a Veterinarian</a:t>
            </a:r>
          </a:p>
          <a:p>
            <a:r>
              <a:rPr lang="en-US" sz="3200"/>
              <a:t>Animals belonging to child care owners, employees, volunteers, visitors, and children shall not be allowed in child care centers or on the premises unless the requirements are met.</a:t>
            </a:r>
          </a:p>
          <a:p>
            <a:endParaRPr lang="en-US" sz="2000"/>
          </a:p>
        </p:txBody>
      </p:sp>
      <p:pic>
        <p:nvPicPr>
          <p:cNvPr id="7" name="Picture 6">
            <a:extLst>
              <a:ext uri="{FF2B5EF4-FFF2-40B4-BE49-F238E27FC236}">
                <a16:creationId xmlns:a16="http://schemas.microsoft.com/office/drawing/2014/main" id="{98DC7420-9D27-4664-A7D7-80A9451E6FF8}"/>
              </a:ext>
            </a:extLst>
          </p:cNvPr>
          <p:cNvPicPr>
            <a:picLocks noChangeAspect="1"/>
          </p:cNvPicPr>
          <p:nvPr/>
        </p:nvPicPr>
        <p:blipFill rotWithShape="1">
          <a:blip r:embed="rId5"/>
          <a:srcRect l="6405" t="11819" r="13485" b="12834"/>
          <a:stretch/>
        </p:blipFill>
        <p:spPr>
          <a:xfrm>
            <a:off x="8748309" y="2367269"/>
            <a:ext cx="3010304" cy="2123461"/>
          </a:xfrm>
          <a:prstGeom prst="rect">
            <a:avLst/>
          </a:prstGeom>
        </p:spPr>
      </p:pic>
      <p:pic>
        <p:nvPicPr>
          <p:cNvPr id="9" name="Picture 8">
            <a:extLst>
              <a:ext uri="{FF2B5EF4-FFF2-40B4-BE49-F238E27FC236}">
                <a16:creationId xmlns:a16="http://schemas.microsoft.com/office/drawing/2014/main" id="{9736311F-F7AD-4582-9FAB-C6400DE8C8A7}"/>
              </a:ext>
            </a:extLst>
          </p:cNvPr>
          <p:cNvPicPr>
            <a:picLocks noChangeAspect="1"/>
          </p:cNvPicPr>
          <p:nvPr/>
        </p:nvPicPr>
        <p:blipFill rotWithShape="1">
          <a:blip r:embed="rId6"/>
          <a:srcRect l="26482" t="8889" r="13628" b="23752"/>
          <a:stretch/>
        </p:blipFill>
        <p:spPr>
          <a:xfrm>
            <a:off x="8732417" y="4490730"/>
            <a:ext cx="3020820" cy="2123461"/>
          </a:xfrm>
          <a:prstGeom prst="rect">
            <a:avLst/>
          </a:prstGeom>
        </p:spPr>
      </p:pic>
    </p:spTree>
    <p:extLst>
      <p:ext uri="{BB962C8B-B14F-4D97-AF65-F5344CB8AC3E}">
        <p14:creationId xmlns:p14="http://schemas.microsoft.com/office/powerpoint/2010/main" val="1507146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id="{F39EC55B-1FD2-43C2-A455-323AD2271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8" name="Picture 137">
            <a:extLst>
              <a:ext uri="{FF2B5EF4-FFF2-40B4-BE49-F238E27FC236}">
                <a16:creationId xmlns:a16="http://schemas.microsoft.com/office/drawing/2014/main" id="{508FA8E3-79E3-477B-BA78-69DE532BE8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0" name="Picture 139">
            <a:extLst>
              <a:ext uri="{FF2B5EF4-FFF2-40B4-BE49-F238E27FC236}">
                <a16:creationId xmlns:a16="http://schemas.microsoft.com/office/drawing/2014/main" id="{761D2584-EFD9-4C7A-B5C2-267A57B1BD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2" name="Rectangle 141">
            <a:extLst>
              <a:ext uri="{FF2B5EF4-FFF2-40B4-BE49-F238E27FC236}">
                <a16:creationId xmlns:a16="http://schemas.microsoft.com/office/drawing/2014/main" id="{D370B01C-0674-41AA-9308-ACAE63B0B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4" name="Rectangle 143">
            <a:extLst>
              <a:ext uri="{FF2B5EF4-FFF2-40B4-BE49-F238E27FC236}">
                <a16:creationId xmlns:a16="http://schemas.microsoft.com/office/drawing/2014/main" id="{D1F3C1A5-3206-4F5F-B1F4-C655C505D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46" name="Group 145">
            <a:extLst>
              <a:ext uri="{FF2B5EF4-FFF2-40B4-BE49-F238E27FC236}">
                <a16:creationId xmlns:a16="http://schemas.microsoft.com/office/drawing/2014/main" id="{337C45B0-1CC0-455C-A797-A457809DF5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7" name="Rectangle 146">
              <a:extLst>
                <a:ext uri="{FF2B5EF4-FFF2-40B4-BE49-F238E27FC236}">
                  <a16:creationId xmlns:a16="http://schemas.microsoft.com/office/drawing/2014/main" id="{F8640AE5-B1B2-46FC-AB0C-9DAFF1F2F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147">
              <a:extLst>
                <a:ext uri="{FF2B5EF4-FFF2-40B4-BE49-F238E27FC236}">
                  <a16:creationId xmlns:a16="http://schemas.microsoft.com/office/drawing/2014/main" id="{48D825BC-E422-4ECA-894E-4E55CDEAA6C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50" name="Rectangle 149">
            <a:extLst>
              <a:ext uri="{FF2B5EF4-FFF2-40B4-BE49-F238E27FC236}">
                <a16:creationId xmlns:a16="http://schemas.microsoft.com/office/drawing/2014/main" id="{B55C2A7F-B900-498C-8B47-2EEEA32E1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50" name="Rectangle 2"/>
          <p:cNvSpPr>
            <a:spLocks noGrp="1" noChangeArrowheads="1"/>
          </p:cNvSpPr>
          <p:nvPr>
            <p:ph type="title"/>
          </p:nvPr>
        </p:nvSpPr>
        <p:spPr>
          <a:xfrm>
            <a:off x="680322" y="753228"/>
            <a:ext cx="4196478" cy="1080938"/>
          </a:xfrm>
        </p:spPr>
        <p:txBody>
          <a:bodyPr vert="horz" lIns="91440" tIns="45720" rIns="91440" bIns="45720" rtlCol="0" anchor="ctr">
            <a:normAutofit/>
          </a:bodyPr>
          <a:lstStyle/>
          <a:p>
            <a:r>
              <a:rPr lang="en-US" sz="3000"/>
              <a:t>.2832(c)(1)  Equipment …in good repair…</a:t>
            </a:r>
          </a:p>
        </p:txBody>
      </p:sp>
      <p:pic>
        <p:nvPicPr>
          <p:cNvPr id="152" name="Picture 151">
            <a:extLst>
              <a:ext uri="{FF2B5EF4-FFF2-40B4-BE49-F238E27FC236}">
                <a16:creationId xmlns:a16="http://schemas.microsoft.com/office/drawing/2014/main" id="{3D7820E3-A960-442E-BB4C-E4C1BE118E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051" name="Rectangle 3"/>
          <p:cNvSpPr>
            <a:spLocks noGrp="1" noChangeArrowheads="1"/>
          </p:cNvSpPr>
          <p:nvPr>
            <p:ph type="body" sz="half" idx="1"/>
          </p:nvPr>
        </p:nvSpPr>
        <p:spPr>
          <a:xfrm>
            <a:off x="276837" y="2587397"/>
            <a:ext cx="4823669" cy="3348791"/>
          </a:xfrm>
        </p:spPr>
        <p:txBody>
          <a:bodyPr vert="horz" lIns="91440" tIns="45720" rIns="91440" bIns="45720" rtlCol="0">
            <a:normAutofit/>
          </a:bodyPr>
          <a:lstStyle/>
          <a:p>
            <a:pPr lvl="1"/>
            <a:r>
              <a:rPr lang="en-US" sz="3000"/>
              <a:t>Sharp edges caused by wear, breaks, cracks</a:t>
            </a:r>
          </a:p>
          <a:p>
            <a:pPr lvl="1"/>
            <a:r>
              <a:rPr lang="en-US" sz="3000"/>
              <a:t>Paint condition, rust and other damage on play equipment</a:t>
            </a:r>
          </a:p>
          <a:p>
            <a:pPr lvl="1"/>
            <a:r>
              <a:rPr lang="en-US" sz="3000"/>
              <a:t>Toys that need cleaning</a:t>
            </a:r>
          </a:p>
          <a:p>
            <a:endParaRPr lang="en-US" sz="1600"/>
          </a:p>
        </p:txBody>
      </p:sp>
      <p:sp>
        <p:nvSpPr>
          <p:cNvPr id="154" name="Rectangle 153">
            <a:extLst>
              <a:ext uri="{FF2B5EF4-FFF2-40B4-BE49-F238E27FC236}">
                <a16:creationId xmlns:a16="http://schemas.microsoft.com/office/drawing/2014/main" id="{F3B59174-A5FB-4685-85BC-0D042F411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7" y="488844"/>
            <a:ext cx="3378077" cy="3526040"/>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76F7DB-7422-4073-BA79-797CF8163544}"/>
              </a:ext>
            </a:extLst>
          </p:cNvPr>
          <p:cNvPicPr>
            <a:picLocks noChangeAspect="1"/>
          </p:cNvPicPr>
          <p:nvPr/>
        </p:nvPicPr>
        <p:blipFill>
          <a:blip r:embed="rId5"/>
          <a:stretch>
            <a:fillRect/>
          </a:stretch>
        </p:blipFill>
        <p:spPr>
          <a:xfrm rot="5400000">
            <a:off x="5375216" y="562827"/>
            <a:ext cx="3526038" cy="3378077"/>
          </a:xfrm>
          <a:prstGeom prst="rect">
            <a:avLst/>
          </a:prstGeom>
        </p:spPr>
      </p:pic>
      <p:sp>
        <p:nvSpPr>
          <p:cNvPr id="156" name="Rectangle 155">
            <a:extLst>
              <a:ext uri="{FF2B5EF4-FFF2-40B4-BE49-F238E27FC236}">
                <a16:creationId xmlns:a16="http://schemas.microsoft.com/office/drawing/2014/main" id="{AB570081-9A6B-4A68-A20C-D627557598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80" y="488844"/>
            <a:ext cx="2739690" cy="2480872"/>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 ground&#10;&#10;Description generated with high confidence">
            <a:extLst>
              <a:ext uri="{FF2B5EF4-FFF2-40B4-BE49-F238E27FC236}">
                <a16:creationId xmlns:a16="http://schemas.microsoft.com/office/drawing/2014/main" id="{CCDC0DF3-DF9D-429F-982A-322D3363AEA7}"/>
              </a:ext>
            </a:extLst>
          </p:cNvPr>
          <p:cNvPicPr>
            <a:picLocks noChangeAspect="1"/>
          </p:cNvPicPr>
          <p:nvPr/>
        </p:nvPicPr>
        <p:blipFill rotWithShape="1">
          <a:blip r:embed="rId6"/>
          <a:srcRect l="44399" r="14077"/>
          <a:stretch/>
        </p:blipFill>
        <p:spPr>
          <a:xfrm>
            <a:off x="8975287" y="488843"/>
            <a:ext cx="2732083" cy="2480873"/>
          </a:xfrm>
          <a:prstGeom prst="rect">
            <a:avLst/>
          </a:prstGeom>
        </p:spPr>
      </p:pic>
      <p:sp>
        <p:nvSpPr>
          <p:cNvPr id="158" name="Rectangle 157">
            <a:extLst>
              <a:ext uri="{FF2B5EF4-FFF2-40B4-BE49-F238E27FC236}">
                <a16:creationId xmlns:a16="http://schemas.microsoft.com/office/drawing/2014/main" id="{1D121718-2EA4-4B53-8F7D-41B6E699A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8" y="4169238"/>
            <a:ext cx="3378077" cy="22093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00FC8BA8-D121-4357-9AA3-3A0C26F8B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80" y="3130583"/>
            <a:ext cx="2739690" cy="3248034"/>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itting, outdoor, chair&#10;&#10;Description generated with high confidence">
            <a:extLst>
              <a:ext uri="{FF2B5EF4-FFF2-40B4-BE49-F238E27FC236}">
                <a16:creationId xmlns:a16="http://schemas.microsoft.com/office/drawing/2014/main" id="{6FEB6CA0-E563-4D7A-8FCD-8679950B03A5}"/>
              </a:ext>
            </a:extLst>
          </p:cNvPr>
          <p:cNvPicPr>
            <a:picLocks noChangeAspect="1"/>
          </p:cNvPicPr>
          <p:nvPr/>
        </p:nvPicPr>
        <p:blipFill>
          <a:blip r:embed="rId7"/>
          <a:stretch>
            <a:fillRect/>
          </a:stretch>
        </p:blipFill>
        <p:spPr>
          <a:xfrm rot="5400000">
            <a:off x="8722042" y="3383830"/>
            <a:ext cx="3238572" cy="2732083"/>
          </a:xfrm>
          <a:prstGeom prst="rect">
            <a:avLst/>
          </a:prstGeom>
        </p:spPr>
      </p:pic>
    </p:spTree>
    <p:extLst>
      <p:ext uri="{BB962C8B-B14F-4D97-AF65-F5344CB8AC3E}">
        <p14:creationId xmlns:p14="http://schemas.microsoft.com/office/powerpoint/2010/main" val="582149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3D32-FA07-44A6-B741-D164C2F779F9}"/>
              </a:ext>
            </a:extLst>
          </p:cNvPr>
          <p:cNvSpPr>
            <a:spLocks noGrp="1"/>
          </p:cNvSpPr>
          <p:nvPr>
            <p:ph type="title"/>
          </p:nvPr>
        </p:nvSpPr>
        <p:spPr>
          <a:xfrm>
            <a:off x="914400" y="282048"/>
            <a:ext cx="10363200" cy="1982980"/>
          </a:xfrm>
        </p:spPr>
        <p:txBody>
          <a:bodyPr>
            <a:normAutofit/>
          </a:bodyPr>
          <a:lstStyle/>
          <a:p>
            <a:r>
              <a:rPr lang="en-US" sz="4200"/>
              <a:t>…Wells, grease traps, cisterns, and utility equipment shall be made inaccessible to children..2832(a)</a:t>
            </a:r>
          </a:p>
        </p:txBody>
      </p:sp>
      <p:pic>
        <p:nvPicPr>
          <p:cNvPr id="4" name="Picture 3">
            <a:extLst>
              <a:ext uri="{FF2B5EF4-FFF2-40B4-BE49-F238E27FC236}">
                <a16:creationId xmlns:a16="http://schemas.microsoft.com/office/drawing/2014/main" id="{1F4B6B42-9AAE-495C-89BE-88F9B5191BE0}"/>
              </a:ext>
            </a:extLst>
          </p:cNvPr>
          <p:cNvPicPr>
            <a:picLocks noChangeAspect="1"/>
          </p:cNvPicPr>
          <p:nvPr/>
        </p:nvPicPr>
        <p:blipFill>
          <a:blip r:embed="rId2"/>
          <a:stretch>
            <a:fillRect/>
          </a:stretch>
        </p:blipFill>
        <p:spPr>
          <a:xfrm rot="5400000">
            <a:off x="1097140" y="2882899"/>
            <a:ext cx="4066151" cy="3270258"/>
          </a:xfrm>
          <a:prstGeom prst="rect">
            <a:avLst/>
          </a:prstGeom>
        </p:spPr>
      </p:pic>
      <p:pic>
        <p:nvPicPr>
          <p:cNvPr id="9" name="Picture 3" descr="C:\Documents and Settings\Charles_McKenzie\Desktop\CCC photos\Roll14\000001-R14-E322.jpg">
            <a:extLst>
              <a:ext uri="{FF2B5EF4-FFF2-40B4-BE49-F238E27FC236}">
                <a16:creationId xmlns:a16="http://schemas.microsoft.com/office/drawing/2014/main" id="{0222B12B-87B6-4FC7-A7BF-D2039BDB732E}"/>
              </a:ext>
            </a:extLst>
          </p:cNvPr>
          <p:cNvPicPr>
            <a:picLocks noGrp="1" noChangeAspect="1" noChangeArrowheads="1"/>
          </p:cNvPicPr>
          <p:nvPr>
            <p:ph type="clipArt" sz="half" idx="2"/>
          </p:nvPr>
        </p:nvPicPr>
        <p:blipFill>
          <a:blip r:embed="rId3" cstate="print"/>
          <a:srcRect/>
          <a:stretch>
            <a:fillRect/>
          </a:stretch>
        </p:blipFill>
        <p:spPr bwMode="auto">
          <a:xfrm>
            <a:off x="6414446" y="2650962"/>
            <a:ext cx="3420387" cy="3888959"/>
          </a:xfrm>
          <a:prstGeom prst="rect">
            <a:avLst/>
          </a:prstGeom>
          <a:noFill/>
        </p:spPr>
      </p:pic>
    </p:spTree>
    <p:extLst>
      <p:ext uri="{BB962C8B-B14F-4D97-AF65-F5344CB8AC3E}">
        <p14:creationId xmlns:p14="http://schemas.microsoft.com/office/powerpoint/2010/main" val="1858374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3D32-FA07-44A6-B741-D164C2F779F9}"/>
              </a:ext>
            </a:extLst>
          </p:cNvPr>
          <p:cNvSpPr>
            <a:spLocks noGrp="1"/>
          </p:cNvSpPr>
          <p:nvPr>
            <p:ph type="title"/>
          </p:nvPr>
        </p:nvSpPr>
        <p:spPr/>
        <p:txBody>
          <a:bodyPr>
            <a:normAutofit/>
          </a:bodyPr>
          <a:lstStyle/>
          <a:p>
            <a:r>
              <a:rPr lang="en-US" sz="4200"/>
              <a:t>…inaccessible to children. .2832(a)</a:t>
            </a:r>
          </a:p>
        </p:txBody>
      </p:sp>
      <p:pic>
        <p:nvPicPr>
          <p:cNvPr id="8" name="Picture 7">
            <a:extLst>
              <a:ext uri="{FF2B5EF4-FFF2-40B4-BE49-F238E27FC236}">
                <a16:creationId xmlns:a16="http://schemas.microsoft.com/office/drawing/2014/main" id="{F36CA0FE-089D-42E6-8EE4-19B5A6486B04}"/>
              </a:ext>
            </a:extLst>
          </p:cNvPr>
          <p:cNvPicPr>
            <a:picLocks noChangeAspect="1"/>
          </p:cNvPicPr>
          <p:nvPr/>
        </p:nvPicPr>
        <p:blipFill>
          <a:blip r:embed="rId2"/>
          <a:stretch>
            <a:fillRect/>
          </a:stretch>
        </p:blipFill>
        <p:spPr>
          <a:xfrm>
            <a:off x="857956" y="1888067"/>
            <a:ext cx="4110606" cy="4648200"/>
          </a:xfrm>
          <a:prstGeom prst="rect">
            <a:avLst/>
          </a:prstGeom>
        </p:spPr>
      </p:pic>
      <p:pic>
        <p:nvPicPr>
          <p:cNvPr id="7" name="Online Image Placeholder 5">
            <a:extLst>
              <a:ext uri="{FF2B5EF4-FFF2-40B4-BE49-F238E27FC236}">
                <a16:creationId xmlns:a16="http://schemas.microsoft.com/office/drawing/2014/main" id="{E7AD65C3-4737-4275-819E-0BDFC549FEAC}"/>
              </a:ext>
            </a:extLst>
          </p:cNvPr>
          <p:cNvPicPr>
            <a:picLocks noGrp="1" noChangeAspect="1"/>
          </p:cNvPicPr>
          <p:nvPr>
            <p:ph type="clipArt" sz="half" idx="2"/>
          </p:nvPr>
        </p:nvPicPr>
        <p:blipFill>
          <a:blip r:embed="rId3"/>
          <a:stretch>
            <a:fillRect/>
          </a:stretch>
        </p:blipFill>
        <p:spPr>
          <a:xfrm>
            <a:off x="5199147" y="2813756"/>
            <a:ext cx="3262136" cy="2571044"/>
          </a:xfrm>
        </p:spPr>
      </p:pic>
      <p:pic>
        <p:nvPicPr>
          <p:cNvPr id="9" name="Picture 8">
            <a:extLst>
              <a:ext uri="{FF2B5EF4-FFF2-40B4-BE49-F238E27FC236}">
                <a16:creationId xmlns:a16="http://schemas.microsoft.com/office/drawing/2014/main" id="{6B93F6A0-902C-4C58-B681-90716F6EDE89}"/>
              </a:ext>
            </a:extLst>
          </p:cNvPr>
          <p:cNvPicPr>
            <a:picLocks noChangeAspect="1"/>
          </p:cNvPicPr>
          <p:nvPr/>
        </p:nvPicPr>
        <p:blipFill>
          <a:blip r:embed="rId4"/>
          <a:stretch>
            <a:fillRect/>
          </a:stretch>
        </p:blipFill>
        <p:spPr>
          <a:xfrm>
            <a:off x="8691869" y="2066488"/>
            <a:ext cx="2691991" cy="3810000"/>
          </a:xfrm>
          <a:prstGeom prst="rect">
            <a:avLst/>
          </a:prstGeom>
        </p:spPr>
      </p:pic>
    </p:spTree>
    <p:extLst>
      <p:ext uri="{BB962C8B-B14F-4D97-AF65-F5344CB8AC3E}">
        <p14:creationId xmlns:p14="http://schemas.microsoft.com/office/powerpoint/2010/main" val="4271763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95402-AA2E-4860-A118-159B0EA57974}"/>
              </a:ext>
            </a:extLst>
          </p:cNvPr>
          <p:cNvSpPr>
            <a:spLocks noGrp="1"/>
          </p:cNvSpPr>
          <p:nvPr>
            <p:ph type="title"/>
          </p:nvPr>
        </p:nvSpPr>
        <p:spPr>
          <a:xfrm>
            <a:off x="835378" y="609600"/>
            <a:ext cx="10363200" cy="1143000"/>
          </a:xfrm>
        </p:spPr>
        <p:txBody>
          <a:bodyPr>
            <a:noAutofit/>
          </a:bodyPr>
          <a:lstStyle/>
          <a:p>
            <a:pPr algn="ctr"/>
            <a:r>
              <a:rPr lang="en-US" sz="4200"/>
              <a:t>Black widows may not have the characteristic red hour glass.</a:t>
            </a:r>
          </a:p>
        </p:txBody>
      </p:sp>
      <p:pic>
        <p:nvPicPr>
          <p:cNvPr id="6" name="Online Image Placeholder 5">
            <a:extLst>
              <a:ext uri="{FF2B5EF4-FFF2-40B4-BE49-F238E27FC236}">
                <a16:creationId xmlns:a16="http://schemas.microsoft.com/office/drawing/2014/main" id="{87FB24EB-7B26-419C-8D7B-8FCDB0260BB6}"/>
              </a:ext>
            </a:extLst>
          </p:cNvPr>
          <p:cNvPicPr>
            <a:picLocks noGrp="1" noChangeAspect="1"/>
          </p:cNvPicPr>
          <p:nvPr>
            <p:ph type="clipArt" sz="half" idx="2"/>
          </p:nvPr>
        </p:nvPicPr>
        <p:blipFill>
          <a:blip r:embed="rId2"/>
          <a:stretch>
            <a:fillRect/>
          </a:stretch>
        </p:blipFill>
        <p:spPr>
          <a:xfrm>
            <a:off x="757620" y="2124348"/>
            <a:ext cx="4945566" cy="3867019"/>
          </a:xfrm>
        </p:spPr>
      </p:pic>
      <p:pic>
        <p:nvPicPr>
          <p:cNvPr id="4" name="Online Image Placeholder 5">
            <a:extLst>
              <a:ext uri="{FF2B5EF4-FFF2-40B4-BE49-F238E27FC236}">
                <a16:creationId xmlns:a16="http://schemas.microsoft.com/office/drawing/2014/main" id="{89DEFE18-23B6-4668-B996-976FE6E29396}"/>
              </a:ext>
            </a:extLst>
          </p:cNvPr>
          <p:cNvPicPr>
            <a:picLocks noChangeAspect="1"/>
          </p:cNvPicPr>
          <p:nvPr/>
        </p:nvPicPr>
        <p:blipFill rotWithShape="1">
          <a:blip r:embed="rId3"/>
          <a:srcRect r="15218" b="5108"/>
          <a:stretch/>
        </p:blipFill>
        <p:spPr>
          <a:xfrm>
            <a:off x="6323295" y="2124348"/>
            <a:ext cx="4849114" cy="3867019"/>
          </a:xfrm>
          <a:prstGeom prst="rect">
            <a:avLst/>
          </a:prstGeom>
        </p:spPr>
      </p:pic>
      <p:sp>
        <p:nvSpPr>
          <p:cNvPr id="5" name="Title 1">
            <a:extLst>
              <a:ext uri="{FF2B5EF4-FFF2-40B4-BE49-F238E27FC236}">
                <a16:creationId xmlns:a16="http://schemas.microsoft.com/office/drawing/2014/main" id="{474A1B94-173A-415D-8526-F9FA22C32A9C}"/>
              </a:ext>
            </a:extLst>
          </p:cNvPr>
          <p:cNvSpPr txBox="1">
            <a:spLocks/>
          </p:cNvSpPr>
          <p:nvPr/>
        </p:nvSpPr>
        <p:spPr>
          <a:xfrm>
            <a:off x="7055891" y="5138229"/>
            <a:ext cx="3575713"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sz="2800"/>
              <a:t>Brown Widow</a:t>
            </a:r>
            <a:endParaRPr lang="en-US" sz="2800">
              <a:highlight>
                <a:srgbClr val="FF00FF"/>
              </a:highlight>
            </a:endParaRPr>
          </a:p>
        </p:txBody>
      </p:sp>
    </p:spTree>
    <p:extLst>
      <p:ext uri="{BB962C8B-B14F-4D97-AF65-F5344CB8AC3E}">
        <p14:creationId xmlns:p14="http://schemas.microsoft.com/office/powerpoint/2010/main" val="2081668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9CF843-9CC3-46B8-9655-6483B9EEE8B0}"/>
              </a:ext>
            </a:extLst>
          </p:cNvPr>
          <p:cNvSpPr>
            <a:spLocks noGrp="1"/>
          </p:cNvSpPr>
          <p:nvPr>
            <p:ph type="body" sz="half" idx="1"/>
          </p:nvPr>
        </p:nvSpPr>
        <p:spPr>
          <a:xfrm>
            <a:off x="525537" y="2499919"/>
            <a:ext cx="4952474" cy="3087149"/>
          </a:xfrm>
        </p:spPr>
        <p:txBody>
          <a:bodyPr vert="horz" lIns="91440" tIns="45720" rIns="91440" bIns="45720" rtlCol="0">
            <a:normAutofit lnSpcReduction="10000"/>
          </a:bodyPr>
          <a:lstStyle/>
          <a:p>
            <a:pPr marL="0" indent="0">
              <a:buNone/>
            </a:pPr>
            <a:r>
              <a:rPr lang="en-US" sz="3300">
                <a:effectLst/>
              </a:rPr>
              <a:t>A sandbox used in outdoor play shall be constructed to allow for drainage of water and shall be covered when not in use and kept clean.</a:t>
            </a:r>
          </a:p>
          <a:p>
            <a:endParaRPr lang="en-US" sz="1600"/>
          </a:p>
        </p:txBody>
      </p:sp>
      <p:pic>
        <p:nvPicPr>
          <p:cNvPr id="16" name="Picture 2" descr="C:\Documents and Settings\Charles_McKenzie\Desktop\CCC photos\000001-R13-E294.jpg">
            <a:extLst>
              <a:ext uri="{FF2B5EF4-FFF2-40B4-BE49-F238E27FC236}">
                <a16:creationId xmlns:a16="http://schemas.microsoft.com/office/drawing/2014/main" id="{94E5984D-46C9-458A-82A8-FCA3E5D3FCC7}"/>
              </a:ext>
            </a:extLst>
          </p:cNvPr>
          <p:cNvPicPr>
            <a:picLocks noGrp="1" noChangeAspect="1" noChangeArrowheads="1"/>
          </p:cNvPicPr>
          <p:nvPr>
            <p:ph type="clipArt" sz="half" idx="2"/>
          </p:nvPr>
        </p:nvPicPr>
        <p:blipFill>
          <a:blip r:embed="rId2" cstate="print"/>
          <a:srcRect/>
          <a:stretch>
            <a:fillRect/>
          </a:stretch>
        </p:blipFill>
        <p:spPr bwMode="auto">
          <a:xfrm>
            <a:off x="6388547" y="3242195"/>
            <a:ext cx="4475071" cy="3484897"/>
          </a:xfrm>
          <a:prstGeom prst="rect">
            <a:avLst/>
          </a:prstGeom>
          <a:noFill/>
        </p:spPr>
      </p:pic>
      <p:sp>
        <p:nvSpPr>
          <p:cNvPr id="18" name="Title 1">
            <a:extLst>
              <a:ext uri="{FF2B5EF4-FFF2-40B4-BE49-F238E27FC236}">
                <a16:creationId xmlns:a16="http://schemas.microsoft.com/office/drawing/2014/main" id="{55AE8EFC-BF45-4486-8FFE-0439B46DF82B}"/>
              </a:ext>
            </a:extLst>
          </p:cNvPr>
          <p:cNvSpPr>
            <a:spLocks noGrp="1"/>
          </p:cNvSpPr>
          <p:nvPr>
            <p:ph type="title"/>
          </p:nvPr>
        </p:nvSpPr>
        <p:spPr>
          <a:xfrm>
            <a:off x="151002" y="708025"/>
            <a:ext cx="5546356" cy="1081088"/>
          </a:xfrm>
        </p:spPr>
        <p:txBody>
          <a:bodyPr>
            <a:normAutofit fontScale="90000"/>
          </a:bodyPr>
          <a:lstStyle/>
          <a:p>
            <a:pPr algn="ctr"/>
            <a:r>
              <a:rPr lang="en-US" sz="4200"/>
              <a:t>Why cover a sandbox?  .2832(c)(2)</a:t>
            </a:r>
          </a:p>
        </p:txBody>
      </p:sp>
      <p:pic>
        <p:nvPicPr>
          <p:cNvPr id="8" name="Picture 7">
            <a:extLst>
              <a:ext uri="{FF2B5EF4-FFF2-40B4-BE49-F238E27FC236}">
                <a16:creationId xmlns:a16="http://schemas.microsoft.com/office/drawing/2014/main" id="{5F309941-2881-409B-9AD6-CD1D06E9CB76}"/>
              </a:ext>
            </a:extLst>
          </p:cNvPr>
          <p:cNvPicPr>
            <a:picLocks noChangeAspect="1"/>
          </p:cNvPicPr>
          <p:nvPr/>
        </p:nvPicPr>
        <p:blipFill rotWithShape="1">
          <a:blip r:embed="rId3"/>
          <a:srcRect l="2320" t="12983" r="3353" b="16037"/>
          <a:stretch/>
        </p:blipFill>
        <p:spPr>
          <a:xfrm>
            <a:off x="5697358" y="482650"/>
            <a:ext cx="5617569" cy="2612926"/>
          </a:xfrm>
          <a:prstGeom prst="rect">
            <a:avLst/>
          </a:prstGeom>
        </p:spPr>
      </p:pic>
    </p:spTree>
    <p:extLst>
      <p:ext uri="{BB962C8B-B14F-4D97-AF65-F5344CB8AC3E}">
        <p14:creationId xmlns:p14="http://schemas.microsoft.com/office/powerpoint/2010/main" val="98859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7DA6-6250-48A7-A006-17D89D889A2A}"/>
              </a:ext>
            </a:extLst>
          </p:cNvPr>
          <p:cNvSpPr>
            <a:spLocks noGrp="1"/>
          </p:cNvSpPr>
          <p:nvPr>
            <p:ph type="title"/>
          </p:nvPr>
        </p:nvSpPr>
        <p:spPr>
          <a:xfrm>
            <a:off x="680321" y="478563"/>
            <a:ext cx="5891395" cy="1653143"/>
          </a:xfrm>
        </p:spPr>
        <p:txBody>
          <a:bodyPr>
            <a:normAutofit/>
          </a:bodyPr>
          <a:lstStyle/>
          <a:p>
            <a:r>
              <a:rPr lang="en-US" sz="4000"/>
              <a:t>Water features/toys holding water .2832(b)</a:t>
            </a:r>
          </a:p>
        </p:txBody>
      </p:sp>
      <p:pic>
        <p:nvPicPr>
          <p:cNvPr id="10" name="Content Placeholder 4" descr="A picture containing cake, building, birthday, ground&#10;&#10;Description generated with high confidence">
            <a:extLst>
              <a:ext uri="{FF2B5EF4-FFF2-40B4-BE49-F238E27FC236}">
                <a16:creationId xmlns:a16="http://schemas.microsoft.com/office/drawing/2014/main" id="{8499AA7B-7ABB-4DBC-86F2-90CFE7A117A3}"/>
              </a:ext>
            </a:extLst>
          </p:cNvPr>
          <p:cNvPicPr>
            <a:picLocks noChangeAspect="1"/>
          </p:cNvPicPr>
          <p:nvPr/>
        </p:nvPicPr>
        <p:blipFill rotWithShape="1">
          <a:blip r:embed="rId2"/>
          <a:srcRect b="229"/>
          <a:stretch/>
        </p:blipFill>
        <p:spPr>
          <a:xfrm rot="5400000">
            <a:off x="3091022" y="2726555"/>
            <a:ext cx="4726293" cy="353659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A picture containing piece, indoor, food&#10;&#10;Description generated with high confidence">
            <a:extLst>
              <a:ext uri="{FF2B5EF4-FFF2-40B4-BE49-F238E27FC236}">
                <a16:creationId xmlns:a16="http://schemas.microsoft.com/office/drawing/2014/main" id="{DBCC073E-60AD-42BF-93EA-4CF3217F4F46}"/>
              </a:ext>
            </a:extLst>
          </p:cNvPr>
          <p:cNvPicPr>
            <a:picLocks noGrp="1" noChangeAspect="1"/>
          </p:cNvPicPr>
          <p:nvPr>
            <p:ph idx="1"/>
          </p:nvPr>
        </p:nvPicPr>
        <p:blipFill>
          <a:blip r:embed="rId3"/>
          <a:stretch>
            <a:fillRect/>
          </a:stretch>
        </p:blipFill>
        <p:spPr>
          <a:xfrm>
            <a:off x="6964936" y="393767"/>
            <a:ext cx="6539081" cy="53432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44F9C0D1-1D11-49F4-AC61-6A89E29C3C01}"/>
              </a:ext>
            </a:extLst>
          </p:cNvPr>
          <p:cNvSpPr txBox="1"/>
          <p:nvPr/>
        </p:nvSpPr>
        <p:spPr>
          <a:xfrm>
            <a:off x="512747" y="2131706"/>
            <a:ext cx="2674833" cy="3785652"/>
          </a:xfrm>
          <a:prstGeom prst="rect">
            <a:avLst/>
          </a:prstGeom>
          <a:noFill/>
        </p:spPr>
        <p:txBody>
          <a:bodyPr wrap="square" rtlCol="0">
            <a:spAutoFit/>
          </a:bodyPr>
          <a:lstStyle/>
          <a:p>
            <a:r>
              <a:rPr lang="en-US" sz="2400"/>
              <a:t>Sand toys, water tables and other items that can collect standing water in the outdoor learning environment shall be emptied and stored to prevent standing water.</a:t>
            </a:r>
          </a:p>
        </p:txBody>
      </p:sp>
    </p:spTree>
    <p:extLst>
      <p:ext uri="{BB962C8B-B14F-4D97-AF65-F5344CB8AC3E}">
        <p14:creationId xmlns:p14="http://schemas.microsoft.com/office/powerpoint/2010/main" val="4099425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8AA4-19BC-47BD-9ADF-F24432560234}"/>
              </a:ext>
            </a:extLst>
          </p:cNvPr>
          <p:cNvSpPr>
            <a:spLocks noGrp="1"/>
          </p:cNvSpPr>
          <p:nvPr>
            <p:ph type="title"/>
          </p:nvPr>
        </p:nvSpPr>
        <p:spPr>
          <a:xfrm>
            <a:off x="146756" y="880532"/>
            <a:ext cx="11300177" cy="880535"/>
          </a:xfrm>
        </p:spPr>
        <p:txBody>
          <a:bodyPr>
            <a:noAutofit/>
          </a:bodyPr>
          <a:lstStyle/>
          <a:p>
            <a:r>
              <a:rPr lang="en-US" sz="4000"/>
              <a:t>Water features/toys holding water .2832(b)</a:t>
            </a:r>
          </a:p>
        </p:txBody>
      </p:sp>
      <p:pic>
        <p:nvPicPr>
          <p:cNvPr id="5" name="Content Placeholder 4">
            <a:extLst>
              <a:ext uri="{FF2B5EF4-FFF2-40B4-BE49-F238E27FC236}">
                <a16:creationId xmlns:a16="http://schemas.microsoft.com/office/drawing/2014/main" id="{6548C2F2-6F47-4802-9F09-0BFB0AF25542}"/>
              </a:ext>
            </a:extLst>
          </p:cNvPr>
          <p:cNvPicPr>
            <a:picLocks noGrp="1" noChangeAspect="1"/>
          </p:cNvPicPr>
          <p:nvPr>
            <p:ph idx="1"/>
          </p:nvPr>
        </p:nvPicPr>
        <p:blipFill>
          <a:blip r:embed="rId2"/>
          <a:stretch>
            <a:fillRect/>
          </a:stretch>
        </p:blipFill>
        <p:spPr>
          <a:xfrm>
            <a:off x="7542793" y="2402006"/>
            <a:ext cx="4398999" cy="4064168"/>
          </a:xfrm>
        </p:spPr>
      </p:pic>
      <p:sp>
        <p:nvSpPr>
          <p:cNvPr id="6" name="Content Placeholder 2">
            <a:extLst>
              <a:ext uri="{FF2B5EF4-FFF2-40B4-BE49-F238E27FC236}">
                <a16:creationId xmlns:a16="http://schemas.microsoft.com/office/drawing/2014/main" id="{1104B07C-A88B-4E83-A4EE-4C98953F606E}"/>
              </a:ext>
            </a:extLst>
          </p:cNvPr>
          <p:cNvSpPr txBox="1">
            <a:spLocks/>
          </p:cNvSpPr>
          <p:nvPr/>
        </p:nvSpPr>
        <p:spPr>
          <a:xfrm>
            <a:off x="250208" y="2402006"/>
            <a:ext cx="7236014" cy="4064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2800">
                <a:effectLst>
                  <a:outerShdw blurRad="38100" dist="38100" dir="2700000" algn="tl">
                    <a:srgbClr val="000000">
                      <a:alpha val="43137"/>
                    </a:srgbClr>
                  </a:outerShdw>
                </a:effectLst>
              </a:rPr>
              <a:t>The life cycle typically takes two weeks, but depending on conditions, it can range from 4 days to as long as a month.</a:t>
            </a:r>
          </a:p>
          <a:p>
            <a:endParaRPr lang="en-US" sz="2800">
              <a:effectLst>
                <a:outerShdw blurRad="38100" dist="38100" dir="2700000" algn="tl">
                  <a:srgbClr val="000000">
                    <a:alpha val="43137"/>
                  </a:srgbClr>
                </a:outerShdw>
              </a:effectLst>
            </a:endParaRPr>
          </a:p>
          <a:p>
            <a:r>
              <a:rPr lang="en-US" sz="2800">
                <a:effectLst>
                  <a:outerShdw blurRad="38100" dist="38100" dir="2700000" algn="tl" rotWithShape="0">
                    <a:srgbClr val="000000">
                      <a:alpha val="43137"/>
                    </a:srgbClr>
                  </a:outerShdw>
                </a:effectLst>
              </a:rPr>
              <a:t>Mosquitos can travel long distances depending on the species, but don’t increase the population on the playground.</a:t>
            </a:r>
          </a:p>
        </p:txBody>
      </p:sp>
    </p:spTree>
    <p:extLst>
      <p:ext uri="{BB962C8B-B14F-4D97-AF65-F5344CB8AC3E}">
        <p14:creationId xmlns:p14="http://schemas.microsoft.com/office/powerpoint/2010/main" val="2708012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1C886-4342-4351-ADEF-38D6CEE06AC1}"/>
              </a:ext>
            </a:extLst>
          </p:cNvPr>
          <p:cNvSpPr>
            <a:spLocks noGrp="1"/>
          </p:cNvSpPr>
          <p:nvPr>
            <p:ph type="title"/>
          </p:nvPr>
        </p:nvSpPr>
        <p:spPr/>
        <p:txBody>
          <a:bodyPr>
            <a:normAutofit/>
          </a:bodyPr>
          <a:lstStyle/>
          <a:p>
            <a:r>
              <a:rPr lang="en-US" sz="4200"/>
              <a:t>Other concerns:</a:t>
            </a:r>
          </a:p>
        </p:txBody>
      </p:sp>
      <p:sp>
        <p:nvSpPr>
          <p:cNvPr id="3" name="Text Placeholder 2">
            <a:extLst>
              <a:ext uri="{FF2B5EF4-FFF2-40B4-BE49-F238E27FC236}">
                <a16:creationId xmlns:a16="http://schemas.microsoft.com/office/drawing/2014/main" id="{46C3AA34-AB84-408F-B574-BD0FEB7ED0D4}"/>
              </a:ext>
            </a:extLst>
          </p:cNvPr>
          <p:cNvSpPr>
            <a:spLocks noGrp="1"/>
          </p:cNvSpPr>
          <p:nvPr>
            <p:ph type="body" sz="half" idx="1"/>
          </p:nvPr>
        </p:nvSpPr>
        <p:spPr>
          <a:xfrm>
            <a:off x="914400" y="1619069"/>
            <a:ext cx="5108895" cy="5381806"/>
          </a:xfrm>
        </p:spPr>
        <p:txBody>
          <a:bodyPr>
            <a:noAutofit/>
          </a:bodyPr>
          <a:lstStyle/>
          <a:p>
            <a:r>
              <a:rPr lang="en-US" sz="3300"/>
              <a:t>Ours?  We shouldn’t ignore hazards.  Document with a comment on the comment addendum. Call DCDEE consultant if needed.</a:t>
            </a:r>
            <a:endParaRPr lang="en-US" sz="3300">
              <a:highlight>
                <a:srgbClr val="FF00FF"/>
              </a:highlight>
            </a:endParaRPr>
          </a:p>
        </p:txBody>
      </p:sp>
      <p:pic>
        <p:nvPicPr>
          <p:cNvPr id="5" name="Picture 7" descr="C:\Documents and Settings\Charles_McKenzie\Desktop\CCC photos\Roll14\000001-R14-E313.jpg">
            <a:extLst>
              <a:ext uri="{FF2B5EF4-FFF2-40B4-BE49-F238E27FC236}">
                <a16:creationId xmlns:a16="http://schemas.microsoft.com/office/drawing/2014/main" id="{76C6A3E5-3E95-4401-BD77-73694347FAED}"/>
              </a:ext>
            </a:extLst>
          </p:cNvPr>
          <p:cNvPicPr>
            <a:picLocks noGrp="1" noChangeAspect="1" noChangeArrowheads="1"/>
          </p:cNvPicPr>
          <p:nvPr>
            <p:ph type="clipArt" sz="half" idx="2"/>
          </p:nvPr>
        </p:nvPicPr>
        <p:blipFill>
          <a:blip r:embed="rId2" cstate="print"/>
          <a:srcRect/>
          <a:stretch>
            <a:fillRect/>
          </a:stretch>
        </p:blipFill>
        <p:spPr>
          <a:xfrm>
            <a:off x="7647435" y="2761861"/>
            <a:ext cx="4172654" cy="37312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close up of a garden&#10;&#10;Description generated with very high confidence">
            <a:extLst>
              <a:ext uri="{FF2B5EF4-FFF2-40B4-BE49-F238E27FC236}">
                <a16:creationId xmlns:a16="http://schemas.microsoft.com/office/drawing/2014/main" id="{E252B699-5294-4595-B6F5-6085EF5B9131}"/>
              </a:ext>
            </a:extLst>
          </p:cNvPr>
          <p:cNvPicPr>
            <a:picLocks noChangeAspect="1"/>
          </p:cNvPicPr>
          <p:nvPr/>
        </p:nvPicPr>
        <p:blipFill>
          <a:blip r:embed="rId3"/>
          <a:stretch>
            <a:fillRect/>
          </a:stretch>
        </p:blipFill>
        <p:spPr>
          <a:xfrm rot="5400000">
            <a:off x="6098955" y="347337"/>
            <a:ext cx="3959290" cy="38197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791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951E-2801-4752-A5B2-05F21497453D}"/>
              </a:ext>
            </a:extLst>
          </p:cNvPr>
          <p:cNvSpPr>
            <a:spLocks noGrp="1"/>
          </p:cNvSpPr>
          <p:nvPr>
            <p:ph type="title"/>
          </p:nvPr>
        </p:nvSpPr>
        <p:spPr/>
        <p:txBody>
          <a:bodyPr>
            <a:noAutofit/>
          </a:bodyPr>
          <a:lstStyle/>
          <a:p>
            <a:r>
              <a:rPr lang="en-US" sz="4200"/>
              <a:t>.2832(d) If a daily air quality forecast is made by the Division of Air Quality…</a:t>
            </a:r>
          </a:p>
        </p:txBody>
      </p:sp>
      <p:sp>
        <p:nvSpPr>
          <p:cNvPr id="3" name="Content Placeholder 2">
            <a:extLst>
              <a:ext uri="{FF2B5EF4-FFF2-40B4-BE49-F238E27FC236}">
                <a16:creationId xmlns:a16="http://schemas.microsoft.com/office/drawing/2014/main" id="{8E932275-50A6-47C9-839D-8BAC09CD502A}"/>
              </a:ext>
            </a:extLst>
          </p:cNvPr>
          <p:cNvSpPr>
            <a:spLocks noGrp="1"/>
          </p:cNvSpPr>
          <p:nvPr>
            <p:ph idx="1"/>
          </p:nvPr>
        </p:nvSpPr>
        <p:spPr/>
        <p:txBody>
          <a:bodyPr>
            <a:noAutofit/>
          </a:bodyPr>
          <a:lstStyle/>
          <a:p>
            <a:pPr marL="0" indent="0">
              <a:buNone/>
            </a:pPr>
            <a:r>
              <a:rPr lang="en-US" sz="3000"/>
              <a:t>outdoor activities (noon-8PM) shall be restricted as follows.</a:t>
            </a:r>
          </a:p>
          <a:p>
            <a:r>
              <a:rPr lang="en-US" sz="3000"/>
              <a:t>Code </a:t>
            </a:r>
            <a:r>
              <a:rPr lang="en-US" sz="3000" b="1">
                <a:solidFill>
                  <a:srgbClr val="FF9900"/>
                </a:solidFill>
              </a:rPr>
              <a:t>orange</a:t>
            </a:r>
            <a:r>
              <a:rPr lang="en-US" sz="3000"/>
              <a:t>-limit activity to 1 hour.</a:t>
            </a:r>
          </a:p>
          <a:p>
            <a:r>
              <a:rPr lang="en-US" sz="3000"/>
              <a:t>Code </a:t>
            </a:r>
            <a:r>
              <a:rPr lang="en-US" sz="3000" b="1">
                <a:solidFill>
                  <a:srgbClr val="FF3300"/>
                </a:solidFill>
              </a:rPr>
              <a:t>red</a:t>
            </a:r>
            <a:r>
              <a:rPr lang="en-US" sz="3000"/>
              <a:t>-limit activity to 15 minutes.</a:t>
            </a:r>
          </a:p>
          <a:p>
            <a:r>
              <a:rPr lang="en-US" sz="3000"/>
              <a:t>Code </a:t>
            </a:r>
            <a:r>
              <a:rPr lang="en-US" sz="3000" b="1">
                <a:solidFill>
                  <a:srgbClr val="CC00CC"/>
                </a:solidFill>
              </a:rPr>
              <a:t>purple</a:t>
            </a:r>
            <a:r>
              <a:rPr lang="en-US" sz="3000"/>
              <a:t>-no physical activity.</a:t>
            </a:r>
          </a:p>
          <a:p>
            <a:r>
              <a:rPr lang="en-US" sz="3000"/>
              <a:t>Provisions shall be made to allow children with diagnosed asthma or with coughing or wheezing symptoms to participate in physical activity indoors on these days.</a:t>
            </a:r>
          </a:p>
        </p:txBody>
      </p:sp>
    </p:spTree>
    <p:extLst>
      <p:ext uri="{BB962C8B-B14F-4D97-AF65-F5344CB8AC3E}">
        <p14:creationId xmlns:p14="http://schemas.microsoft.com/office/powerpoint/2010/main" val="3290824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2DAC6-6E19-4CCE-9FFF-8CFDA5597216}"/>
              </a:ext>
            </a:extLst>
          </p:cNvPr>
          <p:cNvSpPr>
            <a:spLocks noGrp="1"/>
          </p:cNvSpPr>
          <p:nvPr>
            <p:ph type="title"/>
          </p:nvPr>
        </p:nvSpPr>
        <p:spPr>
          <a:xfrm>
            <a:off x="402594" y="736450"/>
            <a:ext cx="9613861" cy="1080938"/>
          </a:xfrm>
        </p:spPr>
        <p:txBody>
          <a:bodyPr>
            <a:normAutofit/>
          </a:bodyPr>
          <a:lstStyle/>
          <a:p>
            <a:r>
              <a:rPr lang="en-US" sz="3200"/>
              <a:t>Airquality.climate.ncsu.edu/air-guide/</a:t>
            </a:r>
            <a:r>
              <a:rPr lang="en-US" sz="3200" err="1"/>
              <a:t>aq</a:t>
            </a:r>
            <a:r>
              <a:rPr lang="en-US" sz="3200"/>
              <a:t>-datasets/</a:t>
            </a:r>
          </a:p>
        </p:txBody>
      </p:sp>
      <p:pic>
        <p:nvPicPr>
          <p:cNvPr id="6" name="Content Placeholder 5">
            <a:extLst>
              <a:ext uri="{FF2B5EF4-FFF2-40B4-BE49-F238E27FC236}">
                <a16:creationId xmlns:a16="http://schemas.microsoft.com/office/drawing/2014/main" id="{A3275724-94F0-D8C6-9F64-74B931754264}"/>
              </a:ext>
            </a:extLst>
          </p:cNvPr>
          <p:cNvPicPr>
            <a:picLocks noGrp="1" noChangeAspect="1"/>
          </p:cNvPicPr>
          <p:nvPr>
            <p:ph idx="1"/>
          </p:nvPr>
        </p:nvPicPr>
        <p:blipFill>
          <a:blip r:embed="rId2"/>
          <a:stretch>
            <a:fillRect/>
          </a:stretch>
        </p:blipFill>
        <p:spPr>
          <a:xfrm>
            <a:off x="1973179" y="2213226"/>
            <a:ext cx="6824108" cy="4103353"/>
          </a:xfrm>
          <a:prstGeom prst="rect">
            <a:avLst/>
          </a:prstGeom>
        </p:spPr>
      </p:pic>
    </p:spTree>
    <p:extLst>
      <p:ext uri="{BB962C8B-B14F-4D97-AF65-F5344CB8AC3E}">
        <p14:creationId xmlns:p14="http://schemas.microsoft.com/office/powerpoint/2010/main" val="3678816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539E3D4-6962-40AB-8B73-E9DD5692F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490E84B-32AB-4B93-B2A7-C660A2894F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6" name="Rectangle 15">
            <a:extLst>
              <a:ext uri="{FF2B5EF4-FFF2-40B4-BE49-F238E27FC236}">
                <a16:creationId xmlns:a16="http://schemas.microsoft.com/office/drawing/2014/main" id="{AE7C53B3-E639-4BE7-9C53-AAF6DF686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D7F1D5-2F5D-4F06-91C2-5616C9AD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62AAA3A-A0E2-403C-9BBC-B04DDBA2EC2C}"/>
              </a:ext>
            </a:extLst>
          </p:cNvPr>
          <p:cNvSpPr>
            <a:spLocks noGrp="1"/>
          </p:cNvSpPr>
          <p:nvPr>
            <p:ph type="title"/>
          </p:nvPr>
        </p:nvSpPr>
        <p:spPr>
          <a:xfrm>
            <a:off x="184559" y="753228"/>
            <a:ext cx="4631886" cy="1080938"/>
          </a:xfrm>
        </p:spPr>
        <p:txBody>
          <a:bodyPr>
            <a:noAutofit/>
          </a:bodyPr>
          <a:lstStyle/>
          <a:p>
            <a:r>
              <a:rPr lang="en-US" sz="4200"/>
              <a:t>Told for the truth!</a:t>
            </a:r>
          </a:p>
        </p:txBody>
      </p:sp>
      <p:pic>
        <p:nvPicPr>
          <p:cNvPr id="20" name="Picture 19">
            <a:extLst>
              <a:ext uri="{FF2B5EF4-FFF2-40B4-BE49-F238E27FC236}">
                <a16:creationId xmlns:a16="http://schemas.microsoft.com/office/drawing/2014/main" id="{CA0F9C00-759D-439B-962A-EA32D60766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7" name="Picture 2" descr="C:\Documents and Settings\Charles_McKenzie\Desktop\CCC photos\Roll14\000001-R14-E310.jpg">
            <a:extLst>
              <a:ext uri="{FF2B5EF4-FFF2-40B4-BE49-F238E27FC236}">
                <a16:creationId xmlns:a16="http://schemas.microsoft.com/office/drawing/2014/main" id="{7A33EF2A-AEE9-4C7D-854B-11070C46ADCE}"/>
              </a:ext>
            </a:extLst>
          </p:cNvPr>
          <p:cNvPicPr>
            <a:picLocks noChangeAspect="1" noChangeArrowheads="1"/>
          </p:cNvPicPr>
          <p:nvPr/>
        </p:nvPicPr>
        <p:blipFill>
          <a:blip r:embed="rId4" cstate="print"/>
          <a:srcRect/>
          <a:stretch>
            <a:fillRect/>
          </a:stretch>
        </p:blipFill>
        <p:spPr bwMode="auto">
          <a:xfrm>
            <a:off x="5437697" y="466035"/>
            <a:ext cx="6269479" cy="4231898"/>
          </a:xfrm>
          <a:prstGeom prst="rect">
            <a:avLst/>
          </a:prstGeom>
          <a:noFill/>
          <a:ln>
            <a:noFill/>
          </a:ln>
          <a:effectLst>
            <a:outerShdw blurRad="76200" dist="63500" dir="5040000" algn="tl" rotWithShape="0">
              <a:srgbClr val="000000">
                <a:alpha val="41000"/>
              </a:srgbClr>
            </a:outerShdw>
          </a:effectLst>
        </p:spPr>
      </p:pic>
      <p:sp>
        <p:nvSpPr>
          <p:cNvPr id="9" name="Content Placeholder 8">
            <a:extLst>
              <a:ext uri="{FF2B5EF4-FFF2-40B4-BE49-F238E27FC236}">
                <a16:creationId xmlns:a16="http://schemas.microsoft.com/office/drawing/2014/main" id="{2C01FBF7-1CC0-4F20-B516-FB85EC86C3E4}"/>
              </a:ext>
            </a:extLst>
          </p:cNvPr>
          <p:cNvSpPr>
            <a:spLocks noGrp="1"/>
          </p:cNvSpPr>
          <p:nvPr>
            <p:ph idx="1"/>
          </p:nvPr>
        </p:nvSpPr>
        <p:spPr>
          <a:xfrm>
            <a:off x="5711000" y="4928019"/>
            <a:ext cx="6938391" cy="1539348"/>
          </a:xfrm>
        </p:spPr>
        <p:txBody>
          <a:bodyPr>
            <a:normAutofit fontScale="92500" lnSpcReduction="20000"/>
          </a:bodyPr>
          <a:lstStyle/>
          <a:p>
            <a:pPr marL="0" indent="0">
              <a:buNone/>
            </a:pPr>
            <a:r>
              <a:rPr lang="en-US" sz="3500"/>
              <a:t>I was told that this alligator was found near a child care center in South Carolina. The kids were feeding it.   </a:t>
            </a:r>
          </a:p>
        </p:txBody>
      </p:sp>
      <p:sp>
        <p:nvSpPr>
          <p:cNvPr id="3" name="Rectangle 2">
            <a:extLst>
              <a:ext uri="{FF2B5EF4-FFF2-40B4-BE49-F238E27FC236}">
                <a16:creationId xmlns:a16="http://schemas.microsoft.com/office/drawing/2014/main" id="{8BD0C33C-6CBC-40C7-9A1A-7DEA11B78E61}"/>
              </a:ext>
            </a:extLst>
          </p:cNvPr>
          <p:cNvSpPr/>
          <p:nvPr/>
        </p:nvSpPr>
        <p:spPr>
          <a:xfrm>
            <a:off x="0" y="2798290"/>
            <a:ext cx="4816445" cy="3046988"/>
          </a:xfrm>
          <a:prstGeom prst="rect">
            <a:avLst/>
          </a:prstGeom>
        </p:spPr>
        <p:txBody>
          <a:bodyPr wrap="square">
            <a:spAutoFit/>
          </a:bodyPr>
          <a:lstStyle/>
          <a:p>
            <a:r>
              <a:rPr lang="en-US" sz="3200"/>
              <a:t>.2831(a)Turtles, iguanas, frogs, salamanders, and other reptiles or amphibians are not allowed to be kept as pets on the premises.</a:t>
            </a:r>
          </a:p>
        </p:txBody>
      </p:sp>
    </p:spTree>
    <p:extLst>
      <p:ext uri="{BB962C8B-B14F-4D97-AF65-F5344CB8AC3E}">
        <p14:creationId xmlns:p14="http://schemas.microsoft.com/office/powerpoint/2010/main" val="2347148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8150-2774-455C-9A68-54A0B2E166FC}"/>
              </a:ext>
            </a:extLst>
          </p:cNvPr>
          <p:cNvSpPr>
            <a:spLocks noGrp="1"/>
          </p:cNvSpPr>
          <p:nvPr>
            <p:ph type="title"/>
          </p:nvPr>
        </p:nvSpPr>
        <p:spPr/>
        <p:txBody>
          <a:bodyPr>
            <a:normAutofit fontScale="90000"/>
          </a:bodyPr>
          <a:lstStyle/>
          <a:p>
            <a:r>
              <a:rPr lang="en-US" sz="4400"/>
              <a:t>Scroll down and click on “</a:t>
            </a:r>
            <a:r>
              <a:rPr lang="en-US" sz="4400" err="1"/>
              <a:t>AirNow</a:t>
            </a:r>
            <a:r>
              <a:rPr lang="en-US" sz="4400"/>
              <a:t>”. Then you can enter a zip code.</a:t>
            </a:r>
            <a:endParaRPr lang="en-US" sz="4200"/>
          </a:p>
        </p:txBody>
      </p:sp>
      <p:pic>
        <p:nvPicPr>
          <p:cNvPr id="4" name="Content Placeholder 4">
            <a:extLst>
              <a:ext uri="{FF2B5EF4-FFF2-40B4-BE49-F238E27FC236}">
                <a16:creationId xmlns:a16="http://schemas.microsoft.com/office/drawing/2014/main" id="{4D7A9952-BB28-6BE1-B4F1-3F411BA62F35}"/>
              </a:ext>
            </a:extLst>
          </p:cNvPr>
          <p:cNvPicPr>
            <a:picLocks noGrp="1" noChangeAspect="1"/>
          </p:cNvPicPr>
          <p:nvPr>
            <p:ph idx="1"/>
          </p:nvPr>
        </p:nvPicPr>
        <p:blipFill>
          <a:blip r:embed="rId2"/>
          <a:stretch>
            <a:fillRect/>
          </a:stretch>
        </p:blipFill>
        <p:spPr>
          <a:xfrm>
            <a:off x="1785473" y="2286000"/>
            <a:ext cx="7478941" cy="4066674"/>
          </a:xfrm>
        </p:spPr>
      </p:pic>
    </p:spTree>
    <p:extLst>
      <p:ext uri="{BB962C8B-B14F-4D97-AF65-F5344CB8AC3E}">
        <p14:creationId xmlns:p14="http://schemas.microsoft.com/office/powerpoint/2010/main" val="1702233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01AB5-F546-4EE1-9AF0-32F934301CD0}"/>
              </a:ext>
            </a:extLst>
          </p:cNvPr>
          <p:cNvSpPr>
            <a:spLocks noGrp="1"/>
          </p:cNvSpPr>
          <p:nvPr>
            <p:ph type="title"/>
          </p:nvPr>
        </p:nvSpPr>
        <p:spPr/>
        <p:txBody>
          <a:bodyPr>
            <a:noAutofit/>
          </a:bodyPr>
          <a:lstStyle/>
          <a:p>
            <a:r>
              <a:rPr lang="en-US" sz="4200"/>
              <a:t>.2832(e) When food service is provided in the outdoor learning environment…</a:t>
            </a:r>
          </a:p>
        </p:txBody>
      </p:sp>
      <p:sp>
        <p:nvSpPr>
          <p:cNvPr id="3" name="Content Placeholder 2">
            <a:extLst>
              <a:ext uri="{FF2B5EF4-FFF2-40B4-BE49-F238E27FC236}">
                <a16:creationId xmlns:a16="http://schemas.microsoft.com/office/drawing/2014/main" id="{A4C4EBEF-7A8D-4C50-AD0F-A5C6B26061B0}"/>
              </a:ext>
            </a:extLst>
          </p:cNvPr>
          <p:cNvSpPr>
            <a:spLocks noGrp="1"/>
          </p:cNvSpPr>
          <p:nvPr>
            <p:ph idx="1"/>
          </p:nvPr>
        </p:nvSpPr>
        <p:spPr>
          <a:xfrm>
            <a:off x="680321" y="2223911"/>
            <a:ext cx="10608568" cy="4267200"/>
          </a:xfrm>
        </p:spPr>
        <p:txBody>
          <a:bodyPr>
            <a:normAutofit/>
          </a:bodyPr>
          <a:lstStyle/>
          <a:p>
            <a:r>
              <a:rPr lang="en-US" sz="4300"/>
              <a:t>It shall comply with all the food rules…</a:t>
            </a:r>
          </a:p>
          <a:p>
            <a:r>
              <a:rPr lang="en-US" sz="4300"/>
              <a:t>Food service tables shall be cleaned or covered prior to use</a:t>
            </a:r>
          </a:p>
          <a:p>
            <a:r>
              <a:rPr lang="en-US" sz="4300"/>
              <a:t>Handwashing shall comply with handwashing rule.</a:t>
            </a:r>
          </a:p>
        </p:txBody>
      </p:sp>
    </p:spTree>
    <p:extLst>
      <p:ext uri="{BB962C8B-B14F-4D97-AF65-F5344CB8AC3E}">
        <p14:creationId xmlns:p14="http://schemas.microsoft.com/office/powerpoint/2010/main" val="1364231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F9ECA-54AD-465C-B02F-D4BEB7589DBE}"/>
              </a:ext>
            </a:extLst>
          </p:cNvPr>
          <p:cNvSpPr>
            <a:spLocks noGrp="1"/>
          </p:cNvSpPr>
          <p:nvPr>
            <p:ph type="title"/>
          </p:nvPr>
        </p:nvSpPr>
        <p:spPr>
          <a:xfrm>
            <a:off x="101600" y="798384"/>
            <a:ext cx="10814756" cy="1067184"/>
          </a:xfrm>
        </p:spPr>
        <p:txBody>
          <a:bodyPr>
            <a:noAutofit/>
          </a:bodyPr>
          <a:lstStyle/>
          <a:p>
            <a:r>
              <a:rPr lang="en-US"/>
              <a:t>.2832(f) When diapering and toiling facilities are provided in the outdoor learning environment…</a:t>
            </a:r>
          </a:p>
        </p:txBody>
      </p:sp>
      <p:sp>
        <p:nvSpPr>
          <p:cNvPr id="3" name="Content Placeholder 2">
            <a:extLst>
              <a:ext uri="{FF2B5EF4-FFF2-40B4-BE49-F238E27FC236}">
                <a16:creationId xmlns:a16="http://schemas.microsoft.com/office/drawing/2014/main" id="{10C0E68B-6F69-4294-A111-A5A13A38053C}"/>
              </a:ext>
            </a:extLst>
          </p:cNvPr>
          <p:cNvSpPr>
            <a:spLocks noGrp="1"/>
          </p:cNvSpPr>
          <p:nvPr>
            <p:ph idx="1"/>
          </p:nvPr>
        </p:nvSpPr>
        <p:spPr>
          <a:xfrm>
            <a:off x="680321" y="2641601"/>
            <a:ext cx="9613861" cy="3294588"/>
          </a:xfrm>
        </p:spPr>
        <p:txBody>
          <a:bodyPr/>
          <a:lstStyle/>
          <a:p>
            <a:r>
              <a:rPr lang="en-US" sz="3300"/>
              <a:t>they shall meet all the diapering and toileting rules.</a:t>
            </a:r>
          </a:p>
          <a:p>
            <a:r>
              <a:rPr lang="en-US" sz="3300"/>
              <a:t>They shall meet the handwashing requirements</a:t>
            </a:r>
          </a:p>
          <a:p>
            <a:pPr lvl="1"/>
            <a:r>
              <a:rPr lang="en-US" sz="3300"/>
              <a:t>For diapering, hand sanitizing products are not allowed</a:t>
            </a:r>
          </a:p>
          <a:p>
            <a:pPr marL="457200" lvl="1" indent="0">
              <a:buNone/>
            </a:pPr>
            <a:endParaRPr lang="en-US"/>
          </a:p>
        </p:txBody>
      </p:sp>
    </p:spTree>
    <p:extLst>
      <p:ext uri="{BB962C8B-B14F-4D97-AF65-F5344CB8AC3E}">
        <p14:creationId xmlns:p14="http://schemas.microsoft.com/office/powerpoint/2010/main" val="1385793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347B4-0D51-4EB9-B10A-D5AF79A0C4E9}"/>
              </a:ext>
            </a:extLst>
          </p:cNvPr>
          <p:cNvSpPr>
            <a:spLocks noGrp="1"/>
          </p:cNvSpPr>
          <p:nvPr>
            <p:ph type="title"/>
          </p:nvPr>
        </p:nvSpPr>
        <p:spPr/>
        <p:txBody>
          <a:bodyPr>
            <a:noAutofit/>
          </a:bodyPr>
          <a:lstStyle/>
          <a:p>
            <a:r>
              <a:rPr lang="en-US" sz="4200"/>
              <a:t>.2832(g)  Storage provided outdoors for children’s toys…</a:t>
            </a:r>
          </a:p>
        </p:txBody>
      </p:sp>
      <p:sp>
        <p:nvSpPr>
          <p:cNvPr id="3" name="Content Placeholder 2">
            <a:extLst>
              <a:ext uri="{FF2B5EF4-FFF2-40B4-BE49-F238E27FC236}">
                <a16:creationId xmlns:a16="http://schemas.microsoft.com/office/drawing/2014/main" id="{73B4525D-3C2B-4BFB-886C-DD785858B60C}"/>
              </a:ext>
            </a:extLst>
          </p:cNvPr>
          <p:cNvSpPr>
            <a:spLocks noGrp="1"/>
          </p:cNvSpPr>
          <p:nvPr>
            <p:ph idx="1"/>
          </p:nvPr>
        </p:nvSpPr>
        <p:spPr>
          <a:xfrm>
            <a:off x="680321" y="2675467"/>
            <a:ext cx="9613861" cy="3260722"/>
          </a:xfrm>
        </p:spPr>
        <p:txBody>
          <a:bodyPr>
            <a:normAutofit fontScale="92500" lnSpcReduction="10000"/>
          </a:bodyPr>
          <a:lstStyle/>
          <a:p>
            <a:r>
              <a:rPr lang="en-US" sz="3300"/>
              <a:t>Shall be kept clean</a:t>
            </a:r>
          </a:p>
          <a:p>
            <a:r>
              <a:rPr lang="en-US" sz="3300"/>
              <a:t>Storage areas assessable to children shall be free of equipment that is not intended by the manufacturer to be used by children</a:t>
            </a:r>
          </a:p>
          <a:p>
            <a:r>
              <a:rPr lang="en-US" sz="3300"/>
              <a:t>Comply with .2820</a:t>
            </a:r>
          </a:p>
          <a:p>
            <a:r>
              <a:rPr lang="en-US" sz="3300"/>
              <a:t>Meet requirements for lighting</a:t>
            </a:r>
          </a:p>
          <a:p>
            <a:r>
              <a:rPr lang="en-US" sz="3300"/>
              <a:t>Keep an eye out for spiders</a:t>
            </a:r>
          </a:p>
          <a:p>
            <a:endParaRPr lang="en-US"/>
          </a:p>
        </p:txBody>
      </p:sp>
    </p:spTree>
    <p:extLst>
      <p:ext uri="{BB962C8B-B14F-4D97-AF65-F5344CB8AC3E}">
        <p14:creationId xmlns:p14="http://schemas.microsoft.com/office/powerpoint/2010/main" val="3485360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1AB9-092D-4789-A8F0-CE3373083A22}"/>
              </a:ext>
            </a:extLst>
          </p:cNvPr>
          <p:cNvSpPr>
            <a:spLocks noGrp="1"/>
          </p:cNvSpPr>
          <p:nvPr>
            <p:ph type="title"/>
          </p:nvPr>
        </p:nvSpPr>
        <p:spPr>
          <a:xfrm>
            <a:off x="259645" y="753228"/>
            <a:ext cx="10034538" cy="1080938"/>
          </a:xfrm>
        </p:spPr>
        <p:txBody>
          <a:bodyPr>
            <a:noAutofit/>
          </a:bodyPr>
          <a:lstStyle/>
          <a:p>
            <a:r>
              <a:rPr lang="en-US" sz="4000"/>
              <a:t>What meets the requirements for lighting?</a:t>
            </a:r>
          </a:p>
        </p:txBody>
      </p:sp>
      <p:sp>
        <p:nvSpPr>
          <p:cNvPr id="3" name="Content Placeholder 2">
            <a:extLst>
              <a:ext uri="{FF2B5EF4-FFF2-40B4-BE49-F238E27FC236}">
                <a16:creationId xmlns:a16="http://schemas.microsoft.com/office/drawing/2014/main" id="{3DA64A72-4C30-48D6-8632-390D8E500C98}"/>
              </a:ext>
            </a:extLst>
          </p:cNvPr>
          <p:cNvSpPr>
            <a:spLocks noGrp="1"/>
          </p:cNvSpPr>
          <p:nvPr>
            <p:ph idx="1"/>
          </p:nvPr>
        </p:nvSpPr>
        <p:spPr>
          <a:xfrm>
            <a:off x="1182848" y="2860646"/>
            <a:ext cx="9111334" cy="3075543"/>
          </a:xfrm>
        </p:spPr>
        <p:txBody>
          <a:bodyPr>
            <a:normAutofit/>
          </a:bodyPr>
          <a:lstStyle/>
          <a:p>
            <a:r>
              <a:rPr lang="en-US" sz="3300"/>
              <a:t>Lighting for storage areas shall be 10 foot candles  </a:t>
            </a:r>
          </a:p>
          <a:p>
            <a:r>
              <a:rPr lang="en-US" sz="3300"/>
              <a:t>How?…opening door , windows, sky lights, battery operated light, flashlight or electric lighting.</a:t>
            </a:r>
          </a:p>
        </p:txBody>
      </p:sp>
    </p:spTree>
    <p:extLst>
      <p:ext uri="{BB962C8B-B14F-4D97-AF65-F5344CB8AC3E}">
        <p14:creationId xmlns:p14="http://schemas.microsoft.com/office/powerpoint/2010/main" val="3955281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10DF-16F7-4C84-B3CA-E54859293930}"/>
              </a:ext>
            </a:extLst>
          </p:cNvPr>
          <p:cNvSpPr>
            <a:spLocks noGrp="1"/>
          </p:cNvSpPr>
          <p:nvPr>
            <p:ph type="title"/>
          </p:nvPr>
        </p:nvSpPr>
        <p:spPr/>
        <p:txBody>
          <a:bodyPr>
            <a:normAutofit fontScale="90000"/>
          </a:bodyPr>
          <a:lstStyle/>
          <a:p>
            <a:r>
              <a:rPr lang="en-US" sz="4200"/>
              <a:t>Outdoor water activity centers… .2832(h)</a:t>
            </a:r>
          </a:p>
        </p:txBody>
      </p:sp>
      <p:pic>
        <p:nvPicPr>
          <p:cNvPr id="5" name="Content Placeholder 4">
            <a:extLst>
              <a:ext uri="{FF2B5EF4-FFF2-40B4-BE49-F238E27FC236}">
                <a16:creationId xmlns:a16="http://schemas.microsoft.com/office/drawing/2014/main" id="{6C8A3693-2D07-41E1-8889-05D4840D8419}"/>
              </a:ext>
            </a:extLst>
          </p:cNvPr>
          <p:cNvPicPr>
            <a:picLocks noGrp="1" noChangeAspect="1"/>
          </p:cNvPicPr>
          <p:nvPr>
            <p:ph idx="1"/>
          </p:nvPr>
        </p:nvPicPr>
        <p:blipFill>
          <a:blip r:embed="rId2"/>
          <a:stretch>
            <a:fillRect/>
          </a:stretch>
        </p:blipFill>
        <p:spPr>
          <a:xfrm>
            <a:off x="6384730" y="2261056"/>
            <a:ext cx="4766705" cy="3598863"/>
          </a:xfrm>
        </p:spPr>
      </p:pic>
      <p:sp>
        <p:nvSpPr>
          <p:cNvPr id="7" name="TextBox 6">
            <a:extLst>
              <a:ext uri="{FF2B5EF4-FFF2-40B4-BE49-F238E27FC236}">
                <a16:creationId xmlns:a16="http://schemas.microsoft.com/office/drawing/2014/main" id="{65D937C4-F36F-496D-AD1A-B5D3DD270D7B}"/>
              </a:ext>
            </a:extLst>
          </p:cNvPr>
          <p:cNvSpPr txBox="1"/>
          <p:nvPr/>
        </p:nvSpPr>
        <p:spPr>
          <a:xfrm>
            <a:off x="788566" y="2340528"/>
            <a:ext cx="4915948" cy="3647152"/>
          </a:xfrm>
          <a:prstGeom prst="rect">
            <a:avLst/>
          </a:prstGeom>
          <a:noFill/>
        </p:spPr>
        <p:txBody>
          <a:bodyPr wrap="square" rtlCol="0">
            <a:spAutoFit/>
          </a:bodyPr>
          <a:lstStyle/>
          <a:p>
            <a:r>
              <a:rPr lang="en-US" sz="3300"/>
              <a:t>This looks pretty.  They can build it themselves.</a:t>
            </a:r>
          </a:p>
          <a:p>
            <a:endParaRPr lang="en-US" sz="3300"/>
          </a:p>
          <a:p>
            <a:r>
              <a:rPr lang="en-US" sz="3300"/>
              <a:t>But who wants to clean under this table?  What’s under there after 2 months?  </a:t>
            </a:r>
          </a:p>
        </p:txBody>
      </p:sp>
    </p:spTree>
    <p:extLst>
      <p:ext uri="{BB962C8B-B14F-4D97-AF65-F5344CB8AC3E}">
        <p14:creationId xmlns:p14="http://schemas.microsoft.com/office/powerpoint/2010/main" val="1749896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F85E7EB-64DD-4240-8583-6C2438067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5AA9413-A886-4022-A477-7ACECA3658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7" name="Rectangle 16">
            <a:extLst>
              <a:ext uri="{FF2B5EF4-FFF2-40B4-BE49-F238E27FC236}">
                <a16:creationId xmlns:a16="http://schemas.microsoft.com/office/drawing/2014/main" id="{891C6E63-BD83-438C-8E5A-539006F79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1E0C71-AEB6-4ADF-A06B-0842850D6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C0EC23-D574-49A1-BF73-12F89755F54A}"/>
              </a:ext>
            </a:extLst>
          </p:cNvPr>
          <p:cNvSpPr>
            <a:spLocks noGrp="1"/>
          </p:cNvSpPr>
          <p:nvPr>
            <p:ph type="title"/>
          </p:nvPr>
        </p:nvSpPr>
        <p:spPr>
          <a:xfrm>
            <a:off x="680321" y="753228"/>
            <a:ext cx="4136123" cy="1080938"/>
          </a:xfrm>
        </p:spPr>
        <p:txBody>
          <a:bodyPr>
            <a:noAutofit/>
          </a:bodyPr>
          <a:lstStyle/>
          <a:p>
            <a:r>
              <a:rPr lang="en-US" sz="3800"/>
              <a:t>Outdoor water activity centers…</a:t>
            </a:r>
          </a:p>
        </p:txBody>
      </p:sp>
      <p:pic>
        <p:nvPicPr>
          <p:cNvPr id="21" name="Picture 20">
            <a:extLst>
              <a:ext uri="{FF2B5EF4-FFF2-40B4-BE49-F238E27FC236}">
                <a16:creationId xmlns:a16="http://schemas.microsoft.com/office/drawing/2014/main" id="{63AC3CC6-6498-44DC-8A2A-3BCA9A761D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10" name="Content Placeholder 9">
            <a:extLst>
              <a:ext uri="{FF2B5EF4-FFF2-40B4-BE49-F238E27FC236}">
                <a16:creationId xmlns:a16="http://schemas.microsoft.com/office/drawing/2014/main" id="{15342B2B-0BFA-4BB7-B5ED-D4E8C8385256}"/>
              </a:ext>
            </a:extLst>
          </p:cNvPr>
          <p:cNvSpPr>
            <a:spLocks noGrp="1"/>
          </p:cNvSpPr>
          <p:nvPr>
            <p:ph idx="1"/>
          </p:nvPr>
        </p:nvSpPr>
        <p:spPr>
          <a:xfrm>
            <a:off x="680321" y="2675467"/>
            <a:ext cx="3656289" cy="3260721"/>
          </a:xfrm>
        </p:spPr>
        <p:txBody>
          <a:bodyPr>
            <a:normAutofit/>
          </a:bodyPr>
          <a:lstStyle/>
          <a:p>
            <a:r>
              <a:rPr lang="en-US" sz="3300"/>
              <a:t>Promote items that are easy to maintain and clean.</a:t>
            </a:r>
          </a:p>
        </p:txBody>
      </p:sp>
      <p:sp>
        <p:nvSpPr>
          <p:cNvPr id="23" name="Rectangle 22">
            <a:extLst>
              <a:ext uri="{FF2B5EF4-FFF2-40B4-BE49-F238E27FC236}">
                <a16:creationId xmlns:a16="http://schemas.microsoft.com/office/drawing/2014/main" id="{FA2C39F2-3E8E-489A-8907-3C251BE71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tx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3167B44D-D018-4C61-9691-42F5455DC442}"/>
              </a:ext>
            </a:extLst>
          </p:cNvPr>
          <p:cNvPicPr>
            <a:picLocks noChangeAspect="1"/>
          </p:cNvPicPr>
          <p:nvPr/>
        </p:nvPicPr>
        <p:blipFill>
          <a:blip r:embed="rId4"/>
          <a:stretch>
            <a:fillRect/>
          </a:stretch>
        </p:blipFill>
        <p:spPr>
          <a:xfrm>
            <a:off x="5593085" y="1546835"/>
            <a:ext cx="5629268" cy="3757536"/>
          </a:xfrm>
          <a:prstGeom prst="rect">
            <a:avLst/>
          </a:prstGeom>
          <a:ln>
            <a:noFill/>
          </a:ln>
          <a:effectLst/>
        </p:spPr>
      </p:pic>
    </p:spTree>
    <p:extLst>
      <p:ext uri="{BB962C8B-B14F-4D97-AF65-F5344CB8AC3E}">
        <p14:creationId xmlns:p14="http://schemas.microsoft.com/office/powerpoint/2010/main" val="2307077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Grp="1" noChangeArrowheads="1"/>
          </p:cNvSpPr>
          <p:nvPr>
            <p:ph type="title"/>
          </p:nvPr>
        </p:nvSpPr>
        <p:spPr>
          <a:xfrm>
            <a:off x="680323" y="1096128"/>
            <a:ext cx="9613857" cy="1080938"/>
          </a:xfrm>
        </p:spPr>
        <p:txBody>
          <a:bodyPr>
            <a:normAutofit fontScale="90000"/>
          </a:bodyPr>
          <a:lstStyle/>
          <a:p>
            <a:pPr eaLnBrk="1" hangingPunct="1"/>
            <a:r>
              <a:rPr lang="en-US">
                <a:solidFill>
                  <a:srgbClr val="7B9899"/>
                </a:solidFill>
              </a:rPr>
              <a:t>.</a:t>
            </a:r>
            <a:r>
              <a:rPr lang="en-US"/>
              <a:t>2830 – plastic – lined, cleanable, covered containers </a:t>
            </a:r>
            <a:br>
              <a:rPr lang="en-US"/>
            </a:br>
            <a:br>
              <a:rPr lang="en-US"/>
            </a:br>
            <a:endParaRPr lang="en-US">
              <a:solidFill>
                <a:srgbClr val="7B9899"/>
              </a:solidFill>
            </a:endParaRPr>
          </a:p>
        </p:txBody>
      </p:sp>
      <p:pic>
        <p:nvPicPr>
          <p:cNvPr id="24579" name="Picture Placeholder 4" descr="Plastic-lined trash can.jpg"/>
          <p:cNvPicPr>
            <a:picLocks noGrp="1" noChangeAspect="1"/>
          </p:cNvPicPr>
          <p:nvPr>
            <p:ph type="pic" idx="1"/>
          </p:nvPr>
        </p:nvPicPr>
        <p:blipFill>
          <a:blip r:embed="rId3">
            <a:extLst>
              <a:ext uri="{28A0092B-C50C-407E-A947-70E740481C1C}">
                <a14:useLocalDpi xmlns:a14="http://schemas.microsoft.com/office/drawing/2010/main" val="0"/>
              </a:ext>
            </a:extLst>
          </a:blip>
          <a:srcRect t="6915" b="6915"/>
          <a:stretch>
            <a:fillRect/>
          </a:stretch>
        </p:blipFill>
        <p:spPr/>
      </p:pic>
      <p:sp>
        <p:nvSpPr>
          <p:cNvPr id="24580" name="Rectangle 3"/>
          <p:cNvSpPr>
            <a:spLocks noGrp="1" noChangeArrowheads="1"/>
          </p:cNvSpPr>
          <p:nvPr>
            <p:ph type="body" sz="half" idx="2"/>
          </p:nvPr>
        </p:nvSpPr>
        <p:spPr/>
        <p:txBody>
          <a:bodyPr/>
          <a:lstStyle/>
          <a:p>
            <a:pPr eaLnBrk="1" hangingPunct="1"/>
            <a:r>
              <a:rPr lang="en-US" sz="3200"/>
              <a:t>Solid Wastes</a:t>
            </a:r>
          </a:p>
          <a:p>
            <a:pPr eaLnBrk="1" hangingPunct="1"/>
            <a:r>
              <a:rPr lang="en-US" sz="3200"/>
              <a:t>Remove food scraps and other waste materials daily</a:t>
            </a:r>
          </a:p>
        </p:txBody>
      </p:sp>
    </p:spTree>
    <p:extLst>
      <p:ext uri="{BB962C8B-B14F-4D97-AF65-F5344CB8AC3E}">
        <p14:creationId xmlns:p14="http://schemas.microsoft.com/office/powerpoint/2010/main" val="785381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ctr" eaLnBrk="1" hangingPunct="1"/>
            <a:r>
              <a:rPr lang="en-US" sz="2800"/>
              <a:t>Can Wash Pad</a:t>
            </a:r>
            <a:br>
              <a:rPr lang="en-US" sz="2800"/>
            </a:br>
            <a:r>
              <a:rPr lang="en-US" sz="2000"/>
              <a:t>Does this meet the requirements of .2830(b)? </a:t>
            </a:r>
            <a:endParaRPr lang="en-US" sz="2800"/>
          </a:p>
        </p:txBody>
      </p:sp>
      <p:pic>
        <p:nvPicPr>
          <p:cNvPr id="26627" name="Picture Placeholder 4" descr="Can wash pad.png"/>
          <p:cNvPicPr>
            <a:picLocks noGrp="1" noChangeAspect="1"/>
          </p:cNvPicPr>
          <p:nvPr>
            <p:ph type="pic" idx="1"/>
          </p:nvPr>
        </p:nvPicPr>
        <p:blipFill>
          <a:blip r:embed="rId3">
            <a:extLst>
              <a:ext uri="{28A0092B-C50C-407E-A947-70E740481C1C}">
                <a14:useLocalDpi xmlns:a14="http://schemas.microsoft.com/office/drawing/2010/main" val="0"/>
              </a:ext>
            </a:extLst>
          </a:blip>
          <a:srcRect t="1537" b="1537"/>
          <a:stretch>
            <a:fillRect/>
          </a:stretch>
        </p:blipFill>
        <p:spPr/>
      </p:pic>
      <p:sp>
        <p:nvSpPr>
          <p:cNvPr id="26628" name="Text Placeholder 3"/>
          <p:cNvSpPr>
            <a:spLocks noGrp="1"/>
          </p:cNvSpPr>
          <p:nvPr>
            <p:ph type="body" sz="half" idx="2"/>
          </p:nvPr>
        </p:nvSpPr>
        <p:spPr>
          <a:xfrm>
            <a:off x="409575" y="1834166"/>
            <a:ext cx="3114675" cy="5385784"/>
          </a:xfrm>
        </p:spPr>
        <p:txBody>
          <a:bodyPr/>
          <a:lstStyle/>
          <a:p>
            <a:pPr eaLnBrk="1" hangingPunct="1"/>
            <a:r>
              <a:rPr lang="en-US" sz="2400"/>
              <a:t>Need to eliminate standing water – mosquito control </a:t>
            </a:r>
          </a:p>
          <a:p>
            <a:pPr eaLnBrk="1" hangingPunct="1"/>
            <a:r>
              <a:rPr lang="en-US" sz="2400"/>
              <a:t>Back flow prevention on the faucets to prevent back </a:t>
            </a:r>
            <a:r>
              <a:rPr lang="en-US" sz="2000"/>
              <a:t>siphonage</a:t>
            </a:r>
            <a:r>
              <a:rPr lang="en-US" sz="2400"/>
              <a:t>.</a:t>
            </a:r>
          </a:p>
          <a:p>
            <a:pPr eaLnBrk="1" hangingPunct="1"/>
            <a:r>
              <a:rPr lang="en-US" sz="2400"/>
              <a:t>Cleaning facilities (&gt;13 children), threaded nozzle and water of at least 80 F –drained to an approved system.</a:t>
            </a:r>
          </a:p>
          <a:p>
            <a:pPr eaLnBrk="1" hangingPunct="1"/>
            <a:endParaRPr lang="en-US"/>
          </a:p>
        </p:txBody>
      </p:sp>
    </p:spTree>
    <p:extLst>
      <p:ext uri="{BB962C8B-B14F-4D97-AF65-F5344CB8AC3E}">
        <p14:creationId xmlns:p14="http://schemas.microsoft.com/office/powerpoint/2010/main" val="3340224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rot="5400000">
            <a:off x="1209675" y="-390525"/>
            <a:ext cx="6096000" cy="7486650"/>
          </a:xfrm>
        </p:spPr>
      </p:pic>
    </p:spTree>
    <p:extLst>
      <p:ext uri="{BB962C8B-B14F-4D97-AF65-F5344CB8AC3E}">
        <p14:creationId xmlns:p14="http://schemas.microsoft.com/office/powerpoint/2010/main" val="358091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B1C9-1F9D-4ADF-89C3-4B9C08B5CA7D}"/>
              </a:ext>
            </a:extLst>
          </p:cNvPr>
          <p:cNvSpPr>
            <a:spLocks noGrp="1"/>
          </p:cNvSpPr>
          <p:nvPr>
            <p:ph type="title"/>
          </p:nvPr>
        </p:nvSpPr>
        <p:spPr/>
        <p:txBody>
          <a:bodyPr>
            <a:noAutofit/>
          </a:bodyPr>
          <a:lstStyle/>
          <a:p>
            <a:r>
              <a:rPr lang="en-US" sz="4200"/>
              <a:t>Turtles, iguanas, frogs, salamanders, and other reptiles or amphibians…</a:t>
            </a:r>
          </a:p>
        </p:txBody>
      </p:sp>
      <p:sp>
        <p:nvSpPr>
          <p:cNvPr id="3" name="Content Placeholder 2">
            <a:extLst>
              <a:ext uri="{FF2B5EF4-FFF2-40B4-BE49-F238E27FC236}">
                <a16:creationId xmlns:a16="http://schemas.microsoft.com/office/drawing/2014/main" id="{A8A2BB8C-E295-4167-BC04-F7957CCC4E06}"/>
              </a:ext>
            </a:extLst>
          </p:cNvPr>
          <p:cNvSpPr>
            <a:spLocks noGrp="1"/>
          </p:cNvSpPr>
          <p:nvPr>
            <p:ph idx="1"/>
          </p:nvPr>
        </p:nvSpPr>
        <p:spPr>
          <a:xfrm>
            <a:off x="242440" y="2189407"/>
            <a:ext cx="9613861" cy="4404575"/>
          </a:xfrm>
        </p:spPr>
        <p:txBody>
          <a:bodyPr>
            <a:noAutofit/>
          </a:bodyPr>
          <a:lstStyle/>
          <a:p>
            <a:r>
              <a:rPr lang="en-US" sz="3300">
                <a:effectLst/>
              </a:rPr>
              <a:t>In 2015 and 2016, more than 202 people were sickened in several nationwide salmonella outbreaks linked to small turtles. </a:t>
            </a:r>
          </a:p>
          <a:p>
            <a:r>
              <a:rPr lang="en-US" sz="3300">
                <a:effectLst/>
              </a:rPr>
              <a:t>41% of patients were children younger than 5 years. </a:t>
            </a:r>
          </a:p>
          <a:p>
            <a:r>
              <a:rPr lang="en-US" sz="3300">
                <a:effectLst/>
              </a:rPr>
              <a:t>Some people in these outbreaks became sick even when they did not touch the turtles, but had turtles in their households.</a:t>
            </a:r>
          </a:p>
          <a:p>
            <a:pPr marL="0" indent="0" algn="ctr">
              <a:buNone/>
            </a:pPr>
            <a:r>
              <a:rPr lang="en-US" sz="1800"/>
              <a:t>Centers for Disease Control</a:t>
            </a:r>
          </a:p>
        </p:txBody>
      </p:sp>
      <p:pic>
        <p:nvPicPr>
          <p:cNvPr id="1026" name="Picture 2" descr="See the source image">
            <a:extLst>
              <a:ext uri="{FF2B5EF4-FFF2-40B4-BE49-F238E27FC236}">
                <a16:creationId xmlns:a16="http://schemas.microsoft.com/office/drawing/2014/main" id="{FF18AEC9-6B03-4911-9554-0A99D1CC21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35"/>
          <a:stretch/>
        </p:blipFill>
        <p:spPr bwMode="auto">
          <a:xfrm>
            <a:off x="9598723" y="3000778"/>
            <a:ext cx="2358445" cy="202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391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a:xfrm>
            <a:off x="1600200" y="866776"/>
            <a:ext cx="8534400" cy="758825"/>
          </a:xfrm>
        </p:spPr>
        <p:txBody>
          <a:bodyPr/>
          <a:lstStyle/>
          <a:p>
            <a:pPr eaLnBrk="1" hangingPunct="1"/>
            <a:r>
              <a:rPr lang="en-US"/>
              <a:t>Exterior Garbage </a:t>
            </a:r>
            <a:r>
              <a:rPr lang="en-US" sz="2000"/>
              <a:t>- .2830(c, d</a:t>
            </a:r>
            <a:r>
              <a:rPr lang="en-US"/>
              <a:t>)</a:t>
            </a:r>
          </a:p>
        </p:txBody>
      </p:sp>
      <p:pic>
        <p:nvPicPr>
          <p:cNvPr id="25603" name="Picture 4" descr="C:\Documents and Settings\David_Brown\My Documents\My Pictures\over flowing trash dumpster.bmp"/>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57401" y="2057401"/>
            <a:ext cx="3795713" cy="3795713"/>
          </a:xfrm>
          <a:noFill/>
        </p:spPr>
      </p:pic>
      <p:pic>
        <p:nvPicPr>
          <p:cNvPr id="25604" name="Picture 5" descr="C:\Documents and Settings\David_Brown\My Documents\My Pictures\Covered dumpster.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477000" y="2057401"/>
            <a:ext cx="3657600" cy="3751263"/>
          </a:xfrm>
          <a:noFill/>
        </p:spPr>
      </p:pic>
    </p:spTree>
    <p:extLst>
      <p:ext uri="{BB962C8B-B14F-4D97-AF65-F5344CB8AC3E}">
        <p14:creationId xmlns:p14="http://schemas.microsoft.com/office/powerpoint/2010/main" val="4143852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B458-C4B7-488D-B42E-A437D91417D3}"/>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1939BAF9-BAB7-4282-B177-FCC9C73F8F4F}"/>
              </a:ext>
            </a:extLst>
          </p:cNvPr>
          <p:cNvSpPr>
            <a:spLocks noGrp="1"/>
          </p:cNvSpPr>
          <p:nvPr>
            <p:ph idx="1"/>
          </p:nvPr>
        </p:nvSpPr>
        <p:spPr/>
        <p:txBody>
          <a:bodyPr/>
          <a:lstStyle/>
          <a:p>
            <a:pPr marL="0" indent="0" algn="ctr">
              <a:buNone/>
            </a:pPr>
            <a:endParaRPr lang="en-US"/>
          </a:p>
          <a:p>
            <a:pPr algn="ctr"/>
            <a:r>
              <a:rPr lang="en-US" sz="3200"/>
              <a:t>Alan Huneycutt, REHS, MPH</a:t>
            </a:r>
          </a:p>
          <a:p>
            <a:pPr algn="ctr"/>
            <a:r>
              <a:rPr lang="en-US" sz="3200"/>
              <a:t>Children’s Environmental Health</a:t>
            </a:r>
          </a:p>
          <a:p>
            <a:pPr algn="ctr"/>
            <a:r>
              <a:rPr lang="en-US" sz="3200"/>
              <a:t>704-618-0138</a:t>
            </a:r>
          </a:p>
          <a:p>
            <a:pPr algn="ctr"/>
            <a:r>
              <a:rPr lang="en-US" sz="3200">
                <a:hlinkClick r:id="rId2"/>
              </a:rPr>
              <a:t>Alan.Huneycutt@dhhs.nc.gov</a:t>
            </a:r>
            <a:endParaRPr lang="en-US" sz="3200"/>
          </a:p>
        </p:txBody>
      </p:sp>
    </p:spTree>
    <p:extLst>
      <p:ext uri="{BB962C8B-B14F-4D97-AF65-F5344CB8AC3E}">
        <p14:creationId xmlns:p14="http://schemas.microsoft.com/office/powerpoint/2010/main" val="201025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D333345-06FE-431A-A170-B442B71B6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F3CF734-AF09-4284-A3AF-E1B79C0AA7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30" name="Rectangle 29">
            <a:extLst>
              <a:ext uri="{FF2B5EF4-FFF2-40B4-BE49-F238E27FC236}">
                <a16:creationId xmlns:a16="http://schemas.microsoft.com/office/drawing/2014/main" id="{051DDCB9-F755-45C2-A2DF-09112F5CC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CE5D6A2-8420-4DDB-B2B9-F907655B9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6C79C48-FFD9-480C-AE02-C649DF19F474}"/>
              </a:ext>
            </a:extLst>
          </p:cNvPr>
          <p:cNvSpPr>
            <a:spLocks noGrp="1"/>
          </p:cNvSpPr>
          <p:nvPr>
            <p:ph type="title"/>
          </p:nvPr>
        </p:nvSpPr>
        <p:spPr>
          <a:xfrm>
            <a:off x="680321" y="753228"/>
            <a:ext cx="7087552" cy="1080938"/>
          </a:xfrm>
        </p:spPr>
        <p:txBody>
          <a:bodyPr>
            <a:normAutofit/>
          </a:bodyPr>
          <a:lstStyle/>
          <a:p>
            <a:r>
              <a:rPr lang="en-US" sz="3100"/>
              <a:t>Turtles, iguanas, frogs, salamanders, and other reptiles or amphibians…</a:t>
            </a:r>
          </a:p>
        </p:txBody>
      </p:sp>
      <p:pic>
        <p:nvPicPr>
          <p:cNvPr id="34" name="Picture 33">
            <a:extLst>
              <a:ext uri="{FF2B5EF4-FFF2-40B4-BE49-F238E27FC236}">
                <a16:creationId xmlns:a16="http://schemas.microsoft.com/office/drawing/2014/main" id="{495C9795-5873-43E5-A16C-324C15CF13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B018C7E9-D297-44BF-8BE7-73104DA01135}"/>
              </a:ext>
            </a:extLst>
          </p:cNvPr>
          <p:cNvSpPr>
            <a:spLocks noGrp="1"/>
          </p:cNvSpPr>
          <p:nvPr>
            <p:ph idx="1"/>
          </p:nvPr>
        </p:nvSpPr>
        <p:spPr>
          <a:xfrm>
            <a:off x="332199" y="2478542"/>
            <a:ext cx="7028913" cy="4347262"/>
          </a:xfrm>
        </p:spPr>
        <p:txBody>
          <a:bodyPr>
            <a:noAutofit/>
          </a:bodyPr>
          <a:lstStyle/>
          <a:p>
            <a:pPr marL="0" indent="0">
              <a:buNone/>
            </a:pPr>
            <a:r>
              <a:rPr lang="en-US" sz="3200">
                <a:effectLst/>
              </a:rPr>
              <a:t>From 2006 to 2014, CDC investigated 15 multistate </a:t>
            </a:r>
            <a:r>
              <a:rPr lang="en-US" sz="3200" i="1">
                <a:effectLst/>
              </a:rPr>
              <a:t>Salmonella </a:t>
            </a:r>
            <a:r>
              <a:rPr lang="en-US" sz="3200">
                <a:effectLst/>
              </a:rPr>
              <a:t>outbreaks linked to turtles </a:t>
            </a:r>
          </a:p>
          <a:p>
            <a:r>
              <a:rPr lang="en-US" sz="3600">
                <a:effectLst/>
              </a:rPr>
              <a:t>921 people were sickened </a:t>
            </a:r>
          </a:p>
          <a:p>
            <a:r>
              <a:rPr lang="en-US" sz="3600">
                <a:effectLst/>
              </a:rPr>
              <a:t>156 were hospitalized </a:t>
            </a:r>
          </a:p>
          <a:p>
            <a:r>
              <a:rPr lang="en-US" sz="3600">
                <a:effectLst/>
              </a:rPr>
              <a:t>an infant died</a:t>
            </a:r>
            <a:endParaRPr lang="en-US" sz="3600"/>
          </a:p>
        </p:txBody>
      </p:sp>
      <p:pic>
        <p:nvPicPr>
          <p:cNvPr id="6" name="Picture 5">
            <a:extLst>
              <a:ext uri="{FF2B5EF4-FFF2-40B4-BE49-F238E27FC236}">
                <a16:creationId xmlns:a16="http://schemas.microsoft.com/office/drawing/2014/main" id="{47910CF2-A057-488B-837A-194B10338DEB}"/>
              </a:ext>
            </a:extLst>
          </p:cNvPr>
          <p:cNvPicPr>
            <a:picLocks noChangeAspect="1"/>
          </p:cNvPicPr>
          <p:nvPr/>
        </p:nvPicPr>
        <p:blipFill>
          <a:blip r:embed="rId4"/>
          <a:stretch>
            <a:fillRect/>
          </a:stretch>
        </p:blipFill>
        <p:spPr>
          <a:xfrm>
            <a:off x="8375006" y="1024493"/>
            <a:ext cx="3314843" cy="2212657"/>
          </a:xfrm>
          <a:prstGeom prst="rect">
            <a:avLst/>
          </a:prstGeom>
          <a:ln>
            <a:noFill/>
          </a:ln>
          <a:effectLst>
            <a:outerShdw blurRad="76200" dist="63500" dir="5040000" algn="tl" rotWithShape="0">
              <a:srgbClr val="000000">
                <a:alpha val="41000"/>
              </a:srgbClr>
            </a:outerShdw>
          </a:effectLst>
        </p:spPr>
      </p:pic>
      <p:pic>
        <p:nvPicPr>
          <p:cNvPr id="8" name="Picture 7">
            <a:extLst>
              <a:ext uri="{FF2B5EF4-FFF2-40B4-BE49-F238E27FC236}">
                <a16:creationId xmlns:a16="http://schemas.microsoft.com/office/drawing/2014/main" id="{7DDD2857-79DA-4223-AE23-CB2561F11FBB}"/>
              </a:ext>
            </a:extLst>
          </p:cNvPr>
          <p:cNvPicPr>
            <a:picLocks noChangeAspect="1"/>
          </p:cNvPicPr>
          <p:nvPr/>
        </p:nvPicPr>
        <p:blipFill rotWithShape="1">
          <a:blip r:embed="rId5"/>
          <a:srcRect l="12254" t="4576" r="-8962" b="12235"/>
          <a:stretch/>
        </p:blipFill>
        <p:spPr>
          <a:xfrm>
            <a:off x="8362478" y="4187242"/>
            <a:ext cx="3639021" cy="2073828"/>
          </a:xfrm>
          <a:prstGeom prst="rect">
            <a:avLst/>
          </a:prstGeom>
        </p:spPr>
      </p:pic>
    </p:spTree>
    <p:extLst>
      <p:ext uri="{BB962C8B-B14F-4D97-AF65-F5344CB8AC3E}">
        <p14:creationId xmlns:p14="http://schemas.microsoft.com/office/powerpoint/2010/main" val="1021185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3ABC7-87F6-4097-B503-5E15BB9F972D}"/>
              </a:ext>
            </a:extLst>
          </p:cNvPr>
          <p:cNvSpPr>
            <a:spLocks noGrp="1"/>
          </p:cNvSpPr>
          <p:nvPr>
            <p:ph type="title"/>
          </p:nvPr>
        </p:nvSpPr>
        <p:spPr/>
        <p:txBody>
          <a:bodyPr>
            <a:noAutofit/>
          </a:bodyPr>
          <a:lstStyle/>
          <a:p>
            <a:r>
              <a:rPr lang="en-US" sz="4200"/>
              <a:t>Turtles, iguanas, frogs, salamanders, and other reptiles or amphibians…</a:t>
            </a:r>
          </a:p>
        </p:txBody>
      </p:sp>
      <p:sp>
        <p:nvSpPr>
          <p:cNvPr id="3" name="Content Placeholder 2">
            <a:extLst>
              <a:ext uri="{FF2B5EF4-FFF2-40B4-BE49-F238E27FC236}">
                <a16:creationId xmlns:a16="http://schemas.microsoft.com/office/drawing/2014/main" id="{54445640-0196-4D9C-A99C-2A47411AD726}"/>
              </a:ext>
            </a:extLst>
          </p:cNvPr>
          <p:cNvSpPr>
            <a:spLocks noGrp="1"/>
          </p:cNvSpPr>
          <p:nvPr>
            <p:ph idx="1"/>
          </p:nvPr>
        </p:nvSpPr>
        <p:spPr>
          <a:xfrm>
            <a:off x="641684" y="2599521"/>
            <a:ext cx="9613861" cy="2924541"/>
          </a:xfrm>
        </p:spPr>
        <p:txBody>
          <a:bodyPr/>
          <a:lstStyle/>
          <a:p>
            <a:pPr marL="0" indent="0">
              <a:buNone/>
            </a:pPr>
            <a:r>
              <a:rPr lang="en-US" sz="3600">
                <a:effectLst/>
              </a:rPr>
              <a:t>In 2011, CDC investigated an outbreak linked to African dwarf frogs</a:t>
            </a:r>
          </a:p>
          <a:p>
            <a:r>
              <a:rPr lang="en-US" sz="3600">
                <a:effectLst/>
              </a:rPr>
              <a:t> 241 people were sickened</a:t>
            </a:r>
          </a:p>
          <a:p>
            <a:r>
              <a:rPr lang="en-US" sz="3600">
                <a:effectLst/>
              </a:rPr>
              <a:t>69% were younger than 10 years.</a:t>
            </a:r>
          </a:p>
          <a:p>
            <a:endParaRPr lang="en-US"/>
          </a:p>
        </p:txBody>
      </p:sp>
      <p:pic>
        <p:nvPicPr>
          <p:cNvPr id="5" name="Picture 4">
            <a:extLst>
              <a:ext uri="{FF2B5EF4-FFF2-40B4-BE49-F238E27FC236}">
                <a16:creationId xmlns:a16="http://schemas.microsoft.com/office/drawing/2014/main" id="{5126C353-68D3-4991-8239-932E89D13125}"/>
              </a:ext>
            </a:extLst>
          </p:cNvPr>
          <p:cNvPicPr>
            <a:picLocks noChangeAspect="1"/>
          </p:cNvPicPr>
          <p:nvPr/>
        </p:nvPicPr>
        <p:blipFill>
          <a:blip r:embed="rId2"/>
          <a:stretch>
            <a:fillRect/>
          </a:stretch>
        </p:blipFill>
        <p:spPr>
          <a:xfrm>
            <a:off x="8672513" y="3411614"/>
            <a:ext cx="2877803" cy="2877803"/>
          </a:xfrm>
          <a:prstGeom prst="rect">
            <a:avLst/>
          </a:prstGeom>
        </p:spPr>
      </p:pic>
    </p:spTree>
    <p:extLst>
      <p:ext uri="{BB962C8B-B14F-4D97-AF65-F5344CB8AC3E}">
        <p14:creationId xmlns:p14="http://schemas.microsoft.com/office/powerpoint/2010/main" val="2145110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669C-9723-4C6D-B779-A069EA120213}"/>
              </a:ext>
            </a:extLst>
          </p:cNvPr>
          <p:cNvSpPr>
            <a:spLocks noGrp="1"/>
          </p:cNvSpPr>
          <p:nvPr>
            <p:ph type="title"/>
          </p:nvPr>
        </p:nvSpPr>
        <p:spPr>
          <a:xfrm>
            <a:off x="680321" y="753228"/>
            <a:ext cx="9613861" cy="1080938"/>
          </a:xfrm>
        </p:spPr>
        <p:txBody>
          <a:bodyPr>
            <a:normAutofit/>
          </a:bodyPr>
          <a:lstStyle/>
          <a:p>
            <a:r>
              <a:rPr lang="en-US"/>
              <a:t>Turtles, iguanas, frogs, salamanders, and other reptiles or amphibians…</a:t>
            </a:r>
          </a:p>
        </p:txBody>
      </p:sp>
      <p:graphicFrame>
        <p:nvGraphicFramePr>
          <p:cNvPr id="20" name="Content Placeholder 2">
            <a:extLst>
              <a:ext uri="{FF2B5EF4-FFF2-40B4-BE49-F238E27FC236}">
                <a16:creationId xmlns:a16="http://schemas.microsoft.com/office/drawing/2014/main" id="{749402ED-B16F-4C92-8347-F6D57C1A4D37}"/>
              </a:ext>
            </a:extLst>
          </p:cNvPr>
          <p:cNvGraphicFramePr>
            <a:graphicFrameLocks noGrp="1"/>
          </p:cNvGraphicFramePr>
          <p:nvPr>
            <p:ph idx="1"/>
            <p:extLst>
              <p:ext uri="{D42A27DB-BD31-4B8C-83A1-F6EECF244321}">
                <p14:modId xmlns:p14="http://schemas.microsoft.com/office/powerpoint/2010/main" val="298363026"/>
              </p:ext>
            </p:extLst>
          </p:nvPr>
        </p:nvGraphicFramePr>
        <p:xfrm>
          <a:off x="-95537" y="2336799"/>
          <a:ext cx="11818961" cy="4350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2679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8D7E-6904-465B-8E7C-F5FD234A2D92}"/>
              </a:ext>
            </a:extLst>
          </p:cNvPr>
          <p:cNvSpPr>
            <a:spLocks noGrp="1"/>
          </p:cNvSpPr>
          <p:nvPr>
            <p:ph type="title"/>
          </p:nvPr>
        </p:nvSpPr>
        <p:spPr/>
        <p:txBody>
          <a:bodyPr>
            <a:noAutofit/>
          </a:bodyPr>
          <a:lstStyle/>
          <a:p>
            <a:r>
              <a:rPr lang="en-US" sz="4200"/>
              <a:t>Turtles, iguanas, frogs, salamanders, and other reptiles or amphibians…</a:t>
            </a:r>
          </a:p>
        </p:txBody>
      </p:sp>
      <p:sp>
        <p:nvSpPr>
          <p:cNvPr id="3" name="Content Placeholder 2">
            <a:extLst>
              <a:ext uri="{FF2B5EF4-FFF2-40B4-BE49-F238E27FC236}">
                <a16:creationId xmlns:a16="http://schemas.microsoft.com/office/drawing/2014/main" id="{45199B27-07CC-48C6-82FE-7AC841841669}"/>
              </a:ext>
            </a:extLst>
          </p:cNvPr>
          <p:cNvSpPr>
            <a:spLocks noGrp="1"/>
          </p:cNvSpPr>
          <p:nvPr>
            <p:ph idx="1"/>
          </p:nvPr>
        </p:nvSpPr>
        <p:spPr>
          <a:xfrm>
            <a:off x="680321" y="2894202"/>
            <a:ext cx="9613861" cy="3041987"/>
          </a:xfrm>
        </p:spPr>
        <p:txBody>
          <a:bodyPr>
            <a:normAutofit/>
          </a:bodyPr>
          <a:lstStyle/>
          <a:p>
            <a:r>
              <a:rPr lang="en-US" sz="3300">
                <a:effectLst/>
              </a:rPr>
              <a:t>Pregnant women, children, elderly or frail adults, or immunosuppressed people are particularly at risk of infection or serious complications of salmonellosis. At a minimum, they need to take extra precautions; ideally, they should avoid contact with reptiles. (Petco)</a:t>
            </a:r>
          </a:p>
          <a:p>
            <a:endParaRPr lang="en-US"/>
          </a:p>
        </p:txBody>
      </p:sp>
    </p:spTree>
    <p:extLst>
      <p:ext uri="{BB962C8B-B14F-4D97-AF65-F5344CB8AC3E}">
        <p14:creationId xmlns:p14="http://schemas.microsoft.com/office/powerpoint/2010/main" val="420427443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FEE30422645A459041866543E5112E" ma:contentTypeVersion="15" ma:contentTypeDescription="Create a new document." ma:contentTypeScope="" ma:versionID="ad4748206974993da82240a98af310d9">
  <xsd:schema xmlns:xsd="http://www.w3.org/2001/XMLSchema" xmlns:xs="http://www.w3.org/2001/XMLSchema" xmlns:p="http://schemas.microsoft.com/office/2006/metadata/properties" xmlns:ns2="f36cb3f5-6ea6-42b5-bbfa-54f76c708ee7" xmlns:ns3="05206c7d-ee11-4b55-90e5-ac8204f637ba" targetNamespace="http://schemas.microsoft.com/office/2006/metadata/properties" ma:root="true" ma:fieldsID="567dabeb86b71f909eb0930112540867" ns2:_="" ns3:_="">
    <xsd:import namespace="f36cb3f5-6ea6-42b5-bbfa-54f76c708ee7"/>
    <xsd:import namespace="05206c7d-ee11-4b55-90e5-ac8204f637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6cb3f5-6ea6-42b5-bbfa-54f76c708e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206c7d-ee11-4b55-90e5-ac8204f637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226c897-98c7-443b-a76d-cf00a5bcf808}" ma:internalName="TaxCatchAll" ma:showField="CatchAllData" ma:web="05206c7d-ee11-4b55-90e5-ac8204f637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206c7d-ee11-4b55-90e5-ac8204f637ba" xsi:nil="true"/>
    <lcf76f155ced4ddcb4097134ff3c332f xmlns="f36cb3f5-6ea6-42b5-bbfa-54f76c708e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B0CF71-67C5-4AB2-AC5A-2C87028526BC}">
  <ds:schemaRefs>
    <ds:schemaRef ds:uri="05206c7d-ee11-4b55-90e5-ac8204f637ba"/>
    <ds:schemaRef ds:uri="f36cb3f5-6ea6-42b5-bbfa-54f76c708e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7E31E5-791D-44DC-9663-4DAA15AFA9DB}">
  <ds:schemaRefs>
    <ds:schemaRef ds:uri="http://schemas.microsoft.com/sharepoint/v3/contenttype/forms"/>
  </ds:schemaRefs>
</ds:datastoreItem>
</file>

<file path=customXml/itemProps3.xml><?xml version="1.0" encoding="utf-8"?>
<ds:datastoreItem xmlns:ds="http://schemas.openxmlformats.org/officeDocument/2006/customXml" ds:itemID="{4F54FC73-74D2-4E13-9CC1-731DDBB604C3}">
  <ds:schemaRefs>
    <ds:schemaRef ds:uri="05206c7d-ee11-4b55-90e5-ac8204f637ba"/>
    <ds:schemaRef ds:uri="f36cb3f5-6ea6-42b5-bbfa-54f76c708ee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51</Slides>
  <Notes>4</Notes>
  <HiddenSlides>0</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Berlin</vt:lpstr>
      <vt:lpstr>Animal and Vermin Control Outdoor Learning Environment and Premises</vt:lpstr>
      <vt:lpstr>Animal and Vermin Control</vt:lpstr>
      <vt:lpstr>Animal and Vermin Control .2831(a)</vt:lpstr>
      <vt:lpstr>Told for the truth!</vt:lpstr>
      <vt:lpstr>Turtles, iguanas, frogs, salamanders, and other reptiles or amphibians…</vt:lpstr>
      <vt:lpstr>Turtles, iguanas, frogs, salamanders, and other reptiles or amphibians…</vt:lpstr>
      <vt:lpstr>Turtles, iguanas, frogs, salamanders, and other reptiles or amphibians…</vt:lpstr>
      <vt:lpstr>Turtles, iguanas, frogs, salamanders, and other reptiles or amphibians…</vt:lpstr>
      <vt:lpstr>Turtles, iguanas, frogs, salamanders, and other reptiles or amphibians…</vt:lpstr>
      <vt:lpstr>Insects, Rodents and other Vermin</vt:lpstr>
      <vt:lpstr>Insects, Rodents and other Vermin</vt:lpstr>
      <vt:lpstr>Effective measures… .2831(b)</vt:lpstr>
      <vt:lpstr>Structural Control for Pests</vt:lpstr>
      <vt:lpstr>Supplies are readily available</vt:lpstr>
      <vt:lpstr>Structural controls for pests</vt:lpstr>
      <vt:lpstr>Structural controls for pests</vt:lpstr>
      <vt:lpstr>Structural controls for pests</vt:lpstr>
      <vt:lpstr>More information available from…</vt:lpstr>
      <vt:lpstr>Pesticides… .2831(c) and (d)</vt:lpstr>
      <vt:lpstr>Chromated Copper Arsenate (CCA) pressure-treated wood  .2831 (e), (f), and (g)</vt:lpstr>
      <vt:lpstr>For more information on CCA</vt:lpstr>
      <vt:lpstr>Treated wood tag </vt:lpstr>
      <vt:lpstr>Any composting….2831(h)</vt:lpstr>
      <vt:lpstr>…vegetation shall be maintained… .2831(i)</vt:lpstr>
      <vt:lpstr>Outdoor Learning Environment and Premises</vt:lpstr>
      <vt:lpstr>2832(a) …the premises...</vt:lpstr>
      <vt:lpstr>2832(a) …the premises...</vt:lpstr>
      <vt:lpstr>But…take a walk around the playground:</vt:lpstr>
      <vt:lpstr>From there you can’t see:</vt:lpstr>
      <vt:lpstr>.2832(c)(1)  Equipment …in good repair…</vt:lpstr>
      <vt:lpstr>…Wells, grease traps, cisterns, and utility equipment shall be made inaccessible to children..2832(a)</vt:lpstr>
      <vt:lpstr>…inaccessible to children. .2832(a)</vt:lpstr>
      <vt:lpstr>Black widows may not have the characteristic red hour glass.</vt:lpstr>
      <vt:lpstr>Why cover a sandbox?  .2832(c)(2)</vt:lpstr>
      <vt:lpstr>Water features/toys holding water .2832(b)</vt:lpstr>
      <vt:lpstr>Water features/toys holding water .2832(b)</vt:lpstr>
      <vt:lpstr>Other concerns:</vt:lpstr>
      <vt:lpstr>.2832(d) If a daily air quality forecast is made by the Division of Air Quality…</vt:lpstr>
      <vt:lpstr>Airquality.climate.ncsu.edu/air-guide/aq-datasets/</vt:lpstr>
      <vt:lpstr>Scroll down and click on “AirNow”. Then you can enter a zip code.</vt:lpstr>
      <vt:lpstr>.2832(e) When food service is provided in the outdoor learning environment…</vt:lpstr>
      <vt:lpstr>.2832(f) When diapering and toiling facilities are provided in the outdoor learning environment…</vt:lpstr>
      <vt:lpstr>.2832(g)  Storage provided outdoors for children’s toys…</vt:lpstr>
      <vt:lpstr>What meets the requirements for lighting?</vt:lpstr>
      <vt:lpstr>Outdoor water activity centers… .2832(h)</vt:lpstr>
      <vt:lpstr>Outdoor water activity centers…</vt:lpstr>
      <vt:lpstr>.2830 – plastic – lined, cleanable, covered containers   </vt:lpstr>
      <vt:lpstr>Can Wash Pad Does this meet the requirements of .2830(b)? </vt:lpstr>
      <vt:lpstr>PowerPoint Presentation</vt:lpstr>
      <vt:lpstr>Exterior Garbage - .2830(c, 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and Vermin Control Outdoor Learning Environment and Premises</dc:title>
  <dc:creator>Blount, Kimly</dc:creator>
  <cp:revision>1</cp:revision>
  <cp:lastPrinted>2019-08-29T17:44:45Z</cp:lastPrinted>
  <dcterms:created xsi:type="dcterms:W3CDTF">2018-08-20T15:26:18Z</dcterms:created>
  <dcterms:modified xsi:type="dcterms:W3CDTF">2026-03-05T12:06:50Z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0x010100AAFEE30422645A459041866543E5112E</vt:lpwstr>
  </property>
  <property fmtid="{D5CDD505-2E9C-101B-9397-08002B2CF9AE}" pid="3" name="MediaServiceImageTags">
    <vt:lpwstr/>
  </property>
</Properties>
</file>