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57"/>
  </p:notesMasterIdLst>
  <p:sldIdLst>
    <p:sldId id="256" r:id="rId5"/>
    <p:sldId id="257" r:id="rId6"/>
    <p:sldId id="307" r:id="rId7"/>
    <p:sldId id="311" r:id="rId8"/>
    <p:sldId id="312" r:id="rId9"/>
    <p:sldId id="313" r:id="rId10"/>
    <p:sldId id="314" r:id="rId11"/>
    <p:sldId id="315" r:id="rId12"/>
    <p:sldId id="316" r:id="rId13"/>
    <p:sldId id="283" r:id="rId14"/>
    <p:sldId id="298" r:id="rId15"/>
    <p:sldId id="289" r:id="rId16"/>
    <p:sldId id="299" r:id="rId17"/>
    <p:sldId id="300" r:id="rId18"/>
    <p:sldId id="266" r:id="rId19"/>
    <p:sldId id="302" r:id="rId20"/>
    <p:sldId id="301" r:id="rId21"/>
    <p:sldId id="317" r:id="rId22"/>
    <p:sldId id="303" r:id="rId23"/>
    <p:sldId id="258" r:id="rId24"/>
    <p:sldId id="304" r:id="rId25"/>
    <p:sldId id="2147478748" r:id="rId26"/>
    <p:sldId id="2147478749" r:id="rId27"/>
    <p:sldId id="2147478750" r:id="rId28"/>
    <p:sldId id="2147478751" r:id="rId29"/>
    <p:sldId id="265" r:id="rId30"/>
    <p:sldId id="2147478752" r:id="rId31"/>
    <p:sldId id="267" r:id="rId32"/>
    <p:sldId id="2147478753" r:id="rId33"/>
    <p:sldId id="2147478754" r:id="rId34"/>
    <p:sldId id="263" r:id="rId35"/>
    <p:sldId id="264" r:id="rId36"/>
    <p:sldId id="268" r:id="rId37"/>
    <p:sldId id="2147478755" r:id="rId38"/>
    <p:sldId id="318" r:id="rId39"/>
    <p:sldId id="319" r:id="rId40"/>
    <p:sldId id="320" r:id="rId41"/>
    <p:sldId id="321" r:id="rId42"/>
    <p:sldId id="323" r:id="rId43"/>
    <p:sldId id="324" r:id="rId44"/>
    <p:sldId id="325" r:id="rId45"/>
    <p:sldId id="259" r:id="rId46"/>
    <p:sldId id="260" r:id="rId47"/>
    <p:sldId id="261" r:id="rId48"/>
    <p:sldId id="262" r:id="rId49"/>
    <p:sldId id="326" r:id="rId50"/>
    <p:sldId id="327" r:id="rId51"/>
    <p:sldId id="328" r:id="rId52"/>
    <p:sldId id="329" r:id="rId53"/>
    <p:sldId id="330" r:id="rId54"/>
    <p:sldId id="331" r:id="rId55"/>
    <p:sldId id="2147478747"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2FC384-1015-4E26-D201-B08132D2FDD5}" name="Lee, Megan l" initials="ML" userId="S::megan.lee@dhhs.nc.gov::53f3f7a0-ca66-4dfb-b941-9aed6f2363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91" d="100"/>
          <a:sy n="91" d="100"/>
        </p:scale>
        <p:origin x="3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F1B54-A489-4D18-9D35-6C39F2F1E3D7}"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en-US"/>
        </a:p>
      </dgm:t>
    </dgm:pt>
    <dgm:pt modelId="{D7EBF34F-0822-48CC-A464-E190B819EBE2}">
      <dgm:prSet/>
      <dgm:spPr/>
      <dgm:t>
        <a:bodyPr/>
        <a:lstStyle/>
        <a:p>
          <a:r>
            <a:rPr lang="en-US" sz="1800" dirty="0"/>
            <a:t>1. Application information used to determine recovery rate needed:</a:t>
          </a:r>
        </a:p>
      </dgm:t>
    </dgm:pt>
    <dgm:pt modelId="{6F75C33B-F981-4498-9C24-21396FA95E24}" type="parTrans" cxnId="{F7DF9D68-7737-41B3-A9AA-41C9C3A6DA03}">
      <dgm:prSet/>
      <dgm:spPr/>
      <dgm:t>
        <a:bodyPr/>
        <a:lstStyle/>
        <a:p>
          <a:endParaRPr lang="en-US"/>
        </a:p>
      </dgm:t>
    </dgm:pt>
    <dgm:pt modelId="{12B91EC6-6B38-4116-93D6-86ADB90AFA48}" type="sibTrans" cxnId="{F7DF9D68-7737-41B3-A9AA-41C9C3A6DA03}">
      <dgm:prSet/>
      <dgm:spPr/>
      <dgm:t>
        <a:bodyPr/>
        <a:lstStyle/>
        <a:p>
          <a:endParaRPr lang="en-US"/>
        </a:p>
      </dgm:t>
    </dgm:pt>
    <dgm:pt modelId="{F97C121C-FC8C-4C6C-97A8-94C6114316EA}">
      <dgm:prSet custT="1"/>
      <dgm:spPr/>
      <dgm:t>
        <a:bodyPr/>
        <a:lstStyle/>
        <a:p>
          <a:r>
            <a:rPr lang="en-US" sz="1600" dirty="0"/>
            <a:t># of hand wash sinks, service sinks, prep sinks</a:t>
          </a:r>
        </a:p>
      </dgm:t>
    </dgm:pt>
    <dgm:pt modelId="{02BC556A-C8FE-4F3B-B386-29EC8C70819F}" type="parTrans" cxnId="{535F60A8-5B08-4A0D-81E0-86D4D222D5D7}">
      <dgm:prSet/>
      <dgm:spPr/>
      <dgm:t>
        <a:bodyPr/>
        <a:lstStyle/>
        <a:p>
          <a:endParaRPr lang="en-US"/>
        </a:p>
      </dgm:t>
    </dgm:pt>
    <dgm:pt modelId="{BD0EB8E4-1604-419A-90A2-53D6F51FF79A}" type="sibTrans" cxnId="{535F60A8-5B08-4A0D-81E0-86D4D222D5D7}">
      <dgm:prSet/>
      <dgm:spPr/>
      <dgm:t>
        <a:bodyPr/>
        <a:lstStyle/>
        <a:p>
          <a:endParaRPr lang="en-US"/>
        </a:p>
      </dgm:t>
    </dgm:pt>
    <dgm:pt modelId="{18344094-CC1E-47F3-9EEE-02F05A7277C2}">
      <dgm:prSet custT="1"/>
      <dgm:spPr/>
      <dgm:t>
        <a:bodyPr/>
        <a:lstStyle/>
        <a:p>
          <a:r>
            <a:rPr lang="en-US" sz="1600" dirty="0"/>
            <a:t># of ware washing sinks, how many compartments and size of compartments</a:t>
          </a:r>
        </a:p>
      </dgm:t>
    </dgm:pt>
    <dgm:pt modelId="{DA2715C0-34AE-4682-8450-1941AA7DCE02}" type="parTrans" cxnId="{5B81CDE6-C08A-4EE6-A22B-3A6EA968DBF5}">
      <dgm:prSet/>
      <dgm:spPr/>
      <dgm:t>
        <a:bodyPr/>
        <a:lstStyle/>
        <a:p>
          <a:endParaRPr lang="en-US"/>
        </a:p>
      </dgm:t>
    </dgm:pt>
    <dgm:pt modelId="{6D47B5C1-DBED-45C1-BC20-C32FC9FE2975}" type="sibTrans" cxnId="{5B81CDE6-C08A-4EE6-A22B-3A6EA968DBF5}">
      <dgm:prSet/>
      <dgm:spPr/>
      <dgm:t>
        <a:bodyPr/>
        <a:lstStyle/>
        <a:p>
          <a:endParaRPr lang="en-US"/>
        </a:p>
      </dgm:t>
    </dgm:pt>
    <dgm:pt modelId="{C7078ACB-72FB-44AA-B480-46DD13949CAC}">
      <dgm:prSet custT="1"/>
      <dgm:spPr/>
      <dgm:t>
        <a:bodyPr/>
        <a:lstStyle/>
        <a:p>
          <a:r>
            <a:rPr lang="en-US" sz="1600" dirty="0"/>
            <a:t># of dish washers</a:t>
          </a:r>
        </a:p>
      </dgm:t>
    </dgm:pt>
    <dgm:pt modelId="{918BD33F-134A-4B7F-BA8F-A416A7717C58}" type="parTrans" cxnId="{86E063B5-4CB3-4410-ADE3-D00CF7E51310}">
      <dgm:prSet/>
      <dgm:spPr/>
      <dgm:t>
        <a:bodyPr/>
        <a:lstStyle/>
        <a:p>
          <a:endParaRPr lang="en-US"/>
        </a:p>
      </dgm:t>
    </dgm:pt>
    <dgm:pt modelId="{FC8AE547-7188-479B-8F4F-15510B97B05F}" type="sibTrans" cxnId="{86E063B5-4CB3-4410-ADE3-D00CF7E51310}">
      <dgm:prSet/>
      <dgm:spPr/>
      <dgm:t>
        <a:bodyPr/>
        <a:lstStyle/>
        <a:p>
          <a:endParaRPr lang="en-US"/>
        </a:p>
      </dgm:t>
    </dgm:pt>
    <dgm:pt modelId="{2620367E-5632-4F60-AB44-6B2C79C8D809}">
      <dgm:prSet custT="1"/>
      <dgm:spPr/>
      <dgm:t>
        <a:bodyPr/>
        <a:lstStyle/>
        <a:p>
          <a:r>
            <a:rPr lang="en-US" sz="1600" dirty="0"/>
            <a:t># of washing machines</a:t>
          </a:r>
        </a:p>
      </dgm:t>
    </dgm:pt>
    <dgm:pt modelId="{1EAFAEA5-EE56-4A02-B2D1-A77B340E2DF5}" type="parTrans" cxnId="{5B245231-1C66-4D37-B2C9-257A6199CA31}">
      <dgm:prSet/>
      <dgm:spPr/>
      <dgm:t>
        <a:bodyPr/>
        <a:lstStyle/>
        <a:p>
          <a:endParaRPr lang="en-US"/>
        </a:p>
      </dgm:t>
    </dgm:pt>
    <dgm:pt modelId="{95A55D66-B500-4B74-A9A0-E3DAA1FFE27E}" type="sibTrans" cxnId="{5B245231-1C66-4D37-B2C9-257A6199CA31}">
      <dgm:prSet/>
      <dgm:spPr/>
      <dgm:t>
        <a:bodyPr/>
        <a:lstStyle/>
        <a:p>
          <a:endParaRPr lang="en-US"/>
        </a:p>
      </dgm:t>
    </dgm:pt>
    <dgm:pt modelId="{BE98FF30-ACE4-47CC-914F-81A289B67089}">
      <dgm:prSet/>
      <dgm:spPr/>
      <dgm:t>
        <a:bodyPr/>
        <a:lstStyle/>
        <a:p>
          <a:r>
            <a:rPr lang="en-US" sz="1800" dirty="0"/>
            <a:t>2. Determine:</a:t>
          </a:r>
        </a:p>
      </dgm:t>
    </dgm:pt>
    <dgm:pt modelId="{ED228C87-73FE-408B-9A78-5706422BFEE0}" type="parTrans" cxnId="{23800386-9816-4995-AD6B-B5DFA38889F6}">
      <dgm:prSet/>
      <dgm:spPr/>
      <dgm:t>
        <a:bodyPr/>
        <a:lstStyle/>
        <a:p>
          <a:endParaRPr lang="en-US"/>
        </a:p>
      </dgm:t>
    </dgm:pt>
    <dgm:pt modelId="{F3270B79-038C-4E58-9978-07AFC8247FD5}" type="sibTrans" cxnId="{23800386-9816-4995-AD6B-B5DFA38889F6}">
      <dgm:prSet/>
      <dgm:spPr/>
      <dgm:t>
        <a:bodyPr/>
        <a:lstStyle/>
        <a:p>
          <a:endParaRPr lang="en-US"/>
        </a:p>
      </dgm:t>
    </dgm:pt>
    <dgm:pt modelId="{D1690EB6-2E45-424F-A007-5C7516408CDE}">
      <dgm:prSet custT="1"/>
      <dgm:spPr/>
      <dgm:t>
        <a:bodyPr/>
        <a:lstStyle/>
        <a:p>
          <a:r>
            <a:rPr lang="en-US" sz="1800" b="1" dirty="0"/>
            <a:t>Temperature rise </a:t>
          </a:r>
          <a:r>
            <a:rPr lang="en-US" sz="1800" dirty="0"/>
            <a:t>(hot water temperature needed – groundwater temperature)</a:t>
          </a:r>
        </a:p>
      </dgm:t>
    </dgm:pt>
    <dgm:pt modelId="{FA05E0CD-2395-436C-8A8D-5371F4D8C8C2}" type="parTrans" cxnId="{1059654D-2D41-4F04-9C5E-D9024EAB56A6}">
      <dgm:prSet/>
      <dgm:spPr/>
      <dgm:t>
        <a:bodyPr/>
        <a:lstStyle/>
        <a:p>
          <a:endParaRPr lang="en-US"/>
        </a:p>
      </dgm:t>
    </dgm:pt>
    <dgm:pt modelId="{224262FC-1149-4B11-B6AA-C56D7A20D8B3}" type="sibTrans" cxnId="{1059654D-2D41-4F04-9C5E-D9024EAB56A6}">
      <dgm:prSet/>
      <dgm:spPr/>
      <dgm:t>
        <a:bodyPr/>
        <a:lstStyle/>
        <a:p>
          <a:endParaRPr lang="en-US"/>
        </a:p>
      </dgm:t>
    </dgm:pt>
    <dgm:pt modelId="{757B425F-5094-4168-9D27-8FBDFE95B5DA}">
      <dgm:prSet custT="1"/>
      <dgm:spPr/>
      <dgm:t>
        <a:bodyPr/>
        <a:lstStyle/>
        <a:p>
          <a:r>
            <a:rPr lang="en-US" sz="1800" dirty="0"/>
            <a:t>Specification sheets for hot water heater – </a:t>
          </a:r>
          <a:r>
            <a:rPr lang="en-US" sz="1800" b="1" dirty="0"/>
            <a:t>water heater input (BTU or kW)</a:t>
          </a:r>
          <a:endParaRPr lang="en-US" sz="1800" dirty="0"/>
        </a:p>
      </dgm:t>
    </dgm:pt>
    <dgm:pt modelId="{EA5EC660-54AD-4C1B-9679-B7960E5CC78C}" type="parTrans" cxnId="{B62C481E-BB10-4403-BEE4-F61E31016A7D}">
      <dgm:prSet/>
      <dgm:spPr/>
      <dgm:t>
        <a:bodyPr/>
        <a:lstStyle/>
        <a:p>
          <a:endParaRPr lang="en-US"/>
        </a:p>
      </dgm:t>
    </dgm:pt>
    <dgm:pt modelId="{094CE870-43DC-4723-A743-B230DAC56D01}" type="sibTrans" cxnId="{B62C481E-BB10-4403-BEE4-F61E31016A7D}">
      <dgm:prSet/>
      <dgm:spPr/>
      <dgm:t>
        <a:bodyPr/>
        <a:lstStyle/>
        <a:p>
          <a:endParaRPr lang="en-US"/>
        </a:p>
      </dgm:t>
    </dgm:pt>
    <dgm:pt modelId="{2EFD1AD3-AAD6-4AD8-A659-5EF87633E9C2}">
      <dgm:prSet/>
      <dgm:spPr/>
      <dgm:t>
        <a:bodyPr/>
        <a:lstStyle/>
        <a:p>
          <a:r>
            <a:rPr lang="en-US" dirty="0"/>
            <a:t>3. Compare calculated recovery rate and determined temperature rise to the corresponding information on the submitted hot water heater specification sheets </a:t>
          </a:r>
        </a:p>
      </dgm:t>
    </dgm:pt>
    <dgm:pt modelId="{B04D88BD-3F81-4551-A071-DD96DC3B8A80}" type="parTrans" cxnId="{7A2B5D8B-F460-42F4-A31C-049E2516F1CF}">
      <dgm:prSet/>
      <dgm:spPr/>
      <dgm:t>
        <a:bodyPr/>
        <a:lstStyle/>
        <a:p>
          <a:endParaRPr lang="en-US"/>
        </a:p>
      </dgm:t>
    </dgm:pt>
    <dgm:pt modelId="{3C823FB2-F045-4508-9BC6-8C841D3FD96C}" type="sibTrans" cxnId="{7A2B5D8B-F460-42F4-A31C-049E2516F1CF}">
      <dgm:prSet/>
      <dgm:spPr/>
      <dgm:t>
        <a:bodyPr/>
        <a:lstStyle/>
        <a:p>
          <a:endParaRPr lang="en-US"/>
        </a:p>
      </dgm:t>
    </dgm:pt>
    <dgm:pt modelId="{1B0AE35B-3564-44C2-B91A-9E0AAE219846}" type="pres">
      <dgm:prSet presAssocID="{C39F1B54-A489-4D18-9D35-6C39F2F1E3D7}" presName="outerComposite" presStyleCnt="0">
        <dgm:presLayoutVars>
          <dgm:chMax val="5"/>
          <dgm:dir/>
          <dgm:resizeHandles val="exact"/>
        </dgm:presLayoutVars>
      </dgm:prSet>
      <dgm:spPr/>
    </dgm:pt>
    <dgm:pt modelId="{7CE584BD-A70D-44D1-A0D5-984E2BDA8238}" type="pres">
      <dgm:prSet presAssocID="{C39F1B54-A489-4D18-9D35-6C39F2F1E3D7}" presName="dummyMaxCanvas" presStyleCnt="0">
        <dgm:presLayoutVars/>
      </dgm:prSet>
      <dgm:spPr/>
    </dgm:pt>
    <dgm:pt modelId="{950882C8-08FB-4F9B-B43E-F053EF1DD765}" type="pres">
      <dgm:prSet presAssocID="{C39F1B54-A489-4D18-9D35-6C39F2F1E3D7}" presName="ThreeNodes_1" presStyleLbl="node1" presStyleIdx="0" presStyleCnt="3">
        <dgm:presLayoutVars>
          <dgm:bulletEnabled val="1"/>
        </dgm:presLayoutVars>
      </dgm:prSet>
      <dgm:spPr/>
    </dgm:pt>
    <dgm:pt modelId="{388AF1EA-33CA-486C-A3E1-544B56CA5563}" type="pres">
      <dgm:prSet presAssocID="{C39F1B54-A489-4D18-9D35-6C39F2F1E3D7}" presName="ThreeNodes_2" presStyleLbl="node1" presStyleIdx="1" presStyleCnt="3">
        <dgm:presLayoutVars>
          <dgm:bulletEnabled val="1"/>
        </dgm:presLayoutVars>
      </dgm:prSet>
      <dgm:spPr/>
    </dgm:pt>
    <dgm:pt modelId="{D9BAF0E6-C129-46C3-A1E7-9CFEDC6C1AFA}" type="pres">
      <dgm:prSet presAssocID="{C39F1B54-A489-4D18-9D35-6C39F2F1E3D7}" presName="ThreeNodes_3" presStyleLbl="node1" presStyleIdx="2" presStyleCnt="3">
        <dgm:presLayoutVars>
          <dgm:bulletEnabled val="1"/>
        </dgm:presLayoutVars>
      </dgm:prSet>
      <dgm:spPr/>
    </dgm:pt>
    <dgm:pt modelId="{B94E0EFE-7003-4E61-9802-9C649C8377A6}" type="pres">
      <dgm:prSet presAssocID="{C39F1B54-A489-4D18-9D35-6C39F2F1E3D7}" presName="ThreeConn_1-2" presStyleLbl="fgAccFollowNode1" presStyleIdx="0" presStyleCnt="2">
        <dgm:presLayoutVars>
          <dgm:bulletEnabled val="1"/>
        </dgm:presLayoutVars>
      </dgm:prSet>
      <dgm:spPr/>
    </dgm:pt>
    <dgm:pt modelId="{FA654507-474A-4149-8E85-F5FA845284ED}" type="pres">
      <dgm:prSet presAssocID="{C39F1B54-A489-4D18-9D35-6C39F2F1E3D7}" presName="ThreeConn_2-3" presStyleLbl="fgAccFollowNode1" presStyleIdx="1" presStyleCnt="2">
        <dgm:presLayoutVars>
          <dgm:bulletEnabled val="1"/>
        </dgm:presLayoutVars>
      </dgm:prSet>
      <dgm:spPr/>
    </dgm:pt>
    <dgm:pt modelId="{B0D9CEAB-4B33-4BC8-8578-A369A29157E6}" type="pres">
      <dgm:prSet presAssocID="{C39F1B54-A489-4D18-9D35-6C39F2F1E3D7}" presName="ThreeNodes_1_text" presStyleLbl="node1" presStyleIdx="2" presStyleCnt="3">
        <dgm:presLayoutVars>
          <dgm:bulletEnabled val="1"/>
        </dgm:presLayoutVars>
      </dgm:prSet>
      <dgm:spPr/>
    </dgm:pt>
    <dgm:pt modelId="{BC31DB86-693E-48AB-BFD5-5B255CAF48BF}" type="pres">
      <dgm:prSet presAssocID="{C39F1B54-A489-4D18-9D35-6C39F2F1E3D7}" presName="ThreeNodes_2_text" presStyleLbl="node1" presStyleIdx="2" presStyleCnt="3">
        <dgm:presLayoutVars>
          <dgm:bulletEnabled val="1"/>
        </dgm:presLayoutVars>
      </dgm:prSet>
      <dgm:spPr/>
    </dgm:pt>
    <dgm:pt modelId="{478A7CF0-57A8-4D4A-A78F-8D6352EF6B6F}" type="pres">
      <dgm:prSet presAssocID="{C39F1B54-A489-4D18-9D35-6C39F2F1E3D7}" presName="ThreeNodes_3_text" presStyleLbl="node1" presStyleIdx="2" presStyleCnt="3">
        <dgm:presLayoutVars>
          <dgm:bulletEnabled val="1"/>
        </dgm:presLayoutVars>
      </dgm:prSet>
      <dgm:spPr/>
    </dgm:pt>
  </dgm:ptLst>
  <dgm:cxnLst>
    <dgm:cxn modelId="{9B685F17-6F07-4AE5-9F41-48FF1233217C}" type="presOf" srcId="{BE98FF30-ACE4-47CC-914F-81A289B67089}" destId="{BC31DB86-693E-48AB-BFD5-5B255CAF48BF}" srcOrd="1" destOrd="0" presId="urn:microsoft.com/office/officeart/2005/8/layout/vProcess5"/>
    <dgm:cxn modelId="{D2996D19-04C6-4AF7-B659-A6F6A7EFA2FB}" type="presOf" srcId="{C39F1B54-A489-4D18-9D35-6C39F2F1E3D7}" destId="{1B0AE35B-3564-44C2-B91A-9E0AAE219846}" srcOrd="0" destOrd="0" presId="urn:microsoft.com/office/officeart/2005/8/layout/vProcess5"/>
    <dgm:cxn modelId="{B62C481E-BB10-4403-BEE4-F61E31016A7D}" srcId="{BE98FF30-ACE4-47CC-914F-81A289B67089}" destId="{757B425F-5094-4168-9D27-8FBDFE95B5DA}" srcOrd="1" destOrd="0" parTransId="{EA5EC660-54AD-4C1B-9679-B7960E5CC78C}" sibTransId="{094CE870-43DC-4723-A743-B230DAC56D01}"/>
    <dgm:cxn modelId="{2A970A22-D5DB-4AB3-BF3C-1DEB2E60FC04}" type="presOf" srcId="{C7078ACB-72FB-44AA-B480-46DD13949CAC}" destId="{B0D9CEAB-4B33-4BC8-8578-A369A29157E6}" srcOrd="1" destOrd="3" presId="urn:microsoft.com/office/officeart/2005/8/layout/vProcess5"/>
    <dgm:cxn modelId="{5B245231-1C66-4D37-B2C9-257A6199CA31}" srcId="{D7EBF34F-0822-48CC-A464-E190B819EBE2}" destId="{2620367E-5632-4F60-AB44-6B2C79C8D809}" srcOrd="3" destOrd="0" parTransId="{1EAFAEA5-EE56-4A02-B2D1-A77B340E2DF5}" sibTransId="{95A55D66-B500-4B74-A9A0-E3DAA1FFE27E}"/>
    <dgm:cxn modelId="{E0D1545C-A648-4983-84DA-CDDBF18B066C}" type="presOf" srcId="{F97C121C-FC8C-4C6C-97A8-94C6114316EA}" destId="{950882C8-08FB-4F9B-B43E-F053EF1DD765}" srcOrd="0" destOrd="1" presId="urn:microsoft.com/office/officeart/2005/8/layout/vProcess5"/>
    <dgm:cxn modelId="{4C85EC5C-77E2-4CD5-BE63-3B17A6E0427F}" type="presOf" srcId="{D1690EB6-2E45-424F-A007-5C7516408CDE}" destId="{BC31DB86-693E-48AB-BFD5-5B255CAF48BF}" srcOrd="1" destOrd="1" presId="urn:microsoft.com/office/officeart/2005/8/layout/vProcess5"/>
    <dgm:cxn modelId="{9A573246-EEA2-4714-A038-5E813212969D}" type="presOf" srcId="{C7078ACB-72FB-44AA-B480-46DD13949CAC}" destId="{950882C8-08FB-4F9B-B43E-F053EF1DD765}" srcOrd="0" destOrd="3" presId="urn:microsoft.com/office/officeart/2005/8/layout/vProcess5"/>
    <dgm:cxn modelId="{F7DF9D68-7737-41B3-A9AA-41C9C3A6DA03}" srcId="{C39F1B54-A489-4D18-9D35-6C39F2F1E3D7}" destId="{D7EBF34F-0822-48CC-A464-E190B819EBE2}" srcOrd="0" destOrd="0" parTransId="{6F75C33B-F981-4498-9C24-21396FA95E24}" sibTransId="{12B91EC6-6B38-4116-93D6-86ADB90AFA48}"/>
    <dgm:cxn modelId="{8F85FE4B-7B4E-4F50-AFFE-13A1A4EBCE30}" type="presOf" srcId="{F3270B79-038C-4E58-9978-07AFC8247FD5}" destId="{FA654507-474A-4149-8E85-F5FA845284ED}" srcOrd="0" destOrd="0" presId="urn:microsoft.com/office/officeart/2005/8/layout/vProcess5"/>
    <dgm:cxn modelId="{1059654D-2D41-4F04-9C5E-D9024EAB56A6}" srcId="{BE98FF30-ACE4-47CC-914F-81A289B67089}" destId="{D1690EB6-2E45-424F-A007-5C7516408CDE}" srcOrd="0" destOrd="0" parTransId="{FA05E0CD-2395-436C-8A8D-5371F4D8C8C2}" sibTransId="{224262FC-1149-4B11-B6AA-C56D7A20D8B3}"/>
    <dgm:cxn modelId="{C43C0272-9216-4694-A888-ACA8711843F2}" type="presOf" srcId="{D1690EB6-2E45-424F-A007-5C7516408CDE}" destId="{388AF1EA-33CA-486C-A3E1-544B56CA5563}" srcOrd="0" destOrd="1" presId="urn:microsoft.com/office/officeart/2005/8/layout/vProcess5"/>
    <dgm:cxn modelId="{349C1B7A-2D2A-46DF-925F-618611AA37C8}" type="presOf" srcId="{757B425F-5094-4168-9D27-8FBDFE95B5DA}" destId="{BC31DB86-693E-48AB-BFD5-5B255CAF48BF}" srcOrd="1" destOrd="2" presId="urn:microsoft.com/office/officeart/2005/8/layout/vProcess5"/>
    <dgm:cxn modelId="{23800386-9816-4995-AD6B-B5DFA38889F6}" srcId="{C39F1B54-A489-4D18-9D35-6C39F2F1E3D7}" destId="{BE98FF30-ACE4-47CC-914F-81A289B67089}" srcOrd="1" destOrd="0" parTransId="{ED228C87-73FE-408B-9A78-5706422BFEE0}" sibTransId="{F3270B79-038C-4E58-9978-07AFC8247FD5}"/>
    <dgm:cxn modelId="{7A2B5D8B-F460-42F4-A31C-049E2516F1CF}" srcId="{C39F1B54-A489-4D18-9D35-6C39F2F1E3D7}" destId="{2EFD1AD3-AAD6-4AD8-A659-5EF87633E9C2}" srcOrd="2" destOrd="0" parTransId="{B04D88BD-3F81-4551-A071-DD96DC3B8A80}" sibTransId="{3C823FB2-F045-4508-9BC6-8C841D3FD96C}"/>
    <dgm:cxn modelId="{316DED95-7693-4A7A-B5BD-31CE74B623E9}" type="presOf" srcId="{2EFD1AD3-AAD6-4AD8-A659-5EF87633E9C2}" destId="{478A7CF0-57A8-4D4A-A78F-8D6352EF6B6F}" srcOrd="1" destOrd="0" presId="urn:microsoft.com/office/officeart/2005/8/layout/vProcess5"/>
    <dgm:cxn modelId="{B73A0EA6-4EF1-4D56-A2E9-46EFAA5AB190}" type="presOf" srcId="{BE98FF30-ACE4-47CC-914F-81A289B67089}" destId="{388AF1EA-33CA-486C-A3E1-544B56CA5563}" srcOrd="0" destOrd="0" presId="urn:microsoft.com/office/officeart/2005/8/layout/vProcess5"/>
    <dgm:cxn modelId="{535F60A8-5B08-4A0D-81E0-86D4D222D5D7}" srcId="{D7EBF34F-0822-48CC-A464-E190B819EBE2}" destId="{F97C121C-FC8C-4C6C-97A8-94C6114316EA}" srcOrd="0" destOrd="0" parTransId="{02BC556A-C8FE-4F3B-B386-29EC8C70819F}" sibTransId="{BD0EB8E4-1604-419A-90A2-53D6F51FF79A}"/>
    <dgm:cxn modelId="{86E063B5-4CB3-4410-ADE3-D00CF7E51310}" srcId="{D7EBF34F-0822-48CC-A464-E190B819EBE2}" destId="{C7078ACB-72FB-44AA-B480-46DD13949CAC}" srcOrd="2" destOrd="0" parTransId="{918BD33F-134A-4B7F-BA8F-A416A7717C58}" sibTransId="{FC8AE547-7188-479B-8F4F-15510B97B05F}"/>
    <dgm:cxn modelId="{7DEE00BC-4A00-4C9C-A5A8-08039BD88941}" type="presOf" srcId="{D7EBF34F-0822-48CC-A464-E190B819EBE2}" destId="{950882C8-08FB-4F9B-B43E-F053EF1DD765}" srcOrd="0" destOrd="0" presId="urn:microsoft.com/office/officeart/2005/8/layout/vProcess5"/>
    <dgm:cxn modelId="{1CE803BC-CD6E-46F6-8647-79D1A0C4472C}" type="presOf" srcId="{F97C121C-FC8C-4C6C-97A8-94C6114316EA}" destId="{B0D9CEAB-4B33-4BC8-8578-A369A29157E6}" srcOrd="1" destOrd="1" presId="urn:microsoft.com/office/officeart/2005/8/layout/vProcess5"/>
    <dgm:cxn modelId="{E51A28C3-F62F-497F-B680-0B80AB109A2B}" type="presOf" srcId="{D7EBF34F-0822-48CC-A464-E190B819EBE2}" destId="{B0D9CEAB-4B33-4BC8-8578-A369A29157E6}" srcOrd="1" destOrd="0" presId="urn:microsoft.com/office/officeart/2005/8/layout/vProcess5"/>
    <dgm:cxn modelId="{FA7BC8C3-F5F9-4C0F-A2A8-CFFBCAA850DB}" type="presOf" srcId="{18344094-CC1E-47F3-9EEE-02F05A7277C2}" destId="{950882C8-08FB-4F9B-B43E-F053EF1DD765}" srcOrd="0" destOrd="2" presId="urn:microsoft.com/office/officeart/2005/8/layout/vProcess5"/>
    <dgm:cxn modelId="{B67C5EC4-1794-49A8-B0FB-270C8B80EE58}" type="presOf" srcId="{2620367E-5632-4F60-AB44-6B2C79C8D809}" destId="{950882C8-08FB-4F9B-B43E-F053EF1DD765}" srcOrd="0" destOrd="4" presId="urn:microsoft.com/office/officeart/2005/8/layout/vProcess5"/>
    <dgm:cxn modelId="{9D26CACB-74E5-4A32-BDE6-3F8334A25134}" type="presOf" srcId="{2EFD1AD3-AAD6-4AD8-A659-5EF87633E9C2}" destId="{D9BAF0E6-C129-46C3-A1E7-9CFEDC6C1AFA}" srcOrd="0" destOrd="0" presId="urn:microsoft.com/office/officeart/2005/8/layout/vProcess5"/>
    <dgm:cxn modelId="{BAC296D9-FD88-4939-A988-DA9129F88F94}" type="presOf" srcId="{18344094-CC1E-47F3-9EEE-02F05A7277C2}" destId="{B0D9CEAB-4B33-4BC8-8578-A369A29157E6}" srcOrd="1" destOrd="2" presId="urn:microsoft.com/office/officeart/2005/8/layout/vProcess5"/>
    <dgm:cxn modelId="{5B81CDE6-C08A-4EE6-A22B-3A6EA968DBF5}" srcId="{D7EBF34F-0822-48CC-A464-E190B819EBE2}" destId="{18344094-CC1E-47F3-9EEE-02F05A7277C2}" srcOrd="1" destOrd="0" parTransId="{DA2715C0-34AE-4682-8450-1941AA7DCE02}" sibTransId="{6D47B5C1-DBED-45C1-BC20-C32FC9FE2975}"/>
    <dgm:cxn modelId="{50648AEA-6285-46FB-BFB0-3B8C868996D2}" type="presOf" srcId="{757B425F-5094-4168-9D27-8FBDFE95B5DA}" destId="{388AF1EA-33CA-486C-A3E1-544B56CA5563}" srcOrd="0" destOrd="2" presId="urn:microsoft.com/office/officeart/2005/8/layout/vProcess5"/>
    <dgm:cxn modelId="{9C83D1ED-D518-4472-BEF6-C417A46A8CCB}" type="presOf" srcId="{2620367E-5632-4F60-AB44-6B2C79C8D809}" destId="{B0D9CEAB-4B33-4BC8-8578-A369A29157E6}" srcOrd="1" destOrd="4" presId="urn:microsoft.com/office/officeart/2005/8/layout/vProcess5"/>
    <dgm:cxn modelId="{299A04F4-FC70-4084-A809-E0D7AD53E27F}" type="presOf" srcId="{12B91EC6-6B38-4116-93D6-86ADB90AFA48}" destId="{B94E0EFE-7003-4E61-9802-9C649C8377A6}" srcOrd="0" destOrd="0" presId="urn:microsoft.com/office/officeart/2005/8/layout/vProcess5"/>
    <dgm:cxn modelId="{9F9C3F4E-74DA-42E8-93E5-8FF53DAFE623}" type="presParOf" srcId="{1B0AE35B-3564-44C2-B91A-9E0AAE219846}" destId="{7CE584BD-A70D-44D1-A0D5-984E2BDA8238}" srcOrd="0" destOrd="0" presId="urn:microsoft.com/office/officeart/2005/8/layout/vProcess5"/>
    <dgm:cxn modelId="{6145AD26-8259-4683-A627-EDB6F47D3F54}" type="presParOf" srcId="{1B0AE35B-3564-44C2-B91A-9E0AAE219846}" destId="{950882C8-08FB-4F9B-B43E-F053EF1DD765}" srcOrd="1" destOrd="0" presId="urn:microsoft.com/office/officeart/2005/8/layout/vProcess5"/>
    <dgm:cxn modelId="{CD929535-022B-4A90-A749-B5E1FC144144}" type="presParOf" srcId="{1B0AE35B-3564-44C2-B91A-9E0AAE219846}" destId="{388AF1EA-33CA-486C-A3E1-544B56CA5563}" srcOrd="2" destOrd="0" presId="urn:microsoft.com/office/officeart/2005/8/layout/vProcess5"/>
    <dgm:cxn modelId="{5C9653B4-981A-4DC3-A20C-D98D17B51F3C}" type="presParOf" srcId="{1B0AE35B-3564-44C2-B91A-9E0AAE219846}" destId="{D9BAF0E6-C129-46C3-A1E7-9CFEDC6C1AFA}" srcOrd="3" destOrd="0" presId="urn:microsoft.com/office/officeart/2005/8/layout/vProcess5"/>
    <dgm:cxn modelId="{CFA400C3-178F-4A47-9421-5FA7A2E6FADB}" type="presParOf" srcId="{1B0AE35B-3564-44C2-B91A-9E0AAE219846}" destId="{B94E0EFE-7003-4E61-9802-9C649C8377A6}" srcOrd="4" destOrd="0" presId="urn:microsoft.com/office/officeart/2005/8/layout/vProcess5"/>
    <dgm:cxn modelId="{C4DE942E-62FF-44E0-9C2F-AF90CD5F6F00}" type="presParOf" srcId="{1B0AE35B-3564-44C2-B91A-9E0AAE219846}" destId="{FA654507-474A-4149-8E85-F5FA845284ED}" srcOrd="5" destOrd="0" presId="urn:microsoft.com/office/officeart/2005/8/layout/vProcess5"/>
    <dgm:cxn modelId="{AB6F120F-9BF7-455D-9727-961C4F25CA75}" type="presParOf" srcId="{1B0AE35B-3564-44C2-B91A-9E0AAE219846}" destId="{B0D9CEAB-4B33-4BC8-8578-A369A29157E6}" srcOrd="6" destOrd="0" presId="urn:microsoft.com/office/officeart/2005/8/layout/vProcess5"/>
    <dgm:cxn modelId="{562A4178-AF0D-4FD7-9ED0-28FD24CBD80F}" type="presParOf" srcId="{1B0AE35B-3564-44C2-B91A-9E0AAE219846}" destId="{BC31DB86-693E-48AB-BFD5-5B255CAF48BF}" srcOrd="7" destOrd="0" presId="urn:microsoft.com/office/officeart/2005/8/layout/vProcess5"/>
    <dgm:cxn modelId="{545F1DA0-E5EE-4727-BDC4-293029232BEF}" type="presParOf" srcId="{1B0AE35B-3564-44C2-B91A-9E0AAE219846}" destId="{478A7CF0-57A8-4D4A-A78F-8D6352EF6B6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B44537-8675-4F17-9583-29F07EBFC08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2B71E5C-96F4-490F-9470-DF4E4ECEF1DD}">
      <dgm:prSet phldrT="[Text]" phldr="0"/>
      <dgm:spPr/>
      <dgm:t>
        <a:bodyPr/>
        <a:lstStyle/>
        <a:p>
          <a:r>
            <a:rPr lang="en-US" dirty="0"/>
            <a:t>Walk-in Refrigeration Calculator</a:t>
          </a:r>
        </a:p>
      </dgm:t>
    </dgm:pt>
    <dgm:pt modelId="{A40D31F4-6DE0-4DE8-A1F4-51610800A6DC}" type="parTrans" cxnId="{1A5D5FB7-D4BE-4EF2-9353-6873CEADDC50}">
      <dgm:prSet/>
      <dgm:spPr/>
      <dgm:t>
        <a:bodyPr/>
        <a:lstStyle/>
        <a:p>
          <a:endParaRPr lang="en-US"/>
        </a:p>
      </dgm:t>
    </dgm:pt>
    <dgm:pt modelId="{4863A89C-E87B-48E7-8C3B-231EDEE9F6E2}" type="sibTrans" cxnId="{1A5D5FB7-D4BE-4EF2-9353-6873CEADDC50}">
      <dgm:prSet/>
      <dgm:spPr/>
      <dgm:t>
        <a:bodyPr/>
        <a:lstStyle/>
        <a:p>
          <a:endParaRPr lang="en-US"/>
        </a:p>
      </dgm:t>
    </dgm:pt>
    <dgm:pt modelId="{DAAC246F-CE6E-41DC-A794-F8D62303CCF7}">
      <dgm:prSet phldrT="[Text]" phldr="0"/>
      <dgm:spPr/>
      <dgm:t>
        <a:bodyPr/>
        <a:lstStyle/>
        <a:p>
          <a:r>
            <a:rPr lang="en-US" b="1" dirty="0"/>
            <a:t>Input: </a:t>
          </a:r>
          <a:r>
            <a:rPr lang="en-US" dirty="0"/>
            <a:t>Number of meals between deliveries (based on application info)</a:t>
          </a:r>
        </a:p>
      </dgm:t>
    </dgm:pt>
    <dgm:pt modelId="{CF08FB24-F52A-4476-ACFB-3C14B9EFC03F}" type="parTrans" cxnId="{2A50C77B-FB5E-45C7-9E03-2FC72B6FFC2A}">
      <dgm:prSet/>
      <dgm:spPr/>
      <dgm:t>
        <a:bodyPr/>
        <a:lstStyle/>
        <a:p>
          <a:endParaRPr lang="en-US"/>
        </a:p>
      </dgm:t>
    </dgm:pt>
    <dgm:pt modelId="{32672536-0A1A-4DD1-ADBA-D83D05C25FCA}" type="sibTrans" cxnId="{2A50C77B-FB5E-45C7-9E03-2FC72B6FFC2A}">
      <dgm:prSet/>
      <dgm:spPr/>
      <dgm:t>
        <a:bodyPr/>
        <a:lstStyle/>
        <a:p>
          <a:endParaRPr lang="en-US"/>
        </a:p>
      </dgm:t>
    </dgm:pt>
    <dgm:pt modelId="{EE951A1C-B06E-47F1-99C9-163BEA7311C9}">
      <dgm:prSet phldrT="[Text]" phldr="0"/>
      <dgm:spPr/>
      <dgm:t>
        <a:bodyPr/>
        <a:lstStyle/>
        <a:p>
          <a:r>
            <a:rPr lang="en-US" b="1" dirty="0"/>
            <a:t>Output: </a:t>
          </a:r>
          <a:r>
            <a:rPr lang="en-US" dirty="0"/>
            <a:t>Square feet area of walk-in cooler/freezer needed</a:t>
          </a:r>
        </a:p>
      </dgm:t>
    </dgm:pt>
    <dgm:pt modelId="{3FEE3E81-65B4-4A37-A9E1-506137DCE692}" type="parTrans" cxnId="{8A5029D0-8568-4050-90F0-1421DAF6D687}">
      <dgm:prSet/>
      <dgm:spPr/>
      <dgm:t>
        <a:bodyPr/>
        <a:lstStyle/>
        <a:p>
          <a:endParaRPr lang="en-US"/>
        </a:p>
      </dgm:t>
    </dgm:pt>
    <dgm:pt modelId="{B22764E7-4302-4945-BF6B-2A3D8F503472}" type="sibTrans" cxnId="{8A5029D0-8568-4050-90F0-1421DAF6D687}">
      <dgm:prSet/>
      <dgm:spPr/>
      <dgm:t>
        <a:bodyPr/>
        <a:lstStyle/>
        <a:p>
          <a:endParaRPr lang="en-US"/>
        </a:p>
      </dgm:t>
    </dgm:pt>
    <dgm:pt modelId="{E9AC8135-0222-4C4E-8FEA-7AEB8C5D8926}">
      <dgm:prSet phldrT="[Text]" phldr="0"/>
      <dgm:spPr/>
      <dgm:t>
        <a:bodyPr/>
        <a:lstStyle/>
        <a:p>
          <a:r>
            <a:rPr lang="en-US" dirty="0"/>
            <a:t>Reach-in Refrigeration Calculator</a:t>
          </a:r>
        </a:p>
      </dgm:t>
    </dgm:pt>
    <dgm:pt modelId="{D1AAD395-0342-4856-BEBA-A57EB2D76BBA}" type="parTrans" cxnId="{7CFFB6BD-F986-48BD-84ED-17A4F6617904}">
      <dgm:prSet/>
      <dgm:spPr/>
      <dgm:t>
        <a:bodyPr/>
        <a:lstStyle/>
        <a:p>
          <a:endParaRPr lang="en-US"/>
        </a:p>
      </dgm:t>
    </dgm:pt>
    <dgm:pt modelId="{B57096E2-0954-4584-9C53-696D35FCAE6D}" type="sibTrans" cxnId="{7CFFB6BD-F986-48BD-84ED-17A4F6617904}">
      <dgm:prSet/>
      <dgm:spPr/>
      <dgm:t>
        <a:bodyPr/>
        <a:lstStyle/>
        <a:p>
          <a:endParaRPr lang="en-US"/>
        </a:p>
      </dgm:t>
    </dgm:pt>
    <dgm:pt modelId="{4CA963F5-48F0-41E8-BA7D-B3346C2139CB}">
      <dgm:prSet phldrT="[Text]"/>
      <dgm:spPr/>
      <dgm:t>
        <a:bodyPr/>
        <a:lstStyle/>
        <a:p>
          <a:r>
            <a:rPr lang="en-US" b="1" dirty="0"/>
            <a:t>Input: </a:t>
          </a:r>
          <a:r>
            <a:rPr lang="en-US" dirty="0"/>
            <a:t>Number of meals between deliveries (based on application info)</a:t>
          </a:r>
        </a:p>
      </dgm:t>
    </dgm:pt>
    <dgm:pt modelId="{579B649A-EDC2-491E-80B0-467F18CAC2F4}" type="parTrans" cxnId="{6A5B40F9-B1DF-44AA-936E-7A55D163EC87}">
      <dgm:prSet/>
      <dgm:spPr/>
      <dgm:t>
        <a:bodyPr/>
        <a:lstStyle/>
        <a:p>
          <a:endParaRPr lang="en-US"/>
        </a:p>
      </dgm:t>
    </dgm:pt>
    <dgm:pt modelId="{9EAF697D-F09F-4BC1-913E-204ECEB94D3F}" type="sibTrans" cxnId="{6A5B40F9-B1DF-44AA-936E-7A55D163EC87}">
      <dgm:prSet/>
      <dgm:spPr/>
      <dgm:t>
        <a:bodyPr/>
        <a:lstStyle/>
        <a:p>
          <a:endParaRPr lang="en-US"/>
        </a:p>
      </dgm:t>
    </dgm:pt>
    <dgm:pt modelId="{126F9881-1D36-45B4-9E95-7E7AD8D76B38}">
      <dgm:prSet phldrT="[Text]"/>
      <dgm:spPr/>
      <dgm:t>
        <a:bodyPr/>
        <a:lstStyle/>
        <a:p>
          <a:r>
            <a:rPr lang="en-US" b="1" dirty="0"/>
            <a:t>Output: </a:t>
          </a:r>
          <a:r>
            <a:rPr lang="en-US" b="0" dirty="0"/>
            <a:t>Cubic feet of reach in refrigeration needed</a:t>
          </a:r>
        </a:p>
      </dgm:t>
    </dgm:pt>
    <dgm:pt modelId="{7D58D94E-638D-418D-ADE1-049FE8DFC6CB}" type="parTrans" cxnId="{86BB37E3-F7BD-4B42-ABB3-249E15828A08}">
      <dgm:prSet/>
      <dgm:spPr/>
      <dgm:t>
        <a:bodyPr/>
        <a:lstStyle/>
        <a:p>
          <a:endParaRPr lang="en-US"/>
        </a:p>
      </dgm:t>
    </dgm:pt>
    <dgm:pt modelId="{55EF8655-B2D3-4E6B-BBC9-115AF5E10AD6}" type="sibTrans" cxnId="{86BB37E3-F7BD-4B42-ABB3-249E15828A08}">
      <dgm:prSet/>
      <dgm:spPr/>
      <dgm:t>
        <a:bodyPr/>
        <a:lstStyle/>
        <a:p>
          <a:endParaRPr lang="en-US"/>
        </a:p>
      </dgm:t>
    </dgm:pt>
    <dgm:pt modelId="{6D24F36E-4CC2-4B00-89C2-9E57EEA8D23E}">
      <dgm:prSet phldrT="[Text]" phldr="0"/>
      <dgm:spPr/>
      <dgm:t>
        <a:bodyPr/>
        <a:lstStyle/>
        <a:p>
          <a:r>
            <a:rPr lang="en-US" dirty="0"/>
            <a:t>Number of Meals Supported by Refrigeration</a:t>
          </a:r>
        </a:p>
      </dgm:t>
    </dgm:pt>
    <dgm:pt modelId="{DACD3AC2-8670-49D2-B367-B05EBB1B3B5D}" type="parTrans" cxnId="{77A7FBB9-6A72-456A-98E5-EE52494EE6A1}">
      <dgm:prSet/>
      <dgm:spPr/>
      <dgm:t>
        <a:bodyPr/>
        <a:lstStyle/>
        <a:p>
          <a:endParaRPr lang="en-US"/>
        </a:p>
      </dgm:t>
    </dgm:pt>
    <dgm:pt modelId="{E12C50EE-6E1B-4114-B484-C2CD0F5F36A1}" type="sibTrans" cxnId="{77A7FBB9-6A72-456A-98E5-EE52494EE6A1}">
      <dgm:prSet/>
      <dgm:spPr/>
      <dgm:t>
        <a:bodyPr/>
        <a:lstStyle/>
        <a:p>
          <a:endParaRPr lang="en-US"/>
        </a:p>
      </dgm:t>
    </dgm:pt>
    <dgm:pt modelId="{FDDF6E95-1CC7-41D5-B7AA-78B68A448DB3}">
      <dgm:prSet phldrT="[Text]" phldr="0"/>
      <dgm:spPr/>
      <dgm:t>
        <a:bodyPr/>
        <a:lstStyle/>
        <a:p>
          <a:r>
            <a:rPr lang="en-US" b="1" dirty="0"/>
            <a:t>Input: </a:t>
          </a:r>
          <a:r>
            <a:rPr lang="en-US" dirty="0"/>
            <a:t>Square feet of walk in space, cubic feet of reach-in space, </a:t>
          </a:r>
        </a:p>
      </dgm:t>
    </dgm:pt>
    <dgm:pt modelId="{61098DAD-82AA-4227-AEA5-FC0F8D7C777D}" type="parTrans" cxnId="{BE73B202-4311-427F-84AC-22B7B6E67412}">
      <dgm:prSet/>
      <dgm:spPr/>
      <dgm:t>
        <a:bodyPr/>
        <a:lstStyle/>
        <a:p>
          <a:endParaRPr lang="en-US"/>
        </a:p>
      </dgm:t>
    </dgm:pt>
    <dgm:pt modelId="{A59D1A52-5186-4CAC-A09B-808F637F9B1E}" type="sibTrans" cxnId="{BE73B202-4311-427F-84AC-22B7B6E67412}">
      <dgm:prSet/>
      <dgm:spPr/>
      <dgm:t>
        <a:bodyPr/>
        <a:lstStyle/>
        <a:p>
          <a:endParaRPr lang="en-US"/>
        </a:p>
      </dgm:t>
    </dgm:pt>
    <dgm:pt modelId="{C7C11C9B-B760-44A9-BCCB-8504DEC3BC53}">
      <dgm:prSet phldrT="[Text]" phldr="0"/>
      <dgm:spPr/>
      <dgm:t>
        <a:bodyPr/>
        <a:lstStyle/>
        <a:p>
          <a:r>
            <a:rPr lang="en-US" b="1" dirty="0"/>
            <a:t>Output: </a:t>
          </a:r>
          <a:r>
            <a:rPr lang="en-US" dirty="0"/>
            <a:t>Total number of meals supported (between deliveries)</a:t>
          </a:r>
        </a:p>
      </dgm:t>
    </dgm:pt>
    <dgm:pt modelId="{633007FF-8210-4CEF-9F99-DC4781BEF74D}" type="parTrans" cxnId="{CCCF9245-DAAD-4E2D-9484-CD1D58CB3437}">
      <dgm:prSet/>
      <dgm:spPr/>
      <dgm:t>
        <a:bodyPr/>
        <a:lstStyle/>
        <a:p>
          <a:endParaRPr lang="en-US"/>
        </a:p>
      </dgm:t>
    </dgm:pt>
    <dgm:pt modelId="{1BFDBA53-F621-4ACC-BFBA-11DEB77F4DA3}" type="sibTrans" cxnId="{CCCF9245-DAAD-4E2D-9484-CD1D58CB3437}">
      <dgm:prSet/>
      <dgm:spPr/>
      <dgm:t>
        <a:bodyPr/>
        <a:lstStyle/>
        <a:p>
          <a:endParaRPr lang="en-US"/>
        </a:p>
      </dgm:t>
    </dgm:pt>
    <dgm:pt modelId="{99B1E03B-C802-44CC-B562-4E45310291B6}" type="pres">
      <dgm:prSet presAssocID="{C1B44537-8675-4F17-9583-29F07EBFC08B}" presName="theList" presStyleCnt="0">
        <dgm:presLayoutVars>
          <dgm:dir/>
          <dgm:animLvl val="lvl"/>
          <dgm:resizeHandles val="exact"/>
        </dgm:presLayoutVars>
      </dgm:prSet>
      <dgm:spPr/>
    </dgm:pt>
    <dgm:pt modelId="{5020099E-9E4C-49CF-972B-33D526988C29}" type="pres">
      <dgm:prSet presAssocID="{22B71E5C-96F4-490F-9470-DF4E4ECEF1DD}" presName="compNode" presStyleCnt="0"/>
      <dgm:spPr/>
    </dgm:pt>
    <dgm:pt modelId="{2DC25884-4D12-4883-9870-C725DC84A8A1}" type="pres">
      <dgm:prSet presAssocID="{22B71E5C-96F4-490F-9470-DF4E4ECEF1DD}" presName="aNode" presStyleLbl="bgShp" presStyleIdx="0" presStyleCnt="3"/>
      <dgm:spPr/>
    </dgm:pt>
    <dgm:pt modelId="{98013979-D590-4733-B0E4-75EE7F141F76}" type="pres">
      <dgm:prSet presAssocID="{22B71E5C-96F4-490F-9470-DF4E4ECEF1DD}" presName="textNode" presStyleLbl="bgShp" presStyleIdx="0" presStyleCnt="3"/>
      <dgm:spPr/>
    </dgm:pt>
    <dgm:pt modelId="{C68C31FD-6881-458F-97E5-93D2B8D91B45}" type="pres">
      <dgm:prSet presAssocID="{22B71E5C-96F4-490F-9470-DF4E4ECEF1DD}" presName="compChildNode" presStyleCnt="0"/>
      <dgm:spPr/>
    </dgm:pt>
    <dgm:pt modelId="{FAD5562E-04F0-4FFD-A49C-0FF071154CB0}" type="pres">
      <dgm:prSet presAssocID="{22B71E5C-96F4-490F-9470-DF4E4ECEF1DD}" presName="theInnerList" presStyleCnt="0"/>
      <dgm:spPr/>
    </dgm:pt>
    <dgm:pt modelId="{943BAA2B-E97C-45F9-BE6F-01BFC0165ED2}" type="pres">
      <dgm:prSet presAssocID="{DAAC246F-CE6E-41DC-A794-F8D62303CCF7}" presName="childNode" presStyleLbl="node1" presStyleIdx="0" presStyleCnt="6">
        <dgm:presLayoutVars>
          <dgm:bulletEnabled val="1"/>
        </dgm:presLayoutVars>
      </dgm:prSet>
      <dgm:spPr/>
    </dgm:pt>
    <dgm:pt modelId="{7FDF2417-A983-4EEF-9EC8-07902A5967BF}" type="pres">
      <dgm:prSet presAssocID="{DAAC246F-CE6E-41DC-A794-F8D62303CCF7}" presName="aSpace2" presStyleCnt="0"/>
      <dgm:spPr/>
    </dgm:pt>
    <dgm:pt modelId="{5E804C28-5C99-47B6-977F-370FFA24EA83}" type="pres">
      <dgm:prSet presAssocID="{EE951A1C-B06E-47F1-99C9-163BEA7311C9}" presName="childNode" presStyleLbl="node1" presStyleIdx="1" presStyleCnt="6">
        <dgm:presLayoutVars>
          <dgm:bulletEnabled val="1"/>
        </dgm:presLayoutVars>
      </dgm:prSet>
      <dgm:spPr/>
    </dgm:pt>
    <dgm:pt modelId="{507D4CDB-56A3-45B3-A256-C499BB77BB77}" type="pres">
      <dgm:prSet presAssocID="{22B71E5C-96F4-490F-9470-DF4E4ECEF1DD}" presName="aSpace" presStyleCnt="0"/>
      <dgm:spPr/>
    </dgm:pt>
    <dgm:pt modelId="{650FA30E-63BA-47CF-B805-56C1A60B45B2}" type="pres">
      <dgm:prSet presAssocID="{E9AC8135-0222-4C4E-8FEA-7AEB8C5D8926}" presName="compNode" presStyleCnt="0"/>
      <dgm:spPr/>
    </dgm:pt>
    <dgm:pt modelId="{CF5D792F-990E-424B-BCB5-7DE22ED0CF3F}" type="pres">
      <dgm:prSet presAssocID="{E9AC8135-0222-4C4E-8FEA-7AEB8C5D8926}" presName="aNode" presStyleLbl="bgShp" presStyleIdx="1" presStyleCnt="3"/>
      <dgm:spPr/>
    </dgm:pt>
    <dgm:pt modelId="{22D9D89D-C0BF-41FD-BA1F-8471DAB8BB9E}" type="pres">
      <dgm:prSet presAssocID="{E9AC8135-0222-4C4E-8FEA-7AEB8C5D8926}" presName="textNode" presStyleLbl="bgShp" presStyleIdx="1" presStyleCnt="3"/>
      <dgm:spPr/>
    </dgm:pt>
    <dgm:pt modelId="{C4B16C9E-8FB0-4001-A23C-AE04A536C82E}" type="pres">
      <dgm:prSet presAssocID="{E9AC8135-0222-4C4E-8FEA-7AEB8C5D8926}" presName="compChildNode" presStyleCnt="0"/>
      <dgm:spPr/>
    </dgm:pt>
    <dgm:pt modelId="{1B51C258-F259-4D77-9FD2-E7A7B74D933F}" type="pres">
      <dgm:prSet presAssocID="{E9AC8135-0222-4C4E-8FEA-7AEB8C5D8926}" presName="theInnerList" presStyleCnt="0"/>
      <dgm:spPr/>
    </dgm:pt>
    <dgm:pt modelId="{FD9ACF96-A553-4D05-81D0-457D95E9AE6B}" type="pres">
      <dgm:prSet presAssocID="{4CA963F5-48F0-41E8-BA7D-B3346C2139CB}" presName="childNode" presStyleLbl="node1" presStyleIdx="2" presStyleCnt="6">
        <dgm:presLayoutVars>
          <dgm:bulletEnabled val="1"/>
        </dgm:presLayoutVars>
      </dgm:prSet>
      <dgm:spPr/>
    </dgm:pt>
    <dgm:pt modelId="{43115D9A-B13C-48A2-8F9B-F6E14DFFEBB2}" type="pres">
      <dgm:prSet presAssocID="{4CA963F5-48F0-41E8-BA7D-B3346C2139CB}" presName="aSpace2" presStyleCnt="0"/>
      <dgm:spPr/>
    </dgm:pt>
    <dgm:pt modelId="{1327EC7C-EA6C-43A5-B65F-FF1BFA7828B0}" type="pres">
      <dgm:prSet presAssocID="{126F9881-1D36-45B4-9E95-7E7AD8D76B38}" presName="childNode" presStyleLbl="node1" presStyleIdx="3" presStyleCnt="6">
        <dgm:presLayoutVars>
          <dgm:bulletEnabled val="1"/>
        </dgm:presLayoutVars>
      </dgm:prSet>
      <dgm:spPr/>
    </dgm:pt>
    <dgm:pt modelId="{B8763F2A-72F5-4761-8965-4381FE841A50}" type="pres">
      <dgm:prSet presAssocID="{E9AC8135-0222-4C4E-8FEA-7AEB8C5D8926}" presName="aSpace" presStyleCnt="0"/>
      <dgm:spPr/>
    </dgm:pt>
    <dgm:pt modelId="{4847CCFF-0B57-434B-8E76-4EAB15931BD9}" type="pres">
      <dgm:prSet presAssocID="{6D24F36E-4CC2-4B00-89C2-9E57EEA8D23E}" presName="compNode" presStyleCnt="0"/>
      <dgm:spPr/>
    </dgm:pt>
    <dgm:pt modelId="{75F71485-D08A-4C67-93E3-E1FE8A6BB6D0}" type="pres">
      <dgm:prSet presAssocID="{6D24F36E-4CC2-4B00-89C2-9E57EEA8D23E}" presName="aNode" presStyleLbl="bgShp" presStyleIdx="2" presStyleCnt="3"/>
      <dgm:spPr/>
    </dgm:pt>
    <dgm:pt modelId="{86687D74-D9BA-4C00-B1B2-C118AD574DF7}" type="pres">
      <dgm:prSet presAssocID="{6D24F36E-4CC2-4B00-89C2-9E57EEA8D23E}" presName="textNode" presStyleLbl="bgShp" presStyleIdx="2" presStyleCnt="3"/>
      <dgm:spPr/>
    </dgm:pt>
    <dgm:pt modelId="{0D903205-A851-4F9F-ACAE-A352DB8C5874}" type="pres">
      <dgm:prSet presAssocID="{6D24F36E-4CC2-4B00-89C2-9E57EEA8D23E}" presName="compChildNode" presStyleCnt="0"/>
      <dgm:spPr/>
    </dgm:pt>
    <dgm:pt modelId="{DB90CA1A-1F88-4900-B9DA-4F5D99C9C860}" type="pres">
      <dgm:prSet presAssocID="{6D24F36E-4CC2-4B00-89C2-9E57EEA8D23E}" presName="theInnerList" presStyleCnt="0"/>
      <dgm:spPr/>
    </dgm:pt>
    <dgm:pt modelId="{42BE5C21-62A3-451A-B077-B449A8E1263C}" type="pres">
      <dgm:prSet presAssocID="{FDDF6E95-1CC7-41D5-B7AA-78B68A448DB3}" presName="childNode" presStyleLbl="node1" presStyleIdx="4" presStyleCnt="6">
        <dgm:presLayoutVars>
          <dgm:bulletEnabled val="1"/>
        </dgm:presLayoutVars>
      </dgm:prSet>
      <dgm:spPr/>
    </dgm:pt>
    <dgm:pt modelId="{0052406A-4BF1-436C-A904-C61EDA121BAB}" type="pres">
      <dgm:prSet presAssocID="{FDDF6E95-1CC7-41D5-B7AA-78B68A448DB3}" presName="aSpace2" presStyleCnt="0"/>
      <dgm:spPr/>
    </dgm:pt>
    <dgm:pt modelId="{E0520B13-DAC5-467F-93D5-41504431B0AC}" type="pres">
      <dgm:prSet presAssocID="{C7C11C9B-B760-44A9-BCCB-8504DEC3BC53}" presName="childNode" presStyleLbl="node1" presStyleIdx="5" presStyleCnt="6">
        <dgm:presLayoutVars>
          <dgm:bulletEnabled val="1"/>
        </dgm:presLayoutVars>
      </dgm:prSet>
      <dgm:spPr/>
    </dgm:pt>
  </dgm:ptLst>
  <dgm:cxnLst>
    <dgm:cxn modelId="{BE73B202-4311-427F-84AC-22B7B6E67412}" srcId="{6D24F36E-4CC2-4B00-89C2-9E57EEA8D23E}" destId="{FDDF6E95-1CC7-41D5-B7AA-78B68A448DB3}" srcOrd="0" destOrd="0" parTransId="{61098DAD-82AA-4227-AEA5-FC0F8D7C777D}" sibTransId="{A59D1A52-5186-4CAC-A09B-808F637F9B1E}"/>
    <dgm:cxn modelId="{F0493306-194B-45DD-844A-DB0DE020AE7D}" type="presOf" srcId="{DAAC246F-CE6E-41DC-A794-F8D62303CCF7}" destId="{943BAA2B-E97C-45F9-BE6F-01BFC0165ED2}" srcOrd="0" destOrd="0" presId="urn:microsoft.com/office/officeart/2005/8/layout/lProcess2"/>
    <dgm:cxn modelId="{CCF8EA0D-2B62-4555-B10A-533373397F88}" type="presOf" srcId="{FDDF6E95-1CC7-41D5-B7AA-78B68A448DB3}" destId="{42BE5C21-62A3-451A-B077-B449A8E1263C}" srcOrd="0" destOrd="0" presId="urn:microsoft.com/office/officeart/2005/8/layout/lProcess2"/>
    <dgm:cxn modelId="{C89FDC27-061D-45BB-A7B4-3225ADE84F90}" type="presOf" srcId="{EE951A1C-B06E-47F1-99C9-163BEA7311C9}" destId="{5E804C28-5C99-47B6-977F-370FFA24EA83}" srcOrd="0" destOrd="0" presId="urn:microsoft.com/office/officeart/2005/8/layout/lProcess2"/>
    <dgm:cxn modelId="{C4714634-95A7-4BA9-9D1D-8C5BCFD34A76}" type="presOf" srcId="{126F9881-1D36-45B4-9E95-7E7AD8D76B38}" destId="{1327EC7C-EA6C-43A5-B65F-FF1BFA7828B0}" srcOrd="0" destOrd="0" presId="urn:microsoft.com/office/officeart/2005/8/layout/lProcess2"/>
    <dgm:cxn modelId="{CCCF9245-DAAD-4E2D-9484-CD1D58CB3437}" srcId="{6D24F36E-4CC2-4B00-89C2-9E57EEA8D23E}" destId="{C7C11C9B-B760-44A9-BCCB-8504DEC3BC53}" srcOrd="1" destOrd="0" parTransId="{633007FF-8210-4CEF-9F99-DC4781BEF74D}" sibTransId="{1BFDBA53-F621-4ACC-BFBA-11DEB77F4DA3}"/>
    <dgm:cxn modelId="{E04CDA66-F164-4B38-86C0-7B0154382C28}" type="presOf" srcId="{E9AC8135-0222-4C4E-8FEA-7AEB8C5D8926}" destId="{22D9D89D-C0BF-41FD-BA1F-8471DAB8BB9E}" srcOrd="1" destOrd="0" presId="urn:microsoft.com/office/officeart/2005/8/layout/lProcess2"/>
    <dgm:cxn modelId="{9DEF944A-A828-48A8-8B86-BAD52A0019AC}" type="presOf" srcId="{E9AC8135-0222-4C4E-8FEA-7AEB8C5D8926}" destId="{CF5D792F-990E-424B-BCB5-7DE22ED0CF3F}" srcOrd="0" destOrd="0" presId="urn:microsoft.com/office/officeart/2005/8/layout/lProcess2"/>
    <dgm:cxn modelId="{EF28486F-E420-41C4-BF7D-518EE0E661A6}" type="presOf" srcId="{6D24F36E-4CC2-4B00-89C2-9E57EEA8D23E}" destId="{75F71485-D08A-4C67-93E3-E1FE8A6BB6D0}" srcOrd="0" destOrd="0" presId="urn:microsoft.com/office/officeart/2005/8/layout/lProcess2"/>
    <dgm:cxn modelId="{9B86DB70-436E-42C1-888E-FA087B5829A9}" type="presOf" srcId="{4CA963F5-48F0-41E8-BA7D-B3346C2139CB}" destId="{FD9ACF96-A553-4D05-81D0-457D95E9AE6B}" srcOrd="0" destOrd="0" presId="urn:microsoft.com/office/officeart/2005/8/layout/lProcess2"/>
    <dgm:cxn modelId="{5BA05F5A-5343-40CF-A37C-554075865514}" type="presOf" srcId="{C1B44537-8675-4F17-9583-29F07EBFC08B}" destId="{99B1E03B-C802-44CC-B562-4E45310291B6}" srcOrd="0" destOrd="0" presId="urn:microsoft.com/office/officeart/2005/8/layout/lProcess2"/>
    <dgm:cxn modelId="{2A50C77B-FB5E-45C7-9E03-2FC72B6FFC2A}" srcId="{22B71E5C-96F4-490F-9470-DF4E4ECEF1DD}" destId="{DAAC246F-CE6E-41DC-A794-F8D62303CCF7}" srcOrd="0" destOrd="0" parTransId="{CF08FB24-F52A-4476-ACFB-3C14B9EFC03F}" sibTransId="{32672536-0A1A-4DD1-ADBA-D83D05C25FCA}"/>
    <dgm:cxn modelId="{5CF34188-D6D5-4541-8626-3BA03993995A}" type="presOf" srcId="{6D24F36E-4CC2-4B00-89C2-9E57EEA8D23E}" destId="{86687D74-D9BA-4C00-B1B2-C118AD574DF7}" srcOrd="1" destOrd="0" presId="urn:microsoft.com/office/officeart/2005/8/layout/lProcess2"/>
    <dgm:cxn modelId="{19E88199-A206-4344-A7F0-4DC73CF164EF}" type="presOf" srcId="{22B71E5C-96F4-490F-9470-DF4E4ECEF1DD}" destId="{98013979-D590-4733-B0E4-75EE7F141F76}" srcOrd="1" destOrd="0" presId="urn:microsoft.com/office/officeart/2005/8/layout/lProcess2"/>
    <dgm:cxn modelId="{1743119F-497D-411C-90BC-1EAA372048FA}" type="presOf" srcId="{22B71E5C-96F4-490F-9470-DF4E4ECEF1DD}" destId="{2DC25884-4D12-4883-9870-C725DC84A8A1}" srcOrd="0" destOrd="0" presId="urn:microsoft.com/office/officeart/2005/8/layout/lProcess2"/>
    <dgm:cxn modelId="{7645C4B5-CAC6-4D07-9725-1839E52A1BB6}" type="presOf" srcId="{C7C11C9B-B760-44A9-BCCB-8504DEC3BC53}" destId="{E0520B13-DAC5-467F-93D5-41504431B0AC}" srcOrd="0" destOrd="0" presId="urn:microsoft.com/office/officeart/2005/8/layout/lProcess2"/>
    <dgm:cxn modelId="{1A5D5FB7-D4BE-4EF2-9353-6873CEADDC50}" srcId="{C1B44537-8675-4F17-9583-29F07EBFC08B}" destId="{22B71E5C-96F4-490F-9470-DF4E4ECEF1DD}" srcOrd="0" destOrd="0" parTransId="{A40D31F4-6DE0-4DE8-A1F4-51610800A6DC}" sibTransId="{4863A89C-E87B-48E7-8C3B-231EDEE9F6E2}"/>
    <dgm:cxn modelId="{77A7FBB9-6A72-456A-98E5-EE52494EE6A1}" srcId="{C1B44537-8675-4F17-9583-29F07EBFC08B}" destId="{6D24F36E-4CC2-4B00-89C2-9E57EEA8D23E}" srcOrd="2" destOrd="0" parTransId="{DACD3AC2-8670-49D2-B367-B05EBB1B3B5D}" sibTransId="{E12C50EE-6E1B-4114-B484-C2CD0F5F36A1}"/>
    <dgm:cxn modelId="{7CFFB6BD-F986-48BD-84ED-17A4F6617904}" srcId="{C1B44537-8675-4F17-9583-29F07EBFC08B}" destId="{E9AC8135-0222-4C4E-8FEA-7AEB8C5D8926}" srcOrd="1" destOrd="0" parTransId="{D1AAD395-0342-4856-BEBA-A57EB2D76BBA}" sibTransId="{B57096E2-0954-4584-9C53-696D35FCAE6D}"/>
    <dgm:cxn modelId="{8A5029D0-8568-4050-90F0-1421DAF6D687}" srcId="{22B71E5C-96F4-490F-9470-DF4E4ECEF1DD}" destId="{EE951A1C-B06E-47F1-99C9-163BEA7311C9}" srcOrd="1" destOrd="0" parTransId="{3FEE3E81-65B4-4A37-A9E1-506137DCE692}" sibTransId="{B22764E7-4302-4945-BF6B-2A3D8F503472}"/>
    <dgm:cxn modelId="{86BB37E3-F7BD-4B42-ABB3-249E15828A08}" srcId="{E9AC8135-0222-4C4E-8FEA-7AEB8C5D8926}" destId="{126F9881-1D36-45B4-9E95-7E7AD8D76B38}" srcOrd="1" destOrd="0" parTransId="{7D58D94E-638D-418D-ADE1-049FE8DFC6CB}" sibTransId="{55EF8655-B2D3-4E6B-BBC9-115AF5E10AD6}"/>
    <dgm:cxn modelId="{6A5B40F9-B1DF-44AA-936E-7A55D163EC87}" srcId="{E9AC8135-0222-4C4E-8FEA-7AEB8C5D8926}" destId="{4CA963F5-48F0-41E8-BA7D-B3346C2139CB}" srcOrd="0" destOrd="0" parTransId="{579B649A-EDC2-491E-80B0-467F18CAC2F4}" sibTransId="{9EAF697D-F09F-4BC1-913E-204ECEB94D3F}"/>
    <dgm:cxn modelId="{D82D83B8-0BDC-428E-8946-FC624A452097}" type="presParOf" srcId="{99B1E03B-C802-44CC-B562-4E45310291B6}" destId="{5020099E-9E4C-49CF-972B-33D526988C29}" srcOrd="0" destOrd="0" presId="urn:microsoft.com/office/officeart/2005/8/layout/lProcess2"/>
    <dgm:cxn modelId="{E2DD5AC6-4250-48F8-8C0B-7D6E08756E40}" type="presParOf" srcId="{5020099E-9E4C-49CF-972B-33D526988C29}" destId="{2DC25884-4D12-4883-9870-C725DC84A8A1}" srcOrd="0" destOrd="0" presId="urn:microsoft.com/office/officeart/2005/8/layout/lProcess2"/>
    <dgm:cxn modelId="{6AEA646B-841C-442F-97DA-8E631AB6B71D}" type="presParOf" srcId="{5020099E-9E4C-49CF-972B-33D526988C29}" destId="{98013979-D590-4733-B0E4-75EE7F141F76}" srcOrd="1" destOrd="0" presId="urn:microsoft.com/office/officeart/2005/8/layout/lProcess2"/>
    <dgm:cxn modelId="{EB233118-5DD6-407D-A61E-CC580D63BB57}" type="presParOf" srcId="{5020099E-9E4C-49CF-972B-33D526988C29}" destId="{C68C31FD-6881-458F-97E5-93D2B8D91B45}" srcOrd="2" destOrd="0" presId="urn:microsoft.com/office/officeart/2005/8/layout/lProcess2"/>
    <dgm:cxn modelId="{4E440DBA-17EA-41C1-BD4C-EDE4BB07DDD9}" type="presParOf" srcId="{C68C31FD-6881-458F-97E5-93D2B8D91B45}" destId="{FAD5562E-04F0-4FFD-A49C-0FF071154CB0}" srcOrd="0" destOrd="0" presId="urn:microsoft.com/office/officeart/2005/8/layout/lProcess2"/>
    <dgm:cxn modelId="{B2BC3045-DA04-4DE3-B78C-0B90F4FEA360}" type="presParOf" srcId="{FAD5562E-04F0-4FFD-A49C-0FF071154CB0}" destId="{943BAA2B-E97C-45F9-BE6F-01BFC0165ED2}" srcOrd="0" destOrd="0" presId="urn:microsoft.com/office/officeart/2005/8/layout/lProcess2"/>
    <dgm:cxn modelId="{1FF41F32-CE73-48BE-AB7D-C3177645C53E}" type="presParOf" srcId="{FAD5562E-04F0-4FFD-A49C-0FF071154CB0}" destId="{7FDF2417-A983-4EEF-9EC8-07902A5967BF}" srcOrd="1" destOrd="0" presId="urn:microsoft.com/office/officeart/2005/8/layout/lProcess2"/>
    <dgm:cxn modelId="{D41D7E67-29ED-4B5D-9160-1A779C273412}" type="presParOf" srcId="{FAD5562E-04F0-4FFD-A49C-0FF071154CB0}" destId="{5E804C28-5C99-47B6-977F-370FFA24EA83}" srcOrd="2" destOrd="0" presId="urn:microsoft.com/office/officeart/2005/8/layout/lProcess2"/>
    <dgm:cxn modelId="{E01EED95-E35E-4334-A6E0-DE830328EEA4}" type="presParOf" srcId="{99B1E03B-C802-44CC-B562-4E45310291B6}" destId="{507D4CDB-56A3-45B3-A256-C499BB77BB77}" srcOrd="1" destOrd="0" presId="urn:microsoft.com/office/officeart/2005/8/layout/lProcess2"/>
    <dgm:cxn modelId="{A74C44C5-278C-47C7-915C-AC9AD035F015}" type="presParOf" srcId="{99B1E03B-C802-44CC-B562-4E45310291B6}" destId="{650FA30E-63BA-47CF-B805-56C1A60B45B2}" srcOrd="2" destOrd="0" presId="urn:microsoft.com/office/officeart/2005/8/layout/lProcess2"/>
    <dgm:cxn modelId="{610609E6-FC8F-4E2F-8226-4D3CEA78A885}" type="presParOf" srcId="{650FA30E-63BA-47CF-B805-56C1A60B45B2}" destId="{CF5D792F-990E-424B-BCB5-7DE22ED0CF3F}" srcOrd="0" destOrd="0" presId="urn:microsoft.com/office/officeart/2005/8/layout/lProcess2"/>
    <dgm:cxn modelId="{4377921F-F906-48DB-9C47-E8B486AE6CB9}" type="presParOf" srcId="{650FA30E-63BA-47CF-B805-56C1A60B45B2}" destId="{22D9D89D-C0BF-41FD-BA1F-8471DAB8BB9E}" srcOrd="1" destOrd="0" presId="urn:microsoft.com/office/officeart/2005/8/layout/lProcess2"/>
    <dgm:cxn modelId="{5E13F9E1-5454-44FE-86E7-A9B90D00C573}" type="presParOf" srcId="{650FA30E-63BA-47CF-B805-56C1A60B45B2}" destId="{C4B16C9E-8FB0-4001-A23C-AE04A536C82E}" srcOrd="2" destOrd="0" presId="urn:microsoft.com/office/officeart/2005/8/layout/lProcess2"/>
    <dgm:cxn modelId="{2F8C1051-8A65-467A-9F2C-447E62EA6C0C}" type="presParOf" srcId="{C4B16C9E-8FB0-4001-A23C-AE04A536C82E}" destId="{1B51C258-F259-4D77-9FD2-E7A7B74D933F}" srcOrd="0" destOrd="0" presId="urn:microsoft.com/office/officeart/2005/8/layout/lProcess2"/>
    <dgm:cxn modelId="{E554D7CD-D43D-4577-BB28-EACA73244391}" type="presParOf" srcId="{1B51C258-F259-4D77-9FD2-E7A7B74D933F}" destId="{FD9ACF96-A553-4D05-81D0-457D95E9AE6B}" srcOrd="0" destOrd="0" presId="urn:microsoft.com/office/officeart/2005/8/layout/lProcess2"/>
    <dgm:cxn modelId="{06BF9FF1-E155-4FAB-81DF-515F1A95E107}" type="presParOf" srcId="{1B51C258-F259-4D77-9FD2-E7A7B74D933F}" destId="{43115D9A-B13C-48A2-8F9B-F6E14DFFEBB2}" srcOrd="1" destOrd="0" presId="urn:microsoft.com/office/officeart/2005/8/layout/lProcess2"/>
    <dgm:cxn modelId="{EE45D7B9-8A2E-404E-86C9-535F4A41F66B}" type="presParOf" srcId="{1B51C258-F259-4D77-9FD2-E7A7B74D933F}" destId="{1327EC7C-EA6C-43A5-B65F-FF1BFA7828B0}" srcOrd="2" destOrd="0" presId="urn:microsoft.com/office/officeart/2005/8/layout/lProcess2"/>
    <dgm:cxn modelId="{1AF63F95-4C1F-4B02-AABC-4B5F27133C9C}" type="presParOf" srcId="{99B1E03B-C802-44CC-B562-4E45310291B6}" destId="{B8763F2A-72F5-4761-8965-4381FE841A50}" srcOrd="3" destOrd="0" presId="urn:microsoft.com/office/officeart/2005/8/layout/lProcess2"/>
    <dgm:cxn modelId="{5E8A5B63-AF1D-40B6-865F-32C65C77B600}" type="presParOf" srcId="{99B1E03B-C802-44CC-B562-4E45310291B6}" destId="{4847CCFF-0B57-434B-8E76-4EAB15931BD9}" srcOrd="4" destOrd="0" presId="urn:microsoft.com/office/officeart/2005/8/layout/lProcess2"/>
    <dgm:cxn modelId="{8E898AC9-5578-4A65-A632-74740148321E}" type="presParOf" srcId="{4847CCFF-0B57-434B-8E76-4EAB15931BD9}" destId="{75F71485-D08A-4C67-93E3-E1FE8A6BB6D0}" srcOrd="0" destOrd="0" presId="urn:microsoft.com/office/officeart/2005/8/layout/lProcess2"/>
    <dgm:cxn modelId="{2CA90480-AC93-42A0-A229-4C0A18854BC2}" type="presParOf" srcId="{4847CCFF-0B57-434B-8E76-4EAB15931BD9}" destId="{86687D74-D9BA-4C00-B1B2-C118AD574DF7}" srcOrd="1" destOrd="0" presId="urn:microsoft.com/office/officeart/2005/8/layout/lProcess2"/>
    <dgm:cxn modelId="{A69348CE-53F2-430A-81A1-20B59A8F2979}" type="presParOf" srcId="{4847CCFF-0B57-434B-8E76-4EAB15931BD9}" destId="{0D903205-A851-4F9F-ACAE-A352DB8C5874}" srcOrd="2" destOrd="0" presId="urn:microsoft.com/office/officeart/2005/8/layout/lProcess2"/>
    <dgm:cxn modelId="{DDB75D64-3156-490B-B6CA-841037031F65}" type="presParOf" srcId="{0D903205-A851-4F9F-ACAE-A352DB8C5874}" destId="{DB90CA1A-1F88-4900-B9DA-4F5D99C9C860}" srcOrd="0" destOrd="0" presId="urn:microsoft.com/office/officeart/2005/8/layout/lProcess2"/>
    <dgm:cxn modelId="{75F450C0-E01A-4885-8307-9722BB480E95}" type="presParOf" srcId="{DB90CA1A-1F88-4900-B9DA-4F5D99C9C860}" destId="{42BE5C21-62A3-451A-B077-B449A8E1263C}" srcOrd="0" destOrd="0" presId="urn:microsoft.com/office/officeart/2005/8/layout/lProcess2"/>
    <dgm:cxn modelId="{DB28A2E4-AF77-4CEC-8373-CB45C0E32A94}" type="presParOf" srcId="{DB90CA1A-1F88-4900-B9DA-4F5D99C9C860}" destId="{0052406A-4BF1-436C-A904-C61EDA121BAB}" srcOrd="1" destOrd="0" presId="urn:microsoft.com/office/officeart/2005/8/layout/lProcess2"/>
    <dgm:cxn modelId="{8FF4DF1A-F83F-4524-89DD-2EEA3C104121}" type="presParOf" srcId="{DB90CA1A-1F88-4900-B9DA-4F5D99C9C860}" destId="{E0520B13-DAC5-467F-93D5-41504431B0AC}"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882C8-08FB-4F9B-B43E-F053EF1DD765}">
      <dsp:nvSpPr>
        <dsp:cNvPr id="0" name=""/>
        <dsp:cNvSpPr/>
      </dsp:nvSpPr>
      <dsp:spPr>
        <a:xfrm>
          <a:off x="0" y="0"/>
          <a:ext cx="9224501" cy="1486637"/>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800100">
            <a:lnSpc>
              <a:spcPct val="90000"/>
            </a:lnSpc>
            <a:spcBef>
              <a:spcPct val="0"/>
            </a:spcBef>
            <a:spcAft>
              <a:spcPct val="35000"/>
            </a:spcAft>
            <a:buNone/>
          </a:pPr>
          <a:r>
            <a:rPr lang="en-US" sz="1800" kern="1200" dirty="0"/>
            <a:t>1. Application information used to determine recovery rate needed:</a:t>
          </a:r>
        </a:p>
        <a:p>
          <a:pPr marL="171450" lvl="1" indent="-171450" algn="l" defTabSz="711200">
            <a:lnSpc>
              <a:spcPct val="90000"/>
            </a:lnSpc>
            <a:spcBef>
              <a:spcPct val="0"/>
            </a:spcBef>
            <a:spcAft>
              <a:spcPct val="15000"/>
            </a:spcAft>
            <a:buChar char="•"/>
          </a:pPr>
          <a:r>
            <a:rPr lang="en-US" sz="1600" kern="1200" dirty="0"/>
            <a:t># of hand wash sinks, service sinks, prep sinks</a:t>
          </a:r>
        </a:p>
        <a:p>
          <a:pPr marL="171450" lvl="1" indent="-171450" algn="l" defTabSz="711200">
            <a:lnSpc>
              <a:spcPct val="90000"/>
            </a:lnSpc>
            <a:spcBef>
              <a:spcPct val="0"/>
            </a:spcBef>
            <a:spcAft>
              <a:spcPct val="15000"/>
            </a:spcAft>
            <a:buChar char="•"/>
          </a:pPr>
          <a:r>
            <a:rPr lang="en-US" sz="1600" kern="1200" dirty="0"/>
            <a:t># of ware washing sinks, how many compartments and size of compartments</a:t>
          </a:r>
        </a:p>
        <a:p>
          <a:pPr marL="171450" lvl="1" indent="-171450" algn="l" defTabSz="711200">
            <a:lnSpc>
              <a:spcPct val="90000"/>
            </a:lnSpc>
            <a:spcBef>
              <a:spcPct val="0"/>
            </a:spcBef>
            <a:spcAft>
              <a:spcPct val="15000"/>
            </a:spcAft>
            <a:buChar char="•"/>
          </a:pPr>
          <a:r>
            <a:rPr lang="en-US" sz="1600" kern="1200" dirty="0"/>
            <a:t># of dish washers</a:t>
          </a:r>
        </a:p>
        <a:p>
          <a:pPr marL="171450" lvl="1" indent="-171450" algn="l" defTabSz="711200">
            <a:lnSpc>
              <a:spcPct val="90000"/>
            </a:lnSpc>
            <a:spcBef>
              <a:spcPct val="0"/>
            </a:spcBef>
            <a:spcAft>
              <a:spcPct val="15000"/>
            </a:spcAft>
            <a:buChar char="•"/>
          </a:pPr>
          <a:r>
            <a:rPr lang="en-US" sz="1600" kern="1200" dirty="0"/>
            <a:t># of washing machines</a:t>
          </a:r>
        </a:p>
      </dsp:txBody>
      <dsp:txXfrm>
        <a:off x="43542" y="43542"/>
        <a:ext cx="7620304" cy="1399553"/>
      </dsp:txXfrm>
    </dsp:sp>
    <dsp:sp modelId="{388AF1EA-33CA-486C-A3E1-544B56CA5563}">
      <dsp:nvSpPr>
        <dsp:cNvPr id="0" name=""/>
        <dsp:cNvSpPr/>
      </dsp:nvSpPr>
      <dsp:spPr>
        <a:xfrm>
          <a:off x="813926" y="1734410"/>
          <a:ext cx="9224501" cy="1486637"/>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2. Determine:</a:t>
          </a:r>
        </a:p>
        <a:p>
          <a:pPr marL="171450" lvl="1" indent="-171450" algn="l" defTabSz="800100">
            <a:lnSpc>
              <a:spcPct val="90000"/>
            </a:lnSpc>
            <a:spcBef>
              <a:spcPct val="0"/>
            </a:spcBef>
            <a:spcAft>
              <a:spcPct val="15000"/>
            </a:spcAft>
            <a:buChar char="•"/>
          </a:pPr>
          <a:r>
            <a:rPr lang="en-US" sz="1800" b="1" kern="1200" dirty="0"/>
            <a:t>Temperature rise </a:t>
          </a:r>
          <a:r>
            <a:rPr lang="en-US" sz="1800" kern="1200" dirty="0"/>
            <a:t>(hot water temperature needed – groundwater temperature)</a:t>
          </a:r>
        </a:p>
        <a:p>
          <a:pPr marL="171450" lvl="1" indent="-171450" algn="l" defTabSz="800100">
            <a:lnSpc>
              <a:spcPct val="90000"/>
            </a:lnSpc>
            <a:spcBef>
              <a:spcPct val="0"/>
            </a:spcBef>
            <a:spcAft>
              <a:spcPct val="15000"/>
            </a:spcAft>
            <a:buChar char="•"/>
          </a:pPr>
          <a:r>
            <a:rPr lang="en-US" sz="1800" kern="1200" dirty="0"/>
            <a:t>Specification sheets for hot water heater – </a:t>
          </a:r>
          <a:r>
            <a:rPr lang="en-US" sz="1800" b="1" kern="1200" dirty="0"/>
            <a:t>water heater input (BTU or kW)</a:t>
          </a:r>
          <a:endParaRPr lang="en-US" sz="1800" kern="1200" dirty="0"/>
        </a:p>
      </dsp:txBody>
      <dsp:txXfrm>
        <a:off x="857468" y="1777952"/>
        <a:ext cx="7357176" cy="1399553"/>
      </dsp:txXfrm>
    </dsp:sp>
    <dsp:sp modelId="{D9BAF0E6-C129-46C3-A1E7-9CFEDC6C1AFA}">
      <dsp:nvSpPr>
        <dsp:cNvPr id="0" name=""/>
        <dsp:cNvSpPr/>
      </dsp:nvSpPr>
      <dsp:spPr>
        <a:xfrm>
          <a:off x="1627853" y="3468820"/>
          <a:ext cx="9224501" cy="1486637"/>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3. Compare calculated recovery rate and determined temperature rise to the corresponding information on the submitted hot water heater specification sheets </a:t>
          </a:r>
        </a:p>
      </dsp:txBody>
      <dsp:txXfrm>
        <a:off x="1671395" y="3512362"/>
        <a:ext cx="7357176" cy="1399553"/>
      </dsp:txXfrm>
    </dsp:sp>
    <dsp:sp modelId="{B94E0EFE-7003-4E61-9802-9C649C8377A6}">
      <dsp:nvSpPr>
        <dsp:cNvPr id="0" name=""/>
        <dsp:cNvSpPr/>
      </dsp:nvSpPr>
      <dsp:spPr>
        <a:xfrm>
          <a:off x="8258187" y="1127366"/>
          <a:ext cx="966314" cy="966314"/>
        </a:xfrm>
        <a:prstGeom prst="downArrow">
          <a:avLst>
            <a:gd name="adj1" fmla="val 55000"/>
            <a:gd name="adj2" fmla="val 45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475608" y="1127366"/>
        <a:ext cx="531472" cy="727151"/>
      </dsp:txXfrm>
    </dsp:sp>
    <dsp:sp modelId="{FA654507-474A-4149-8E85-F5FA845284ED}">
      <dsp:nvSpPr>
        <dsp:cNvPr id="0" name=""/>
        <dsp:cNvSpPr/>
      </dsp:nvSpPr>
      <dsp:spPr>
        <a:xfrm>
          <a:off x="9072114" y="2851866"/>
          <a:ext cx="966314" cy="966314"/>
        </a:xfrm>
        <a:prstGeom prst="downArrow">
          <a:avLst>
            <a:gd name="adj1" fmla="val 55000"/>
            <a:gd name="adj2" fmla="val 45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289535" y="2851866"/>
        <a:ext cx="531472" cy="727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25884-4D12-4883-9870-C725DC84A8A1}">
      <dsp:nvSpPr>
        <dsp:cNvPr id="0" name=""/>
        <dsp:cNvSpPr/>
      </dsp:nvSpPr>
      <dsp:spPr>
        <a:xfrm>
          <a:off x="1049" y="0"/>
          <a:ext cx="2728321" cy="38814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Walk-in Refrigeration Calculator</a:t>
          </a:r>
        </a:p>
      </dsp:txBody>
      <dsp:txXfrm>
        <a:off x="1049" y="0"/>
        <a:ext cx="2728321" cy="1164431"/>
      </dsp:txXfrm>
    </dsp:sp>
    <dsp:sp modelId="{943BAA2B-E97C-45F9-BE6F-01BFC0165ED2}">
      <dsp:nvSpPr>
        <dsp:cNvPr id="0" name=""/>
        <dsp:cNvSpPr/>
      </dsp:nvSpPr>
      <dsp:spPr>
        <a:xfrm>
          <a:off x="273881" y="1165568"/>
          <a:ext cx="2182657" cy="11703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Input: </a:t>
          </a:r>
          <a:r>
            <a:rPr lang="en-US" sz="1700" kern="1200" dirty="0"/>
            <a:t>Number of meals between deliveries (based on application info)</a:t>
          </a:r>
        </a:p>
      </dsp:txBody>
      <dsp:txXfrm>
        <a:off x="308158" y="1199845"/>
        <a:ext cx="2114103" cy="1101752"/>
      </dsp:txXfrm>
    </dsp:sp>
    <dsp:sp modelId="{5E804C28-5C99-47B6-977F-370FFA24EA83}">
      <dsp:nvSpPr>
        <dsp:cNvPr id="0" name=""/>
        <dsp:cNvSpPr/>
      </dsp:nvSpPr>
      <dsp:spPr>
        <a:xfrm>
          <a:off x="273881" y="2515921"/>
          <a:ext cx="2182657" cy="11703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Output: </a:t>
          </a:r>
          <a:r>
            <a:rPr lang="en-US" sz="1700" kern="1200" dirty="0"/>
            <a:t>Square feet area of walk-in cooler/freezer needed</a:t>
          </a:r>
        </a:p>
      </dsp:txBody>
      <dsp:txXfrm>
        <a:off x="308158" y="2550198"/>
        <a:ext cx="2114103" cy="1101752"/>
      </dsp:txXfrm>
    </dsp:sp>
    <dsp:sp modelId="{CF5D792F-990E-424B-BCB5-7DE22ED0CF3F}">
      <dsp:nvSpPr>
        <dsp:cNvPr id="0" name=""/>
        <dsp:cNvSpPr/>
      </dsp:nvSpPr>
      <dsp:spPr>
        <a:xfrm>
          <a:off x="2933995" y="0"/>
          <a:ext cx="2728321" cy="38814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Reach-in Refrigeration Calculator</a:t>
          </a:r>
        </a:p>
      </dsp:txBody>
      <dsp:txXfrm>
        <a:off x="2933995" y="0"/>
        <a:ext cx="2728321" cy="1164431"/>
      </dsp:txXfrm>
    </dsp:sp>
    <dsp:sp modelId="{FD9ACF96-A553-4D05-81D0-457D95E9AE6B}">
      <dsp:nvSpPr>
        <dsp:cNvPr id="0" name=""/>
        <dsp:cNvSpPr/>
      </dsp:nvSpPr>
      <dsp:spPr>
        <a:xfrm>
          <a:off x="3206827" y="1165568"/>
          <a:ext cx="2182657" cy="11703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Input: </a:t>
          </a:r>
          <a:r>
            <a:rPr lang="en-US" sz="1700" kern="1200" dirty="0"/>
            <a:t>Number of meals between deliveries (based on application info)</a:t>
          </a:r>
        </a:p>
      </dsp:txBody>
      <dsp:txXfrm>
        <a:off x="3241104" y="1199845"/>
        <a:ext cx="2114103" cy="1101752"/>
      </dsp:txXfrm>
    </dsp:sp>
    <dsp:sp modelId="{1327EC7C-EA6C-43A5-B65F-FF1BFA7828B0}">
      <dsp:nvSpPr>
        <dsp:cNvPr id="0" name=""/>
        <dsp:cNvSpPr/>
      </dsp:nvSpPr>
      <dsp:spPr>
        <a:xfrm>
          <a:off x="3206827" y="2515921"/>
          <a:ext cx="2182657" cy="11703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Output: </a:t>
          </a:r>
          <a:r>
            <a:rPr lang="en-US" sz="1700" b="0" kern="1200" dirty="0"/>
            <a:t>Cubic feet of reach in refrigeration needed</a:t>
          </a:r>
        </a:p>
      </dsp:txBody>
      <dsp:txXfrm>
        <a:off x="3241104" y="2550198"/>
        <a:ext cx="2114103" cy="1101752"/>
      </dsp:txXfrm>
    </dsp:sp>
    <dsp:sp modelId="{75F71485-D08A-4C67-93E3-E1FE8A6BB6D0}">
      <dsp:nvSpPr>
        <dsp:cNvPr id="0" name=""/>
        <dsp:cNvSpPr/>
      </dsp:nvSpPr>
      <dsp:spPr>
        <a:xfrm>
          <a:off x="5866940" y="0"/>
          <a:ext cx="2728321" cy="38814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Number of Meals Supported by Refrigeration</a:t>
          </a:r>
        </a:p>
      </dsp:txBody>
      <dsp:txXfrm>
        <a:off x="5866940" y="0"/>
        <a:ext cx="2728321" cy="1164431"/>
      </dsp:txXfrm>
    </dsp:sp>
    <dsp:sp modelId="{42BE5C21-62A3-451A-B077-B449A8E1263C}">
      <dsp:nvSpPr>
        <dsp:cNvPr id="0" name=""/>
        <dsp:cNvSpPr/>
      </dsp:nvSpPr>
      <dsp:spPr>
        <a:xfrm>
          <a:off x="6139773" y="1165568"/>
          <a:ext cx="2182657" cy="11703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Input: </a:t>
          </a:r>
          <a:r>
            <a:rPr lang="en-US" sz="1700" kern="1200" dirty="0"/>
            <a:t>Square feet of walk in space, cubic feet of reach-in space, </a:t>
          </a:r>
        </a:p>
      </dsp:txBody>
      <dsp:txXfrm>
        <a:off x="6174050" y="1199845"/>
        <a:ext cx="2114103" cy="1101752"/>
      </dsp:txXfrm>
    </dsp:sp>
    <dsp:sp modelId="{E0520B13-DAC5-467F-93D5-41504431B0AC}">
      <dsp:nvSpPr>
        <dsp:cNvPr id="0" name=""/>
        <dsp:cNvSpPr/>
      </dsp:nvSpPr>
      <dsp:spPr>
        <a:xfrm>
          <a:off x="6139773" y="2515921"/>
          <a:ext cx="2182657" cy="11703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Output: </a:t>
          </a:r>
          <a:r>
            <a:rPr lang="en-US" sz="1700" kern="1200" dirty="0"/>
            <a:t>Total number of meals supported (between deliveries)</a:t>
          </a:r>
        </a:p>
      </dsp:txBody>
      <dsp:txXfrm>
        <a:off x="6174050" y="2550198"/>
        <a:ext cx="2114103" cy="110175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A0DBC-F354-4D64-8869-8336C5F82D9E}" type="datetimeFigureOut">
              <a:rPr lang="en-US" smtClean="0"/>
              <a:t>3/5/2026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7F70A5-0E62-44AC-87BB-4DE8DAA70D33}" type="slidenum">
              <a:rPr lang="en-US" smtClean="0"/>
              <a:t>‹#›</a:t>
            </a:fld>
            <a:endParaRPr lang="en-US"/>
          </a:p>
        </p:txBody>
      </p:sp>
    </p:spTree>
    <p:extLst>
      <p:ext uri="{BB962C8B-B14F-4D97-AF65-F5344CB8AC3E}">
        <p14:creationId xmlns:p14="http://schemas.microsoft.com/office/powerpoint/2010/main" val="153794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Key Parts  #43</a:t>
            </a:r>
          </a:p>
          <a:p>
            <a:r>
              <a:rPr lang="en-US" dirty="0"/>
              <a:t>How Do We Know If It Is Approved?</a:t>
            </a:r>
          </a:p>
          <a:p>
            <a:r>
              <a:rPr lang="en-US" dirty="0"/>
              <a:t>How Do We Know If It Is Sized Properly?</a:t>
            </a:r>
          </a:p>
          <a:p>
            <a:r>
              <a:rPr lang="en-US" b="1" dirty="0"/>
              <a:t>15A NCAC 18A .2829 WASTEWATER</a:t>
            </a:r>
          </a:p>
          <a:p>
            <a:r>
              <a:rPr lang="en-US" dirty="0"/>
              <a:t>In child care centers, all wastewater shall be disposed of in a publicly-owned wastewater treatment system or by an</a:t>
            </a:r>
          </a:p>
          <a:p>
            <a:r>
              <a:rPr lang="en-US" dirty="0"/>
              <a:t>approved properly operating on-site wastewater system under 15A NCAC 18A .1900. Septic systems shall be sized</a:t>
            </a:r>
          </a:p>
          <a:p>
            <a:r>
              <a:rPr lang="en-US" dirty="0"/>
              <a:t>to accommodate anticipated children and staff for all shifts.</a:t>
            </a:r>
            <a:endParaRPr lang="en-US" sz="200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07EEFEA-55AB-44A0-90C4-117E463CCB4E}" type="slidenum">
              <a:rPr lang="en-US" smtClean="0"/>
              <a:pPr>
                <a:defRPr/>
              </a:pPr>
              <a:t>10</a:t>
            </a:fld>
            <a:endParaRPr lang="en-US" dirty="0"/>
          </a:p>
        </p:txBody>
      </p:sp>
    </p:spTree>
    <p:extLst>
      <p:ext uri="{BB962C8B-B14F-4D97-AF65-F5344CB8AC3E}">
        <p14:creationId xmlns:p14="http://schemas.microsoft.com/office/powerpoint/2010/main" val="235152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90FC3-06B3-FC10-5DC3-BBD17A1B33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22D94F-C6DC-7550-DA36-6FB74BB467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8F6EA3-689A-3C47-E3D6-96FF91F9FF05}"/>
              </a:ext>
            </a:extLst>
          </p:cNvPr>
          <p:cNvSpPr>
            <a:spLocks noGrp="1"/>
          </p:cNvSpPr>
          <p:nvPr>
            <p:ph type="body" idx="1"/>
          </p:nvPr>
        </p:nvSpPr>
        <p:spPr/>
        <p:txBody>
          <a:bodyPr/>
          <a:lstStyle/>
          <a:p>
            <a:r>
              <a:rPr lang="en-US" dirty="0"/>
              <a:t>2 Key Parts  #43</a:t>
            </a:r>
          </a:p>
          <a:p>
            <a:r>
              <a:rPr lang="en-US" dirty="0"/>
              <a:t>How Do We Know If It Is Approved?</a:t>
            </a:r>
          </a:p>
          <a:p>
            <a:r>
              <a:rPr lang="en-US" dirty="0"/>
              <a:t>How Do We Know If It Is Sized Properly?</a:t>
            </a:r>
          </a:p>
          <a:p>
            <a:r>
              <a:rPr lang="en-US" b="1" dirty="0"/>
              <a:t>15A NCAC 18A .2829 WASTEWATER</a:t>
            </a:r>
          </a:p>
          <a:p>
            <a:r>
              <a:rPr lang="en-US" dirty="0"/>
              <a:t>In child care centers, all wastewater shall be disposed of in a publicly-owned wastewater treatment system or by an</a:t>
            </a:r>
          </a:p>
          <a:p>
            <a:r>
              <a:rPr lang="en-US" dirty="0"/>
              <a:t>approved properly operating on-site wastewater system under 15A NCAC 18A .1900. Septic systems shall be sized</a:t>
            </a:r>
          </a:p>
          <a:p>
            <a:r>
              <a:rPr lang="en-US" dirty="0"/>
              <a:t>to accommodate anticipated children and staff for all shifts.</a:t>
            </a:r>
            <a:endParaRPr lang="en-US" sz="2000" dirty="0"/>
          </a:p>
          <a:p>
            <a:endParaRPr lang="en-US" dirty="0"/>
          </a:p>
          <a:p>
            <a:endParaRPr lang="en-US" dirty="0"/>
          </a:p>
        </p:txBody>
      </p:sp>
      <p:sp>
        <p:nvSpPr>
          <p:cNvPr id="4" name="Slide Number Placeholder 3">
            <a:extLst>
              <a:ext uri="{FF2B5EF4-FFF2-40B4-BE49-F238E27FC236}">
                <a16:creationId xmlns:a16="http://schemas.microsoft.com/office/drawing/2014/main" id="{AD272F98-4889-B399-A012-04FFB20CE6A6}"/>
              </a:ext>
            </a:extLst>
          </p:cNvPr>
          <p:cNvSpPr>
            <a:spLocks noGrp="1"/>
          </p:cNvSpPr>
          <p:nvPr>
            <p:ph type="sldNum" sz="quarter" idx="10"/>
          </p:nvPr>
        </p:nvSpPr>
        <p:spPr/>
        <p:txBody>
          <a:bodyPr/>
          <a:lstStyle/>
          <a:p>
            <a:pPr>
              <a:defRPr/>
            </a:pPr>
            <a:fld id="{807EEFEA-55AB-44A0-90C4-117E463CCB4E}" type="slidenum">
              <a:rPr lang="en-US" smtClean="0"/>
              <a:pPr>
                <a:defRPr/>
              </a:pPr>
              <a:t>11</a:t>
            </a:fld>
            <a:endParaRPr lang="en-US" dirty="0"/>
          </a:p>
        </p:txBody>
      </p:sp>
    </p:spTree>
    <p:extLst>
      <p:ext uri="{BB962C8B-B14F-4D97-AF65-F5344CB8AC3E}">
        <p14:creationId xmlns:p14="http://schemas.microsoft.com/office/powerpoint/2010/main" val="373812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system</a:t>
            </a:r>
          </a:p>
        </p:txBody>
      </p:sp>
      <p:sp>
        <p:nvSpPr>
          <p:cNvPr id="4" name="Slide Number Placeholder 3"/>
          <p:cNvSpPr>
            <a:spLocks noGrp="1"/>
          </p:cNvSpPr>
          <p:nvPr>
            <p:ph type="sldNum" sz="quarter" idx="5"/>
          </p:nvPr>
        </p:nvSpPr>
        <p:spPr/>
        <p:txBody>
          <a:bodyPr/>
          <a:lstStyle/>
          <a:p>
            <a:pPr>
              <a:defRPr/>
            </a:pPr>
            <a:fld id="{807EEFEA-55AB-44A0-90C4-117E463CCB4E}" type="slidenum">
              <a:rPr lang="en-US" smtClean="0"/>
              <a:pPr>
                <a:defRPr/>
              </a:pPr>
              <a:t>12</a:t>
            </a:fld>
            <a:endParaRPr lang="en-US" dirty="0"/>
          </a:p>
        </p:txBody>
      </p:sp>
    </p:spTree>
    <p:extLst>
      <p:ext uri="{BB962C8B-B14F-4D97-AF65-F5344CB8AC3E}">
        <p14:creationId xmlns:p14="http://schemas.microsoft.com/office/powerpoint/2010/main" val="114771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378742-B398-475C-A0D8-7E677A4F2EAB}" type="slidenum">
              <a:rPr lang="en-US" smtClean="0">
                <a:latin typeface="Times New Roman" pitchFamily="18" charset="0"/>
              </a:rPr>
              <a:pPr/>
              <a:t>13</a:t>
            </a:fld>
            <a:endParaRPr lang="en-US">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t>If a new commercial built facility normally would go through plan review, which would include a septic system design by an authorized specialist based on use and projected flow rate.</a:t>
            </a:r>
          </a:p>
          <a:p>
            <a:r>
              <a:rPr lang="en-US" sz="1400" dirty="0"/>
              <a:t>A residential or home-based child care center may utilize an existing on-site system that an authorized agent will need to determine if it is adequate for the projected use. 15GAL/PERSON  PROPOSED </a:t>
            </a:r>
            <a:r>
              <a:rPr lang="en-US" sz="1200" b="0" i="0" u="none" strike="noStrike" kern="1200" baseline="0" dirty="0">
                <a:solidFill>
                  <a:schemeClr val="tx1"/>
                </a:solidFill>
                <a:latin typeface="Times New Roman" pitchFamily="18" charset="0"/>
                <a:ea typeface="+mn-ea"/>
                <a:cs typeface="+mn-cs"/>
              </a:rPr>
              <a:t>15 gal/person open ≤ 12 </a:t>
            </a:r>
            <a:r>
              <a:rPr lang="en-US" sz="1200" b="0" i="0" u="none" strike="noStrike" kern="1200" baseline="0" dirty="0" err="1">
                <a:solidFill>
                  <a:schemeClr val="tx1"/>
                </a:solidFill>
                <a:latin typeface="Times New Roman" pitchFamily="18" charset="0"/>
                <a:ea typeface="+mn-ea"/>
                <a:cs typeface="+mn-cs"/>
              </a:rPr>
              <a:t>hr</a:t>
            </a:r>
            <a:r>
              <a:rPr lang="en-US" sz="1200" b="0" i="0" u="none" strike="noStrike" kern="1200" baseline="0" dirty="0">
                <a:solidFill>
                  <a:schemeClr val="tx1"/>
                </a:solidFill>
                <a:latin typeface="Times New Roman" pitchFamily="18" charset="0"/>
                <a:ea typeface="+mn-ea"/>
                <a:cs typeface="+mn-cs"/>
              </a:rPr>
              <a:t> shift Without Laundry  - Add 1 gal/person/</a:t>
            </a:r>
            <a:r>
              <a:rPr lang="en-US" sz="1200" b="0" i="0" u="none" strike="noStrike" kern="1200" baseline="0" dirty="0" err="1">
                <a:solidFill>
                  <a:schemeClr val="tx1"/>
                </a:solidFill>
                <a:latin typeface="Times New Roman" pitchFamily="18" charset="0"/>
                <a:ea typeface="+mn-ea"/>
                <a:cs typeface="+mn-cs"/>
              </a:rPr>
              <a:t>hr</a:t>
            </a:r>
            <a:r>
              <a:rPr lang="en-US" sz="1200" b="0" i="0" u="none" strike="noStrike" kern="1200" baseline="0" dirty="0">
                <a:solidFill>
                  <a:schemeClr val="tx1"/>
                </a:solidFill>
                <a:latin typeface="Times New Roman" pitchFamily="18" charset="0"/>
                <a:ea typeface="+mn-ea"/>
                <a:cs typeface="+mn-cs"/>
              </a:rPr>
              <a:t> open for more than 12 </a:t>
            </a:r>
            <a:r>
              <a:rPr lang="en-US" sz="1200" b="0" i="0" u="none" strike="noStrike" kern="1200" baseline="0" dirty="0" err="1">
                <a:solidFill>
                  <a:schemeClr val="tx1"/>
                </a:solidFill>
                <a:latin typeface="Times New Roman" pitchFamily="18" charset="0"/>
                <a:ea typeface="+mn-ea"/>
                <a:cs typeface="+mn-cs"/>
              </a:rPr>
              <a:t>hr</a:t>
            </a:r>
            <a:r>
              <a:rPr lang="en-US" sz="1200" b="0" i="0" u="none" strike="noStrike" kern="1200" baseline="0" dirty="0">
                <a:solidFill>
                  <a:schemeClr val="tx1"/>
                </a:solidFill>
                <a:latin typeface="Times New Roman" pitchFamily="18" charset="0"/>
                <a:ea typeface="+mn-ea"/>
                <a:cs typeface="+mn-cs"/>
              </a:rPr>
              <a:t> shift </a:t>
            </a:r>
            <a:r>
              <a:rPr lang="en-US" sz="1200" b="0" i="0" u="none" strike="noStrike" kern="1200" baseline="0" dirty="0" err="1">
                <a:solidFill>
                  <a:schemeClr val="tx1"/>
                </a:solidFill>
                <a:latin typeface="Times New Roman" pitchFamily="18" charset="0"/>
                <a:ea typeface="+mn-ea"/>
                <a:cs typeface="+mn-cs"/>
              </a:rPr>
              <a:t>hrs</a:t>
            </a:r>
            <a:r>
              <a:rPr lang="en-US" sz="1200" b="0" i="0" u="none" strike="noStrike" kern="1200" baseline="0" dirty="0">
                <a:solidFill>
                  <a:schemeClr val="tx1"/>
                </a:solidFill>
                <a:latin typeface="Times New Roman" pitchFamily="18" charset="0"/>
                <a:ea typeface="+mn-ea"/>
                <a:cs typeface="+mn-cs"/>
              </a:rPr>
              <a:t> per day  Add 5 gal/person with full kitchen   Full Kitchen Meet Food Code.  Warming Kitchen Does not meet Food Code.  	</a:t>
            </a:r>
            <a:endParaRPr lang="en-US" sz="1400" dirty="0"/>
          </a:p>
          <a:p>
            <a:pPr eaLnBrk="1" hangingPunct="1"/>
            <a:r>
              <a:rPr lang="en-US" sz="1400" dirty="0"/>
              <a:t>If records are lacking you may be able to get a rough idea of the drain field size based on the size of the septic tank.  </a:t>
            </a:r>
          </a:p>
          <a:p>
            <a:pPr eaLnBrk="1" hangingPunct="1"/>
            <a:r>
              <a:rPr lang="en-US" sz="1400" dirty="0"/>
              <a:t>Tank should be pumped out prior to use and regularly once the child care center is operating.</a:t>
            </a:r>
          </a:p>
          <a:p>
            <a:pPr eaLnBrk="1" hangingPunct="1"/>
            <a:r>
              <a:rPr lang="en-US" sz="1400" dirty="0"/>
              <a:t>What else should you do for a proposed child care center in an existing home / building</a:t>
            </a:r>
          </a:p>
          <a:p>
            <a:pPr eaLnBrk="1" hangingPunct="1"/>
            <a:r>
              <a:rPr lang="en-US" sz="1400" dirty="0"/>
              <a:t>What about the water supply – is there a well or community system – is it in compliance.  Has the water been tested for inorganic contaminates – i.e. lead, copper</a:t>
            </a:r>
          </a:p>
          <a:p>
            <a:pPr eaLnBrk="1" hangingPunct="1"/>
            <a:r>
              <a:rPr lang="en-US" sz="1400" dirty="0"/>
              <a:t>Age of the dwelling – potential for lead based paint</a:t>
            </a:r>
          </a:p>
          <a:p>
            <a:pPr eaLnBrk="1" hangingPunct="1"/>
            <a:endParaRPr lang="en-US" sz="1400" dirty="0"/>
          </a:p>
          <a:p>
            <a:pPr eaLnBrk="1" hangingPunct="1"/>
            <a:endParaRPr lang="en-US" sz="14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C56DEC3-75A3-48F5-8733-B1BE6D194B27}" type="slidenum">
              <a:rPr lang="en-US" smtClean="0">
                <a:latin typeface="Times New Roman" pitchFamily="18" charset="0"/>
              </a:rPr>
              <a:pPr/>
              <a:t>14</a:t>
            </a:fld>
            <a:endParaRPr lang="en-US">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000" dirty="0"/>
              <a:t>Systems Fail in wet months.  </a:t>
            </a:r>
          </a:p>
          <a:p>
            <a:pPr eaLnBrk="1" hangingPunct="1"/>
            <a:r>
              <a:rPr lang="en-US" sz="2000" dirty="0"/>
              <a:t>Additions could be over </a:t>
            </a:r>
            <a:r>
              <a:rPr lang="en-US" sz="2000" dirty="0" err="1"/>
              <a:t>drainfield</a:t>
            </a:r>
            <a:r>
              <a:rPr lang="en-US" sz="2000" dirty="0"/>
              <a:t> or system could not have been upsized.  </a:t>
            </a:r>
          </a:p>
          <a:p>
            <a:pPr eaLnBrk="1" hangingPunct="1"/>
            <a:r>
              <a:rPr lang="en-US" sz="2000" dirty="0"/>
              <a:t>Inspect at end.  Don't want to track pathogens, cant fix during inspection.   </a:t>
            </a:r>
          </a:p>
          <a:p>
            <a:pPr eaLnBrk="1" hangingPunct="1"/>
            <a:r>
              <a:rPr lang="en-US" sz="2000" dirty="0"/>
              <a:t>Basements may need grinder pumps.   </a:t>
            </a:r>
          </a:p>
          <a:p>
            <a:pPr eaLnBrk="1" hangingPunct="1"/>
            <a:r>
              <a:rPr lang="en-US" sz="2000" dirty="0"/>
              <a:t>Watch for hung toilets – can easily flood out a system – kids putting things down the toilet.</a:t>
            </a:r>
          </a:p>
          <a:p>
            <a:pPr eaLnBrk="1" hangingPunct="1"/>
            <a:endParaRPr lang="en-US" sz="18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D5C7284-C049-4D73-8891-05F9E4C26227}" type="slidenum">
              <a:rPr lang="en-US" smtClean="0">
                <a:latin typeface="Times New Roman" pitchFamily="18" charset="0"/>
              </a:rPr>
              <a:pPr/>
              <a:t>15</a:t>
            </a:fld>
            <a:endParaRPr lang="en-US">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000" dirty="0"/>
              <a:t>Increase in water flow and increased kitchen waste-Grease Trap</a:t>
            </a:r>
          </a:p>
          <a:p>
            <a:pPr eaLnBrk="1" hangingPunct="1"/>
            <a:r>
              <a:rPr lang="en-US" sz="2000" dirty="0"/>
              <a:t>Remind people to check with zoning, the building inspector and fire inspector</a:t>
            </a:r>
          </a:p>
          <a:p>
            <a:pPr eaLnBrk="1" hangingPunct="1"/>
            <a:r>
              <a:rPr lang="en-US" sz="2000" dirty="0"/>
              <a:t>Two shifts?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3 bedroom 360 15 x 24 = 360</a:t>
            </a:r>
          </a:p>
          <a:p>
            <a:pPr eaLnBrk="1" hangingPunct="1"/>
            <a:endParaRPr lang="en-US" sz="2000" dirty="0"/>
          </a:p>
          <a:p>
            <a:pPr eaLnBrk="1" hangingPunct="1"/>
            <a:endParaRPr lang="en-US" sz="2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28B8DF-47EE-452B-A441-3FAB3A75242F}"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68EC2-3DB3-4640-8EFD-4C6C682EF383}" type="slidenum">
              <a:rPr lang="en-US" smtClean="0"/>
              <a:t>‹#›</a:t>
            </a:fld>
            <a:endParaRPr lang="en-US"/>
          </a:p>
        </p:txBody>
      </p:sp>
    </p:spTree>
    <p:extLst>
      <p:ext uri="{BB962C8B-B14F-4D97-AF65-F5344CB8AC3E}">
        <p14:creationId xmlns:p14="http://schemas.microsoft.com/office/powerpoint/2010/main" val="170246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28B8DF-47EE-452B-A441-3FAB3A75242F}"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68EC2-3DB3-4640-8EFD-4C6C682EF383}" type="slidenum">
              <a:rPr lang="en-US" smtClean="0"/>
              <a:t>‹#›</a:t>
            </a:fld>
            <a:endParaRPr lang="en-US"/>
          </a:p>
        </p:txBody>
      </p:sp>
    </p:spTree>
    <p:extLst>
      <p:ext uri="{BB962C8B-B14F-4D97-AF65-F5344CB8AC3E}">
        <p14:creationId xmlns:p14="http://schemas.microsoft.com/office/powerpoint/2010/main" val="218290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28B8DF-47EE-452B-A441-3FAB3A75242F}"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68EC2-3DB3-4640-8EFD-4C6C682EF38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8532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28B8DF-47EE-452B-A441-3FAB3A75242F}"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68EC2-3DB3-4640-8EFD-4C6C682EF383}" type="slidenum">
              <a:rPr lang="en-US" smtClean="0"/>
              <a:t>‹#›</a:t>
            </a:fld>
            <a:endParaRPr lang="en-US"/>
          </a:p>
        </p:txBody>
      </p:sp>
    </p:spTree>
    <p:extLst>
      <p:ext uri="{BB962C8B-B14F-4D97-AF65-F5344CB8AC3E}">
        <p14:creationId xmlns:p14="http://schemas.microsoft.com/office/powerpoint/2010/main" val="3685767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28B8DF-47EE-452B-A441-3FAB3A75242F}"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68EC2-3DB3-4640-8EFD-4C6C682EF38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31183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28B8DF-47EE-452B-A441-3FAB3A75242F}"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68EC2-3DB3-4640-8EFD-4C6C682EF383}" type="slidenum">
              <a:rPr lang="en-US" smtClean="0"/>
              <a:t>‹#›</a:t>
            </a:fld>
            <a:endParaRPr lang="en-US"/>
          </a:p>
        </p:txBody>
      </p:sp>
    </p:spTree>
    <p:extLst>
      <p:ext uri="{BB962C8B-B14F-4D97-AF65-F5344CB8AC3E}">
        <p14:creationId xmlns:p14="http://schemas.microsoft.com/office/powerpoint/2010/main" val="3526540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28B8DF-47EE-452B-A441-3FAB3A75242F}"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68EC2-3DB3-4640-8EFD-4C6C682EF383}" type="slidenum">
              <a:rPr lang="en-US" smtClean="0"/>
              <a:t>‹#›</a:t>
            </a:fld>
            <a:endParaRPr lang="en-US"/>
          </a:p>
        </p:txBody>
      </p:sp>
    </p:spTree>
    <p:extLst>
      <p:ext uri="{BB962C8B-B14F-4D97-AF65-F5344CB8AC3E}">
        <p14:creationId xmlns:p14="http://schemas.microsoft.com/office/powerpoint/2010/main" val="214639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28B8DF-47EE-452B-A441-3FAB3A75242F}"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68EC2-3DB3-4640-8EFD-4C6C682EF383}" type="slidenum">
              <a:rPr lang="en-US" smtClean="0"/>
              <a:t>‹#›</a:t>
            </a:fld>
            <a:endParaRPr lang="en-US"/>
          </a:p>
        </p:txBody>
      </p:sp>
    </p:spTree>
    <p:extLst>
      <p:ext uri="{BB962C8B-B14F-4D97-AF65-F5344CB8AC3E}">
        <p14:creationId xmlns:p14="http://schemas.microsoft.com/office/powerpoint/2010/main" val="203216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28B8DF-47EE-452B-A441-3FAB3A75242F}"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68EC2-3DB3-4640-8EFD-4C6C682EF383}" type="slidenum">
              <a:rPr lang="en-US" smtClean="0"/>
              <a:t>‹#›</a:t>
            </a:fld>
            <a:endParaRPr lang="en-US"/>
          </a:p>
        </p:txBody>
      </p:sp>
    </p:spTree>
    <p:extLst>
      <p:ext uri="{BB962C8B-B14F-4D97-AF65-F5344CB8AC3E}">
        <p14:creationId xmlns:p14="http://schemas.microsoft.com/office/powerpoint/2010/main" val="301580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28B8DF-47EE-452B-A441-3FAB3A75242F}"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68EC2-3DB3-4640-8EFD-4C6C682EF383}" type="slidenum">
              <a:rPr lang="en-US" smtClean="0"/>
              <a:t>‹#›</a:t>
            </a:fld>
            <a:endParaRPr lang="en-US"/>
          </a:p>
        </p:txBody>
      </p:sp>
    </p:spTree>
    <p:extLst>
      <p:ext uri="{BB962C8B-B14F-4D97-AF65-F5344CB8AC3E}">
        <p14:creationId xmlns:p14="http://schemas.microsoft.com/office/powerpoint/2010/main" val="628722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28B8DF-47EE-452B-A441-3FAB3A75242F}"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68EC2-3DB3-4640-8EFD-4C6C682EF383}" type="slidenum">
              <a:rPr lang="en-US" smtClean="0"/>
              <a:t>‹#›</a:t>
            </a:fld>
            <a:endParaRPr lang="en-US"/>
          </a:p>
        </p:txBody>
      </p:sp>
    </p:spTree>
    <p:extLst>
      <p:ext uri="{BB962C8B-B14F-4D97-AF65-F5344CB8AC3E}">
        <p14:creationId xmlns:p14="http://schemas.microsoft.com/office/powerpoint/2010/main" val="293027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28B8DF-47EE-452B-A441-3FAB3A75242F}" type="datetimeFigureOut">
              <a:rPr lang="en-US" smtClean="0"/>
              <a:t>3/5/2026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068EC2-3DB3-4640-8EFD-4C6C682EF383}" type="slidenum">
              <a:rPr lang="en-US" smtClean="0"/>
              <a:t>‹#›</a:t>
            </a:fld>
            <a:endParaRPr lang="en-US"/>
          </a:p>
        </p:txBody>
      </p:sp>
    </p:spTree>
    <p:extLst>
      <p:ext uri="{BB962C8B-B14F-4D97-AF65-F5344CB8AC3E}">
        <p14:creationId xmlns:p14="http://schemas.microsoft.com/office/powerpoint/2010/main" val="317965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28B8DF-47EE-452B-A441-3FAB3A75242F}" type="datetimeFigureOut">
              <a:rPr lang="en-US" smtClean="0"/>
              <a:t>3/5/2026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068EC2-3DB3-4640-8EFD-4C6C682EF383}" type="slidenum">
              <a:rPr lang="en-US" smtClean="0"/>
              <a:t>‹#›</a:t>
            </a:fld>
            <a:endParaRPr lang="en-US"/>
          </a:p>
        </p:txBody>
      </p:sp>
    </p:spTree>
    <p:extLst>
      <p:ext uri="{BB962C8B-B14F-4D97-AF65-F5344CB8AC3E}">
        <p14:creationId xmlns:p14="http://schemas.microsoft.com/office/powerpoint/2010/main" val="1812250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8B8DF-47EE-452B-A441-3FAB3A75242F}" type="datetimeFigureOut">
              <a:rPr lang="en-US" smtClean="0"/>
              <a:t>3/5/2026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068EC2-3DB3-4640-8EFD-4C6C682EF383}" type="slidenum">
              <a:rPr lang="en-US" smtClean="0"/>
              <a:t>‹#›</a:t>
            </a:fld>
            <a:endParaRPr lang="en-US"/>
          </a:p>
        </p:txBody>
      </p:sp>
    </p:spTree>
    <p:extLst>
      <p:ext uri="{BB962C8B-B14F-4D97-AF65-F5344CB8AC3E}">
        <p14:creationId xmlns:p14="http://schemas.microsoft.com/office/powerpoint/2010/main" val="731184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28B8DF-47EE-452B-A441-3FAB3A75242F}"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68EC2-3DB3-4640-8EFD-4C6C682EF383}" type="slidenum">
              <a:rPr lang="en-US" smtClean="0"/>
              <a:t>‹#›</a:t>
            </a:fld>
            <a:endParaRPr lang="en-US"/>
          </a:p>
        </p:txBody>
      </p:sp>
    </p:spTree>
    <p:extLst>
      <p:ext uri="{BB962C8B-B14F-4D97-AF65-F5344CB8AC3E}">
        <p14:creationId xmlns:p14="http://schemas.microsoft.com/office/powerpoint/2010/main" val="2130277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68EC2-3DB3-4640-8EFD-4C6C682EF383}" type="slidenum">
              <a:rPr lang="en-US" smtClean="0"/>
              <a:t>‹#›</a:t>
            </a:fld>
            <a:endParaRPr lang="en-US"/>
          </a:p>
        </p:txBody>
      </p:sp>
      <p:sp>
        <p:nvSpPr>
          <p:cNvPr id="5" name="Date Placeholder 4"/>
          <p:cNvSpPr>
            <a:spLocks noGrp="1"/>
          </p:cNvSpPr>
          <p:nvPr>
            <p:ph type="dt" sz="half" idx="10"/>
          </p:nvPr>
        </p:nvSpPr>
        <p:spPr/>
        <p:txBody>
          <a:bodyPr/>
          <a:lstStyle/>
          <a:p>
            <a:fld id="{9E28B8DF-47EE-452B-A441-3FAB3A75242F}" type="datetimeFigureOut">
              <a:rPr lang="en-US" smtClean="0"/>
              <a:t>3/5/2026</a:t>
            </a:fld>
            <a:endParaRPr lang="en-US"/>
          </a:p>
        </p:txBody>
      </p:sp>
    </p:spTree>
    <p:extLst>
      <p:ext uri="{BB962C8B-B14F-4D97-AF65-F5344CB8AC3E}">
        <p14:creationId xmlns:p14="http://schemas.microsoft.com/office/powerpoint/2010/main" val="2871638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28B8DF-47EE-452B-A441-3FAB3A75242F}" type="datetimeFigureOut">
              <a:rPr lang="en-US" smtClean="0"/>
              <a:t>3/5/2026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6068EC2-3DB3-4640-8EFD-4C6C682EF383}" type="slidenum">
              <a:rPr lang="en-US" smtClean="0"/>
              <a:t>‹#›</a:t>
            </a:fld>
            <a:endParaRPr lang="en-US"/>
          </a:p>
        </p:txBody>
      </p:sp>
    </p:spTree>
    <p:extLst>
      <p:ext uri="{BB962C8B-B14F-4D97-AF65-F5344CB8AC3E}">
        <p14:creationId xmlns:p14="http://schemas.microsoft.com/office/powerpoint/2010/main" val="262988757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hs.dph.ncdhhs.gov/faf/food/planreview/docs/WaterHeaterCalculator-0713.xls"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ehs.dph.ncdhhs.gov/faf/food/planreview/docs/WaterHeaterCalculator-0713.xl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hs.dph.ncdhhs.gov/faf/food/planreview/docs/WaterHeaterCalculator-0713.xls"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hs.dph.ncdhhs.gov/faf/food/planreview/docs/RefrigerationCalculator-4-12.xl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hs.dph.ncdhhs.gov/faf/food/planreview/app.htm"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7948D-D3A7-7020-1BED-A2ACD91CA8F2}"/>
              </a:ext>
            </a:extLst>
          </p:cNvPr>
          <p:cNvSpPr>
            <a:spLocks noGrp="1"/>
          </p:cNvSpPr>
          <p:nvPr>
            <p:ph type="ctrTitle"/>
          </p:nvPr>
        </p:nvSpPr>
        <p:spPr>
          <a:xfrm>
            <a:off x="1531451" y="887117"/>
            <a:ext cx="7766936" cy="1646302"/>
          </a:xfrm>
        </p:spPr>
        <p:txBody>
          <a:bodyPr/>
          <a:lstStyle/>
          <a:p>
            <a:r>
              <a:rPr lang="en-US" dirty="0"/>
              <a:t>Plan Review Exercise</a:t>
            </a:r>
            <a:br>
              <a:rPr lang="en-US" dirty="0"/>
            </a:br>
            <a:r>
              <a:rPr lang="en-US" dirty="0"/>
              <a:t>Child Care SOP 2026 </a:t>
            </a:r>
          </a:p>
        </p:txBody>
      </p:sp>
      <p:sp>
        <p:nvSpPr>
          <p:cNvPr id="3" name="Subtitle 2">
            <a:extLst>
              <a:ext uri="{FF2B5EF4-FFF2-40B4-BE49-F238E27FC236}">
                <a16:creationId xmlns:a16="http://schemas.microsoft.com/office/drawing/2014/main" id="{691A6B67-6B01-8CD2-F7BB-0895FA0EEC65}"/>
              </a:ext>
            </a:extLst>
          </p:cNvPr>
          <p:cNvSpPr>
            <a:spLocks noGrp="1"/>
          </p:cNvSpPr>
          <p:nvPr>
            <p:ph type="subTitle" idx="1"/>
          </p:nvPr>
        </p:nvSpPr>
        <p:spPr>
          <a:xfrm>
            <a:off x="1507066" y="4050833"/>
            <a:ext cx="8002693" cy="1508719"/>
          </a:xfrm>
        </p:spPr>
        <p:txBody>
          <a:bodyPr>
            <a:normAutofit fontScale="92500" lnSpcReduction="10000"/>
          </a:bodyPr>
          <a:lstStyle/>
          <a:p>
            <a:r>
              <a:rPr lang="en-US" dirty="0"/>
              <a:t>Rob Pearsall</a:t>
            </a:r>
          </a:p>
          <a:p>
            <a:r>
              <a:rPr lang="en-US" dirty="0"/>
              <a:t>Brittany Stevenson</a:t>
            </a:r>
          </a:p>
          <a:p>
            <a:r>
              <a:rPr lang="en-US" dirty="0"/>
              <a:t>Ashley Mize</a:t>
            </a:r>
          </a:p>
          <a:p>
            <a:r>
              <a:rPr lang="en-US" dirty="0"/>
              <a:t>Megan Lee</a:t>
            </a:r>
          </a:p>
        </p:txBody>
      </p:sp>
      <p:pic>
        <p:nvPicPr>
          <p:cNvPr id="5" name="Picture 4" descr="Diagram&#10;&#10;AI-generated content may be incorrect.">
            <a:extLst>
              <a:ext uri="{FF2B5EF4-FFF2-40B4-BE49-F238E27FC236}">
                <a16:creationId xmlns:a16="http://schemas.microsoft.com/office/drawing/2014/main" id="{2E6AFDE6-D284-35A9-AF1A-D2DF6AA10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779" y="2775041"/>
            <a:ext cx="5621699" cy="3740985"/>
          </a:xfrm>
          <a:prstGeom prst="rect">
            <a:avLst/>
          </a:prstGeom>
        </p:spPr>
      </p:pic>
    </p:spTree>
    <p:extLst>
      <p:ext uri="{BB962C8B-B14F-4D97-AF65-F5344CB8AC3E}">
        <p14:creationId xmlns:p14="http://schemas.microsoft.com/office/powerpoint/2010/main" val="92109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A00F-5261-4336-B314-1C578EBDA30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15 NCAC 18A .2829</a:t>
            </a:r>
          </a:p>
        </p:txBody>
      </p:sp>
      <p:sp>
        <p:nvSpPr>
          <p:cNvPr id="3" name="Content Placeholder 2">
            <a:extLst>
              <a:ext uri="{FF2B5EF4-FFF2-40B4-BE49-F238E27FC236}">
                <a16:creationId xmlns:a16="http://schemas.microsoft.com/office/drawing/2014/main" id="{161AA571-1F66-4DAE-A487-38246D502920}"/>
              </a:ext>
            </a:extLst>
          </p:cNvPr>
          <p:cNvSpPr>
            <a:spLocks noGrp="1"/>
          </p:cNvSpPr>
          <p:nvPr>
            <p:ph idx="1"/>
          </p:nvPr>
        </p:nvSpPr>
        <p:spPr/>
        <p:txBody>
          <a:bodyPr/>
          <a:lstStyle/>
          <a:p>
            <a:r>
              <a:rPr lang="en-US" b="1" dirty="0"/>
              <a:t>15A NCAC 18A .2829 WASTEWATER</a:t>
            </a:r>
          </a:p>
          <a:p>
            <a:pPr marL="0" indent="0">
              <a:buNone/>
            </a:pPr>
            <a:r>
              <a:rPr lang="en-US" dirty="0">
                <a:solidFill>
                  <a:srgbClr val="000000"/>
                </a:solidFill>
                <a:latin typeface="Times New Roman" panose="02020603050405020304" pitchFamily="18" charset="0"/>
              </a:rPr>
              <a:t>In child care centers, all wastewater originating from the child care center shall be disposed of using a </a:t>
            </a:r>
            <a:r>
              <a:rPr lang="en-US" dirty="0">
                <a:solidFill>
                  <a:srgbClr val="000000"/>
                </a:solidFill>
                <a:highlight>
                  <a:srgbClr val="FFFF00"/>
                </a:highlight>
                <a:latin typeface="Times New Roman" panose="02020603050405020304" pitchFamily="18" charset="0"/>
              </a:rPr>
              <a:t>publicly-operated</a:t>
            </a:r>
            <a:r>
              <a:rPr lang="en-US" dirty="0">
                <a:solidFill>
                  <a:srgbClr val="000000"/>
                </a:solidFill>
                <a:latin typeface="Times New Roman" panose="02020603050405020304" pitchFamily="18" charset="0"/>
              </a:rPr>
              <a:t> sewage treatment system or </a:t>
            </a:r>
            <a:r>
              <a:rPr lang="en-US" dirty="0">
                <a:solidFill>
                  <a:srgbClr val="000000"/>
                </a:solidFill>
                <a:highlight>
                  <a:srgbClr val="FFFF00"/>
                </a:highlight>
                <a:latin typeface="Times New Roman" panose="02020603050405020304" pitchFamily="18" charset="0"/>
              </a:rPr>
              <a:t>an individual sewage disposal system that meets the requirements of the rules at Section .1900</a:t>
            </a:r>
            <a:r>
              <a:rPr lang="en-US" dirty="0">
                <a:solidFill>
                  <a:srgbClr val="000000"/>
                </a:solidFill>
                <a:latin typeface="Times New Roman" panose="02020603050405020304" pitchFamily="18" charset="0"/>
              </a:rPr>
              <a:t> of this Subchapter. Septic systems shall be of </a:t>
            </a:r>
            <a:r>
              <a:rPr lang="en-US" dirty="0">
                <a:solidFill>
                  <a:srgbClr val="000000"/>
                </a:solidFill>
                <a:highlight>
                  <a:srgbClr val="FFFF00"/>
                </a:highlight>
                <a:latin typeface="Times New Roman" panose="02020603050405020304" pitchFamily="18" charset="0"/>
              </a:rPr>
              <a:t>adequate size </a:t>
            </a:r>
            <a:r>
              <a:rPr lang="en-US" dirty="0">
                <a:solidFill>
                  <a:srgbClr val="000000"/>
                </a:solidFill>
                <a:latin typeface="Times New Roman" panose="02020603050405020304" pitchFamily="18" charset="0"/>
              </a:rPr>
              <a:t>to accommodate the wastewater needs of the anticipated number of children and staff for all shifts. </a:t>
            </a:r>
            <a:endParaRPr lang="en-US" dirty="0"/>
          </a:p>
        </p:txBody>
      </p:sp>
    </p:spTree>
    <p:extLst>
      <p:ext uri="{BB962C8B-B14F-4D97-AF65-F5344CB8AC3E}">
        <p14:creationId xmlns:p14="http://schemas.microsoft.com/office/powerpoint/2010/main" val="3640731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E5930-9E14-345D-3765-61F6CC47D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843B33-A8C9-1059-12DA-2FB33FFAEDFB}"/>
              </a:ext>
            </a:extLst>
          </p:cNvPr>
          <p:cNvSpPr>
            <a:spLocks noGrp="1"/>
          </p:cNvSpPr>
          <p:nvPr>
            <p:ph type="title"/>
          </p:nvPr>
        </p:nvSpPr>
        <p:spPr>
          <a:xfrm>
            <a:off x="1840865" y="384048"/>
            <a:ext cx="7658100" cy="1325563"/>
          </a:xfrm>
        </p:spPr>
        <p:txBody>
          <a:bodyPr/>
          <a:lstStyle/>
          <a:p>
            <a:r>
              <a:rPr lang="en-US" dirty="0"/>
              <a:t>Adequately Sized Septic System</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4CB3ABF-6489-CDF0-A800-5A553B712E0D}"/>
              </a:ext>
            </a:extLst>
          </p:cNvPr>
          <p:cNvSpPr>
            <a:spLocks noGrp="1"/>
          </p:cNvSpPr>
          <p:nvPr>
            <p:ph idx="1"/>
          </p:nvPr>
        </p:nvSpPr>
        <p:spPr>
          <a:xfrm>
            <a:off x="1840865" y="1854200"/>
            <a:ext cx="8503920" cy="4619752"/>
          </a:xfrm>
        </p:spPr>
        <p:txBody>
          <a:bodyPr>
            <a:normAutofit/>
          </a:bodyPr>
          <a:lstStyle/>
          <a:p>
            <a:pPr marL="0" indent="0">
              <a:buNone/>
            </a:pPr>
            <a:r>
              <a:rPr lang="en-US" sz="2400" dirty="0"/>
              <a:t>Child Care Center</a:t>
            </a:r>
          </a:p>
          <a:p>
            <a:r>
              <a:rPr lang="en-US" sz="2400" dirty="0"/>
              <a:t>15 gal/person open ≤ 12 </a:t>
            </a:r>
            <a:r>
              <a:rPr lang="en-US" sz="2400" dirty="0" err="1"/>
              <a:t>hr</a:t>
            </a:r>
            <a:r>
              <a:rPr lang="en-US" sz="2400" dirty="0"/>
              <a:t> shift without laundry </a:t>
            </a:r>
          </a:p>
          <a:p>
            <a:r>
              <a:rPr lang="en-US" sz="2400" dirty="0"/>
              <a:t>Add 1 gal/person/</a:t>
            </a:r>
            <a:r>
              <a:rPr lang="en-US" sz="2400" dirty="0" err="1"/>
              <a:t>hr</a:t>
            </a:r>
            <a:r>
              <a:rPr lang="en-US" sz="2400" dirty="0"/>
              <a:t> open for more than 12 </a:t>
            </a:r>
            <a:r>
              <a:rPr lang="en-US" sz="2400" dirty="0" err="1"/>
              <a:t>hrs</a:t>
            </a:r>
            <a:r>
              <a:rPr lang="en-US" sz="2400" dirty="0"/>
              <a:t> per day </a:t>
            </a:r>
          </a:p>
          <a:p>
            <a:r>
              <a:rPr lang="en-US" sz="2400" dirty="0"/>
              <a:t>Add 5 gal/person with full kitchen</a:t>
            </a:r>
            <a:r>
              <a:rPr lang="en-US" sz="2400" dirty="0">
                <a:latin typeface="Times New Roman" pitchFamily="18" charset="0"/>
              </a:rPr>
              <a:t> (Full Kitchen meets 	Food Code. Warming Kitchen Does not meet Food Code.) </a:t>
            </a:r>
          </a:p>
          <a:p>
            <a:pPr marL="0" indent="0">
              <a:buNone/>
            </a:pPr>
            <a:r>
              <a:rPr lang="en-US" sz="2000" dirty="0"/>
              <a:t> </a:t>
            </a:r>
          </a:p>
          <a:p>
            <a:pPr marL="0" indent="0">
              <a:buNone/>
            </a:pPr>
            <a:r>
              <a:rPr lang="en-US" sz="2400" dirty="0"/>
              <a:t>15A N</a:t>
            </a:r>
            <a:r>
              <a:rPr lang="en-US" sz="2000" dirty="0"/>
              <a:t>CAC 18E .0401 (e) Where laundry is not specified for a facility in Table II, but is proposed to be provided, the DDF shall be adjusted to account for the proposed usage and machine water capacity. The applicant or a licensed professional shall provide cut-sheets for laundry machines proposed for use in facilities.</a:t>
            </a:r>
          </a:p>
        </p:txBody>
      </p:sp>
    </p:spTree>
    <p:extLst>
      <p:ext uri="{BB962C8B-B14F-4D97-AF65-F5344CB8AC3E}">
        <p14:creationId xmlns:p14="http://schemas.microsoft.com/office/powerpoint/2010/main" val="1460028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4393F-D07E-4FAC-A965-F8176F5DDFE5}"/>
              </a:ext>
            </a:extLst>
          </p:cNvPr>
          <p:cNvSpPr>
            <a:spLocks noGrp="1"/>
          </p:cNvSpPr>
          <p:nvPr>
            <p:ph type="title"/>
          </p:nvPr>
        </p:nvSpPr>
        <p:spPr/>
        <p:txBody>
          <a:bodyPr/>
          <a:lstStyle/>
          <a:p>
            <a:r>
              <a:rPr lang="en-US" dirty="0"/>
              <a:t>Basic Septic System</a:t>
            </a:r>
          </a:p>
        </p:txBody>
      </p:sp>
      <p:pic>
        <p:nvPicPr>
          <p:cNvPr id="5" name="Content Placeholder 4">
            <a:extLst>
              <a:ext uri="{FF2B5EF4-FFF2-40B4-BE49-F238E27FC236}">
                <a16:creationId xmlns:a16="http://schemas.microsoft.com/office/drawing/2014/main" id="{67F7A78F-B20F-41D9-8890-08258E01F3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2490" y="1600201"/>
            <a:ext cx="6067020" cy="4456371"/>
          </a:xfrm>
        </p:spPr>
      </p:pic>
    </p:spTree>
    <p:extLst>
      <p:ext uri="{BB962C8B-B14F-4D97-AF65-F5344CB8AC3E}">
        <p14:creationId xmlns:p14="http://schemas.microsoft.com/office/powerpoint/2010/main" val="627798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pPr eaLnBrk="1" hangingPunct="1"/>
            <a:r>
              <a:rPr lang="en-US" dirty="0">
                <a:solidFill>
                  <a:srgbClr val="7B9899"/>
                </a:solidFill>
              </a:rPr>
              <a:t>Basic Wastewater Considerations</a:t>
            </a:r>
          </a:p>
        </p:txBody>
      </p:sp>
      <p:sp>
        <p:nvSpPr>
          <p:cNvPr id="14339" name="Rectangle 3"/>
          <p:cNvSpPr>
            <a:spLocks noGrp="1" noChangeArrowheads="1"/>
          </p:cNvSpPr>
          <p:nvPr>
            <p:ph idx="1"/>
          </p:nvPr>
        </p:nvSpPr>
        <p:spPr>
          <a:xfrm>
            <a:off x="1825625" y="1527175"/>
            <a:ext cx="8504238" cy="4572000"/>
          </a:xfrm>
        </p:spPr>
        <p:txBody>
          <a:bodyPr>
            <a:normAutofit lnSpcReduction="10000"/>
          </a:bodyPr>
          <a:lstStyle/>
          <a:p>
            <a:pPr lvl="1" eaLnBrk="1" hangingPunct="1"/>
            <a:r>
              <a:rPr lang="en-US" sz="3200" dirty="0"/>
              <a:t>Community System or On-site (.1900 rules)</a:t>
            </a:r>
          </a:p>
          <a:p>
            <a:pPr lvl="1" eaLnBrk="1" hangingPunct="1"/>
            <a:r>
              <a:rPr lang="en-US" sz="3200" dirty="0"/>
              <a:t>Type of system - Permit</a:t>
            </a:r>
          </a:p>
          <a:p>
            <a:pPr lvl="1" eaLnBrk="1" hangingPunct="1"/>
            <a:r>
              <a:rPr lang="en-US" sz="3200" dirty="0"/>
              <a:t>Mechanical and monitoring records</a:t>
            </a:r>
          </a:p>
          <a:p>
            <a:pPr lvl="1" eaLnBrk="1" hangingPunct="1"/>
            <a:r>
              <a:rPr lang="en-US" sz="3200" dirty="0"/>
              <a:t>Check records for compliance</a:t>
            </a:r>
          </a:p>
          <a:p>
            <a:pPr lvl="1" eaLnBrk="1" hangingPunct="1"/>
            <a:r>
              <a:rPr lang="en-US" sz="3200" dirty="0"/>
              <a:t>Determine if there have been previous failures or repairs</a:t>
            </a:r>
          </a:p>
          <a:p>
            <a:pPr lvl="1" eaLnBrk="1" hangingPunct="1"/>
            <a:r>
              <a:rPr lang="en-US" sz="3200" dirty="0"/>
              <a:t>System Sizing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eaLnBrk="1" hangingPunct="1"/>
            <a:r>
              <a:rPr lang="en-US">
                <a:solidFill>
                  <a:srgbClr val="7B9899"/>
                </a:solidFill>
              </a:rPr>
              <a:t>Basic Considerations (cont.)</a:t>
            </a:r>
          </a:p>
        </p:txBody>
      </p:sp>
      <p:sp>
        <p:nvSpPr>
          <p:cNvPr id="15363" name="Rectangle 3"/>
          <p:cNvSpPr>
            <a:spLocks noGrp="1" noChangeArrowheads="1"/>
          </p:cNvSpPr>
          <p:nvPr>
            <p:ph idx="1"/>
          </p:nvPr>
        </p:nvSpPr>
        <p:spPr>
          <a:xfrm>
            <a:off x="1825625" y="987426"/>
            <a:ext cx="8504238" cy="5413375"/>
          </a:xfrm>
        </p:spPr>
        <p:txBody>
          <a:bodyPr>
            <a:normAutofit fontScale="92500"/>
          </a:bodyPr>
          <a:lstStyle/>
          <a:p>
            <a:pPr marL="274638" lvl="1" indent="0">
              <a:buNone/>
            </a:pPr>
            <a:endParaRPr lang="en-US" dirty="0"/>
          </a:p>
          <a:p>
            <a:pPr lvl="1" eaLnBrk="1" hangingPunct="1"/>
            <a:r>
              <a:rPr lang="en-US" sz="3200" dirty="0"/>
              <a:t>What season is it </a:t>
            </a:r>
          </a:p>
          <a:p>
            <a:pPr lvl="1" eaLnBrk="1" hangingPunct="1"/>
            <a:r>
              <a:rPr lang="en-US" sz="3200" dirty="0"/>
              <a:t>Have there been any building additions, renovations or change of use</a:t>
            </a:r>
          </a:p>
          <a:p>
            <a:pPr lvl="1" eaLnBrk="1" hangingPunct="1"/>
            <a:r>
              <a:rPr lang="en-US" sz="3200" dirty="0"/>
              <a:t>When during the inspection, do you check the drain field area</a:t>
            </a:r>
          </a:p>
          <a:p>
            <a:pPr lvl="1" eaLnBrk="1" hangingPunct="1"/>
            <a:r>
              <a:rPr lang="en-US" sz="3200" dirty="0"/>
              <a:t>Are there any leaking faucets, hung toilets</a:t>
            </a:r>
          </a:p>
          <a:p>
            <a:pPr lvl="1" eaLnBrk="1" hangingPunct="1"/>
            <a:r>
              <a:rPr lang="en-US" sz="3200" dirty="0"/>
              <a:t>Centers located in basements </a:t>
            </a:r>
          </a:p>
          <a:p>
            <a:pPr lvl="1" eaLnBrk="1" hangingPunct="1"/>
            <a:r>
              <a:rPr lang="en-US" sz="3200" dirty="0">
                <a:solidFill>
                  <a:srgbClr val="FF0000"/>
                </a:solidFill>
              </a:rPr>
              <a:t>If you are unsure consult with the on-site staff or regional specialist</a:t>
            </a:r>
            <a:r>
              <a:rPr lang="en-US" sz="2800" dirty="0">
                <a:solidFill>
                  <a:srgbClr val="FF0000"/>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0"/>
          <p:cNvSpPr>
            <a:spLocks noGrp="1" noChangeArrowheads="1"/>
          </p:cNvSpPr>
          <p:nvPr>
            <p:ph type="title"/>
          </p:nvPr>
        </p:nvSpPr>
        <p:spPr/>
        <p:txBody>
          <a:bodyPr/>
          <a:lstStyle/>
          <a:p>
            <a:pPr eaLnBrk="1" hangingPunct="1"/>
            <a:r>
              <a:rPr lang="en-US">
                <a:solidFill>
                  <a:srgbClr val="7B9899"/>
                </a:solidFill>
              </a:rPr>
              <a:t>Building Renovations and Change of Use</a:t>
            </a:r>
          </a:p>
        </p:txBody>
      </p:sp>
      <p:sp>
        <p:nvSpPr>
          <p:cNvPr id="16387" name="Rectangle 11"/>
          <p:cNvSpPr>
            <a:spLocks noGrp="1" noChangeArrowheads="1"/>
          </p:cNvSpPr>
          <p:nvPr>
            <p:ph idx="1"/>
          </p:nvPr>
        </p:nvSpPr>
        <p:spPr>
          <a:xfrm>
            <a:off x="1825625" y="1447801"/>
            <a:ext cx="8504238" cy="4651375"/>
          </a:xfrm>
        </p:spPr>
        <p:txBody>
          <a:bodyPr/>
          <a:lstStyle/>
          <a:p>
            <a:pPr eaLnBrk="1" hangingPunct="1">
              <a:buFont typeface="Wingdings 2" pitchFamily="18" charset="2"/>
              <a:buNone/>
            </a:pPr>
            <a:r>
              <a:rPr lang="en-US" dirty="0"/>
              <a:t>	</a:t>
            </a:r>
          </a:p>
          <a:p>
            <a:pPr lvl="1" eaLnBrk="1" hangingPunct="1"/>
            <a:r>
              <a:rPr lang="en-US" sz="3200" dirty="0"/>
              <a:t>Home to a residential child care home</a:t>
            </a:r>
          </a:p>
          <a:p>
            <a:pPr lvl="1" eaLnBrk="1" hangingPunct="1"/>
            <a:r>
              <a:rPr lang="en-US" sz="3200" dirty="0"/>
              <a:t>Does the center plan to increase enrollment</a:t>
            </a:r>
          </a:p>
          <a:p>
            <a:pPr lvl="1" eaLnBrk="1" hangingPunct="1"/>
            <a:r>
              <a:rPr lang="en-US" sz="3200" dirty="0"/>
              <a:t>What is on their menu </a:t>
            </a:r>
          </a:p>
          <a:p>
            <a:pPr lvl="1" eaLnBrk="1" hangingPunct="1"/>
            <a:r>
              <a:rPr lang="en-US" sz="3200" dirty="0"/>
              <a:t>Do other groups or organizations use the facility</a:t>
            </a:r>
          </a:p>
          <a:p>
            <a:pPr lvl="1" eaLnBrk="1" hangingPunct="1">
              <a:buFont typeface="Wingdings" pitchFamily="2" charset="2"/>
              <a:buNone/>
            </a:pPr>
            <a:endParaRPr lang="en-US" dirty="0"/>
          </a:p>
          <a:p>
            <a:pPr lvl="1" eaLnBrk="1" hangingPunct="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267C0-37DF-C10F-A27F-9A0C3D84A8AD}"/>
              </a:ext>
            </a:extLst>
          </p:cNvPr>
          <p:cNvSpPr>
            <a:spLocks noGrp="1"/>
          </p:cNvSpPr>
          <p:nvPr>
            <p:ph type="title"/>
          </p:nvPr>
        </p:nvSpPr>
        <p:spPr/>
        <p:txBody>
          <a:bodyPr/>
          <a:lstStyle/>
          <a:p>
            <a:r>
              <a:rPr lang="en-US" b="1" dirty="0"/>
              <a:t>15A NCAC 18A .2815 WATER SUPPLY </a:t>
            </a:r>
            <a:endParaRPr lang="en-US" dirty="0"/>
          </a:p>
        </p:txBody>
      </p:sp>
      <p:sp>
        <p:nvSpPr>
          <p:cNvPr id="3" name="Content Placeholder 2">
            <a:extLst>
              <a:ext uri="{FF2B5EF4-FFF2-40B4-BE49-F238E27FC236}">
                <a16:creationId xmlns:a16="http://schemas.microsoft.com/office/drawing/2014/main" id="{11076E62-36F1-3226-041A-143EAFF9AAF8}"/>
              </a:ext>
            </a:extLst>
          </p:cNvPr>
          <p:cNvSpPr>
            <a:spLocks noGrp="1"/>
          </p:cNvSpPr>
          <p:nvPr>
            <p:ph idx="1"/>
          </p:nvPr>
        </p:nvSpPr>
        <p:spPr/>
        <p:txBody>
          <a:bodyPr>
            <a:normAutofit/>
          </a:bodyPr>
          <a:lstStyle/>
          <a:p>
            <a:r>
              <a:rPr lang="en-US" dirty="0"/>
              <a:t>(a) A child care center's water supply shall meet the requirements of 15A NCAC 18C or 15A NCAC 18A .1700, as applicable. </a:t>
            </a:r>
          </a:p>
          <a:p>
            <a:r>
              <a:rPr lang="en-US" dirty="0"/>
              <a:t>The operator of a child care center using a groundwater supply that serves 25 or more people shall provide the local health department serving the county in which the child care center is located with documentation from the Department of Environmental Quality, Division of Water Resources, Public Water Supply Section that the well meets the requirements of 15A NCAC 18C. </a:t>
            </a:r>
          </a:p>
          <a:p>
            <a:r>
              <a:rPr lang="en-US" dirty="0"/>
              <a:t>In child care centers that use a non-community water supply, a water sample shall be collected by the Department once a year and submitted to the North Carolina State Laboratory of Public Health or other laboratory certified by the North Carolina State Laboratory of Public Health under 10A NCAC 42C .0102 to perform bacteriological examinations. </a:t>
            </a:r>
          </a:p>
        </p:txBody>
      </p:sp>
    </p:spTree>
    <p:extLst>
      <p:ext uri="{BB962C8B-B14F-4D97-AF65-F5344CB8AC3E}">
        <p14:creationId xmlns:p14="http://schemas.microsoft.com/office/powerpoint/2010/main" val="986744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AI-generated content may be incorrect.">
            <a:extLst>
              <a:ext uri="{FF2B5EF4-FFF2-40B4-BE49-F238E27FC236}">
                <a16:creationId xmlns:a16="http://schemas.microsoft.com/office/drawing/2014/main" id="{91E59B1F-6898-B945-E35F-B17BC965C392}"/>
              </a:ext>
            </a:extLst>
          </p:cNvPr>
          <p:cNvPicPr>
            <a:picLocks noChangeAspect="1"/>
          </p:cNvPicPr>
          <p:nvPr/>
        </p:nvPicPr>
        <p:blipFill>
          <a:blip r:embed="rId2">
            <a:extLst>
              <a:ext uri="{28A0092B-C50C-407E-A947-70E740481C1C}">
                <a14:useLocalDpi xmlns:a14="http://schemas.microsoft.com/office/drawing/2010/main" val="0"/>
              </a:ext>
            </a:extLst>
          </a:blip>
          <a:srcRect l="29245" t="10133" r="35338" b="3733"/>
          <a:stretch>
            <a:fillRect/>
          </a:stretch>
        </p:blipFill>
        <p:spPr>
          <a:xfrm>
            <a:off x="3883152" y="165302"/>
            <a:ext cx="4425696" cy="6527396"/>
          </a:xfrm>
          <a:prstGeom prst="rect">
            <a:avLst/>
          </a:prstGeom>
        </p:spPr>
      </p:pic>
      <p:sp>
        <p:nvSpPr>
          <p:cNvPr id="2" name="TextBox 1">
            <a:extLst>
              <a:ext uri="{FF2B5EF4-FFF2-40B4-BE49-F238E27FC236}">
                <a16:creationId xmlns:a16="http://schemas.microsoft.com/office/drawing/2014/main" id="{AF7FD3C1-467A-22BA-A345-90FADCD8CC3B}"/>
              </a:ext>
            </a:extLst>
          </p:cNvPr>
          <p:cNvSpPr txBox="1"/>
          <p:nvPr/>
        </p:nvSpPr>
        <p:spPr>
          <a:xfrm>
            <a:off x="673100" y="812800"/>
            <a:ext cx="2362200" cy="1569660"/>
          </a:xfrm>
          <a:prstGeom prst="rect">
            <a:avLst/>
          </a:prstGeom>
          <a:noFill/>
        </p:spPr>
        <p:txBody>
          <a:bodyPr wrap="square" rtlCol="0">
            <a:sp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Septic Systems &amp; Well Exercise  </a:t>
            </a:r>
          </a:p>
        </p:txBody>
      </p:sp>
    </p:spTree>
    <p:extLst>
      <p:ext uri="{BB962C8B-B14F-4D97-AF65-F5344CB8AC3E}">
        <p14:creationId xmlns:p14="http://schemas.microsoft.com/office/powerpoint/2010/main" val="80252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CD76F-3831-C7EF-46BB-B24AFA5A0CAB}"/>
              </a:ext>
            </a:extLst>
          </p:cNvPr>
          <p:cNvSpPr>
            <a:spLocks noGrp="1"/>
          </p:cNvSpPr>
          <p:nvPr>
            <p:ph type="ctrTitle"/>
          </p:nvPr>
        </p:nvSpPr>
        <p:spPr>
          <a:xfrm>
            <a:off x="-233771" y="1364010"/>
            <a:ext cx="9507774" cy="1646302"/>
          </a:xfrm>
        </p:spPr>
        <p:txBody>
          <a:bodyPr>
            <a:normAutofit/>
          </a:bodyPr>
          <a:lstStyle/>
          <a:p>
            <a:r>
              <a:rPr lang="en-US" sz="4400" dirty="0"/>
              <a:t>Lead In Child Occupied Facilities </a:t>
            </a:r>
            <a:br>
              <a:rPr lang="en-US" sz="4400" dirty="0"/>
            </a:br>
            <a:endParaRPr lang="en-US" sz="4400" dirty="0"/>
          </a:p>
        </p:txBody>
      </p:sp>
      <p:pic>
        <p:nvPicPr>
          <p:cNvPr id="5" name="Picture 4" descr="Text, whiteboard&#10;&#10;AI-generated content may be incorrect.">
            <a:extLst>
              <a:ext uri="{FF2B5EF4-FFF2-40B4-BE49-F238E27FC236}">
                <a16:creationId xmlns:a16="http://schemas.microsoft.com/office/drawing/2014/main" id="{4E79ADB8-B83C-59F9-2E85-0EF58811AFFB}"/>
              </a:ext>
            </a:extLst>
          </p:cNvPr>
          <p:cNvPicPr>
            <a:picLocks noChangeAspect="1"/>
          </p:cNvPicPr>
          <p:nvPr/>
        </p:nvPicPr>
        <p:blipFill>
          <a:blip r:embed="rId2">
            <a:extLst>
              <a:ext uri="{28A0092B-C50C-407E-A947-70E740481C1C}">
                <a14:useLocalDpi xmlns:a14="http://schemas.microsoft.com/office/drawing/2010/main" val="0"/>
              </a:ext>
            </a:extLst>
          </a:blip>
          <a:srcRect l="22410" t="2198" r="26390" b="20985"/>
          <a:stretch>
            <a:fillRect/>
          </a:stretch>
        </p:blipFill>
        <p:spPr>
          <a:xfrm>
            <a:off x="2917997" y="2587414"/>
            <a:ext cx="2670048" cy="4006002"/>
          </a:xfrm>
          <a:prstGeom prst="rect">
            <a:avLst/>
          </a:prstGeom>
        </p:spPr>
      </p:pic>
    </p:spTree>
    <p:extLst>
      <p:ext uri="{BB962C8B-B14F-4D97-AF65-F5344CB8AC3E}">
        <p14:creationId xmlns:p14="http://schemas.microsoft.com/office/powerpoint/2010/main" val="564284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FCA48-033C-AAD8-BC8D-9E0A14397C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09BCF-59F7-3F82-542A-3D74F47768A2}"/>
              </a:ext>
            </a:extLst>
          </p:cNvPr>
          <p:cNvSpPr>
            <a:spLocks noGrp="1"/>
          </p:cNvSpPr>
          <p:nvPr>
            <p:ph type="title"/>
          </p:nvPr>
        </p:nvSpPr>
        <p:spPr/>
        <p:txBody>
          <a:bodyPr/>
          <a:lstStyle/>
          <a:p>
            <a:r>
              <a:rPr lang="en-US" b="1" dirty="0"/>
              <a:t>15A NCAC 18A .2816 LEAD POISONING HAZARDS IN CHILD CARE CENTERS </a:t>
            </a:r>
            <a:endParaRPr lang="en-US" dirty="0"/>
          </a:p>
        </p:txBody>
      </p:sp>
      <p:sp>
        <p:nvSpPr>
          <p:cNvPr id="3" name="Content Placeholder 2">
            <a:extLst>
              <a:ext uri="{FF2B5EF4-FFF2-40B4-BE49-F238E27FC236}">
                <a16:creationId xmlns:a16="http://schemas.microsoft.com/office/drawing/2014/main" id="{24A46BF7-55B6-8A93-0F39-A0928323AA6C}"/>
              </a:ext>
            </a:extLst>
          </p:cNvPr>
          <p:cNvSpPr>
            <a:spLocks noGrp="1"/>
          </p:cNvSpPr>
          <p:nvPr>
            <p:ph idx="1"/>
          </p:nvPr>
        </p:nvSpPr>
        <p:spPr/>
        <p:txBody>
          <a:bodyPr>
            <a:normAutofit/>
          </a:bodyPr>
          <a:lstStyle/>
          <a:p>
            <a:r>
              <a:rPr lang="en-US" sz="2800" dirty="0"/>
              <a:t>(a) In child care centers, areas accessible to children shall be free of identified lead poisoning hazards as defined under G.S. 130A-131.7(7). </a:t>
            </a:r>
          </a:p>
        </p:txBody>
      </p:sp>
    </p:spTree>
    <p:extLst>
      <p:ext uri="{BB962C8B-B14F-4D97-AF65-F5344CB8AC3E}">
        <p14:creationId xmlns:p14="http://schemas.microsoft.com/office/powerpoint/2010/main" val="3899682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2CEBB-C8B0-0497-83E7-A8DD95125E4B}"/>
              </a:ext>
            </a:extLst>
          </p:cNvPr>
          <p:cNvSpPr>
            <a:spLocks noGrp="1"/>
          </p:cNvSpPr>
          <p:nvPr>
            <p:ph type="title"/>
          </p:nvPr>
        </p:nvSpPr>
        <p:spPr/>
        <p:txBody>
          <a:bodyPr/>
          <a:lstStyle/>
          <a:p>
            <a:r>
              <a:rPr lang="en-US" dirty="0"/>
              <a:t>Plan Review and Exercises</a:t>
            </a:r>
          </a:p>
        </p:txBody>
      </p:sp>
      <p:sp>
        <p:nvSpPr>
          <p:cNvPr id="3" name="Content Placeholder 2">
            <a:extLst>
              <a:ext uri="{FF2B5EF4-FFF2-40B4-BE49-F238E27FC236}">
                <a16:creationId xmlns:a16="http://schemas.microsoft.com/office/drawing/2014/main" id="{7E127356-5569-2419-6F75-38F472A2B09C}"/>
              </a:ext>
            </a:extLst>
          </p:cNvPr>
          <p:cNvSpPr>
            <a:spLocks noGrp="1"/>
          </p:cNvSpPr>
          <p:nvPr>
            <p:ph idx="1"/>
          </p:nvPr>
        </p:nvSpPr>
        <p:spPr/>
        <p:txBody>
          <a:bodyPr/>
          <a:lstStyle/>
          <a:p>
            <a:r>
              <a:rPr lang="en-US" dirty="0"/>
              <a:t>Submission and Application </a:t>
            </a:r>
          </a:p>
          <a:p>
            <a:r>
              <a:rPr lang="en-US" dirty="0"/>
              <a:t>Septic Systems &amp; Wells </a:t>
            </a:r>
          </a:p>
          <a:p>
            <a:r>
              <a:rPr lang="en-US" dirty="0"/>
              <a:t>Lead In Child Occupied Facility </a:t>
            </a:r>
          </a:p>
          <a:p>
            <a:r>
              <a:rPr lang="en-US" dirty="0"/>
              <a:t>Hot Water and Refrigeration Requirements </a:t>
            </a:r>
          </a:p>
          <a:p>
            <a:r>
              <a:rPr lang="en-US" dirty="0"/>
              <a:t>Kitchen Requirements</a:t>
            </a:r>
          </a:p>
          <a:p>
            <a:r>
              <a:rPr lang="en-US" dirty="0"/>
              <a:t>Food Preparation Area </a:t>
            </a:r>
          </a:p>
          <a:p>
            <a:r>
              <a:rPr lang="en-US" dirty="0"/>
              <a:t>Diaper Changing</a:t>
            </a:r>
          </a:p>
        </p:txBody>
      </p:sp>
    </p:spTree>
    <p:extLst>
      <p:ext uri="{BB962C8B-B14F-4D97-AF65-F5344CB8AC3E}">
        <p14:creationId xmlns:p14="http://schemas.microsoft.com/office/powerpoint/2010/main" val="2001339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77EB-4C61-E186-967A-46DE822B656D}"/>
              </a:ext>
            </a:extLst>
          </p:cNvPr>
          <p:cNvSpPr>
            <a:spLocks noGrp="1"/>
          </p:cNvSpPr>
          <p:nvPr>
            <p:ph type="title"/>
          </p:nvPr>
        </p:nvSpPr>
        <p:spPr/>
        <p:txBody>
          <a:bodyPr/>
          <a:lstStyle/>
          <a:p>
            <a:r>
              <a:rPr lang="en-US" b="1" dirty="0"/>
              <a:t>15A NCAC 18A .2816 LEAD POISONING HAZARDS IN CHILD CARE CENTERS </a:t>
            </a:r>
            <a:endParaRPr lang="en-US" dirty="0"/>
          </a:p>
        </p:txBody>
      </p:sp>
      <p:sp>
        <p:nvSpPr>
          <p:cNvPr id="3" name="Content Placeholder 2">
            <a:extLst>
              <a:ext uri="{FF2B5EF4-FFF2-40B4-BE49-F238E27FC236}">
                <a16:creationId xmlns:a16="http://schemas.microsoft.com/office/drawing/2014/main" id="{D41C3626-E4C4-56EA-0CC8-B82FAB7D5AAF}"/>
              </a:ext>
            </a:extLst>
          </p:cNvPr>
          <p:cNvSpPr>
            <a:spLocks noGrp="1"/>
          </p:cNvSpPr>
          <p:nvPr>
            <p:ph idx="1"/>
          </p:nvPr>
        </p:nvSpPr>
        <p:spPr>
          <a:xfrm>
            <a:off x="677334" y="1930400"/>
            <a:ext cx="8596668" cy="4555521"/>
          </a:xfrm>
        </p:spPr>
        <p:txBody>
          <a:bodyPr>
            <a:normAutofit fontScale="40000" lnSpcReduction="20000"/>
          </a:bodyPr>
          <a:lstStyle/>
          <a:p>
            <a:pPr marL="0" indent="0">
              <a:buNone/>
            </a:pPr>
            <a:endParaRPr lang="en-US" dirty="0"/>
          </a:p>
          <a:p>
            <a:r>
              <a:rPr lang="en-US" sz="4500" dirty="0"/>
              <a:t>(b) The following actions shall be taken to ensure that drinking water in child care centers is free of identified lead poisoning hazards as defined under G.S. 130A-131.7(7)(g). </a:t>
            </a:r>
          </a:p>
          <a:p>
            <a:pPr lvl="1"/>
            <a:r>
              <a:rPr lang="en-US" sz="4500" dirty="0"/>
              <a:t>(1) Child care operators, as defined under G.S. 110-86(7), shall test, once every three years, all water outlets used for drinking or food preparation. </a:t>
            </a:r>
          </a:p>
          <a:p>
            <a:pPr lvl="1"/>
            <a:r>
              <a:rPr lang="en-US" sz="4500" dirty="0"/>
              <a:t>Samples shall also be collected and tested within 30 calendar days of completion of any renovations or repairs that may impact the facility's drinking water infrastructure, such as repair or replacement of all or part of drinking water service lines or faucets, at impacted outlets. </a:t>
            </a:r>
          </a:p>
          <a:p>
            <a:pPr lvl="1"/>
            <a:r>
              <a:rPr lang="en-US" sz="4500" dirty="0"/>
              <a:t>The operator shall provide documentation of testing results for review by the Department during each unannounced routine sanitation inspection under Rule .2834(b) of this Section. </a:t>
            </a:r>
          </a:p>
          <a:p>
            <a:pPr lvl="1"/>
            <a:r>
              <a:rPr lang="en-US" sz="4500" dirty="0"/>
              <a:t>(2) For child care centers that submit an application for licensure in accordance with 10A NCAC 09 .0302 after the effective date of this Rule, initial samples shall be collected by the child care operator and tested in accordance with Subparagraph (b)(4) of this Rule during the license application process. </a:t>
            </a:r>
          </a:p>
        </p:txBody>
      </p:sp>
    </p:spTree>
    <p:extLst>
      <p:ext uri="{BB962C8B-B14F-4D97-AF65-F5344CB8AC3E}">
        <p14:creationId xmlns:p14="http://schemas.microsoft.com/office/powerpoint/2010/main" val="41997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C7839-909C-4910-FA45-3F9130F08DA8}"/>
            </a:ext>
          </a:extLst>
        </p:cNvPr>
        <p:cNvGrpSpPr/>
        <p:nvPr/>
      </p:nvGrpSpPr>
      <p:grpSpPr>
        <a:xfrm>
          <a:off x="0" y="0"/>
          <a:ext cx="0" cy="0"/>
          <a:chOff x="0" y="0"/>
          <a:chExt cx="0" cy="0"/>
        </a:xfrm>
      </p:grpSpPr>
      <p:pic>
        <p:nvPicPr>
          <p:cNvPr id="3" name="Picture 2" descr="Diagram&#10;&#10;AI-generated content may be incorrect.">
            <a:extLst>
              <a:ext uri="{FF2B5EF4-FFF2-40B4-BE49-F238E27FC236}">
                <a16:creationId xmlns:a16="http://schemas.microsoft.com/office/drawing/2014/main" id="{014C5933-00BD-2C0B-2A28-9E5F63316B06}"/>
              </a:ext>
            </a:extLst>
          </p:cNvPr>
          <p:cNvPicPr>
            <a:picLocks noChangeAspect="1"/>
          </p:cNvPicPr>
          <p:nvPr/>
        </p:nvPicPr>
        <p:blipFill>
          <a:blip r:embed="rId2">
            <a:extLst>
              <a:ext uri="{28A0092B-C50C-407E-A947-70E740481C1C}">
                <a14:useLocalDpi xmlns:a14="http://schemas.microsoft.com/office/drawing/2010/main" val="0"/>
              </a:ext>
            </a:extLst>
          </a:blip>
          <a:srcRect l="29245" t="10133" r="35338" b="3733"/>
          <a:stretch>
            <a:fillRect/>
          </a:stretch>
        </p:blipFill>
        <p:spPr>
          <a:xfrm>
            <a:off x="3883152" y="165302"/>
            <a:ext cx="4425696" cy="6527396"/>
          </a:xfrm>
          <a:prstGeom prst="rect">
            <a:avLst/>
          </a:prstGeom>
        </p:spPr>
      </p:pic>
      <p:sp>
        <p:nvSpPr>
          <p:cNvPr id="2" name="TextBox 1">
            <a:extLst>
              <a:ext uri="{FF2B5EF4-FFF2-40B4-BE49-F238E27FC236}">
                <a16:creationId xmlns:a16="http://schemas.microsoft.com/office/drawing/2014/main" id="{D0F16159-5454-2A5D-0158-A20117B1508D}"/>
              </a:ext>
            </a:extLst>
          </p:cNvPr>
          <p:cNvSpPr txBox="1"/>
          <p:nvPr/>
        </p:nvSpPr>
        <p:spPr>
          <a:xfrm>
            <a:off x="469901" y="977900"/>
            <a:ext cx="3721099" cy="2215991"/>
          </a:xfrm>
          <a:prstGeom prst="rect">
            <a:avLst/>
          </a:prstGeom>
          <a:noFill/>
        </p:spPr>
        <p:txBody>
          <a:bodyPr wrap="square" rtlCol="0">
            <a:spAutoFit/>
          </a:bodyPr>
          <a:lstStyle/>
          <a:p>
            <a:r>
              <a:rPr lang="en-US" sz="4000" dirty="0"/>
              <a:t>Lead In Child Occupied Facility Exercise</a:t>
            </a:r>
          </a:p>
          <a:p>
            <a:endParaRPr lang="en-US" dirty="0"/>
          </a:p>
        </p:txBody>
      </p:sp>
    </p:spTree>
    <p:extLst>
      <p:ext uri="{BB962C8B-B14F-4D97-AF65-F5344CB8AC3E}">
        <p14:creationId xmlns:p14="http://schemas.microsoft.com/office/powerpoint/2010/main" val="767058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18D3-1405-30F5-A616-5E68F3B34BCA}"/>
              </a:ext>
            </a:extLst>
          </p:cNvPr>
          <p:cNvSpPr>
            <a:spLocks noGrp="1"/>
          </p:cNvSpPr>
          <p:nvPr>
            <p:ph type="ctrTitle"/>
          </p:nvPr>
        </p:nvSpPr>
        <p:spPr/>
        <p:txBody>
          <a:bodyPr/>
          <a:lstStyle/>
          <a:p>
            <a:r>
              <a:rPr lang="en-US" dirty="0"/>
              <a:t>Hot Water and Refrigeration Requirements </a:t>
            </a:r>
          </a:p>
        </p:txBody>
      </p:sp>
      <p:pic>
        <p:nvPicPr>
          <p:cNvPr id="5" name="Picture 4" descr="A picture containing rectangle&#10;&#10;AI-generated content may be incorrect.">
            <a:extLst>
              <a:ext uri="{FF2B5EF4-FFF2-40B4-BE49-F238E27FC236}">
                <a16:creationId xmlns:a16="http://schemas.microsoft.com/office/drawing/2014/main" id="{2672E913-C1D6-0DBE-3368-8AB89C1C4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5957" y="4365922"/>
            <a:ext cx="2143125" cy="2143125"/>
          </a:xfrm>
          <a:prstGeom prst="rect">
            <a:avLst/>
          </a:prstGeom>
        </p:spPr>
      </p:pic>
      <p:pic>
        <p:nvPicPr>
          <p:cNvPr id="7" name="Picture 6" descr="A picture containing shape&#10;&#10;AI-generated content may be incorrect.">
            <a:extLst>
              <a:ext uri="{FF2B5EF4-FFF2-40B4-BE49-F238E27FC236}">
                <a16:creationId xmlns:a16="http://schemas.microsoft.com/office/drawing/2014/main" id="{2FA5ED2A-DB27-C311-E528-F623A41EA341}"/>
              </a:ext>
            </a:extLst>
          </p:cNvPr>
          <p:cNvPicPr>
            <a:picLocks noChangeAspect="1"/>
          </p:cNvPicPr>
          <p:nvPr/>
        </p:nvPicPr>
        <p:blipFill>
          <a:blip r:embed="rId3">
            <a:extLst>
              <a:ext uri="{28A0092B-C50C-407E-A947-70E740481C1C}">
                <a14:useLocalDpi xmlns:a14="http://schemas.microsoft.com/office/drawing/2010/main" val="0"/>
              </a:ext>
            </a:extLst>
          </a:blip>
          <a:srcRect b="9411"/>
          <a:stretch>
            <a:fillRect/>
          </a:stretch>
        </p:blipFill>
        <p:spPr>
          <a:xfrm>
            <a:off x="866987" y="1912524"/>
            <a:ext cx="3131569" cy="3032952"/>
          </a:xfrm>
          <a:prstGeom prst="rect">
            <a:avLst/>
          </a:prstGeom>
        </p:spPr>
      </p:pic>
    </p:spTree>
    <p:extLst>
      <p:ext uri="{BB962C8B-B14F-4D97-AF65-F5344CB8AC3E}">
        <p14:creationId xmlns:p14="http://schemas.microsoft.com/office/powerpoint/2010/main" val="997381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9702F-6609-3CED-75E2-84C5B517D467}"/>
              </a:ext>
            </a:extLst>
          </p:cNvPr>
          <p:cNvSpPr>
            <a:spLocks noGrp="1"/>
          </p:cNvSpPr>
          <p:nvPr>
            <p:ph type="title"/>
          </p:nvPr>
        </p:nvSpPr>
        <p:spPr/>
        <p:txBody>
          <a:bodyPr/>
          <a:lstStyle/>
          <a:p>
            <a:r>
              <a:rPr lang="en-US" u="sng" dirty="0"/>
              <a:t>.2815 (d) – Hot Water Requirements</a:t>
            </a:r>
          </a:p>
        </p:txBody>
      </p:sp>
      <p:sp>
        <p:nvSpPr>
          <p:cNvPr id="3" name="Content Placeholder 2">
            <a:extLst>
              <a:ext uri="{FF2B5EF4-FFF2-40B4-BE49-F238E27FC236}">
                <a16:creationId xmlns:a16="http://schemas.microsoft.com/office/drawing/2014/main" id="{B19C2E66-48A5-1EE1-5E0B-A39FC3A1C938}"/>
              </a:ext>
            </a:extLst>
          </p:cNvPr>
          <p:cNvSpPr>
            <a:spLocks noGrp="1"/>
          </p:cNvSpPr>
          <p:nvPr>
            <p:ph idx="1"/>
          </p:nvPr>
        </p:nvSpPr>
        <p:spPr/>
        <p:txBody>
          <a:bodyPr/>
          <a:lstStyle/>
          <a:p>
            <a:r>
              <a:rPr lang="en-US" b="1" dirty="0"/>
              <a:t>.2815 (d) </a:t>
            </a:r>
            <a:r>
              <a:rPr lang="en-US" dirty="0"/>
              <a:t>Water heating equipment shall be provided to meet the hot water requirements set forth in this Rule. </a:t>
            </a:r>
          </a:p>
          <a:p>
            <a:r>
              <a:rPr lang="en-US" dirty="0"/>
              <a:t>The capacity and recovery rates of water heating equipment shall be based on:</a:t>
            </a:r>
          </a:p>
          <a:p>
            <a:pPr lvl="1"/>
            <a:r>
              <a:rPr lang="en-US" dirty="0"/>
              <a:t>number and size of sinks</a:t>
            </a:r>
          </a:p>
          <a:p>
            <a:pPr lvl="1"/>
            <a:r>
              <a:rPr lang="en-US" dirty="0"/>
              <a:t>capacity of dishwashing machines</a:t>
            </a:r>
          </a:p>
          <a:p>
            <a:pPr lvl="1"/>
            <a:r>
              <a:rPr lang="en-US" dirty="0"/>
              <a:t>capacity of laundering machines</a:t>
            </a:r>
          </a:p>
          <a:p>
            <a:pPr lvl="1"/>
            <a:r>
              <a:rPr lang="en-US" dirty="0"/>
              <a:t>diaper changing facilities</a:t>
            </a:r>
          </a:p>
          <a:p>
            <a:pPr lvl="1"/>
            <a:r>
              <a:rPr lang="en-US" dirty="0"/>
              <a:t>and other food service and cleaning needs for child-care centers</a:t>
            </a:r>
          </a:p>
        </p:txBody>
      </p:sp>
    </p:spTree>
    <p:extLst>
      <p:ext uri="{BB962C8B-B14F-4D97-AF65-F5344CB8AC3E}">
        <p14:creationId xmlns:p14="http://schemas.microsoft.com/office/powerpoint/2010/main" val="3663345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BCE97-E618-22AA-CB3B-84F188E6E186}"/>
              </a:ext>
            </a:extLst>
          </p:cNvPr>
          <p:cNvSpPr>
            <a:spLocks noGrp="1"/>
          </p:cNvSpPr>
          <p:nvPr>
            <p:ph type="title"/>
          </p:nvPr>
        </p:nvSpPr>
        <p:spPr/>
        <p:txBody>
          <a:bodyPr/>
          <a:lstStyle/>
          <a:p>
            <a:r>
              <a:rPr lang="en-US" u="sng" dirty="0"/>
              <a:t>.2815 (e) – Hot Water Requirements</a:t>
            </a:r>
          </a:p>
        </p:txBody>
      </p:sp>
      <p:sp>
        <p:nvSpPr>
          <p:cNvPr id="3" name="Content Placeholder 2">
            <a:extLst>
              <a:ext uri="{FF2B5EF4-FFF2-40B4-BE49-F238E27FC236}">
                <a16:creationId xmlns:a16="http://schemas.microsoft.com/office/drawing/2014/main" id="{ECEAF0FF-141C-67C4-EE92-BED857F811A4}"/>
              </a:ext>
            </a:extLst>
          </p:cNvPr>
          <p:cNvSpPr>
            <a:spLocks noGrp="1"/>
          </p:cNvSpPr>
          <p:nvPr>
            <p:ph idx="1"/>
          </p:nvPr>
        </p:nvSpPr>
        <p:spPr/>
        <p:txBody>
          <a:bodyPr/>
          <a:lstStyle/>
          <a:p>
            <a:r>
              <a:rPr lang="en-US" b="1" dirty="0"/>
              <a:t>.2815 (e)</a:t>
            </a:r>
            <a:r>
              <a:rPr lang="en-US" dirty="0"/>
              <a:t> Hot water used for cleaning and sanitizing utensils and laundry shall be provided at a minimum temperature of 120 degrees Fahrenheit at the point of use. </a:t>
            </a:r>
          </a:p>
          <a:p>
            <a:r>
              <a:rPr lang="en-US" dirty="0"/>
              <a:t>Water in areas accessible to children shall be tempered between 80 degrees Fahrenheit and 110 degrees Fahrenheit. </a:t>
            </a:r>
          </a:p>
        </p:txBody>
      </p:sp>
    </p:spTree>
    <p:extLst>
      <p:ext uri="{BB962C8B-B14F-4D97-AF65-F5344CB8AC3E}">
        <p14:creationId xmlns:p14="http://schemas.microsoft.com/office/powerpoint/2010/main" val="3725968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F1A41-4746-4958-0562-EF4485469DD2}"/>
              </a:ext>
            </a:extLst>
          </p:cNvPr>
          <p:cNvSpPr>
            <a:spLocks noGrp="1"/>
          </p:cNvSpPr>
          <p:nvPr>
            <p:ph type="title"/>
          </p:nvPr>
        </p:nvSpPr>
        <p:spPr/>
        <p:txBody>
          <a:bodyPr/>
          <a:lstStyle/>
          <a:p>
            <a:r>
              <a:rPr lang="en-US" u="sng" dirty="0"/>
              <a:t>Water Heater Calculator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E07F86-D198-22D0-B7FB-3CA0512479F9}"/>
                  </a:ext>
                </a:extLst>
              </p:cNvPr>
              <p:cNvSpPr>
                <a:spLocks noGrp="1"/>
              </p:cNvSpPr>
              <p:nvPr>
                <p:ph idx="1"/>
              </p:nvPr>
            </p:nvSpPr>
            <p:spPr>
              <a:xfrm>
                <a:off x="838200" y="1415846"/>
                <a:ext cx="10515600" cy="5152102"/>
              </a:xfrm>
            </p:spPr>
            <p:txBody>
              <a:bodyPr>
                <a:normAutofit/>
              </a:bodyPr>
              <a:lstStyle/>
              <a:p>
                <a:pPr marL="0" indent="0">
                  <a:buNone/>
                </a:pPr>
                <a:r>
                  <a:rPr lang="en-US" sz="3500" dirty="0"/>
                  <a:t>***The water heater calculator can be a helpful tool to determine if the water heater listed on the application can meet the hot water demands of the childcare center but </a:t>
                </a:r>
                <a:r>
                  <a:rPr lang="en-US" sz="3500" b="1" dirty="0">
                    <a:highlight>
                      <a:srgbClr val="FFFF00"/>
                    </a:highlight>
                  </a:rPr>
                  <a:t>cannot </a:t>
                </a:r>
                <a:r>
                  <a:rPr lang="en-US" sz="3500" b="1" dirty="0"/>
                  <a:t>be used to justify the requirement for a larger water heater or additional water heaters in a childcare center.</a:t>
                </a:r>
                <a:r>
                  <a:rPr lang="en-US" sz="3500" dirty="0"/>
                  <a:t>***</a:t>
                </a:r>
                <a:endParaRPr lang="en-US" sz="3500" dirty="0">
                  <a:hlinkClick r:id="rId2"/>
                </a:endParaRPr>
              </a:p>
              <a:p>
                <a:pPr marL="0" indent="0">
                  <a:buNone/>
                </a:pPr>
                <a:endParaRPr lang="en-US" dirty="0"/>
              </a:p>
              <a:p>
                <a:pPr marL="0" indent="0">
                  <a:buNone/>
                </a:pPr>
                <a:r>
                  <a:rPr lang="en-US" sz="2000" dirty="0"/>
                  <a:t>Typically, if the center’s water heater capacity is at least </a:t>
                </a:r>
                <a14:m>
                  <m:oMath xmlns:m="http://schemas.openxmlformats.org/officeDocument/2006/math">
                    <m:f>
                      <m:fPr>
                        <m:type m:val="skw"/>
                        <m:ctrlPr>
                          <a:rPr lang="en-US" sz="2000" i="1" dirty="0" smtClean="0">
                            <a:latin typeface="Cambria Math" panose="02040503050406030204" pitchFamily="18" charset="0"/>
                          </a:rPr>
                        </m:ctrlPr>
                      </m:fPr>
                      <m:num>
                        <m:r>
                          <a:rPr lang="en-US" sz="2000" b="0" i="1" dirty="0" smtClean="0">
                            <a:latin typeface="Cambria Math" panose="02040503050406030204" pitchFamily="18" charset="0"/>
                          </a:rPr>
                          <m:t>2</m:t>
                        </m:r>
                      </m:num>
                      <m:den>
                        <m:r>
                          <a:rPr lang="en-US" sz="2000" b="0" i="1" dirty="0" smtClean="0">
                            <a:latin typeface="Cambria Math" panose="02040503050406030204" pitchFamily="18" charset="0"/>
                          </a:rPr>
                          <m:t>3</m:t>
                        </m:r>
                      </m:den>
                    </m:f>
                    <m:r>
                      <a:rPr lang="en-US" sz="2000" b="0" i="0" dirty="0" smtClean="0">
                        <a:latin typeface="Cambria Math" panose="02040503050406030204" pitchFamily="18" charset="0"/>
                      </a:rPr>
                      <m:t>− </m:t>
                    </m:r>
                    <m:f>
                      <m:fPr>
                        <m:type m:val="skw"/>
                        <m:ctrlPr>
                          <a:rPr lang="en-US" sz="2000" b="0" i="1" dirty="0" smtClean="0">
                            <a:latin typeface="Cambria Math" panose="02040503050406030204" pitchFamily="18" charset="0"/>
                          </a:rPr>
                        </m:ctrlPr>
                      </m:fPr>
                      <m:num>
                        <m:r>
                          <a:rPr lang="en-US" sz="2000" b="0" i="1" dirty="0" smtClean="0">
                            <a:latin typeface="Cambria Math" panose="02040503050406030204" pitchFamily="18" charset="0"/>
                          </a:rPr>
                          <m:t>3</m:t>
                        </m:r>
                      </m:num>
                      <m:den>
                        <m:r>
                          <a:rPr lang="en-US" sz="2000" b="0" i="1" dirty="0" smtClean="0">
                            <a:latin typeface="Cambria Math" panose="02040503050406030204" pitchFamily="18" charset="0"/>
                          </a:rPr>
                          <m:t>4</m:t>
                        </m:r>
                      </m:den>
                    </m:f>
                  </m:oMath>
                </a14:m>
                <a:r>
                  <a:rPr lang="en-US" sz="2000" dirty="0"/>
                  <a:t> of the calculated hot water demands, it may be generally sufficient, though this range does not ensure all hot water requirements will be fully met, and hot water capacity must be verified during inspection. </a:t>
                </a:r>
              </a:p>
              <a:p>
                <a:pPr marL="0" indent="0">
                  <a:buNone/>
                </a:pPr>
                <a:endParaRPr lang="en-US" dirty="0">
                  <a:highlight>
                    <a:srgbClr val="00FF00"/>
                  </a:highlight>
                </a:endParaRPr>
              </a:p>
            </p:txBody>
          </p:sp>
        </mc:Choice>
        <mc:Fallback xmlns="">
          <p:sp>
            <p:nvSpPr>
              <p:cNvPr id="3" name="Content Placeholder 2">
                <a:extLst>
                  <a:ext uri="{FF2B5EF4-FFF2-40B4-BE49-F238E27FC236}">
                    <a16:creationId xmlns:a16="http://schemas.microsoft.com/office/drawing/2014/main" id="{08E07F86-D198-22D0-B7FB-3CA0512479F9}"/>
                  </a:ext>
                </a:extLst>
              </p:cNvPr>
              <p:cNvSpPr>
                <a:spLocks noGrp="1" noRot="1" noChangeAspect="1" noMove="1" noResize="1" noEditPoints="1" noAdjustHandles="1" noChangeArrowheads="1" noChangeShapeType="1" noTextEdit="1"/>
              </p:cNvSpPr>
              <p:nvPr>
                <p:ph idx="1"/>
              </p:nvPr>
            </p:nvSpPr>
            <p:spPr>
              <a:xfrm>
                <a:off x="838200" y="1415846"/>
                <a:ext cx="10515600" cy="5152102"/>
              </a:xfrm>
              <a:blipFill>
                <a:blip r:embed="rId3"/>
                <a:stretch>
                  <a:fillRect l="-1739" t="-1775" r="-2841"/>
                </a:stretch>
              </a:blipFill>
            </p:spPr>
            <p:txBody>
              <a:bodyPr/>
              <a:lstStyle/>
              <a:p>
                <a:r>
                  <a:rPr lang="en-US">
                    <a:noFill/>
                  </a:rPr>
                  <a:t> </a:t>
                </a:r>
              </a:p>
            </p:txBody>
          </p:sp>
        </mc:Fallback>
      </mc:AlternateContent>
      <p:pic>
        <p:nvPicPr>
          <p:cNvPr id="1032" name="Picture 8" descr="Portable Emergency Response Signs - Proceed With Caution">
            <a:extLst>
              <a:ext uri="{FF2B5EF4-FFF2-40B4-BE49-F238E27FC236}">
                <a16:creationId xmlns:a16="http://schemas.microsoft.com/office/drawing/2014/main" id="{7EB3A222-C7F3-DD42-C6DD-06CC877D5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9516" y="0"/>
            <a:ext cx="1295401"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71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F106-C635-32D2-D8FA-7E7D2408175E}"/>
              </a:ext>
            </a:extLst>
          </p:cNvPr>
          <p:cNvSpPr>
            <a:spLocks noGrp="1"/>
          </p:cNvSpPr>
          <p:nvPr>
            <p:ph type="title"/>
          </p:nvPr>
        </p:nvSpPr>
        <p:spPr/>
        <p:txBody>
          <a:bodyPr/>
          <a:lstStyle/>
          <a:p>
            <a:r>
              <a:rPr lang="en-US" u="sng" dirty="0"/>
              <a:t>Water Heater Calculator</a:t>
            </a:r>
          </a:p>
        </p:txBody>
      </p:sp>
      <p:graphicFrame>
        <p:nvGraphicFramePr>
          <p:cNvPr id="4" name="Content Placeholder 3">
            <a:extLst>
              <a:ext uri="{FF2B5EF4-FFF2-40B4-BE49-F238E27FC236}">
                <a16:creationId xmlns:a16="http://schemas.microsoft.com/office/drawing/2014/main" id="{7CF889AB-809C-0911-C6DF-255C095DE880}"/>
              </a:ext>
            </a:extLst>
          </p:cNvPr>
          <p:cNvGraphicFramePr>
            <a:graphicFrameLocks noGrp="1"/>
          </p:cNvGraphicFramePr>
          <p:nvPr>
            <p:ph idx="1"/>
          </p:nvPr>
        </p:nvGraphicFramePr>
        <p:xfrm>
          <a:off x="838199" y="1406013"/>
          <a:ext cx="10852355" cy="4955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6380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imeline">
            <a:extLst>
              <a:ext uri="{FF2B5EF4-FFF2-40B4-BE49-F238E27FC236}">
                <a16:creationId xmlns:a16="http://schemas.microsoft.com/office/drawing/2014/main" id="{3E50016C-08DB-EC38-B7A2-60D35E38A8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814" y="521109"/>
            <a:ext cx="6096000" cy="6164826"/>
          </a:xfrm>
          <a:prstGeom prst="rect">
            <a:avLst/>
          </a:prstGeom>
        </p:spPr>
      </p:pic>
      <p:pic>
        <p:nvPicPr>
          <p:cNvPr id="7" name="Picture 6">
            <a:extLst>
              <a:ext uri="{FF2B5EF4-FFF2-40B4-BE49-F238E27FC236}">
                <a16:creationId xmlns:a16="http://schemas.microsoft.com/office/drawing/2014/main" id="{13CEA36C-2512-342A-79F1-27C918FFF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144" y="521109"/>
            <a:ext cx="5545391" cy="5378245"/>
          </a:xfrm>
          <a:prstGeom prst="rect">
            <a:avLst/>
          </a:prstGeom>
        </p:spPr>
      </p:pic>
      <p:sp>
        <p:nvSpPr>
          <p:cNvPr id="12" name="TextBox 11">
            <a:extLst>
              <a:ext uri="{FF2B5EF4-FFF2-40B4-BE49-F238E27FC236}">
                <a16:creationId xmlns:a16="http://schemas.microsoft.com/office/drawing/2014/main" id="{A71309AC-B2D0-E62E-FF57-F1D4B777A8D5}"/>
              </a:ext>
            </a:extLst>
          </p:cNvPr>
          <p:cNvSpPr txBox="1"/>
          <p:nvPr/>
        </p:nvSpPr>
        <p:spPr>
          <a:xfrm>
            <a:off x="6400800" y="6096000"/>
            <a:ext cx="5545391" cy="646331"/>
          </a:xfrm>
          <a:prstGeom prst="rect">
            <a:avLst/>
          </a:prstGeom>
          <a:noFill/>
        </p:spPr>
        <p:txBody>
          <a:bodyPr wrap="square" rtlCol="0">
            <a:spAutoFit/>
          </a:bodyPr>
          <a:lstStyle/>
          <a:p>
            <a:r>
              <a:rPr lang="en-US" b="1" dirty="0">
                <a:solidFill>
                  <a:srgbClr val="002060"/>
                </a:solidFill>
                <a:hlinkClick r:id="rId4">
                  <a:extLst>
                    <a:ext uri="{A12FA001-AC4F-418D-AE19-62706E023703}">
                      <ahyp:hlinkClr xmlns:ahyp="http://schemas.microsoft.com/office/drawing/2018/hyperlinkcolor" val="tx"/>
                    </a:ext>
                  </a:extLst>
                </a:hlinkClick>
              </a:rPr>
              <a:t>https://ehs.dph.ncdhhs.gov/faf/food/planreview/docs/WaterHeaterCalculator-0713.xls</a:t>
            </a:r>
            <a:endParaRPr lang="en-US" b="1" dirty="0">
              <a:solidFill>
                <a:srgbClr val="002060"/>
              </a:solidFill>
            </a:endParaRPr>
          </a:p>
        </p:txBody>
      </p:sp>
      <p:sp>
        <p:nvSpPr>
          <p:cNvPr id="13" name="TextBox 12">
            <a:extLst>
              <a:ext uri="{FF2B5EF4-FFF2-40B4-BE49-F238E27FC236}">
                <a16:creationId xmlns:a16="http://schemas.microsoft.com/office/drawing/2014/main" id="{F5C9A303-CE0A-1420-897D-CF718A6ADA93}"/>
              </a:ext>
            </a:extLst>
          </p:cNvPr>
          <p:cNvSpPr txBox="1"/>
          <p:nvPr/>
        </p:nvSpPr>
        <p:spPr>
          <a:xfrm>
            <a:off x="363794" y="108155"/>
            <a:ext cx="5919020" cy="369332"/>
          </a:xfrm>
          <a:prstGeom prst="rect">
            <a:avLst/>
          </a:prstGeom>
          <a:noFill/>
        </p:spPr>
        <p:txBody>
          <a:bodyPr wrap="square" rtlCol="0">
            <a:spAutoFit/>
          </a:bodyPr>
          <a:lstStyle/>
          <a:p>
            <a:r>
              <a:rPr lang="en-US" u="sng" dirty="0"/>
              <a:t>Water Heater Calculator – Storage Tank Water Heater</a:t>
            </a:r>
          </a:p>
        </p:txBody>
      </p:sp>
    </p:spTree>
    <p:extLst>
      <p:ext uri="{BB962C8B-B14F-4D97-AF65-F5344CB8AC3E}">
        <p14:creationId xmlns:p14="http://schemas.microsoft.com/office/powerpoint/2010/main" val="1270443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
            <a:extLst>
              <a:ext uri="{FF2B5EF4-FFF2-40B4-BE49-F238E27FC236}">
                <a16:creationId xmlns:a16="http://schemas.microsoft.com/office/drawing/2014/main" id="{34871841-9AA2-75E4-E228-8D575904E4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248" y="1489372"/>
            <a:ext cx="5600394" cy="4351338"/>
          </a:xfrm>
          <a:prstGeom prst="rect">
            <a:avLst/>
          </a:prstGeom>
        </p:spPr>
      </p:pic>
      <p:pic>
        <p:nvPicPr>
          <p:cNvPr id="7" name="Picture 6" descr="A picture containing timeline&#10;&#10;AI-generated content may be incorrect.">
            <a:extLst>
              <a:ext uri="{FF2B5EF4-FFF2-40B4-BE49-F238E27FC236}">
                <a16:creationId xmlns:a16="http://schemas.microsoft.com/office/drawing/2014/main" id="{32CA0A92-2124-7F10-94A2-DE990A11F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357" y="1489372"/>
            <a:ext cx="5600395" cy="4351337"/>
          </a:xfrm>
          <a:prstGeom prst="rect">
            <a:avLst/>
          </a:prstGeom>
        </p:spPr>
      </p:pic>
      <p:sp>
        <p:nvSpPr>
          <p:cNvPr id="8" name="TextBox 7">
            <a:extLst>
              <a:ext uri="{FF2B5EF4-FFF2-40B4-BE49-F238E27FC236}">
                <a16:creationId xmlns:a16="http://schemas.microsoft.com/office/drawing/2014/main" id="{9F96E04B-E953-7C09-81BB-33F6FFAC0418}"/>
              </a:ext>
            </a:extLst>
          </p:cNvPr>
          <p:cNvSpPr txBox="1"/>
          <p:nvPr/>
        </p:nvSpPr>
        <p:spPr>
          <a:xfrm>
            <a:off x="540773" y="383458"/>
            <a:ext cx="10314039" cy="461665"/>
          </a:xfrm>
          <a:prstGeom prst="rect">
            <a:avLst/>
          </a:prstGeom>
          <a:noFill/>
        </p:spPr>
        <p:txBody>
          <a:bodyPr wrap="square" rtlCol="0">
            <a:spAutoFit/>
          </a:bodyPr>
          <a:lstStyle/>
          <a:p>
            <a:r>
              <a:rPr lang="en-US" sz="2400" u="sng" dirty="0"/>
              <a:t>Tankless Water Heater Calculator &amp; Recovery Rate Calculator</a:t>
            </a:r>
          </a:p>
        </p:txBody>
      </p:sp>
    </p:spTree>
    <p:extLst>
      <p:ext uri="{BB962C8B-B14F-4D97-AF65-F5344CB8AC3E}">
        <p14:creationId xmlns:p14="http://schemas.microsoft.com/office/powerpoint/2010/main" val="57965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A4E9-5CEE-F9D0-287F-0C4C496A78B0}"/>
              </a:ext>
            </a:extLst>
          </p:cNvPr>
          <p:cNvSpPr>
            <a:spLocks noGrp="1"/>
          </p:cNvSpPr>
          <p:nvPr>
            <p:ph type="title"/>
          </p:nvPr>
        </p:nvSpPr>
        <p:spPr/>
        <p:txBody>
          <a:bodyPr>
            <a:normAutofit/>
          </a:bodyPr>
          <a:lstStyle/>
          <a:p>
            <a:r>
              <a:rPr lang="en-US" sz="3600" u="sng" dirty="0"/>
              <a:t>.2810 (a) &amp; .2806 (j)(1) Refrigeration Requirements</a:t>
            </a:r>
          </a:p>
        </p:txBody>
      </p:sp>
      <p:sp>
        <p:nvSpPr>
          <p:cNvPr id="3" name="Content Placeholder 2">
            <a:extLst>
              <a:ext uri="{FF2B5EF4-FFF2-40B4-BE49-F238E27FC236}">
                <a16:creationId xmlns:a16="http://schemas.microsoft.com/office/drawing/2014/main" id="{039A9126-9F0F-427B-9FD8-7B952798ECD4}"/>
              </a:ext>
            </a:extLst>
          </p:cNvPr>
          <p:cNvSpPr>
            <a:spLocks noGrp="1"/>
          </p:cNvSpPr>
          <p:nvPr>
            <p:ph idx="1"/>
          </p:nvPr>
        </p:nvSpPr>
        <p:spPr/>
        <p:txBody>
          <a:bodyPr>
            <a:noAutofit/>
          </a:bodyPr>
          <a:lstStyle/>
          <a:p>
            <a:r>
              <a:rPr lang="en-US" sz="2000" b="1" dirty="0"/>
              <a:t>.2810 (a) </a:t>
            </a:r>
            <a:r>
              <a:rPr lang="en-US" sz="2000" dirty="0"/>
              <a:t>Each childcare center* shall have at least a two-compartment sink, drainboards or countertop space of adequate size, </a:t>
            </a:r>
            <a:r>
              <a:rPr lang="en-US" sz="2000" dirty="0">
                <a:highlight>
                  <a:srgbClr val="FFFF00"/>
                </a:highlight>
              </a:rPr>
              <a:t>adequate refrigeration equipment </a:t>
            </a:r>
            <a:r>
              <a:rPr lang="en-US" sz="2000" dirty="0"/>
              <a:t>and, when needed, adequate cooking equipment.</a:t>
            </a:r>
          </a:p>
          <a:p>
            <a:pPr marL="914400" lvl="2" indent="0">
              <a:buNone/>
            </a:pPr>
            <a:r>
              <a:rPr lang="en-US" sz="1600" dirty="0"/>
              <a:t>*Except in childcare centers where they receive their food from a .2600 permitted establishment on the same campus as the childcare center</a:t>
            </a:r>
          </a:p>
          <a:p>
            <a:r>
              <a:rPr lang="en-US" sz="2000" b="1" dirty="0"/>
              <a:t>.2806 (j)(1) </a:t>
            </a:r>
            <a:r>
              <a:rPr lang="en-US" sz="2000" dirty="0"/>
              <a:t>Refrigeration equipment shall be provided in such number and of such capacity to ensure the maintenance of potentially hazardous food at the required temperatures during storage. </a:t>
            </a:r>
          </a:p>
          <a:p>
            <a:r>
              <a:rPr lang="en-US" sz="2000" b="1" dirty="0"/>
              <a:t>.2806 (h) </a:t>
            </a:r>
            <a:r>
              <a:rPr lang="en-US" sz="2000" dirty="0"/>
              <a:t>The temperature of potentially hazardous food provided by the childcare center for consumption by children shall be 45 degrees Fahrenheit or below</a:t>
            </a:r>
          </a:p>
        </p:txBody>
      </p:sp>
    </p:spTree>
    <p:extLst>
      <p:ext uri="{BB962C8B-B14F-4D97-AF65-F5344CB8AC3E}">
        <p14:creationId xmlns:p14="http://schemas.microsoft.com/office/powerpoint/2010/main" val="1346257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CEFAB5D9-A5A3-756F-72EB-CAAC553A172C}"/>
              </a:ext>
            </a:extLst>
          </p:cNvPr>
          <p:cNvSpPr>
            <a:spLocks noGrp="1"/>
          </p:cNvSpPr>
          <p:nvPr>
            <p:ph type="title"/>
          </p:nvPr>
        </p:nvSpPr>
        <p:spPr>
          <a:xfrm>
            <a:off x="6853966" y="1339840"/>
            <a:ext cx="3497565" cy="3002662"/>
          </a:xfrm>
        </p:spPr>
        <p:txBody>
          <a:bodyPr vert="horz" lIns="91440" tIns="45720" rIns="91440" bIns="45720" rtlCol="0" anchor="b">
            <a:normAutofit/>
          </a:bodyPr>
          <a:lstStyle/>
          <a:p>
            <a:pPr>
              <a:lnSpc>
                <a:spcPct val="90000"/>
              </a:lnSpc>
            </a:pPr>
            <a:r>
              <a:rPr lang="en-US" sz="4100" dirty="0"/>
              <a:t>Plan Submission and Application  </a:t>
            </a:r>
            <a:br>
              <a:rPr lang="en-US" sz="4100" dirty="0"/>
            </a:br>
            <a:endParaRPr lang="en-US" sz="4100" dirty="0"/>
          </a:p>
        </p:txBody>
      </p:sp>
      <p:sp>
        <p:nvSpPr>
          <p:cNvPr id="22" name="Isosceles Triangle 21">
            <a:extLst>
              <a:ext uri="{FF2B5EF4-FFF2-40B4-BE49-F238E27FC236}">
                <a16:creationId xmlns:a16="http://schemas.microsoft.com/office/drawing/2014/main" id="{F6E918B1-FA59-42EF-8A8E-B0F3D1E54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Content Placeholder 4" descr="Diagram&#10;&#10;AI-generated content may be incorrect.">
            <a:extLst>
              <a:ext uri="{FF2B5EF4-FFF2-40B4-BE49-F238E27FC236}">
                <a16:creationId xmlns:a16="http://schemas.microsoft.com/office/drawing/2014/main" id="{BF6D714C-EF54-63CF-F5FB-8E39C502FCB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4531" t="8058" r="23772"/>
          <a:stretch>
            <a:fillRect/>
          </a:stretch>
        </p:blipFill>
        <p:spPr>
          <a:xfrm>
            <a:off x="1896258" y="336055"/>
            <a:ext cx="4496350" cy="6177422"/>
          </a:xfrm>
          <a:prstGeom prst="rect">
            <a:avLst/>
          </a:prstGeom>
        </p:spPr>
      </p:pic>
    </p:spTree>
    <p:extLst>
      <p:ext uri="{BB962C8B-B14F-4D97-AF65-F5344CB8AC3E}">
        <p14:creationId xmlns:p14="http://schemas.microsoft.com/office/powerpoint/2010/main" val="2846312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1864B-700A-2030-66E3-675736153C1C}"/>
              </a:ext>
            </a:extLst>
          </p:cNvPr>
          <p:cNvSpPr>
            <a:spLocks noGrp="1"/>
          </p:cNvSpPr>
          <p:nvPr>
            <p:ph type="title"/>
          </p:nvPr>
        </p:nvSpPr>
        <p:spPr/>
        <p:txBody>
          <a:bodyPr>
            <a:normAutofit/>
          </a:bodyPr>
          <a:lstStyle/>
          <a:p>
            <a:r>
              <a:rPr lang="en-US" sz="4000" u="sng" dirty="0"/>
              <a:t>Domestic Refrigeration Reminder</a:t>
            </a:r>
          </a:p>
        </p:txBody>
      </p:sp>
      <p:sp>
        <p:nvSpPr>
          <p:cNvPr id="3" name="Content Placeholder 2">
            <a:extLst>
              <a:ext uri="{FF2B5EF4-FFF2-40B4-BE49-F238E27FC236}">
                <a16:creationId xmlns:a16="http://schemas.microsoft.com/office/drawing/2014/main" id="{3B97FE6A-8955-0C05-D90A-6747CD2FA86A}"/>
              </a:ext>
            </a:extLst>
          </p:cNvPr>
          <p:cNvSpPr>
            <a:spLocks noGrp="1"/>
          </p:cNvSpPr>
          <p:nvPr>
            <p:ph idx="1"/>
          </p:nvPr>
        </p:nvSpPr>
        <p:spPr>
          <a:xfrm>
            <a:off x="677334" y="1635072"/>
            <a:ext cx="8596668" cy="4376845"/>
          </a:xfrm>
        </p:spPr>
        <p:txBody>
          <a:bodyPr>
            <a:noAutofit/>
          </a:bodyPr>
          <a:lstStyle/>
          <a:p>
            <a:r>
              <a:rPr lang="en-US" b="1" dirty="0"/>
              <a:t>.2810 (a) </a:t>
            </a:r>
            <a:r>
              <a:rPr lang="en-US" dirty="0"/>
              <a:t>Childcare centers shall be permitted to use domestic kitchen equipment. </a:t>
            </a:r>
          </a:p>
          <a:p>
            <a:r>
              <a:rPr lang="en-US" b="1" dirty="0"/>
              <a:t>.2810 (d) </a:t>
            </a:r>
            <a:r>
              <a:rPr lang="en-US" dirty="0"/>
              <a:t>Except in childcare centers licensed for fewer than 13 children and located in a residence, </a:t>
            </a:r>
            <a:r>
              <a:rPr lang="en-US" dirty="0">
                <a:highlight>
                  <a:srgbClr val="FFFF00"/>
                </a:highlight>
              </a:rPr>
              <a:t>when domestic refrigeration equipment is used the following shall apply: </a:t>
            </a:r>
          </a:p>
          <a:p>
            <a:pPr marL="0" indent="0">
              <a:buNone/>
            </a:pPr>
            <a:r>
              <a:rPr lang="en-US" dirty="0"/>
              <a:t>	(1) except for thawing in a refrigerator, potentially hazardous foods shall 	not be prepared prior to the day that such foods are to be served; </a:t>
            </a:r>
          </a:p>
          <a:p>
            <a:pPr marL="0" indent="0">
              <a:buNone/>
            </a:pPr>
            <a:r>
              <a:rPr lang="en-US" dirty="0"/>
              <a:t>	(2) potentially hazardous foods that have been heated shall not be 	reheated or placed in refrigeration to be used in whole or in part on 		another day; and </a:t>
            </a:r>
          </a:p>
          <a:p>
            <a:pPr marL="0" indent="0">
              <a:buNone/>
            </a:pPr>
            <a:r>
              <a:rPr lang="en-US" dirty="0"/>
              <a:t>	(3) salads containing potentially hazardous food shall not be prepared 	on 	site. Prohibited salads include chicken, egg, tuna, crab, and other salads 	containing meat. </a:t>
            </a:r>
          </a:p>
        </p:txBody>
      </p:sp>
    </p:spTree>
    <p:extLst>
      <p:ext uri="{BB962C8B-B14F-4D97-AF65-F5344CB8AC3E}">
        <p14:creationId xmlns:p14="http://schemas.microsoft.com/office/powerpoint/2010/main" val="3519068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9EA2-9602-4A08-2BDF-8FECCCE5391F}"/>
              </a:ext>
            </a:extLst>
          </p:cNvPr>
          <p:cNvSpPr>
            <a:spLocks noGrp="1"/>
          </p:cNvSpPr>
          <p:nvPr>
            <p:ph type="title"/>
          </p:nvPr>
        </p:nvSpPr>
        <p:spPr/>
        <p:txBody>
          <a:bodyPr/>
          <a:lstStyle/>
          <a:p>
            <a:r>
              <a:rPr lang="en-US" u="sng" dirty="0"/>
              <a:t>Refrigeration Calculator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DF2CA43-20F6-4993-449D-DCEAC5E7BE5C}"/>
                  </a:ext>
                </a:extLst>
              </p:cNvPr>
              <p:cNvSpPr>
                <a:spLocks noGrp="1"/>
              </p:cNvSpPr>
              <p:nvPr>
                <p:ph idx="1"/>
              </p:nvPr>
            </p:nvSpPr>
            <p:spPr>
              <a:xfrm>
                <a:off x="677334" y="1488613"/>
                <a:ext cx="8596668" cy="4575856"/>
              </a:xfrm>
            </p:spPr>
            <p:txBody>
              <a:bodyPr>
                <a:normAutofit fontScale="92500" lnSpcReduction="20000"/>
              </a:bodyPr>
              <a:lstStyle/>
              <a:p>
                <a:pPr marL="0" indent="0">
                  <a:buNone/>
                </a:pPr>
                <a:r>
                  <a:rPr lang="en-US" sz="3200" dirty="0"/>
                  <a:t>***The refrigeration calculator can be a helpful tool to determine if the amount of refrigeration listed on the application is an adequate amount of refrigeration for the childcare center but </a:t>
                </a:r>
                <a:r>
                  <a:rPr lang="en-US" sz="3200" b="1" dirty="0">
                    <a:highlight>
                      <a:srgbClr val="FFFF00"/>
                    </a:highlight>
                  </a:rPr>
                  <a:t>cannot </a:t>
                </a:r>
                <a:r>
                  <a:rPr lang="en-US" sz="3200" b="1" dirty="0"/>
                  <a:t>be used to justify the requirement for additional refrigeration in a childcare center.</a:t>
                </a:r>
                <a:r>
                  <a:rPr lang="en-US" sz="3200" dirty="0"/>
                  <a:t>***</a:t>
                </a:r>
              </a:p>
              <a:p>
                <a:pPr marL="0" indent="0">
                  <a:buNone/>
                </a:pPr>
                <a:endParaRPr lang="en-US" dirty="0">
                  <a:hlinkClick r:id="rId2"/>
                </a:endParaRPr>
              </a:p>
              <a:p>
                <a:pPr marL="0" indent="0">
                  <a:buNone/>
                </a:pPr>
                <a:r>
                  <a:rPr lang="en-US" sz="2400" dirty="0"/>
                  <a:t>Typically, if the center’s refrigeration capacity is at least </a:t>
                </a:r>
                <a14:m>
                  <m:oMath xmlns:m="http://schemas.openxmlformats.org/officeDocument/2006/math">
                    <m:f>
                      <m:fPr>
                        <m:type m:val="skw"/>
                        <m:ctrlPr>
                          <a:rPr lang="en-US" sz="2400" i="1" dirty="0" smtClean="0">
                            <a:latin typeface="Cambria Math" panose="02040503050406030204" pitchFamily="18" charset="0"/>
                          </a:rPr>
                        </m:ctrlPr>
                      </m:fPr>
                      <m:num>
                        <m:r>
                          <a:rPr lang="en-US" sz="2400" b="0" i="1" dirty="0" smtClean="0">
                            <a:latin typeface="Cambria Math" panose="02040503050406030204" pitchFamily="18" charset="0"/>
                          </a:rPr>
                          <m:t>2</m:t>
                        </m:r>
                      </m:num>
                      <m:den>
                        <m:r>
                          <a:rPr lang="en-US" sz="2400" b="0" i="1" dirty="0" smtClean="0">
                            <a:latin typeface="Cambria Math" panose="02040503050406030204" pitchFamily="18" charset="0"/>
                          </a:rPr>
                          <m:t>3</m:t>
                        </m:r>
                      </m:den>
                    </m:f>
                    <m:r>
                      <a:rPr lang="en-US" sz="2400" b="0" i="0" dirty="0" smtClean="0">
                        <a:latin typeface="Cambria Math" panose="02040503050406030204" pitchFamily="18" charset="0"/>
                      </a:rPr>
                      <m:t>− </m:t>
                    </m:r>
                    <m:f>
                      <m:fPr>
                        <m:type m:val="skw"/>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3</m:t>
                        </m:r>
                      </m:num>
                      <m:den>
                        <m:r>
                          <a:rPr lang="en-US" sz="2400" b="0" i="1" dirty="0" smtClean="0">
                            <a:latin typeface="Cambria Math" panose="02040503050406030204" pitchFamily="18" charset="0"/>
                          </a:rPr>
                          <m:t>4</m:t>
                        </m:r>
                      </m:den>
                    </m:f>
                  </m:oMath>
                </a14:m>
                <a:r>
                  <a:rPr lang="en-US" sz="2400" dirty="0"/>
                  <a:t> of the calculated refrigeration storage needs it may be generally sufficient, though this range does not ensure that all storage requirements will be fully met, refrigeration capacity must be verified during inspection. </a:t>
                </a:r>
              </a:p>
            </p:txBody>
          </p:sp>
        </mc:Choice>
        <mc:Fallback xmlns="">
          <p:sp>
            <p:nvSpPr>
              <p:cNvPr id="3" name="Content Placeholder 2">
                <a:extLst>
                  <a:ext uri="{FF2B5EF4-FFF2-40B4-BE49-F238E27FC236}">
                    <a16:creationId xmlns:a16="http://schemas.microsoft.com/office/drawing/2014/main" id="{6DF2CA43-20F6-4993-449D-DCEAC5E7BE5C}"/>
                  </a:ext>
                </a:extLst>
              </p:cNvPr>
              <p:cNvSpPr>
                <a:spLocks noGrp="1" noRot="1" noChangeAspect="1" noMove="1" noResize="1" noEditPoints="1" noAdjustHandles="1" noChangeArrowheads="1" noChangeShapeType="1" noTextEdit="1"/>
              </p:cNvSpPr>
              <p:nvPr>
                <p:ph idx="1"/>
              </p:nvPr>
            </p:nvSpPr>
            <p:spPr>
              <a:xfrm>
                <a:off x="677334" y="1488613"/>
                <a:ext cx="8596668" cy="4575856"/>
              </a:xfrm>
              <a:blipFill>
                <a:blip r:embed="rId3"/>
                <a:stretch>
                  <a:fillRect l="-1631" t="-3595" r="-6879"/>
                </a:stretch>
              </a:blipFill>
            </p:spPr>
            <p:txBody>
              <a:bodyPr/>
              <a:lstStyle/>
              <a:p>
                <a:r>
                  <a:rPr lang="en-US">
                    <a:noFill/>
                  </a:rPr>
                  <a:t> </a:t>
                </a:r>
              </a:p>
            </p:txBody>
          </p:sp>
        </mc:Fallback>
      </mc:AlternateContent>
      <p:pic>
        <p:nvPicPr>
          <p:cNvPr id="4" name="Picture 8" descr="Portable Emergency Response Signs - Proceed With Caution">
            <a:extLst>
              <a:ext uri="{FF2B5EF4-FFF2-40B4-BE49-F238E27FC236}">
                <a16:creationId xmlns:a16="http://schemas.microsoft.com/office/drawing/2014/main" id="{E4EA943D-877C-3ED0-CABA-533656C853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9516" y="0"/>
            <a:ext cx="1295401"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337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FBA1B-80B4-5A73-76B0-208B3D6FE71D}"/>
              </a:ext>
            </a:extLst>
          </p:cNvPr>
          <p:cNvSpPr>
            <a:spLocks noGrp="1"/>
          </p:cNvSpPr>
          <p:nvPr>
            <p:ph type="title"/>
          </p:nvPr>
        </p:nvSpPr>
        <p:spPr/>
        <p:txBody>
          <a:bodyPr/>
          <a:lstStyle/>
          <a:p>
            <a:r>
              <a:rPr lang="en-US" u="sng" dirty="0"/>
              <a:t>Refrigeration Calculator</a:t>
            </a:r>
          </a:p>
        </p:txBody>
      </p:sp>
      <p:graphicFrame>
        <p:nvGraphicFramePr>
          <p:cNvPr id="7" name="Content Placeholder 6">
            <a:extLst>
              <a:ext uri="{FF2B5EF4-FFF2-40B4-BE49-F238E27FC236}">
                <a16:creationId xmlns:a16="http://schemas.microsoft.com/office/drawing/2014/main" id="{BAFBE3CE-D0B1-6E30-FE6E-931822A149C8}"/>
              </a:ext>
            </a:extLst>
          </p:cNvPr>
          <p:cNvGraphicFramePr>
            <a:graphicFrameLocks noGrp="1"/>
          </p:cNvGraphicFramePr>
          <p:nvPr>
            <p:ph idx="1"/>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5292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EEE3F-B567-07EB-DD7D-E1478B567A4A}"/>
              </a:ext>
            </a:extLst>
          </p:cNvPr>
          <p:cNvSpPr>
            <a:spLocks noGrp="1"/>
          </p:cNvSpPr>
          <p:nvPr>
            <p:ph type="title"/>
          </p:nvPr>
        </p:nvSpPr>
        <p:spPr>
          <a:xfrm>
            <a:off x="216310" y="365125"/>
            <a:ext cx="4729317" cy="5996346"/>
          </a:xfrm>
        </p:spPr>
        <p:txBody>
          <a:bodyPr/>
          <a:lstStyle/>
          <a:p>
            <a:r>
              <a:rPr lang="en-US" dirty="0"/>
              <a:t>Refrigeration Calculator</a:t>
            </a:r>
            <a:br>
              <a:rPr lang="en-US" dirty="0"/>
            </a:br>
            <a:br>
              <a:rPr lang="en-US" dirty="0"/>
            </a:br>
            <a:r>
              <a:rPr lang="en-US" sz="2000" b="1" dirty="0">
                <a:hlinkClick r:id="rId2"/>
              </a:rPr>
              <a:t>https://ehs.dph.ncdhhs.gov/faf/food/planreview/docs/RefrigerationCalculator-4-12.xls</a:t>
            </a:r>
            <a:endParaRPr lang="en-US" sz="2000" b="1" dirty="0"/>
          </a:p>
        </p:txBody>
      </p:sp>
      <p:pic>
        <p:nvPicPr>
          <p:cNvPr id="5" name="Picture 4" descr="Timeline&#10;&#10;AI-generated content may be incorrect.">
            <a:extLst>
              <a:ext uri="{FF2B5EF4-FFF2-40B4-BE49-F238E27FC236}">
                <a16:creationId xmlns:a16="http://schemas.microsoft.com/office/drawing/2014/main" id="{F495B874-5C78-0151-D413-D3512D171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116" y="75732"/>
            <a:ext cx="6319684" cy="6706536"/>
          </a:xfrm>
          <a:prstGeom prst="rect">
            <a:avLst/>
          </a:prstGeom>
        </p:spPr>
      </p:pic>
    </p:spTree>
    <p:extLst>
      <p:ext uri="{BB962C8B-B14F-4D97-AF65-F5344CB8AC3E}">
        <p14:creationId xmlns:p14="http://schemas.microsoft.com/office/powerpoint/2010/main" val="3248129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text, application&#10;&#10;AI-generated content may be incorrect.">
            <a:extLst>
              <a:ext uri="{FF2B5EF4-FFF2-40B4-BE49-F238E27FC236}">
                <a16:creationId xmlns:a16="http://schemas.microsoft.com/office/drawing/2014/main" id="{F3D78CF9-78B7-DBBA-DC20-8D5F6F0A6C99}"/>
              </a:ext>
            </a:extLst>
          </p:cNvPr>
          <p:cNvPicPr>
            <a:picLocks noChangeAspect="1"/>
          </p:cNvPicPr>
          <p:nvPr/>
        </p:nvPicPr>
        <p:blipFill>
          <a:blip r:embed="rId2">
            <a:extLst>
              <a:ext uri="{28A0092B-C50C-407E-A947-70E740481C1C}">
                <a14:useLocalDpi xmlns:a14="http://schemas.microsoft.com/office/drawing/2010/main" val="0"/>
              </a:ext>
            </a:extLst>
          </a:blip>
          <a:srcRect l="15706"/>
          <a:stretch>
            <a:fillRect/>
          </a:stretch>
        </p:blipFill>
        <p:spPr>
          <a:xfrm>
            <a:off x="220937" y="2420784"/>
            <a:ext cx="7197213" cy="4272116"/>
          </a:xfrm>
          <a:prstGeom prst="rect">
            <a:avLst/>
          </a:prstGeom>
        </p:spPr>
      </p:pic>
      <p:sp>
        <p:nvSpPr>
          <p:cNvPr id="16" name="TextBox 15">
            <a:extLst>
              <a:ext uri="{FF2B5EF4-FFF2-40B4-BE49-F238E27FC236}">
                <a16:creationId xmlns:a16="http://schemas.microsoft.com/office/drawing/2014/main" id="{B4C23279-4263-18C0-A646-DE726FFF17B1}"/>
              </a:ext>
            </a:extLst>
          </p:cNvPr>
          <p:cNvSpPr txBox="1"/>
          <p:nvPr/>
        </p:nvSpPr>
        <p:spPr>
          <a:xfrm>
            <a:off x="220937" y="265471"/>
            <a:ext cx="5289755" cy="1815882"/>
          </a:xfrm>
          <a:prstGeom prst="rect">
            <a:avLst/>
          </a:prstGeom>
          <a:noFill/>
        </p:spPr>
        <p:txBody>
          <a:bodyPr wrap="square" rtlCol="0">
            <a:spAutoFit/>
          </a:bodyPr>
          <a:lstStyle/>
          <a:p>
            <a:r>
              <a:rPr lang="en-US" sz="2800" b="1" dirty="0"/>
              <a:t>Calculators can be found here:</a:t>
            </a:r>
          </a:p>
          <a:p>
            <a:r>
              <a:rPr lang="en-US" sz="2800" b="1" dirty="0">
                <a:hlinkClick r:id="rId3"/>
              </a:rPr>
              <a:t>https://ehs.dph.ncdhhs.gov/faf/food/planreview/app.htm</a:t>
            </a:r>
            <a:endParaRPr lang="en-US" sz="2800" b="1" dirty="0"/>
          </a:p>
        </p:txBody>
      </p:sp>
      <p:pic>
        <p:nvPicPr>
          <p:cNvPr id="11" name="Content Placeholder 10" descr="Graphical user interface, text, application, email&#10;&#10;AI-generated content may be incorrect.">
            <a:extLst>
              <a:ext uri="{FF2B5EF4-FFF2-40B4-BE49-F238E27FC236}">
                <a16:creationId xmlns:a16="http://schemas.microsoft.com/office/drawing/2014/main" id="{3E6EE974-6AF2-271A-D80E-B65143A67A1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99598" y="265471"/>
            <a:ext cx="6165402" cy="4581833"/>
          </a:xfrm>
          <a:prstGeom prst="rect">
            <a:avLst/>
          </a:prstGeom>
        </p:spPr>
      </p:pic>
    </p:spTree>
    <p:extLst>
      <p:ext uri="{BB962C8B-B14F-4D97-AF65-F5344CB8AC3E}">
        <p14:creationId xmlns:p14="http://schemas.microsoft.com/office/powerpoint/2010/main" val="1967474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EF176-7437-E030-9B86-8B24631DFA47}"/>
              </a:ext>
            </a:extLst>
          </p:cNvPr>
          <p:cNvSpPr>
            <a:spLocks noGrp="1"/>
          </p:cNvSpPr>
          <p:nvPr>
            <p:ph type="ctrTitle"/>
          </p:nvPr>
        </p:nvSpPr>
        <p:spPr>
          <a:xfrm>
            <a:off x="6094856" y="1680201"/>
            <a:ext cx="3179146" cy="2367559"/>
          </a:xfrm>
        </p:spPr>
        <p:txBody>
          <a:bodyPr>
            <a:normAutofit/>
          </a:bodyPr>
          <a:lstStyle/>
          <a:p>
            <a:pPr>
              <a:lnSpc>
                <a:spcPct val="90000"/>
              </a:lnSpc>
            </a:pPr>
            <a:r>
              <a:rPr lang="en-US" dirty="0"/>
              <a:t>Kitchen Area </a:t>
            </a:r>
            <a:br>
              <a:rPr lang="en-US" dirty="0"/>
            </a:br>
            <a:endParaRPr lang="en-US"/>
          </a:p>
        </p:txBody>
      </p:sp>
      <p:pic>
        <p:nvPicPr>
          <p:cNvPr id="5" name="Picture 4" descr="A picture containing wall, indoor&#10;&#10;AI-generated content may be incorrect.">
            <a:extLst>
              <a:ext uri="{FF2B5EF4-FFF2-40B4-BE49-F238E27FC236}">
                <a16:creationId xmlns:a16="http://schemas.microsoft.com/office/drawing/2014/main" id="{89582FB4-037D-FBA7-4F3F-4012FA03D221}"/>
              </a:ext>
            </a:extLst>
          </p:cNvPr>
          <p:cNvPicPr>
            <a:picLocks noChangeAspect="1"/>
          </p:cNvPicPr>
          <p:nvPr/>
        </p:nvPicPr>
        <p:blipFill>
          <a:blip r:embed="rId2">
            <a:extLst>
              <a:ext uri="{28A0092B-C50C-407E-A947-70E740481C1C}">
                <a14:useLocalDpi xmlns:a14="http://schemas.microsoft.com/office/drawing/2010/main" val="0"/>
              </a:ext>
            </a:extLst>
          </a:blip>
          <a:srcRect l="14035" r="20305"/>
          <a:stretch>
            <a:fillRect/>
          </a:stretch>
        </p:blipFill>
        <p:spPr>
          <a:xfrm>
            <a:off x="888603" y="1261330"/>
            <a:ext cx="4973212" cy="4335340"/>
          </a:xfrm>
          <a:prstGeom prst="rect">
            <a:avLst/>
          </a:prstGeom>
        </p:spPr>
      </p:pic>
    </p:spTree>
    <p:extLst>
      <p:ext uri="{BB962C8B-B14F-4D97-AF65-F5344CB8AC3E}">
        <p14:creationId xmlns:p14="http://schemas.microsoft.com/office/powerpoint/2010/main" val="333813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07D06-DAB9-546B-A4BE-7B23597CE977}"/>
              </a:ext>
            </a:extLst>
          </p:cNvPr>
          <p:cNvSpPr>
            <a:spLocks noGrp="1"/>
          </p:cNvSpPr>
          <p:nvPr>
            <p:ph type="title"/>
          </p:nvPr>
        </p:nvSpPr>
        <p:spPr>
          <a:xfrm>
            <a:off x="838200" y="581025"/>
            <a:ext cx="8512277" cy="1743075"/>
          </a:xfrm>
        </p:spPr>
        <p:txBody>
          <a:bodyPr>
            <a:normAutofit fontScale="90000"/>
          </a:bodyPr>
          <a:lstStyle/>
          <a:p>
            <a:r>
              <a:rPr lang="en-US" sz="3100" b="1" dirty="0"/>
              <a:t>15A NCAC 18A .2810 SPECIFICATIONS FOR KITCHENS, FOOD PREPARATION AREAS, AND FOOD SERVICE AREAS </a:t>
            </a:r>
            <a:br>
              <a:rPr lang="en-US" dirty="0"/>
            </a:br>
            <a:endParaRPr lang="en-US" dirty="0"/>
          </a:p>
        </p:txBody>
      </p:sp>
      <p:sp>
        <p:nvSpPr>
          <p:cNvPr id="3" name="Content Placeholder 2">
            <a:extLst>
              <a:ext uri="{FF2B5EF4-FFF2-40B4-BE49-F238E27FC236}">
                <a16:creationId xmlns:a16="http://schemas.microsoft.com/office/drawing/2014/main" id="{ED0B8F43-6646-C4C4-1E20-32663DDA85D7}"/>
              </a:ext>
            </a:extLst>
          </p:cNvPr>
          <p:cNvSpPr>
            <a:spLocks noGrp="1"/>
          </p:cNvSpPr>
          <p:nvPr>
            <p:ph idx="1"/>
          </p:nvPr>
        </p:nvSpPr>
        <p:spPr>
          <a:xfrm>
            <a:off x="838200" y="2108200"/>
            <a:ext cx="10515600" cy="4597400"/>
          </a:xfrm>
        </p:spPr>
        <p:txBody>
          <a:bodyPr>
            <a:normAutofit/>
          </a:bodyPr>
          <a:lstStyle/>
          <a:p>
            <a:r>
              <a:rPr lang="en-US" dirty="0"/>
              <a:t>(a) Each child care center shall have at least a two-compartment sink, drainboards or countertop space of adequate size, adequate refrigeration equipment and, when needed, adequate cooking equipment, except that this requirement shall not apply to child care centers located in a school that receives food supplies that are pre-prepared and ready to serve from a food service establishment permitted by a local health department, which is located at the same school campus and provides food during all hours of the child care center's operation. Child care centers shall be permitted to use domestic kitchen equipment. A child care center may use and wash multi-use articles and highchair feeding trays in a two-compartment sink, but shall not use or wash multi-service articles other than highchair feeding trays unless equipped with either: </a:t>
            </a:r>
          </a:p>
          <a:p>
            <a:pPr lvl="1"/>
            <a:r>
              <a:rPr lang="en-US" dirty="0"/>
              <a:t>(1) a dishwasher and two-compartment sink, or </a:t>
            </a:r>
          </a:p>
          <a:p>
            <a:pPr lvl="1"/>
            <a:r>
              <a:rPr lang="en-US" dirty="0"/>
              <a:t>(2) a three-compartment sink of sufficient size and depth to submerge, wash, rinse and sanitize utensils. </a:t>
            </a:r>
          </a:p>
          <a:p>
            <a:endParaRPr lang="en-US" dirty="0"/>
          </a:p>
        </p:txBody>
      </p:sp>
    </p:spTree>
    <p:extLst>
      <p:ext uri="{BB962C8B-B14F-4D97-AF65-F5344CB8AC3E}">
        <p14:creationId xmlns:p14="http://schemas.microsoft.com/office/powerpoint/2010/main" val="3096362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93279-05AD-AE53-413A-FF044918F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876856-BAF1-8EA5-5129-307F4EE0B3D0}"/>
              </a:ext>
            </a:extLst>
          </p:cNvPr>
          <p:cNvSpPr>
            <a:spLocks noGrp="1"/>
          </p:cNvSpPr>
          <p:nvPr>
            <p:ph type="title"/>
          </p:nvPr>
        </p:nvSpPr>
        <p:spPr>
          <a:xfrm>
            <a:off x="838200" y="504825"/>
            <a:ext cx="8256639" cy="1743075"/>
          </a:xfrm>
        </p:spPr>
        <p:txBody>
          <a:bodyPr>
            <a:normAutofit fontScale="90000"/>
          </a:bodyPr>
          <a:lstStyle/>
          <a:p>
            <a:r>
              <a:rPr lang="en-US" b="1" dirty="0"/>
              <a:t>15A NCAC 18A .2810 SPECIFICATIONS FOR KITCHENS, FOOD PREPARATION AREAS AND FOOD SERVICE AREAS </a:t>
            </a:r>
            <a:br>
              <a:rPr lang="en-US" dirty="0"/>
            </a:br>
            <a:endParaRPr lang="en-US" dirty="0"/>
          </a:p>
        </p:txBody>
      </p:sp>
      <p:sp>
        <p:nvSpPr>
          <p:cNvPr id="3" name="Content Placeholder 2">
            <a:extLst>
              <a:ext uri="{FF2B5EF4-FFF2-40B4-BE49-F238E27FC236}">
                <a16:creationId xmlns:a16="http://schemas.microsoft.com/office/drawing/2014/main" id="{BA0F6419-D0C5-C05D-9C80-B493EC1C761A}"/>
              </a:ext>
            </a:extLst>
          </p:cNvPr>
          <p:cNvSpPr>
            <a:spLocks noGrp="1"/>
          </p:cNvSpPr>
          <p:nvPr>
            <p:ph idx="1"/>
          </p:nvPr>
        </p:nvSpPr>
        <p:spPr>
          <a:xfrm>
            <a:off x="838200" y="2108199"/>
            <a:ext cx="10515600" cy="4068763"/>
          </a:xfrm>
        </p:spPr>
        <p:txBody>
          <a:bodyPr>
            <a:normAutofit/>
          </a:bodyPr>
          <a:lstStyle/>
          <a:p>
            <a:r>
              <a:rPr lang="en-US" b="1" dirty="0"/>
              <a:t>15A NCAC 18A .2810 SPECIFICATIONS FOR KITCHENS, FOOD PREPARATION AREAS AND FOOD SERVICE AREAS </a:t>
            </a:r>
            <a:endParaRPr lang="en-US" dirty="0"/>
          </a:p>
          <a:p>
            <a:r>
              <a:rPr lang="en-US" dirty="0"/>
              <a:t>(b) A separate lavatory for handwashing is required in food preparation areas and kitchens. If the dishwashing area is separate from the food preparation area, an additional handwashing lavatory shall be required in the dishwashing area. </a:t>
            </a:r>
          </a:p>
          <a:p>
            <a:r>
              <a:rPr lang="en-US" dirty="0"/>
              <a:t>(c) A separate food preparation sink with drainboards or countertop space of adequate size shall be required when a review of construction plans, modifications, or change in child care procedures indicates that separate facilities are needed based on volume and preparation frequency. </a:t>
            </a:r>
          </a:p>
        </p:txBody>
      </p:sp>
    </p:spTree>
    <p:extLst>
      <p:ext uri="{BB962C8B-B14F-4D97-AF65-F5344CB8AC3E}">
        <p14:creationId xmlns:p14="http://schemas.microsoft.com/office/powerpoint/2010/main" val="3016321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engineering drawing, schematic&#10;&#10;AI-generated content may be incorrect.">
            <a:extLst>
              <a:ext uri="{FF2B5EF4-FFF2-40B4-BE49-F238E27FC236}">
                <a16:creationId xmlns:a16="http://schemas.microsoft.com/office/drawing/2014/main" id="{F51BB0E0-7C6A-459C-620A-808A1D639B4C}"/>
              </a:ext>
            </a:extLst>
          </p:cNvPr>
          <p:cNvPicPr>
            <a:picLocks noChangeAspect="1"/>
          </p:cNvPicPr>
          <p:nvPr/>
        </p:nvPicPr>
        <p:blipFill>
          <a:blip r:embed="rId2">
            <a:extLst>
              <a:ext uri="{28A0092B-C50C-407E-A947-70E740481C1C}">
                <a14:useLocalDpi xmlns:a14="http://schemas.microsoft.com/office/drawing/2010/main" val="0"/>
              </a:ext>
            </a:extLst>
          </a:blip>
          <a:srcRect l="4649" t="11852" r="19582" b="22593"/>
          <a:stretch>
            <a:fillRect/>
          </a:stretch>
        </p:blipFill>
        <p:spPr>
          <a:xfrm>
            <a:off x="357291" y="1588111"/>
            <a:ext cx="8157907" cy="5269889"/>
          </a:xfrm>
          <a:prstGeom prst="rect">
            <a:avLst/>
          </a:prstGeom>
        </p:spPr>
      </p:pic>
      <p:sp>
        <p:nvSpPr>
          <p:cNvPr id="4" name="TextBox 3">
            <a:extLst>
              <a:ext uri="{FF2B5EF4-FFF2-40B4-BE49-F238E27FC236}">
                <a16:creationId xmlns:a16="http://schemas.microsoft.com/office/drawing/2014/main" id="{2E920787-8025-062C-2105-6916D22B0487}"/>
              </a:ext>
            </a:extLst>
          </p:cNvPr>
          <p:cNvSpPr txBox="1"/>
          <p:nvPr/>
        </p:nvSpPr>
        <p:spPr>
          <a:xfrm>
            <a:off x="4927600" y="9779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792581F4-0940-0D9C-9D89-22CE5F75BD8B}"/>
              </a:ext>
            </a:extLst>
          </p:cNvPr>
          <p:cNvSpPr txBox="1"/>
          <p:nvPr/>
        </p:nvSpPr>
        <p:spPr>
          <a:xfrm>
            <a:off x="747476" y="254625"/>
            <a:ext cx="3688769" cy="1446550"/>
          </a:xfrm>
          <a:prstGeom prst="rect">
            <a:avLst/>
          </a:prstGeom>
          <a:noFill/>
        </p:spPr>
        <p:txBody>
          <a:bodyPr wrap="square" rtlCol="0">
            <a:spAutoFit/>
          </a:bodyPr>
          <a:lstStyle/>
          <a:p>
            <a:r>
              <a:rPr lang="en-US" sz="4400" dirty="0"/>
              <a:t>Kitchen Area Exercise </a:t>
            </a:r>
          </a:p>
        </p:txBody>
      </p:sp>
    </p:spTree>
    <p:extLst>
      <p:ext uri="{BB962C8B-B14F-4D97-AF65-F5344CB8AC3E}">
        <p14:creationId xmlns:p14="http://schemas.microsoft.com/office/powerpoint/2010/main" val="440872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0" name="Straight Connector 9">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4DB7FF12-C18E-4A97-253B-D5B601DBE7C9}"/>
              </a:ext>
            </a:extLst>
          </p:cNvPr>
          <p:cNvSpPr>
            <a:spLocks noGrp="1"/>
          </p:cNvSpPr>
          <p:nvPr>
            <p:ph type="ctrTitle"/>
          </p:nvPr>
        </p:nvSpPr>
        <p:spPr>
          <a:xfrm>
            <a:off x="677335" y="1282701"/>
            <a:ext cx="5096060" cy="4307148"/>
          </a:xfrm>
        </p:spPr>
        <p:txBody>
          <a:bodyPr anchor="ctr">
            <a:normAutofit/>
          </a:bodyPr>
          <a:lstStyle/>
          <a:p>
            <a:pPr algn="l"/>
            <a:r>
              <a:rPr lang="en-US" dirty="0"/>
              <a:t>Food Preparation Area </a:t>
            </a:r>
            <a:br>
              <a:rPr lang="en-US" dirty="0"/>
            </a:br>
            <a:endParaRPr lang="en-US" dirty="0"/>
          </a:p>
        </p:txBody>
      </p:sp>
      <p:sp>
        <p:nvSpPr>
          <p:cNvPr id="18" name="Freeform: Shape 17">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7633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CD8E4-5771-0581-2E48-84A142935E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9C024B-BE32-4DD6-0EAE-EC100C8DE437}"/>
              </a:ext>
            </a:extLst>
          </p:cNvPr>
          <p:cNvSpPr>
            <a:spLocks noGrp="1"/>
          </p:cNvSpPr>
          <p:nvPr>
            <p:ph type="title"/>
          </p:nvPr>
        </p:nvSpPr>
        <p:spPr/>
        <p:txBody>
          <a:bodyPr>
            <a:normAutofit fontScale="90000"/>
          </a:bodyPr>
          <a:lstStyle/>
          <a:p>
            <a:r>
              <a:rPr lang="en-US" b="1" dirty="0"/>
              <a:t>15A NCAC 18A .2802 APPROVAL OF CONSTRUCTION AND RENOVATION PLANS </a:t>
            </a:r>
            <a:endParaRPr lang="en-US" dirty="0"/>
          </a:p>
        </p:txBody>
      </p:sp>
      <p:sp>
        <p:nvSpPr>
          <p:cNvPr id="3" name="Content Placeholder 2">
            <a:extLst>
              <a:ext uri="{FF2B5EF4-FFF2-40B4-BE49-F238E27FC236}">
                <a16:creationId xmlns:a16="http://schemas.microsoft.com/office/drawing/2014/main" id="{83737146-4626-0A03-E4E1-F0903DCB9B6C}"/>
              </a:ext>
            </a:extLst>
          </p:cNvPr>
          <p:cNvSpPr>
            <a:spLocks noGrp="1"/>
          </p:cNvSpPr>
          <p:nvPr>
            <p:ph idx="1"/>
          </p:nvPr>
        </p:nvSpPr>
        <p:spPr/>
        <p:txBody>
          <a:bodyPr>
            <a:normAutofit fontScale="92500" lnSpcReduction="20000"/>
          </a:bodyPr>
          <a:lstStyle/>
          <a:p>
            <a:r>
              <a:rPr lang="en-US" dirty="0"/>
              <a:t>(a) </a:t>
            </a:r>
            <a:r>
              <a:rPr lang="en-US" dirty="0">
                <a:highlight>
                  <a:srgbClr val="FFFF00"/>
                </a:highlight>
              </a:rPr>
              <a:t>Construction plans drawn to scale and specifications </a:t>
            </a:r>
            <a:r>
              <a:rPr lang="en-US" dirty="0"/>
              <a:t>for a new child care center that is not a chain or franchise child care center shall be submitted by the operator or the operator's designee to the local health department that serves the county in which the child care center is located for review and approval prior to initiating construction. </a:t>
            </a:r>
          </a:p>
          <a:p>
            <a:r>
              <a:rPr lang="en-US" dirty="0"/>
              <a:t>Plans drawn to scale and specifications for changes to building dimensions, kitchen specifications, or other modifications to existing child care centers, including chain or franchise child care centers, shall also be submitted to the local health department for review and approval prior to initiating construction. </a:t>
            </a:r>
          </a:p>
          <a:p>
            <a:r>
              <a:rPr lang="en-US" dirty="0"/>
              <a:t>Construction plans drawn to scale and specifications for prototype chain or franchise child care centers shall be submitted to DHHS, Division of Public Health, Environmental Health Section by mail at 5605 Six Forks Road, 1632 Mail Service Center, Raleigh, North Carolina 27699-1632. When requested by an operator of a child care center or by the Secretary of the Department, the local health department shall visit or inspect an existing or proposed center, within 30 days of the request, to determine compliance with this Section. </a:t>
            </a:r>
          </a:p>
        </p:txBody>
      </p:sp>
    </p:spTree>
    <p:extLst>
      <p:ext uri="{BB962C8B-B14F-4D97-AF65-F5344CB8AC3E}">
        <p14:creationId xmlns:p14="http://schemas.microsoft.com/office/powerpoint/2010/main" val="2118368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36F2-1E1E-28C5-11B2-436586B2AEE2}"/>
              </a:ext>
            </a:extLst>
          </p:cNvPr>
          <p:cNvSpPr>
            <a:spLocks noGrp="1"/>
          </p:cNvSpPr>
          <p:nvPr>
            <p:ph type="title"/>
          </p:nvPr>
        </p:nvSpPr>
        <p:spPr>
          <a:xfrm>
            <a:off x="838200" y="365125"/>
            <a:ext cx="10515600" cy="1760008"/>
          </a:xfrm>
        </p:spPr>
        <p:txBody>
          <a:bodyPr>
            <a:normAutofit/>
          </a:bodyPr>
          <a:lstStyle/>
          <a:p>
            <a:r>
              <a:rPr lang="en-US" dirty="0"/>
              <a:t>15A NCAC 18A .2810 SPECIFICATIONS FOR KITCHENS, FOOD PREPARATION AREAS, AND FOOD SERVICE AREAS</a:t>
            </a:r>
          </a:p>
        </p:txBody>
      </p:sp>
      <p:sp>
        <p:nvSpPr>
          <p:cNvPr id="3" name="Content Placeholder 2">
            <a:extLst>
              <a:ext uri="{FF2B5EF4-FFF2-40B4-BE49-F238E27FC236}">
                <a16:creationId xmlns:a16="http://schemas.microsoft.com/office/drawing/2014/main" id="{1F3F3DE3-52E4-02B4-2BE1-AB648D4BD5B9}"/>
              </a:ext>
            </a:extLst>
          </p:cNvPr>
          <p:cNvSpPr>
            <a:spLocks noGrp="1"/>
          </p:cNvSpPr>
          <p:nvPr>
            <p:ph idx="1"/>
          </p:nvPr>
        </p:nvSpPr>
        <p:spPr>
          <a:xfrm>
            <a:off x="838200" y="2506133"/>
            <a:ext cx="8581103" cy="3670830"/>
          </a:xfrm>
        </p:spPr>
        <p:txBody>
          <a:bodyPr>
            <a:normAutofit/>
          </a:bodyPr>
          <a:lstStyle/>
          <a:p>
            <a:r>
              <a:rPr lang="en-US" sz="2400" dirty="0"/>
              <a:t>(f) If food is prepared in a child care center classroom, then the classroom shall be equipped with a food preparation area. … This food preparation area shall contain a countertop that is kept clean and in good repair, a handwash lavatory, and refrigeration when items are stored that require refrigeration in accordance with Rules .2804 and .2806 of this Section.</a:t>
            </a:r>
          </a:p>
        </p:txBody>
      </p:sp>
    </p:spTree>
    <p:extLst>
      <p:ext uri="{BB962C8B-B14F-4D97-AF65-F5344CB8AC3E}">
        <p14:creationId xmlns:p14="http://schemas.microsoft.com/office/powerpoint/2010/main" val="1848343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47653-156F-6A66-02A1-72451E469CD7}"/>
              </a:ext>
            </a:extLst>
          </p:cNvPr>
          <p:cNvSpPr>
            <a:spLocks noGrp="1"/>
          </p:cNvSpPr>
          <p:nvPr>
            <p:ph type="title"/>
          </p:nvPr>
        </p:nvSpPr>
        <p:spPr>
          <a:xfrm>
            <a:off x="1051560" y="4907280"/>
            <a:ext cx="10515600" cy="1325563"/>
          </a:xfrm>
        </p:spPr>
        <p:txBody>
          <a:bodyPr/>
          <a:lstStyle/>
          <a:p>
            <a:pPr algn="ctr"/>
            <a:r>
              <a:rPr lang="en-US" b="1" dirty="0"/>
              <a:t>=  Food Preparation Area</a:t>
            </a:r>
          </a:p>
        </p:txBody>
      </p:sp>
      <p:pic>
        <p:nvPicPr>
          <p:cNvPr id="4" name="Content Placeholder 3">
            <a:extLst>
              <a:ext uri="{FF2B5EF4-FFF2-40B4-BE49-F238E27FC236}">
                <a16:creationId xmlns:a16="http://schemas.microsoft.com/office/drawing/2014/main" id="{4CA2111D-B9F0-929E-2BA9-C1F31C13FD96}"/>
              </a:ext>
            </a:extLst>
          </p:cNvPr>
          <p:cNvPicPr>
            <a:picLocks noGrp="1" noChangeAspect="1"/>
          </p:cNvPicPr>
          <p:nvPr>
            <p:ph idx="1"/>
          </p:nvPr>
        </p:nvPicPr>
        <p:blipFill>
          <a:blip r:embed="rId2"/>
          <a:stretch>
            <a:fillRect/>
          </a:stretch>
        </p:blipFill>
        <p:spPr>
          <a:xfrm>
            <a:off x="619760" y="856297"/>
            <a:ext cx="3444240" cy="3444240"/>
          </a:xfrm>
          <a:prstGeom prst="rect">
            <a:avLst/>
          </a:prstGeom>
        </p:spPr>
      </p:pic>
      <p:pic>
        <p:nvPicPr>
          <p:cNvPr id="5" name="Picture 4">
            <a:extLst>
              <a:ext uri="{FF2B5EF4-FFF2-40B4-BE49-F238E27FC236}">
                <a16:creationId xmlns:a16="http://schemas.microsoft.com/office/drawing/2014/main" id="{37640209-5114-1936-66A7-2FBEBE9BED90}"/>
              </a:ext>
            </a:extLst>
          </p:cNvPr>
          <p:cNvPicPr>
            <a:picLocks noChangeAspect="1"/>
          </p:cNvPicPr>
          <p:nvPr/>
        </p:nvPicPr>
        <p:blipFill>
          <a:blip r:embed="rId3"/>
          <a:stretch>
            <a:fillRect/>
          </a:stretch>
        </p:blipFill>
        <p:spPr>
          <a:xfrm>
            <a:off x="4892039" y="1003616"/>
            <a:ext cx="2726531" cy="2726531"/>
          </a:xfrm>
          <a:prstGeom prst="rect">
            <a:avLst/>
          </a:prstGeom>
        </p:spPr>
      </p:pic>
      <p:pic>
        <p:nvPicPr>
          <p:cNvPr id="6" name="Picture 5">
            <a:extLst>
              <a:ext uri="{FF2B5EF4-FFF2-40B4-BE49-F238E27FC236}">
                <a16:creationId xmlns:a16="http://schemas.microsoft.com/office/drawing/2014/main" id="{079D614C-F85F-A2B7-A141-84FCB49E65D5}"/>
              </a:ext>
            </a:extLst>
          </p:cNvPr>
          <p:cNvPicPr>
            <a:picLocks noChangeAspect="1"/>
          </p:cNvPicPr>
          <p:nvPr/>
        </p:nvPicPr>
        <p:blipFill>
          <a:blip r:embed="rId4"/>
          <a:stretch>
            <a:fillRect/>
          </a:stretch>
        </p:blipFill>
        <p:spPr>
          <a:xfrm>
            <a:off x="8446609" y="765651"/>
            <a:ext cx="3352800" cy="3352800"/>
          </a:xfrm>
          <a:prstGeom prst="rect">
            <a:avLst/>
          </a:prstGeom>
        </p:spPr>
      </p:pic>
      <p:sp>
        <p:nvSpPr>
          <p:cNvPr id="7" name="TextBox 6">
            <a:extLst>
              <a:ext uri="{FF2B5EF4-FFF2-40B4-BE49-F238E27FC236}">
                <a16:creationId xmlns:a16="http://schemas.microsoft.com/office/drawing/2014/main" id="{CF493047-A77F-6D20-C24E-128D3BBFA96B}"/>
              </a:ext>
            </a:extLst>
          </p:cNvPr>
          <p:cNvSpPr txBox="1"/>
          <p:nvPr/>
        </p:nvSpPr>
        <p:spPr>
          <a:xfrm>
            <a:off x="4064000" y="1725940"/>
            <a:ext cx="579120" cy="1015663"/>
          </a:xfrm>
          <a:prstGeom prst="rect">
            <a:avLst/>
          </a:prstGeom>
          <a:noFill/>
        </p:spPr>
        <p:txBody>
          <a:bodyPr wrap="square" rtlCol="0">
            <a:spAutoFit/>
          </a:bodyPr>
          <a:lstStyle/>
          <a:p>
            <a:r>
              <a:rPr lang="en-US" sz="6000" b="1" dirty="0"/>
              <a:t>+</a:t>
            </a:r>
          </a:p>
        </p:txBody>
      </p:sp>
      <p:sp>
        <p:nvSpPr>
          <p:cNvPr id="8" name="TextBox 7">
            <a:extLst>
              <a:ext uri="{FF2B5EF4-FFF2-40B4-BE49-F238E27FC236}">
                <a16:creationId xmlns:a16="http://schemas.microsoft.com/office/drawing/2014/main" id="{95111EBA-B18F-C5B6-F953-E440E0231A98}"/>
              </a:ext>
            </a:extLst>
          </p:cNvPr>
          <p:cNvSpPr txBox="1"/>
          <p:nvPr/>
        </p:nvSpPr>
        <p:spPr>
          <a:xfrm>
            <a:off x="8040209" y="1725940"/>
            <a:ext cx="762000" cy="1015663"/>
          </a:xfrm>
          <a:prstGeom prst="rect">
            <a:avLst/>
          </a:prstGeom>
          <a:noFill/>
        </p:spPr>
        <p:txBody>
          <a:bodyPr wrap="square" rtlCol="0">
            <a:spAutoFit/>
          </a:bodyPr>
          <a:lstStyle/>
          <a:p>
            <a:r>
              <a:rPr lang="en-US" sz="6000" b="1" dirty="0"/>
              <a:t>+</a:t>
            </a:r>
          </a:p>
        </p:txBody>
      </p:sp>
    </p:spTree>
    <p:extLst>
      <p:ext uri="{BB962C8B-B14F-4D97-AF65-F5344CB8AC3E}">
        <p14:creationId xmlns:p14="http://schemas.microsoft.com/office/powerpoint/2010/main" val="2471450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64B0-F92E-E53B-FD93-474B7BD6D197}"/>
              </a:ext>
            </a:extLst>
          </p:cNvPr>
          <p:cNvSpPr>
            <a:spLocks noGrp="1"/>
          </p:cNvSpPr>
          <p:nvPr>
            <p:ph type="title"/>
          </p:nvPr>
        </p:nvSpPr>
        <p:spPr/>
        <p:txBody>
          <a:bodyPr>
            <a:normAutofit fontScale="90000"/>
          </a:bodyPr>
          <a:lstStyle/>
          <a:p>
            <a:r>
              <a:rPr lang="en-US" dirty="0"/>
              <a:t>Does each classroom in a child care center require a Food Preparation Area? -NO</a:t>
            </a:r>
          </a:p>
        </p:txBody>
      </p:sp>
      <p:sp>
        <p:nvSpPr>
          <p:cNvPr id="3" name="Content Placeholder 2">
            <a:extLst>
              <a:ext uri="{FF2B5EF4-FFF2-40B4-BE49-F238E27FC236}">
                <a16:creationId xmlns:a16="http://schemas.microsoft.com/office/drawing/2014/main" id="{494678C4-F16A-5849-867D-23951A770AAA}"/>
              </a:ext>
            </a:extLst>
          </p:cNvPr>
          <p:cNvSpPr>
            <a:spLocks noGrp="1"/>
          </p:cNvSpPr>
          <p:nvPr>
            <p:ph sz="half" idx="1"/>
          </p:nvPr>
        </p:nvSpPr>
        <p:spPr>
          <a:xfrm>
            <a:off x="838200" y="1622323"/>
            <a:ext cx="5181600" cy="5235677"/>
          </a:xfrm>
        </p:spPr>
        <p:txBody>
          <a:bodyPr>
            <a:noAutofit/>
          </a:bodyPr>
          <a:lstStyle/>
          <a:p>
            <a:r>
              <a:rPr lang="en-US" sz="1400" dirty="0"/>
              <a:t>WHEN a Food Preparation Area is required:</a:t>
            </a:r>
          </a:p>
          <a:p>
            <a:pPr lvl="1"/>
            <a:r>
              <a:rPr lang="en-US" sz="1400" dirty="0"/>
              <a:t>.2804 (k) Lunches, snacks, and other meals containing potentially hazardous foods shall be refrigerated at 45 degrees Fahrenheit or below and stored in the child care center kitchen or approved food preparation area. </a:t>
            </a:r>
          </a:p>
          <a:p>
            <a:pPr marL="457200" lvl="1" indent="0">
              <a:buNone/>
            </a:pPr>
            <a:endParaRPr lang="en-US" sz="1400" dirty="0"/>
          </a:p>
          <a:p>
            <a:pPr lvl="1"/>
            <a:r>
              <a:rPr lang="en-US" sz="1400" dirty="0"/>
              <a:t>.2806 (b) Food that is stored in child care center classrooms or other rooms intended for child care use, shall be limited to foods that are individually packaged unless the classroom is equipped with a food preparation area. </a:t>
            </a:r>
          </a:p>
          <a:p>
            <a:pPr marL="457200" lvl="1" indent="0">
              <a:buNone/>
            </a:pPr>
            <a:endParaRPr lang="en-US" sz="1400" dirty="0"/>
          </a:p>
          <a:p>
            <a:pPr lvl="1"/>
            <a:r>
              <a:rPr lang="en-US" sz="1400" dirty="0"/>
              <a:t>.2810 (f) If food is prepared in a child care center classroom, then the classroom shall be equipped with a food preparation area</a:t>
            </a:r>
          </a:p>
          <a:p>
            <a:pPr marL="457200" lvl="1" indent="0">
              <a:buNone/>
            </a:pPr>
            <a:endParaRPr lang="en-US" sz="1400" dirty="0"/>
          </a:p>
          <a:p>
            <a:pPr lvl="1"/>
            <a:r>
              <a:rPr lang="en-US" sz="1400" dirty="0"/>
              <a:t>.2810 (f)(2) if bottles are warmed, bottles shall be warmed in the child care center's kitchen or food preparation area.</a:t>
            </a:r>
          </a:p>
        </p:txBody>
      </p:sp>
      <p:pic>
        <p:nvPicPr>
          <p:cNvPr id="5" name="Content Placeholder 4">
            <a:extLst>
              <a:ext uri="{FF2B5EF4-FFF2-40B4-BE49-F238E27FC236}">
                <a16:creationId xmlns:a16="http://schemas.microsoft.com/office/drawing/2014/main" id="{9888B8EB-EEEE-70D8-B8F3-9E4C31F7DEAD}"/>
              </a:ext>
            </a:extLst>
          </p:cNvPr>
          <p:cNvPicPr>
            <a:picLocks noGrp="1" noChangeAspect="1"/>
          </p:cNvPicPr>
          <p:nvPr>
            <p:ph sz="half" idx="2"/>
          </p:nvPr>
        </p:nvPicPr>
        <p:blipFill>
          <a:blip r:embed="rId2"/>
          <a:stretch>
            <a:fillRect/>
          </a:stretch>
        </p:blipFill>
        <p:spPr>
          <a:xfrm>
            <a:off x="7583011" y="1461850"/>
            <a:ext cx="1581309" cy="1581309"/>
          </a:xfrm>
          <a:prstGeom prst="rect">
            <a:avLst/>
          </a:prstGeom>
        </p:spPr>
      </p:pic>
      <p:pic>
        <p:nvPicPr>
          <p:cNvPr id="6" name="Picture 5">
            <a:extLst>
              <a:ext uri="{FF2B5EF4-FFF2-40B4-BE49-F238E27FC236}">
                <a16:creationId xmlns:a16="http://schemas.microsoft.com/office/drawing/2014/main" id="{F7F49C78-9438-2AAE-8837-C71AFF16B2AE}"/>
              </a:ext>
            </a:extLst>
          </p:cNvPr>
          <p:cNvPicPr>
            <a:picLocks noChangeAspect="1"/>
          </p:cNvPicPr>
          <p:nvPr/>
        </p:nvPicPr>
        <p:blipFill>
          <a:blip r:embed="rId3"/>
          <a:stretch>
            <a:fillRect/>
          </a:stretch>
        </p:blipFill>
        <p:spPr>
          <a:xfrm>
            <a:off x="9961166" y="1137920"/>
            <a:ext cx="1676400" cy="1676400"/>
          </a:xfrm>
          <a:prstGeom prst="rect">
            <a:avLst/>
          </a:prstGeom>
        </p:spPr>
      </p:pic>
      <p:pic>
        <p:nvPicPr>
          <p:cNvPr id="7" name="Picture 6">
            <a:extLst>
              <a:ext uri="{FF2B5EF4-FFF2-40B4-BE49-F238E27FC236}">
                <a16:creationId xmlns:a16="http://schemas.microsoft.com/office/drawing/2014/main" id="{DAD262CF-65CF-D2E9-7578-D38CCE85034B}"/>
              </a:ext>
            </a:extLst>
          </p:cNvPr>
          <p:cNvPicPr>
            <a:picLocks noChangeAspect="1"/>
          </p:cNvPicPr>
          <p:nvPr/>
        </p:nvPicPr>
        <p:blipFill>
          <a:blip r:embed="rId4"/>
          <a:stretch>
            <a:fillRect/>
          </a:stretch>
        </p:blipFill>
        <p:spPr>
          <a:xfrm>
            <a:off x="6598602" y="5013324"/>
            <a:ext cx="1743076" cy="1743076"/>
          </a:xfrm>
          <a:prstGeom prst="rect">
            <a:avLst/>
          </a:prstGeom>
        </p:spPr>
      </p:pic>
      <p:pic>
        <p:nvPicPr>
          <p:cNvPr id="8" name="Picture 7">
            <a:extLst>
              <a:ext uri="{FF2B5EF4-FFF2-40B4-BE49-F238E27FC236}">
                <a16:creationId xmlns:a16="http://schemas.microsoft.com/office/drawing/2014/main" id="{F34A114E-6AE4-716E-BA54-112729A163C7}"/>
              </a:ext>
            </a:extLst>
          </p:cNvPr>
          <p:cNvPicPr>
            <a:picLocks noChangeAspect="1"/>
          </p:cNvPicPr>
          <p:nvPr/>
        </p:nvPicPr>
        <p:blipFill>
          <a:blip r:embed="rId5"/>
          <a:stretch>
            <a:fillRect/>
          </a:stretch>
        </p:blipFill>
        <p:spPr>
          <a:xfrm>
            <a:off x="8920481" y="4533766"/>
            <a:ext cx="2944018" cy="1959110"/>
          </a:xfrm>
          <a:prstGeom prst="rect">
            <a:avLst/>
          </a:prstGeom>
        </p:spPr>
      </p:pic>
      <p:pic>
        <p:nvPicPr>
          <p:cNvPr id="9" name="Picture 8">
            <a:extLst>
              <a:ext uri="{FF2B5EF4-FFF2-40B4-BE49-F238E27FC236}">
                <a16:creationId xmlns:a16="http://schemas.microsoft.com/office/drawing/2014/main" id="{C3197614-7B96-77C4-A214-1FF166A42D2D}"/>
              </a:ext>
            </a:extLst>
          </p:cNvPr>
          <p:cNvPicPr>
            <a:picLocks noChangeAspect="1"/>
          </p:cNvPicPr>
          <p:nvPr/>
        </p:nvPicPr>
        <p:blipFill>
          <a:blip r:embed="rId6"/>
          <a:stretch>
            <a:fillRect/>
          </a:stretch>
        </p:blipFill>
        <p:spPr>
          <a:xfrm>
            <a:off x="6096000" y="3093521"/>
            <a:ext cx="2492587" cy="1869440"/>
          </a:xfrm>
          <a:prstGeom prst="rect">
            <a:avLst/>
          </a:prstGeom>
        </p:spPr>
      </p:pic>
      <p:pic>
        <p:nvPicPr>
          <p:cNvPr id="10" name="Picture 9">
            <a:extLst>
              <a:ext uri="{FF2B5EF4-FFF2-40B4-BE49-F238E27FC236}">
                <a16:creationId xmlns:a16="http://schemas.microsoft.com/office/drawing/2014/main" id="{A3D5A60A-C9A8-5AE3-58E6-C1615FBC5B34}"/>
              </a:ext>
            </a:extLst>
          </p:cNvPr>
          <p:cNvPicPr>
            <a:picLocks noChangeAspect="1"/>
          </p:cNvPicPr>
          <p:nvPr/>
        </p:nvPicPr>
        <p:blipFill>
          <a:blip r:embed="rId7"/>
          <a:stretch>
            <a:fillRect/>
          </a:stretch>
        </p:blipFill>
        <p:spPr>
          <a:xfrm>
            <a:off x="8842591" y="2814320"/>
            <a:ext cx="1998129" cy="1635566"/>
          </a:xfrm>
          <a:prstGeom prst="rect">
            <a:avLst/>
          </a:prstGeom>
        </p:spPr>
      </p:pic>
    </p:spTree>
    <p:extLst>
      <p:ext uri="{BB962C8B-B14F-4D97-AF65-F5344CB8AC3E}">
        <p14:creationId xmlns:p14="http://schemas.microsoft.com/office/powerpoint/2010/main" val="3973849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0D84B-3B01-7BC4-39FA-F1BFB94E7144}"/>
              </a:ext>
            </a:extLst>
          </p:cNvPr>
          <p:cNvSpPr>
            <a:spLocks noGrp="1"/>
          </p:cNvSpPr>
          <p:nvPr>
            <p:ph type="title"/>
          </p:nvPr>
        </p:nvSpPr>
        <p:spPr>
          <a:xfrm>
            <a:off x="692150" y="365125"/>
            <a:ext cx="8992624" cy="1325563"/>
          </a:xfrm>
        </p:spPr>
        <p:txBody>
          <a:bodyPr/>
          <a:lstStyle/>
          <a:p>
            <a:pPr algn="ctr"/>
            <a:r>
              <a:rPr lang="en-US" dirty="0"/>
              <a:t>Food Preparation Area Exercise Infant Room #1</a:t>
            </a:r>
          </a:p>
        </p:txBody>
      </p:sp>
      <p:pic>
        <p:nvPicPr>
          <p:cNvPr id="8" name="Content Placeholder 7">
            <a:extLst>
              <a:ext uri="{FF2B5EF4-FFF2-40B4-BE49-F238E27FC236}">
                <a16:creationId xmlns:a16="http://schemas.microsoft.com/office/drawing/2014/main" id="{71BD0CBE-968A-5A61-49C0-201E1EA2DE1F}"/>
              </a:ext>
            </a:extLst>
          </p:cNvPr>
          <p:cNvPicPr>
            <a:picLocks noGrp="1" noChangeAspect="1"/>
          </p:cNvPicPr>
          <p:nvPr>
            <p:ph sz="half" idx="1"/>
          </p:nvPr>
        </p:nvPicPr>
        <p:blipFill>
          <a:blip r:embed="rId2"/>
          <a:stretch>
            <a:fillRect/>
          </a:stretch>
        </p:blipFill>
        <p:spPr>
          <a:xfrm>
            <a:off x="1271159" y="2160588"/>
            <a:ext cx="2996469" cy="3881437"/>
          </a:xfrm>
          <a:prstGeom prst="rect">
            <a:avLst/>
          </a:prstGeom>
        </p:spPr>
      </p:pic>
      <p:sp>
        <p:nvSpPr>
          <p:cNvPr id="4" name="Content Placeholder 3">
            <a:extLst>
              <a:ext uri="{FF2B5EF4-FFF2-40B4-BE49-F238E27FC236}">
                <a16:creationId xmlns:a16="http://schemas.microsoft.com/office/drawing/2014/main" id="{60DB10A2-8F6D-03F9-9C90-8F30012F0DF6}"/>
              </a:ext>
            </a:extLst>
          </p:cNvPr>
          <p:cNvSpPr>
            <a:spLocks noGrp="1"/>
          </p:cNvSpPr>
          <p:nvPr>
            <p:ph sz="half" idx="2"/>
          </p:nvPr>
        </p:nvSpPr>
        <p:spPr/>
        <p:txBody>
          <a:bodyPr>
            <a:normAutofit/>
          </a:bodyPr>
          <a:lstStyle/>
          <a:p>
            <a:r>
              <a:rPr lang="en-US" sz="2400" dirty="0"/>
              <a:t>Key:</a:t>
            </a:r>
          </a:p>
          <a:p>
            <a:pPr marL="0" indent="0">
              <a:buNone/>
            </a:pPr>
            <a:endParaRPr lang="en-US" sz="2400" dirty="0"/>
          </a:p>
          <a:p>
            <a:pPr lvl="1"/>
            <a:r>
              <a:rPr lang="en-US" sz="2400" dirty="0"/>
              <a:t>Handwash sink </a:t>
            </a:r>
            <a:r>
              <a:rPr lang="en-US" sz="2400" dirty="0">
                <a:solidFill>
                  <a:srgbClr val="0070C0"/>
                </a:solidFill>
              </a:rPr>
              <a:t>BLUE</a:t>
            </a:r>
          </a:p>
          <a:p>
            <a:pPr marL="457200" lvl="1" indent="0">
              <a:buNone/>
            </a:pPr>
            <a:endParaRPr lang="en-US" sz="2400" dirty="0"/>
          </a:p>
          <a:p>
            <a:pPr lvl="1"/>
            <a:r>
              <a:rPr lang="en-US" sz="2400" dirty="0"/>
              <a:t>Countertop </a:t>
            </a:r>
            <a:r>
              <a:rPr lang="en-US" sz="2400" dirty="0">
                <a:solidFill>
                  <a:srgbClr val="FF0000"/>
                </a:solidFill>
              </a:rPr>
              <a:t>RED</a:t>
            </a:r>
          </a:p>
          <a:p>
            <a:pPr marL="457200" lvl="1" indent="0">
              <a:buNone/>
            </a:pPr>
            <a:endParaRPr lang="en-US" sz="2400" dirty="0"/>
          </a:p>
          <a:p>
            <a:pPr lvl="1"/>
            <a:r>
              <a:rPr lang="en-US" sz="2400" dirty="0"/>
              <a:t>Under-counter Mini Fridge </a:t>
            </a:r>
            <a:r>
              <a:rPr lang="en-US" sz="2400" dirty="0">
                <a:solidFill>
                  <a:srgbClr val="00B050"/>
                </a:solidFill>
              </a:rPr>
              <a:t>GREEN</a:t>
            </a:r>
          </a:p>
        </p:txBody>
      </p:sp>
    </p:spTree>
    <p:extLst>
      <p:ext uri="{BB962C8B-B14F-4D97-AF65-F5344CB8AC3E}">
        <p14:creationId xmlns:p14="http://schemas.microsoft.com/office/powerpoint/2010/main" val="2109104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96752-594E-E0BB-3DAC-12A96BD27AE4}"/>
              </a:ext>
            </a:extLst>
          </p:cNvPr>
          <p:cNvSpPr>
            <a:spLocks noGrp="1"/>
          </p:cNvSpPr>
          <p:nvPr>
            <p:ph type="title"/>
          </p:nvPr>
        </p:nvSpPr>
        <p:spPr>
          <a:xfrm>
            <a:off x="577850" y="365125"/>
            <a:ext cx="8988937" cy="1325563"/>
          </a:xfrm>
        </p:spPr>
        <p:txBody>
          <a:bodyPr/>
          <a:lstStyle/>
          <a:p>
            <a:pPr algn="ctr"/>
            <a:r>
              <a:rPr lang="en-US" dirty="0"/>
              <a:t>Food Preparation Area Exercise Infant Room #2</a:t>
            </a:r>
          </a:p>
        </p:txBody>
      </p:sp>
      <p:sp>
        <p:nvSpPr>
          <p:cNvPr id="4" name="Content Placeholder 3">
            <a:extLst>
              <a:ext uri="{FF2B5EF4-FFF2-40B4-BE49-F238E27FC236}">
                <a16:creationId xmlns:a16="http://schemas.microsoft.com/office/drawing/2014/main" id="{761D4DDC-5AB2-9638-39E3-BF2841C0CCD4}"/>
              </a:ext>
            </a:extLst>
          </p:cNvPr>
          <p:cNvSpPr>
            <a:spLocks noGrp="1"/>
          </p:cNvSpPr>
          <p:nvPr>
            <p:ph sz="half" idx="2"/>
          </p:nvPr>
        </p:nvSpPr>
        <p:spPr>
          <a:xfrm>
            <a:off x="5744299" y="1925970"/>
            <a:ext cx="4184034" cy="3880773"/>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Key: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Handwash sink </a:t>
            </a:r>
            <a:r>
              <a:rPr kumimoji="0" lang="en-US" sz="2400" b="0" i="0" u="none" strike="noStrike" kern="1200" cap="none" spc="0" normalizeH="0" baseline="0" noProof="0" dirty="0">
                <a:ln>
                  <a:noFill/>
                </a:ln>
                <a:solidFill>
                  <a:srgbClr val="0070C0"/>
                </a:solidFill>
                <a:effectLst/>
                <a:uLnTx/>
                <a:uFillTx/>
                <a:latin typeface="Aptos" panose="02110004020202020204"/>
                <a:ea typeface="+mn-ea"/>
                <a:cs typeface="+mn-cs"/>
              </a:rPr>
              <a:t>BLUE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Countertop </a:t>
            </a:r>
            <a:r>
              <a:rPr kumimoji="0" lang="en-US" sz="2400" b="0" i="0" u="none" strike="noStrike" kern="1200" cap="none" spc="0" normalizeH="0" baseline="0" noProof="0" dirty="0">
                <a:ln>
                  <a:noFill/>
                </a:ln>
                <a:solidFill>
                  <a:srgbClr val="FF0000"/>
                </a:solidFill>
                <a:effectLst/>
                <a:uLnTx/>
                <a:uFillTx/>
                <a:latin typeface="Aptos" panose="02110004020202020204"/>
                <a:ea typeface="+mn-ea"/>
                <a:cs typeface="+mn-cs"/>
              </a:rPr>
              <a:t>RED</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400" dirty="0">
                <a:solidFill>
                  <a:prstClr val="black"/>
                </a:solidFill>
                <a:latin typeface="Aptos" panose="02110004020202020204"/>
              </a:rPr>
              <a:t>Bottle Warmer </a:t>
            </a:r>
            <a:r>
              <a:rPr lang="en-US" sz="2400" dirty="0">
                <a:solidFill>
                  <a:srgbClr val="FFFF00"/>
                </a:solidFill>
                <a:latin typeface="Aptos" panose="02110004020202020204"/>
              </a:rPr>
              <a:t>YELLOW</a:t>
            </a:r>
            <a:endParaRPr kumimoji="0" lang="en-US" sz="2400" b="0" i="0" u="none" strike="noStrike" kern="1200" cap="none" spc="0" normalizeH="0" baseline="0" noProof="0" dirty="0">
              <a:ln>
                <a:noFill/>
              </a:ln>
              <a:solidFill>
                <a:srgbClr val="FFFF00"/>
              </a:solidFill>
              <a:effectLst/>
              <a:uLnTx/>
              <a:uFillTx/>
              <a:latin typeface="Aptos" panose="02110004020202020204"/>
              <a:ea typeface="+mn-ea"/>
              <a:cs typeface="+mn-cs"/>
            </a:endParaRPr>
          </a:p>
          <a:p>
            <a:endParaRPr lang="en-US" dirty="0"/>
          </a:p>
        </p:txBody>
      </p:sp>
      <p:sp>
        <p:nvSpPr>
          <p:cNvPr id="6" name="Content Placeholder 5">
            <a:extLst>
              <a:ext uri="{FF2B5EF4-FFF2-40B4-BE49-F238E27FC236}">
                <a16:creationId xmlns:a16="http://schemas.microsoft.com/office/drawing/2014/main" id="{58282F88-5884-57C0-CED4-F7D7998A7EDA}"/>
              </a:ext>
            </a:extLst>
          </p:cNvPr>
          <p:cNvSpPr>
            <a:spLocks noGrp="1"/>
          </p:cNvSpPr>
          <p:nvPr>
            <p:ph sz="half" idx="1"/>
          </p:nvPr>
        </p:nvSpPr>
        <p:spPr/>
        <p:txBody>
          <a:bodyPr/>
          <a:lstStyle/>
          <a:p>
            <a:endParaRPr lang="en-US"/>
          </a:p>
        </p:txBody>
      </p:sp>
      <p:pic>
        <p:nvPicPr>
          <p:cNvPr id="7" name="Content Placeholder 6">
            <a:extLst>
              <a:ext uri="{FF2B5EF4-FFF2-40B4-BE49-F238E27FC236}">
                <a16:creationId xmlns:a16="http://schemas.microsoft.com/office/drawing/2014/main" id="{553EB9A4-B83E-2D94-2631-55E4B6887D91}"/>
              </a:ext>
            </a:extLst>
          </p:cNvPr>
          <p:cNvPicPr>
            <a:picLocks noChangeAspect="1"/>
          </p:cNvPicPr>
          <p:nvPr/>
        </p:nvPicPr>
        <p:blipFill>
          <a:blip r:embed="rId2"/>
          <a:stretch>
            <a:fillRect/>
          </a:stretch>
        </p:blipFill>
        <p:spPr>
          <a:xfrm>
            <a:off x="577850" y="1562100"/>
            <a:ext cx="5124807" cy="5156200"/>
          </a:xfrm>
          <a:prstGeom prst="rect">
            <a:avLst/>
          </a:prstGeom>
        </p:spPr>
      </p:pic>
    </p:spTree>
    <p:extLst>
      <p:ext uri="{BB962C8B-B14F-4D97-AF65-F5344CB8AC3E}">
        <p14:creationId xmlns:p14="http://schemas.microsoft.com/office/powerpoint/2010/main" val="3298126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3AA78-7746-FF11-5FD8-0CA437B515EC}"/>
              </a:ext>
            </a:extLst>
          </p:cNvPr>
          <p:cNvSpPr>
            <a:spLocks noGrp="1"/>
          </p:cNvSpPr>
          <p:nvPr>
            <p:ph type="title"/>
          </p:nvPr>
        </p:nvSpPr>
        <p:spPr>
          <a:xfrm>
            <a:off x="615950" y="365125"/>
            <a:ext cx="7682476" cy="1325563"/>
          </a:xfrm>
        </p:spPr>
        <p:txBody>
          <a:bodyPr/>
          <a:lstStyle/>
          <a:p>
            <a:pPr algn="ctr"/>
            <a:r>
              <a:rPr lang="en-US" dirty="0"/>
              <a:t>Food Preparation Area Exercise Toddler/Infant Room #3</a:t>
            </a:r>
          </a:p>
        </p:txBody>
      </p:sp>
      <p:sp>
        <p:nvSpPr>
          <p:cNvPr id="4" name="Content Placeholder 3">
            <a:extLst>
              <a:ext uri="{FF2B5EF4-FFF2-40B4-BE49-F238E27FC236}">
                <a16:creationId xmlns:a16="http://schemas.microsoft.com/office/drawing/2014/main" id="{EBF7D6AE-4551-CAD7-7E67-597242422C75}"/>
              </a:ext>
            </a:extLst>
          </p:cNvPr>
          <p:cNvSpPr>
            <a:spLocks noGrp="1"/>
          </p:cNvSpPr>
          <p:nvPr>
            <p:ph sz="half" idx="2"/>
          </p:nvPr>
        </p:nvSpPr>
        <p:spPr>
          <a:xfrm>
            <a:off x="0" y="1690688"/>
            <a:ext cx="29337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Key: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Handwash sink </a:t>
            </a:r>
            <a:r>
              <a:rPr kumimoji="0" lang="en-US" sz="2400" b="0" i="0" u="none" strike="noStrike" kern="1200" cap="none" spc="0" normalizeH="0" baseline="0" noProof="0" dirty="0">
                <a:ln>
                  <a:noFill/>
                </a:ln>
                <a:solidFill>
                  <a:srgbClr val="0070C0"/>
                </a:solidFill>
                <a:effectLst/>
                <a:uLnTx/>
                <a:uFillTx/>
                <a:latin typeface="Aptos" panose="02110004020202020204"/>
                <a:ea typeface="+mn-ea"/>
                <a:cs typeface="+mn-cs"/>
              </a:rPr>
              <a:t>BLUE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Countertop </a:t>
            </a:r>
            <a:r>
              <a:rPr kumimoji="0" lang="en-US" sz="2400" b="0" i="0" u="none" strike="noStrike" kern="1200" cap="none" spc="0" normalizeH="0" baseline="0" noProof="0" dirty="0">
                <a:ln>
                  <a:noFill/>
                </a:ln>
                <a:solidFill>
                  <a:srgbClr val="FF0000"/>
                </a:solidFill>
                <a:effectLst/>
                <a:uLnTx/>
                <a:uFillTx/>
                <a:latin typeface="Aptos" panose="02110004020202020204"/>
                <a:ea typeface="+mn-ea"/>
                <a:cs typeface="+mn-cs"/>
              </a:rPr>
              <a:t>RED</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Under-counter Mini Fridge </a:t>
            </a:r>
            <a:r>
              <a:rPr kumimoji="0" lang="en-US" sz="2400" b="0" i="0" u="none" strike="noStrike" kern="1200" cap="none" spc="0" normalizeH="0" baseline="0" noProof="0" dirty="0">
                <a:ln>
                  <a:noFill/>
                </a:ln>
                <a:solidFill>
                  <a:srgbClr val="00B050"/>
                </a:solidFill>
                <a:effectLst/>
                <a:uLnTx/>
                <a:uFillTx/>
                <a:latin typeface="Aptos" panose="02110004020202020204"/>
                <a:ea typeface="+mn-ea"/>
                <a:cs typeface="+mn-cs"/>
              </a:rPr>
              <a:t>GREEN</a:t>
            </a:r>
          </a:p>
          <a:p>
            <a:endParaRPr lang="en-US" dirty="0"/>
          </a:p>
        </p:txBody>
      </p:sp>
      <p:pic>
        <p:nvPicPr>
          <p:cNvPr id="7" name="Content Placeholder 6">
            <a:extLst>
              <a:ext uri="{FF2B5EF4-FFF2-40B4-BE49-F238E27FC236}">
                <a16:creationId xmlns:a16="http://schemas.microsoft.com/office/drawing/2014/main" id="{73D6A1F4-AB24-26F4-8A65-055984D220AB}"/>
              </a:ext>
            </a:extLst>
          </p:cNvPr>
          <p:cNvPicPr>
            <a:picLocks noChangeAspect="1"/>
          </p:cNvPicPr>
          <p:nvPr/>
        </p:nvPicPr>
        <p:blipFill>
          <a:blip r:embed="rId2"/>
          <a:stretch>
            <a:fillRect/>
          </a:stretch>
        </p:blipFill>
        <p:spPr>
          <a:xfrm>
            <a:off x="2933700" y="1778793"/>
            <a:ext cx="8932809" cy="3300413"/>
          </a:xfrm>
          <a:prstGeom prst="rect">
            <a:avLst/>
          </a:prstGeom>
        </p:spPr>
      </p:pic>
    </p:spTree>
    <p:extLst>
      <p:ext uri="{BB962C8B-B14F-4D97-AF65-F5344CB8AC3E}">
        <p14:creationId xmlns:p14="http://schemas.microsoft.com/office/powerpoint/2010/main" val="1807386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E9DC-D384-BD05-641E-3680A80EC5D7}"/>
              </a:ext>
            </a:extLst>
          </p:cNvPr>
          <p:cNvSpPr>
            <a:spLocks noGrp="1"/>
          </p:cNvSpPr>
          <p:nvPr>
            <p:ph type="ctrTitle"/>
          </p:nvPr>
        </p:nvSpPr>
        <p:spPr>
          <a:xfrm>
            <a:off x="6094856" y="1680201"/>
            <a:ext cx="3179146" cy="2367559"/>
          </a:xfrm>
        </p:spPr>
        <p:txBody>
          <a:bodyPr>
            <a:normAutofit/>
          </a:bodyPr>
          <a:lstStyle/>
          <a:p>
            <a:pPr>
              <a:lnSpc>
                <a:spcPct val="90000"/>
              </a:lnSpc>
            </a:pPr>
            <a:r>
              <a:rPr lang="en-US" dirty="0"/>
              <a:t>Diaper Changing</a:t>
            </a:r>
            <a:br>
              <a:rPr lang="en-US" dirty="0"/>
            </a:br>
            <a:endParaRPr lang="en-US" dirty="0"/>
          </a:p>
        </p:txBody>
      </p:sp>
      <p:pic>
        <p:nvPicPr>
          <p:cNvPr id="5" name="Picture 4" descr="Graphical user interface&#10;&#10;AI-generated content may be incorrect.">
            <a:extLst>
              <a:ext uri="{FF2B5EF4-FFF2-40B4-BE49-F238E27FC236}">
                <a16:creationId xmlns:a16="http://schemas.microsoft.com/office/drawing/2014/main" id="{6728208C-4255-4C19-86B0-9C1ED6421DEB}"/>
              </a:ext>
            </a:extLst>
          </p:cNvPr>
          <p:cNvPicPr>
            <a:picLocks noChangeAspect="1"/>
          </p:cNvPicPr>
          <p:nvPr/>
        </p:nvPicPr>
        <p:blipFill>
          <a:blip r:embed="rId2">
            <a:extLst>
              <a:ext uri="{28A0092B-C50C-407E-A947-70E740481C1C}">
                <a14:useLocalDpi xmlns:a14="http://schemas.microsoft.com/office/drawing/2010/main" val="0"/>
              </a:ext>
            </a:extLst>
          </a:blip>
          <a:srcRect t="12826" r="-1" b="-1"/>
          <a:stretch>
            <a:fillRect/>
          </a:stretch>
        </p:blipFill>
        <p:spPr>
          <a:xfrm>
            <a:off x="888603" y="1261330"/>
            <a:ext cx="4973212" cy="4335340"/>
          </a:xfrm>
          <a:prstGeom prst="rect">
            <a:avLst/>
          </a:prstGeom>
        </p:spPr>
      </p:pic>
    </p:spTree>
    <p:extLst>
      <p:ext uri="{BB962C8B-B14F-4D97-AF65-F5344CB8AC3E}">
        <p14:creationId xmlns:p14="http://schemas.microsoft.com/office/powerpoint/2010/main" val="255235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6F21-7CE9-F101-677F-BA7E0A6C7CAD}"/>
              </a:ext>
            </a:extLst>
          </p:cNvPr>
          <p:cNvSpPr>
            <a:spLocks noGrp="1"/>
          </p:cNvSpPr>
          <p:nvPr>
            <p:ph type="ctrTitle"/>
          </p:nvPr>
        </p:nvSpPr>
        <p:spPr>
          <a:xfrm>
            <a:off x="560439" y="2347938"/>
            <a:ext cx="9144000" cy="2387600"/>
          </a:xfrm>
        </p:spPr>
        <p:txBody>
          <a:bodyPr>
            <a:normAutofit fontScale="90000"/>
          </a:bodyPr>
          <a:lstStyle/>
          <a:p>
            <a:pPr marL="342900" indent="-342900" algn="l">
              <a:buFont typeface="Arial" panose="020B0604020202020204" pitchFamily="34" charset="0"/>
              <a:buChar char="•"/>
            </a:pPr>
            <a:r>
              <a:rPr lang="en-US" sz="2400" dirty="0">
                <a:solidFill>
                  <a:srgbClr val="002060"/>
                </a:solidFill>
              </a:rPr>
              <a:t>(a) In child care centers, children in diapers shall be changed at stations designated for diapering or toileting. Each diaper changing station shall include a handwash lavatory. For child care centers licensed for fewer than 13 children and located in a residence, and for diaper changing areas designated for school age children, a handwash lavatory shall be in or next to the diaper changing area.</a:t>
            </a:r>
          </a:p>
        </p:txBody>
      </p:sp>
      <p:sp>
        <p:nvSpPr>
          <p:cNvPr id="3" name="Subtitle 2">
            <a:extLst>
              <a:ext uri="{FF2B5EF4-FFF2-40B4-BE49-F238E27FC236}">
                <a16:creationId xmlns:a16="http://schemas.microsoft.com/office/drawing/2014/main" id="{CE9920BE-15D8-33F8-8690-5080E9B1D766}"/>
              </a:ext>
            </a:extLst>
          </p:cNvPr>
          <p:cNvSpPr>
            <a:spLocks noGrp="1"/>
          </p:cNvSpPr>
          <p:nvPr>
            <p:ph type="subTitle" idx="1"/>
          </p:nvPr>
        </p:nvSpPr>
        <p:spPr>
          <a:xfrm>
            <a:off x="875070" y="770834"/>
            <a:ext cx="7777315" cy="1655762"/>
          </a:xfrm>
        </p:spPr>
        <p:txBody>
          <a:bodyPr>
            <a:normAutofit/>
          </a:bodyPr>
          <a:lstStyle/>
          <a:p>
            <a:pPr algn="l"/>
            <a:r>
              <a:rPr lang="en-US" sz="2800" b="1" dirty="0">
                <a:solidFill>
                  <a:schemeClr val="accent1"/>
                </a:solidFill>
              </a:rPr>
              <a:t>15A NCAC 18A .2819 DIAPERING AND DIAPER CHANGING FACILITIES</a:t>
            </a:r>
          </a:p>
        </p:txBody>
      </p:sp>
    </p:spTree>
    <p:extLst>
      <p:ext uri="{BB962C8B-B14F-4D97-AF65-F5344CB8AC3E}">
        <p14:creationId xmlns:p14="http://schemas.microsoft.com/office/powerpoint/2010/main" val="1448834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3084A2-28EC-8658-4D00-3CB3CC27C74D}"/>
              </a:ext>
            </a:extLst>
          </p:cNvPr>
          <p:cNvPicPr>
            <a:picLocks noChangeAspect="1"/>
          </p:cNvPicPr>
          <p:nvPr/>
        </p:nvPicPr>
        <p:blipFill>
          <a:blip r:embed="rId2"/>
          <a:stretch>
            <a:fillRect/>
          </a:stretch>
        </p:blipFill>
        <p:spPr>
          <a:xfrm>
            <a:off x="1034999" y="1897780"/>
            <a:ext cx="2838911" cy="2838911"/>
          </a:xfrm>
          <a:prstGeom prst="rect">
            <a:avLst/>
          </a:prstGeom>
        </p:spPr>
      </p:pic>
      <p:pic>
        <p:nvPicPr>
          <p:cNvPr id="4" name="Picture 3">
            <a:extLst>
              <a:ext uri="{FF2B5EF4-FFF2-40B4-BE49-F238E27FC236}">
                <a16:creationId xmlns:a16="http://schemas.microsoft.com/office/drawing/2014/main" id="{AE250764-40B7-8EE4-C10B-71DC932EEA7F}"/>
              </a:ext>
            </a:extLst>
          </p:cNvPr>
          <p:cNvPicPr>
            <a:picLocks noChangeAspect="1"/>
          </p:cNvPicPr>
          <p:nvPr/>
        </p:nvPicPr>
        <p:blipFill>
          <a:blip r:embed="rId3"/>
          <a:stretch>
            <a:fillRect/>
          </a:stretch>
        </p:blipFill>
        <p:spPr>
          <a:xfrm>
            <a:off x="8426246" y="2029629"/>
            <a:ext cx="2730755" cy="2798741"/>
          </a:xfrm>
          <a:prstGeom prst="rect">
            <a:avLst/>
          </a:prstGeom>
        </p:spPr>
      </p:pic>
      <p:pic>
        <p:nvPicPr>
          <p:cNvPr id="5" name="Picture 4">
            <a:extLst>
              <a:ext uri="{FF2B5EF4-FFF2-40B4-BE49-F238E27FC236}">
                <a16:creationId xmlns:a16="http://schemas.microsoft.com/office/drawing/2014/main" id="{5D952C82-8D3D-71BF-44AC-EAC50CD39A08}"/>
              </a:ext>
            </a:extLst>
          </p:cNvPr>
          <p:cNvPicPr>
            <a:picLocks noChangeAspect="1"/>
          </p:cNvPicPr>
          <p:nvPr/>
        </p:nvPicPr>
        <p:blipFill>
          <a:blip r:embed="rId4"/>
          <a:stretch>
            <a:fillRect/>
          </a:stretch>
        </p:blipFill>
        <p:spPr>
          <a:xfrm>
            <a:off x="4756509" y="2029629"/>
            <a:ext cx="2678982" cy="2678982"/>
          </a:xfrm>
          <a:prstGeom prst="rect">
            <a:avLst/>
          </a:prstGeom>
        </p:spPr>
      </p:pic>
      <p:sp>
        <p:nvSpPr>
          <p:cNvPr id="6" name="TextBox 5">
            <a:extLst>
              <a:ext uri="{FF2B5EF4-FFF2-40B4-BE49-F238E27FC236}">
                <a16:creationId xmlns:a16="http://schemas.microsoft.com/office/drawing/2014/main" id="{F5521B18-3711-3C41-BD03-8908FC54F757}"/>
              </a:ext>
            </a:extLst>
          </p:cNvPr>
          <p:cNvSpPr txBox="1"/>
          <p:nvPr/>
        </p:nvSpPr>
        <p:spPr>
          <a:xfrm>
            <a:off x="2300748" y="5535561"/>
            <a:ext cx="7600336" cy="461665"/>
          </a:xfrm>
          <a:prstGeom prst="rect">
            <a:avLst/>
          </a:prstGeom>
          <a:noFill/>
        </p:spPr>
        <p:txBody>
          <a:bodyPr wrap="square" rtlCol="0">
            <a:spAutoFit/>
          </a:bodyPr>
          <a:lstStyle/>
          <a:p>
            <a:r>
              <a:rPr lang="en-US" sz="2400" dirty="0"/>
              <a:t> Approved Diapering Facilities include these items</a:t>
            </a:r>
            <a:r>
              <a:rPr lang="en-US" dirty="0"/>
              <a:t>. </a:t>
            </a:r>
          </a:p>
        </p:txBody>
      </p:sp>
    </p:spTree>
    <p:extLst>
      <p:ext uri="{BB962C8B-B14F-4D97-AF65-F5344CB8AC3E}">
        <p14:creationId xmlns:p14="http://schemas.microsoft.com/office/powerpoint/2010/main" val="4069825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85002E-52FC-173B-8D6F-7B61B626678E}"/>
              </a:ext>
            </a:extLst>
          </p:cNvPr>
          <p:cNvPicPr>
            <a:picLocks noChangeAspect="1"/>
          </p:cNvPicPr>
          <p:nvPr/>
        </p:nvPicPr>
        <p:blipFill>
          <a:blip r:embed="rId2"/>
          <a:stretch>
            <a:fillRect/>
          </a:stretch>
        </p:blipFill>
        <p:spPr>
          <a:xfrm>
            <a:off x="1297860" y="1471529"/>
            <a:ext cx="2932782" cy="4818344"/>
          </a:xfrm>
          <a:prstGeom prst="rect">
            <a:avLst/>
          </a:prstGeom>
        </p:spPr>
      </p:pic>
      <p:sp>
        <p:nvSpPr>
          <p:cNvPr id="10" name="TextBox 9">
            <a:extLst>
              <a:ext uri="{FF2B5EF4-FFF2-40B4-BE49-F238E27FC236}">
                <a16:creationId xmlns:a16="http://schemas.microsoft.com/office/drawing/2014/main" id="{FC4DE688-00FC-C147-5374-DA44C1A98B01}"/>
              </a:ext>
            </a:extLst>
          </p:cNvPr>
          <p:cNvSpPr txBox="1"/>
          <p:nvPr/>
        </p:nvSpPr>
        <p:spPr>
          <a:xfrm>
            <a:off x="1145457" y="568127"/>
            <a:ext cx="8254182" cy="584775"/>
          </a:xfrm>
          <a:prstGeom prst="rect">
            <a:avLst/>
          </a:prstGeom>
          <a:noFill/>
        </p:spPr>
        <p:txBody>
          <a:bodyPr wrap="square" rtlCol="0">
            <a:spAutoFit/>
          </a:bodyPr>
          <a:lstStyle/>
          <a:p>
            <a:r>
              <a:rPr lang="en-US" sz="3200" b="1" dirty="0">
                <a:solidFill>
                  <a:schemeClr val="accent1"/>
                </a:solidFill>
              </a:rPr>
              <a:t>Diaper Changing Exercise Infant Room #1</a:t>
            </a:r>
          </a:p>
        </p:txBody>
      </p:sp>
      <p:sp>
        <p:nvSpPr>
          <p:cNvPr id="20" name="TextBox 19">
            <a:extLst>
              <a:ext uri="{FF2B5EF4-FFF2-40B4-BE49-F238E27FC236}">
                <a16:creationId xmlns:a16="http://schemas.microsoft.com/office/drawing/2014/main" id="{A85CE98C-6270-33D6-105A-9474112B2CF6}"/>
              </a:ext>
            </a:extLst>
          </p:cNvPr>
          <p:cNvSpPr txBox="1"/>
          <p:nvPr/>
        </p:nvSpPr>
        <p:spPr>
          <a:xfrm>
            <a:off x="5272548" y="1471529"/>
            <a:ext cx="3923071" cy="4801314"/>
          </a:xfrm>
          <a:prstGeom prst="rect">
            <a:avLst/>
          </a:prstGeom>
          <a:noFill/>
        </p:spPr>
        <p:txBody>
          <a:bodyPr wrap="square" rtlCol="0">
            <a:spAutoFit/>
          </a:bodyPr>
          <a:lstStyle/>
          <a:p>
            <a:pPr marL="285750" indent="-285750">
              <a:buFont typeface="Arial" panose="020B0604020202020204" pitchFamily="34" charset="0"/>
              <a:buChar char="•"/>
            </a:pPr>
            <a:r>
              <a:rPr lang="en-US" sz="2400" dirty="0"/>
              <a:t>Key: </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Diaper changing station </a:t>
            </a:r>
            <a:r>
              <a:rPr lang="en-US" sz="2400" b="1" dirty="0">
                <a:ln w="22225">
                  <a:solidFill>
                    <a:srgbClr val="FF0000"/>
                  </a:solidFill>
                  <a:prstDash val="solid"/>
                </a:ln>
                <a:solidFill>
                  <a:srgbClr val="FF0000"/>
                </a:solidFill>
              </a:rPr>
              <a:t>RED</a:t>
            </a:r>
          </a:p>
          <a:p>
            <a:pPr marL="742950" lvl="1" indent="-285750">
              <a:buFont typeface="Arial" panose="020B0604020202020204" pitchFamily="34" charset="0"/>
              <a:buChar char="•"/>
            </a:pPr>
            <a:endParaRPr lang="en-US" sz="2400" b="1" dirty="0">
              <a:ln w="22225">
                <a:solidFill>
                  <a:schemeClr val="accent2"/>
                </a:solidFill>
                <a:prstDash val="solid"/>
              </a:ln>
              <a:solidFill>
                <a:srgbClr val="FF0000"/>
              </a:solidFill>
            </a:endParaRPr>
          </a:p>
          <a:p>
            <a:pPr lvl="1"/>
            <a:endParaRPr lang="en-US" sz="2400" b="1" dirty="0">
              <a:ln w="22225">
                <a:solidFill>
                  <a:schemeClr val="accent2"/>
                </a:solidFill>
                <a:prstDash val="solid"/>
              </a:ln>
              <a:solidFill>
                <a:srgbClr val="FF0000"/>
              </a:solidFill>
            </a:endParaRPr>
          </a:p>
          <a:p>
            <a:pPr marL="742950" lvl="1" indent="-285750">
              <a:buFont typeface="Arial" panose="020B0604020202020204" pitchFamily="34" charset="0"/>
              <a:buChar char="•"/>
            </a:pPr>
            <a:r>
              <a:rPr lang="en-US" sz="2400" dirty="0"/>
              <a:t>Diaper changing hand wash sink </a:t>
            </a:r>
            <a:r>
              <a:rPr lang="en-US" sz="2400" b="1" dirty="0">
                <a:ln w="0"/>
                <a:solidFill>
                  <a:schemeClr val="accent1"/>
                </a:solidFill>
                <a:effectLst>
                  <a:outerShdw blurRad="38100" dist="25400" dir="5400000" algn="ctr" rotWithShape="0">
                    <a:srgbClr val="6E747A">
                      <a:alpha val="43000"/>
                    </a:srgbClr>
                  </a:outerShdw>
                </a:effectLst>
              </a:rPr>
              <a:t>BLUE</a:t>
            </a:r>
          </a:p>
          <a:p>
            <a:pPr marL="742950" lvl="1" indent="-285750">
              <a:buFont typeface="Arial" panose="020B0604020202020204" pitchFamily="34" charset="0"/>
              <a:buChar char="•"/>
            </a:pPr>
            <a:endParaRPr lang="en-US" sz="2400" dirty="0"/>
          </a:p>
          <a:p>
            <a:pPr lvl="1"/>
            <a:endParaRPr lang="en-US" sz="2400" dirty="0"/>
          </a:p>
          <a:p>
            <a:pPr marL="742950" lvl="1" indent="-285750">
              <a:buFont typeface="Arial" panose="020B0604020202020204" pitchFamily="34" charset="0"/>
              <a:buChar char="•"/>
            </a:pPr>
            <a:r>
              <a:rPr lang="en-US" sz="2400" dirty="0"/>
              <a:t>Food prep hand wash sink </a:t>
            </a:r>
            <a:r>
              <a:rPr lang="en-US" sz="2400" dirty="0">
                <a:ln w="0"/>
                <a:solidFill>
                  <a:schemeClr val="accent3"/>
                </a:solidFill>
                <a:effectLst>
                  <a:outerShdw blurRad="38100" dist="25400" dir="5400000" algn="ctr" rotWithShape="0">
                    <a:srgbClr val="6E747A">
                      <a:alpha val="43000"/>
                    </a:srgbClr>
                  </a:outerShdw>
                </a:effectLst>
              </a:rPr>
              <a:t>GREEN</a:t>
            </a:r>
          </a:p>
          <a:p>
            <a:pPr marL="742950" lvl="1" indent="-285750">
              <a:buFont typeface="Arial" panose="020B0604020202020204" pitchFamily="34" charset="0"/>
              <a:buChar char="•"/>
            </a:pPr>
            <a:endParaRPr lang="en-US" dirty="0"/>
          </a:p>
        </p:txBody>
      </p:sp>
      <p:sp>
        <p:nvSpPr>
          <p:cNvPr id="21" name="Arrow: Down 20">
            <a:extLst>
              <a:ext uri="{FF2B5EF4-FFF2-40B4-BE49-F238E27FC236}">
                <a16:creationId xmlns:a16="http://schemas.microsoft.com/office/drawing/2014/main" id="{A947569D-4F70-A108-DB1F-7D2F323A5525}"/>
              </a:ext>
            </a:extLst>
          </p:cNvPr>
          <p:cNvSpPr/>
          <p:nvPr/>
        </p:nvSpPr>
        <p:spPr>
          <a:xfrm flipH="1">
            <a:off x="1543668" y="3055374"/>
            <a:ext cx="142566" cy="37362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Left 21">
            <a:extLst>
              <a:ext uri="{FF2B5EF4-FFF2-40B4-BE49-F238E27FC236}">
                <a16:creationId xmlns:a16="http://schemas.microsoft.com/office/drawing/2014/main" id="{6B051867-1EE1-26D2-6DFB-D7B6D0729FC0}"/>
              </a:ext>
            </a:extLst>
          </p:cNvPr>
          <p:cNvSpPr/>
          <p:nvPr/>
        </p:nvSpPr>
        <p:spPr>
          <a:xfrm>
            <a:off x="2764251" y="4183625"/>
            <a:ext cx="519723" cy="12782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Left 22">
            <a:extLst>
              <a:ext uri="{FF2B5EF4-FFF2-40B4-BE49-F238E27FC236}">
                <a16:creationId xmlns:a16="http://schemas.microsoft.com/office/drawing/2014/main" id="{805E62D2-153A-1DEC-17BD-D1105C4C55F8}"/>
              </a:ext>
            </a:extLst>
          </p:cNvPr>
          <p:cNvSpPr/>
          <p:nvPr/>
        </p:nvSpPr>
        <p:spPr>
          <a:xfrm>
            <a:off x="1828800" y="4385187"/>
            <a:ext cx="462116" cy="117987"/>
          </a:xfrm>
          <a:prstGeom prst="lef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3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6AB95-4C85-B1FD-722C-FE027B41D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9CFAB-7622-9E28-7670-9FF5942C9950}"/>
              </a:ext>
            </a:extLst>
          </p:cNvPr>
          <p:cNvSpPr>
            <a:spLocks noGrp="1"/>
          </p:cNvSpPr>
          <p:nvPr>
            <p:ph type="title"/>
          </p:nvPr>
        </p:nvSpPr>
        <p:spPr/>
        <p:txBody>
          <a:bodyPr>
            <a:normAutofit fontScale="90000"/>
          </a:bodyPr>
          <a:lstStyle/>
          <a:p>
            <a:r>
              <a:rPr lang="en-US" b="1" dirty="0"/>
              <a:t>15A NCAC 18A .2802 APPROVAL OF CONSTRUCTION AND RENOVATION PLANS </a:t>
            </a:r>
            <a:endParaRPr lang="en-US" dirty="0"/>
          </a:p>
        </p:txBody>
      </p:sp>
      <p:sp>
        <p:nvSpPr>
          <p:cNvPr id="3" name="Content Placeholder 2">
            <a:extLst>
              <a:ext uri="{FF2B5EF4-FFF2-40B4-BE49-F238E27FC236}">
                <a16:creationId xmlns:a16="http://schemas.microsoft.com/office/drawing/2014/main" id="{56252362-5F4D-2197-C692-3D7DCEBA8B2C}"/>
              </a:ext>
            </a:extLst>
          </p:cNvPr>
          <p:cNvSpPr>
            <a:spLocks noGrp="1"/>
          </p:cNvSpPr>
          <p:nvPr>
            <p:ph idx="1"/>
          </p:nvPr>
        </p:nvSpPr>
        <p:spPr>
          <a:xfrm>
            <a:off x="838200" y="1851025"/>
            <a:ext cx="10515600" cy="4351338"/>
          </a:xfrm>
        </p:spPr>
        <p:txBody>
          <a:bodyPr>
            <a:normAutofit/>
          </a:bodyPr>
          <a:lstStyle/>
          <a:p>
            <a:r>
              <a:rPr lang="en-US" dirty="0"/>
              <a:t>(b) The local health department or the DHHS, Division of Public Health, Environmental Health Section, as applicable, </a:t>
            </a:r>
            <a:r>
              <a:rPr lang="en-US" dirty="0">
                <a:highlight>
                  <a:srgbClr val="FFFF00"/>
                </a:highlight>
              </a:rPr>
              <a:t>shall approve </a:t>
            </a:r>
            <a:r>
              <a:rPr lang="en-US" dirty="0"/>
              <a:t>plans described in Paragraph (a) of this Rule when the plans </a:t>
            </a:r>
            <a:r>
              <a:rPr lang="en-US" dirty="0">
                <a:highlight>
                  <a:srgbClr val="FFFF00"/>
                </a:highlight>
              </a:rPr>
              <a:t>meet the requirements of the rules</a:t>
            </a:r>
            <a:r>
              <a:rPr lang="en-US" dirty="0"/>
              <a:t> of this Section that pertain to the construction or renovation of child care centers. </a:t>
            </a:r>
          </a:p>
          <a:p>
            <a:r>
              <a:rPr lang="en-US" dirty="0"/>
              <a:t>(c) Construction and modifications shall comply with the plans approved pursuant to this Rule. </a:t>
            </a:r>
          </a:p>
        </p:txBody>
      </p:sp>
    </p:spTree>
    <p:extLst>
      <p:ext uri="{BB962C8B-B14F-4D97-AF65-F5344CB8AC3E}">
        <p14:creationId xmlns:p14="http://schemas.microsoft.com/office/powerpoint/2010/main" val="1153838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EE04EB-8E77-9748-FF72-08A802260D63}"/>
              </a:ext>
            </a:extLst>
          </p:cNvPr>
          <p:cNvPicPr>
            <a:picLocks noChangeAspect="1"/>
          </p:cNvPicPr>
          <p:nvPr/>
        </p:nvPicPr>
        <p:blipFill>
          <a:blip r:embed="rId2"/>
          <a:stretch>
            <a:fillRect/>
          </a:stretch>
        </p:blipFill>
        <p:spPr>
          <a:xfrm>
            <a:off x="1002891" y="1563329"/>
            <a:ext cx="2897811" cy="4624665"/>
          </a:xfrm>
          <a:prstGeom prst="rect">
            <a:avLst/>
          </a:prstGeom>
        </p:spPr>
      </p:pic>
      <p:pic>
        <p:nvPicPr>
          <p:cNvPr id="7" name="Picture 6">
            <a:extLst>
              <a:ext uri="{FF2B5EF4-FFF2-40B4-BE49-F238E27FC236}">
                <a16:creationId xmlns:a16="http://schemas.microsoft.com/office/drawing/2014/main" id="{F10D3EDA-5B26-6908-18EA-A01FD508B813}"/>
              </a:ext>
            </a:extLst>
          </p:cNvPr>
          <p:cNvPicPr>
            <a:picLocks noChangeAspect="1"/>
          </p:cNvPicPr>
          <p:nvPr/>
        </p:nvPicPr>
        <p:blipFill>
          <a:blip r:embed="rId3"/>
          <a:stretch>
            <a:fillRect/>
          </a:stretch>
        </p:blipFill>
        <p:spPr>
          <a:xfrm>
            <a:off x="3653234" y="2601695"/>
            <a:ext cx="247468" cy="311530"/>
          </a:xfrm>
          <a:prstGeom prst="rect">
            <a:avLst/>
          </a:prstGeom>
        </p:spPr>
      </p:pic>
      <p:sp>
        <p:nvSpPr>
          <p:cNvPr id="8" name="TextBox 7">
            <a:extLst>
              <a:ext uri="{FF2B5EF4-FFF2-40B4-BE49-F238E27FC236}">
                <a16:creationId xmlns:a16="http://schemas.microsoft.com/office/drawing/2014/main" id="{51E3BFA8-F6CA-C447-69FE-FDA8C1AA7ED0}"/>
              </a:ext>
            </a:extLst>
          </p:cNvPr>
          <p:cNvSpPr txBox="1"/>
          <p:nvPr/>
        </p:nvSpPr>
        <p:spPr>
          <a:xfrm>
            <a:off x="1002891" y="606157"/>
            <a:ext cx="8111613" cy="584775"/>
          </a:xfrm>
          <a:prstGeom prst="rect">
            <a:avLst/>
          </a:prstGeom>
          <a:noFill/>
        </p:spPr>
        <p:txBody>
          <a:bodyPr wrap="square" rtlCol="0">
            <a:spAutoFit/>
          </a:bodyPr>
          <a:lstStyle/>
          <a:p>
            <a:r>
              <a:rPr lang="en-US" sz="3200" b="1" dirty="0">
                <a:solidFill>
                  <a:schemeClr val="accent1"/>
                </a:solidFill>
              </a:rPr>
              <a:t>Diaper Changing Exercise Infant Room #2</a:t>
            </a:r>
          </a:p>
        </p:txBody>
      </p:sp>
      <p:sp>
        <p:nvSpPr>
          <p:cNvPr id="11" name="TextBox 10">
            <a:extLst>
              <a:ext uri="{FF2B5EF4-FFF2-40B4-BE49-F238E27FC236}">
                <a16:creationId xmlns:a16="http://schemas.microsoft.com/office/drawing/2014/main" id="{B821B012-51AF-6B96-259D-BE69F3FD365D}"/>
              </a:ext>
            </a:extLst>
          </p:cNvPr>
          <p:cNvSpPr txBox="1"/>
          <p:nvPr/>
        </p:nvSpPr>
        <p:spPr>
          <a:xfrm>
            <a:off x="5058697" y="2013613"/>
            <a:ext cx="3795252" cy="3724096"/>
          </a:xfrm>
          <a:prstGeom prst="rect">
            <a:avLst/>
          </a:prstGeom>
          <a:noFill/>
        </p:spPr>
        <p:txBody>
          <a:bodyPr wrap="square" rtlCol="0">
            <a:spAutoFit/>
          </a:bodyPr>
          <a:lstStyle/>
          <a:p>
            <a:pPr marL="285750" indent="-285750">
              <a:buFont typeface="Arial" panose="020B0604020202020204" pitchFamily="34" charset="0"/>
              <a:buChar char="•"/>
            </a:pPr>
            <a:r>
              <a:rPr lang="en-US" sz="2400" dirty="0"/>
              <a:t>Key: </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Diaper changing station </a:t>
            </a:r>
            <a:r>
              <a:rPr lang="en-US" sz="2400" b="1" dirty="0">
                <a:ln w="22225">
                  <a:solidFill>
                    <a:srgbClr val="FF0000"/>
                  </a:solidFill>
                  <a:prstDash val="solid"/>
                </a:ln>
                <a:solidFill>
                  <a:srgbClr val="FF0000"/>
                </a:solidFill>
              </a:rPr>
              <a:t>RED</a:t>
            </a:r>
          </a:p>
          <a:p>
            <a:pPr marL="742950" lvl="1" indent="-285750">
              <a:buFont typeface="Arial" panose="020B0604020202020204" pitchFamily="34" charset="0"/>
              <a:buChar char="•"/>
            </a:pPr>
            <a:endParaRPr lang="en-US" sz="2400" b="1" dirty="0">
              <a:ln w="22225">
                <a:solidFill>
                  <a:schemeClr val="accent2"/>
                </a:solidFill>
                <a:prstDash val="solid"/>
              </a:ln>
              <a:solidFill>
                <a:srgbClr val="FF0000"/>
              </a:solidFill>
            </a:endParaRPr>
          </a:p>
          <a:p>
            <a:pPr lvl="1"/>
            <a:endParaRPr lang="en-US" sz="2400" b="1" dirty="0">
              <a:ln w="22225">
                <a:solidFill>
                  <a:schemeClr val="accent2"/>
                </a:solidFill>
                <a:prstDash val="solid"/>
              </a:ln>
              <a:solidFill>
                <a:srgbClr val="FF0000"/>
              </a:solidFill>
            </a:endParaRPr>
          </a:p>
          <a:p>
            <a:pPr marL="742950" lvl="1" indent="-285750">
              <a:buFont typeface="Arial" panose="020B0604020202020204" pitchFamily="34" charset="0"/>
              <a:buChar char="•"/>
            </a:pPr>
            <a:r>
              <a:rPr lang="en-US" sz="2400" dirty="0"/>
              <a:t>Diaper changing hand wash sink </a:t>
            </a:r>
            <a:r>
              <a:rPr lang="en-US" sz="2400" b="1" dirty="0">
                <a:ln w="0"/>
                <a:solidFill>
                  <a:schemeClr val="accent1"/>
                </a:solidFill>
                <a:effectLst>
                  <a:outerShdw blurRad="38100" dist="25400" dir="5400000" algn="ctr" rotWithShape="0">
                    <a:srgbClr val="6E747A">
                      <a:alpha val="43000"/>
                    </a:srgbClr>
                  </a:outerShdw>
                </a:effectLst>
              </a:rPr>
              <a:t>BLUE</a:t>
            </a:r>
          </a:p>
          <a:p>
            <a:pPr lvl="1"/>
            <a:endParaRPr lang="en-US" sz="2000" dirty="0"/>
          </a:p>
        </p:txBody>
      </p:sp>
      <p:sp>
        <p:nvSpPr>
          <p:cNvPr id="12" name="Arrow: Left 11">
            <a:extLst>
              <a:ext uri="{FF2B5EF4-FFF2-40B4-BE49-F238E27FC236}">
                <a16:creationId xmlns:a16="http://schemas.microsoft.com/office/drawing/2014/main" id="{9DA39952-936C-DBA5-73BA-9786FAFBDD7B}"/>
              </a:ext>
            </a:extLst>
          </p:cNvPr>
          <p:cNvSpPr/>
          <p:nvPr/>
        </p:nvSpPr>
        <p:spPr>
          <a:xfrm>
            <a:off x="1877961" y="3429000"/>
            <a:ext cx="639097" cy="179439"/>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9C2357E4-617E-75EF-75A0-6B82F8064C7F}"/>
              </a:ext>
            </a:extLst>
          </p:cNvPr>
          <p:cNvSpPr/>
          <p:nvPr/>
        </p:nvSpPr>
        <p:spPr>
          <a:xfrm>
            <a:off x="3038168" y="2713703"/>
            <a:ext cx="491613" cy="884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737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loor plan of a bathroom&#10;&#10;AI-generated content may be incorrect.">
            <a:extLst>
              <a:ext uri="{FF2B5EF4-FFF2-40B4-BE49-F238E27FC236}">
                <a16:creationId xmlns:a16="http://schemas.microsoft.com/office/drawing/2014/main" id="{8F62D317-D4E7-1A13-CB81-6B9130CFF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87" y="1200150"/>
            <a:ext cx="2895600" cy="5657850"/>
          </a:xfrm>
          <a:prstGeom prst="rect">
            <a:avLst/>
          </a:prstGeom>
        </p:spPr>
      </p:pic>
      <p:sp>
        <p:nvSpPr>
          <p:cNvPr id="4" name="TextBox 3">
            <a:extLst>
              <a:ext uri="{FF2B5EF4-FFF2-40B4-BE49-F238E27FC236}">
                <a16:creationId xmlns:a16="http://schemas.microsoft.com/office/drawing/2014/main" id="{D9AEF0D6-81B3-C721-EBB3-7B90A55C0A74}"/>
              </a:ext>
            </a:extLst>
          </p:cNvPr>
          <p:cNvSpPr txBox="1"/>
          <p:nvPr/>
        </p:nvSpPr>
        <p:spPr>
          <a:xfrm>
            <a:off x="803787" y="323843"/>
            <a:ext cx="8058355" cy="584775"/>
          </a:xfrm>
          <a:prstGeom prst="rect">
            <a:avLst/>
          </a:prstGeom>
          <a:noFill/>
        </p:spPr>
        <p:txBody>
          <a:bodyPr wrap="square" rtlCol="0">
            <a:spAutoFit/>
          </a:bodyPr>
          <a:lstStyle/>
          <a:p>
            <a:r>
              <a:rPr lang="en-US" sz="3200" b="1" dirty="0">
                <a:solidFill>
                  <a:schemeClr val="accent1"/>
                </a:solidFill>
              </a:rPr>
              <a:t>Diaper Changing Exercise Infant Room #3</a:t>
            </a:r>
          </a:p>
        </p:txBody>
      </p:sp>
      <p:sp>
        <p:nvSpPr>
          <p:cNvPr id="7" name="Arrow: Right 6">
            <a:extLst>
              <a:ext uri="{FF2B5EF4-FFF2-40B4-BE49-F238E27FC236}">
                <a16:creationId xmlns:a16="http://schemas.microsoft.com/office/drawing/2014/main" id="{CB4CF1EA-0B91-0066-7E91-AA364A35B86C}"/>
              </a:ext>
            </a:extLst>
          </p:cNvPr>
          <p:cNvSpPr/>
          <p:nvPr/>
        </p:nvSpPr>
        <p:spPr>
          <a:xfrm>
            <a:off x="1347019" y="1533832"/>
            <a:ext cx="501446" cy="108155"/>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DE2A5A27-8068-B481-668E-2B11F90CC753}"/>
              </a:ext>
            </a:extLst>
          </p:cNvPr>
          <p:cNvSpPr/>
          <p:nvPr/>
        </p:nvSpPr>
        <p:spPr>
          <a:xfrm>
            <a:off x="1848465" y="2094271"/>
            <a:ext cx="117987" cy="43261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49AD3938-0ABF-F7D8-35ED-1FB51FA02A35}"/>
              </a:ext>
            </a:extLst>
          </p:cNvPr>
          <p:cNvSpPr/>
          <p:nvPr/>
        </p:nvSpPr>
        <p:spPr>
          <a:xfrm>
            <a:off x="1081548" y="2094270"/>
            <a:ext cx="117987" cy="43261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CF90999-1ACD-D1ED-4F36-E38CE861F0F6}"/>
              </a:ext>
            </a:extLst>
          </p:cNvPr>
          <p:cNvSpPr txBox="1"/>
          <p:nvPr/>
        </p:nvSpPr>
        <p:spPr>
          <a:xfrm>
            <a:off x="4788310" y="1307690"/>
            <a:ext cx="3704305" cy="5170646"/>
          </a:xfrm>
          <a:prstGeom prst="rect">
            <a:avLst/>
          </a:prstGeom>
          <a:noFill/>
        </p:spPr>
        <p:txBody>
          <a:bodyPr wrap="square" rtlCol="0">
            <a:spAutoFit/>
          </a:bodyPr>
          <a:lstStyle/>
          <a:p>
            <a:pPr marL="285750" indent="-285750">
              <a:buFont typeface="Arial" panose="020B0604020202020204" pitchFamily="34" charset="0"/>
              <a:buChar char="•"/>
            </a:pPr>
            <a:r>
              <a:rPr lang="en-US" sz="2400" dirty="0"/>
              <a:t>Key: </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Diaper changing station </a:t>
            </a:r>
            <a:r>
              <a:rPr lang="en-US" sz="2400" b="1" dirty="0">
                <a:ln w="22225">
                  <a:solidFill>
                    <a:srgbClr val="FF0000"/>
                  </a:solidFill>
                  <a:prstDash val="solid"/>
                </a:ln>
                <a:solidFill>
                  <a:srgbClr val="FF0000"/>
                </a:solidFill>
              </a:rPr>
              <a:t>RED</a:t>
            </a:r>
          </a:p>
          <a:p>
            <a:pPr marL="742950" lvl="1" indent="-285750">
              <a:buFont typeface="Arial" panose="020B0604020202020204" pitchFamily="34" charset="0"/>
              <a:buChar char="•"/>
            </a:pPr>
            <a:endParaRPr lang="en-US" sz="2400" b="1" dirty="0">
              <a:ln w="22225">
                <a:solidFill>
                  <a:schemeClr val="accent2"/>
                </a:solidFill>
                <a:prstDash val="solid"/>
              </a:ln>
              <a:solidFill>
                <a:srgbClr val="FF0000"/>
              </a:solidFill>
            </a:endParaRPr>
          </a:p>
          <a:p>
            <a:pPr lvl="1"/>
            <a:endParaRPr lang="en-US" sz="2400" b="1" dirty="0">
              <a:ln w="22225">
                <a:solidFill>
                  <a:schemeClr val="accent2"/>
                </a:solidFill>
                <a:prstDash val="solid"/>
              </a:ln>
              <a:solidFill>
                <a:srgbClr val="FF0000"/>
              </a:solidFill>
            </a:endParaRPr>
          </a:p>
          <a:p>
            <a:pPr marL="742950" lvl="1" indent="-285750">
              <a:buFont typeface="Arial" panose="020B0604020202020204" pitchFamily="34" charset="0"/>
              <a:buChar char="•"/>
            </a:pPr>
            <a:r>
              <a:rPr lang="en-US" sz="2400" dirty="0"/>
              <a:t>Diaper changing hand wash sink </a:t>
            </a:r>
            <a:r>
              <a:rPr lang="en-US" sz="2400" b="1" dirty="0">
                <a:ln w="0"/>
                <a:solidFill>
                  <a:schemeClr val="accent1"/>
                </a:solidFill>
                <a:effectLst>
                  <a:outerShdw blurRad="38100" dist="25400" dir="5400000" algn="ctr" rotWithShape="0">
                    <a:srgbClr val="6E747A">
                      <a:alpha val="43000"/>
                    </a:srgbClr>
                  </a:outerShdw>
                </a:effectLst>
              </a:rPr>
              <a:t>BLUE</a:t>
            </a:r>
          </a:p>
          <a:p>
            <a:pPr marL="742950" lvl="1" indent="-285750">
              <a:buFont typeface="Arial" panose="020B0604020202020204" pitchFamily="34" charset="0"/>
              <a:buChar char="•"/>
            </a:pPr>
            <a:endParaRPr lang="en-US" sz="2400" dirty="0"/>
          </a:p>
          <a:p>
            <a:pPr lvl="1"/>
            <a:endParaRPr lang="en-US" sz="2400" dirty="0"/>
          </a:p>
          <a:p>
            <a:pPr marL="742950" lvl="1" indent="-285750">
              <a:buFont typeface="Arial" panose="020B0604020202020204" pitchFamily="34" charset="0"/>
              <a:buChar char="•"/>
            </a:pPr>
            <a:r>
              <a:rPr lang="en-US" sz="2400" dirty="0"/>
              <a:t>Food prep hand wash sink </a:t>
            </a:r>
            <a:r>
              <a:rPr lang="en-US" sz="2400" dirty="0">
                <a:ln w="0"/>
                <a:solidFill>
                  <a:schemeClr val="accent3"/>
                </a:solidFill>
                <a:effectLst>
                  <a:outerShdw blurRad="38100" dist="25400" dir="5400000" algn="ctr" rotWithShape="0">
                    <a:srgbClr val="6E747A">
                      <a:alpha val="43000"/>
                    </a:srgbClr>
                  </a:outerShdw>
                </a:effectLst>
              </a:rPr>
              <a:t>GREEN</a:t>
            </a:r>
          </a:p>
          <a:p>
            <a:endParaRPr lang="en-US" dirty="0"/>
          </a:p>
        </p:txBody>
      </p:sp>
    </p:spTree>
    <p:extLst>
      <p:ext uri="{BB962C8B-B14F-4D97-AF65-F5344CB8AC3E}">
        <p14:creationId xmlns:p14="http://schemas.microsoft.com/office/powerpoint/2010/main" val="2884747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7994E-7F91-A27E-1B7C-17F0B5934EA5}"/>
              </a:ext>
            </a:extLst>
          </p:cNvPr>
          <p:cNvSpPr>
            <a:spLocks noGrp="1"/>
          </p:cNvSpPr>
          <p:nvPr>
            <p:ph type="title"/>
          </p:nvPr>
        </p:nvSpPr>
        <p:spPr>
          <a:xfrm>
            <a:off x="6901194" y="1483020"/>
            <a:ext cx="3354636" cy="2847413"/>
          </a:xfrm>
          <a:prstGeom prst="ellipse">
            <a:avLst/>
          </a:prstGeom>
        </p:spPr>
        <p:txBody>
          <a:bodyPr vert="horz" lIns="91440" tIns="45720" rIns="91440" bIns="45720" rtlCol="0" anchor="b">
            <a:normAutofit fontScale="90000"/>
          </a:bodyPr>
          <a:lstStyle/>
          <a:p>
            <a:r>
              <a:rPr lang="en-US" sz="3300" b="1" dirty="0">
                <a:solidFill>
                  <a:schemeClr val="tx1"/>
                </a:solidFill>
              </a:rPr>
              <a:t>Plan Review</a:t>
            </a:r>
            <a:br>
              <a:rPr lang="en-US" sz="3300" b="1" kern="1200" dirty="0">
                <a:solidFill>
                  <a:schemeClr val="tx1"/>
                </a:solidFill>
                <a:latin typeface="+mj-lt"/>
                <a:ea typeface="+mj-ea"/>
                <a:cs typeface="+mj-cs"/>
              </a:rPr>
            </a:br>
            <a:r>
              <a:rPr lang="en-US" sz="3300" b="1" kern="1200" dirty="0">
                <a:solidFill>
                  <a:schemeClr val="tx1"/>
                </a:solidFill>
                <a:latin typeface="+mj-lt"/>
                <a:ea typeface="+mj-ea"/>
                <a:cs typeface="+mj-cs"/>
              </a:rPr>
              <a:t>QUESTIONS</a:t>
            </a:r>
          </a:p>
        </p:txBody>
      </p:sp>
      <p:pic>
        <p:nvPicPr>
          <p:cNvPr id="5" name="Content Placeholder 4" descr="Shape, arrow">
            <a:extLst>
              <a:ext uri="{FF2B5EF4-FFF2-40B4-BE49-F238E27FC236}">
                <a16:creationId xmlns:a16="http://schemas.microsoft.com/office/drawing/2014/main" id="{83F2C45E-9D4E-C5FD-FB04-CCD384175A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6558" y="1790321"/>
            <a:ext cx="5604636" cy="3259839"/>
          </a:xfrm>
          <a:prstGeom prst="rect">
            <a:avLst/>
          </a:prstGeom>
        </p:spPr>
      </p:pic>
    </p:spTree>
    <p:extLst>
      <p:ext uri="{BB962C8B-B14F-4D97-AF65-F5344CB8AC3E}">
        <p14:creationId xmlns:p14="http://schemas.microsoft.com/office/powerpoint/2010/main" val="710179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38D78-03EB-CD4F-3DD1-7E5F7BF2D9F8}"/>
            </a:ext>
          </a:extLst>
        </p:cNvPr>
        <p:cNvGrpSpPr/>
        <p:nvPr/>
      </p:nvGrpSpPr>
      <p:grpSpPr>
        <a:xfrm>
          <a:off x="0" y="0"/>
          <a:ext cx="0" cy="0"/>
          <a:chOff x="0" y="0"/>
          <a:chExt cx="0" cy="0"/>
        </a:xfrm>
      </p:grpSpPr>
      <p:pic>
        <p:nvPicPr>
          <p:cNvPr id="3" name="Picture 2" descr="Graphical user interface, application, Word&#10;&#10;AI-generated content may be incorrect.">
            <a:extLst>
              <a:ext uri="{FF2B5EF4-FFF2-40B4-BE49-F238E27FC236}">
                <a16:creationId xmlns:a16="http://schemas.microsoft.com/office/drawing/2014/main" id="{2FD117A3-397D-2FBC-8323-FB2166176486}"/>
              </a:ext>
            </a:extLst>
          </p:cNvPr>
          <p:cNvPicPr>
            <a:picLocks noChangeAspect="1"/>
          </p:cNvPicPr>
          <p:nvPr/>
        </p:nvPicPr>
        <p:blipFill>
          <a:blip r:embed="rId2">
            <a:extLst>
              <a:ext uri="{28A0092B-C50C-407E-A947-70E740481C1C}">
                <a14:useLocalDpi xmlns:a14="http://schemas.microsoft.com/office/drawing/2010/main" val="0"/>
              </a:ext>
            </a:extLst>
          </a:blip>
          <a:srcRect l="23560" t="18400" r="25217" b="3466"/>
          <a:stretch>
            <a:fillRect/>
          </a:stretch>
        </p:blipFill>
        <p:spPr>
          <a:xfrm>
            <a:off x="3380232" y="0"/>
            <a:ext cx="5431536" cy="6714937"/>
          </a:xfrm>
          <a:prstGeom prst="rect">
            <a:avLst/>
          </a:prstGeom>
        </p:spPr>
      </p:pic>
      <p:sp>
        <p:nvSpPr>
          <p:cNvPr id="4" name="TextBox 3">
            <a:extLst>
              <a:ext uri="{FF2B5EF4-FFF2-40B4-BE49-F238E27FC236}">
                <a16:creationId xmlns:a16="http://schemas.microsoft.com/office/drawing/2014/main" id="{F072F72A-8C81-A402-BECE-046BC3170325}"/>
              </a:ext>
            </a:extLst>
          </p:cNvPr>
          <p:cNvSpPr txBox="1"/>
          <p:nvPr/>
        </p:nvSpPr>
        <p:spPr>
          <a:xfrm>
            <a:off x="563880" y="1353312"/>
            <a:ext cx="2816352" cy="707886"/>
          </a:xfrm>
          <a:prstGeom prst="rect">
            <a:avLst/>
          </a:prstGeom>
          <a:noFill/>
        </p:spPr>
        <p:txBody>
          <a:bodyPr wrap="square" rtlCol="0">
            <a:spAutoFit/>
          </a:bodyPr>
          <a:lstStyle/>
          <a:p>
            <a:r>
              <a:rPr lang="en-US" sz="4000" dirty="0"/>
              <a:t>Application </a:t>
            </a:r>
          </a:p>
        </p:txBody>
      </p:sp>
    </p:spTree>
    <p:extLst>
      <p:ext uri="{BB962C8B-B14F-4D97-AF65-F5344CB8AC3E}">
        <p14:creationId xmlns:p14="http://schemas.microsoft.com/office/powerpoint/2010/main" val="3565757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F90F5-2461-A507-92A4-CB5A682374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949A93-697E-18AC-8F99-BC5A8E2FDB16}"/>
              </a:ext>
            </a:extLst>
          </p:cNvPr>
          <p:cNvSpPr>
            <a:spLocks noGrp="1"/>
          </p:cNvSpPr>
          <p:nvPr>
            <p:ph type="title"/>
          </p:nvPr>
        </p:nvSpPr>
        <p:spPr>
          <a:xfrm>
            <a:off x="838200" y="365125"/>
            <a:ext cx="10515600" cy="1019175"/>
          </a:xfrm>
        </p:spPr>
        <p:txBody>
          <a:bodyPr/>
          <a:lstStyle/>
          <a:p>
            <a:r>
              <a:rPr lang="en-US" dirty="0"/>
              <a:t>Application Documentation   </a:t>
            </a:r>
          </a:p>
        </p:txBody>
      </p:sp>
      <p:sp>
        <p:nvSpPr>
          <p:cNvPr id="3" name="Content Placeholder 2">
            <a:extLst>
              <a:ext uri="{FF2B5EF4-FFF2-40B4-BE49-F238E27FC236}">
                <a16:creationId xmlns:a16="http://schemas.microsoft.com/office/drawing/2014/main" id="{EEB17BF9-A308-E1D2-E8B6-EE699ECB0A33}"/>
              </a:ext>
            </a:extLst>
          </p:cNvPr>
          <p:cNvSpPr>
            <a:spLocks noGrp="1"/>
          </p:cNvSpPr>
          <p:nvPr>
            <p:ph idx="1"/>
          </p:nvPr>
        </p:nvSpPr>
        <p:spPr>
          <a:xfrm>
            <a:off x="838200" y="1384300"/>
            <a:ext cx="10515600" cy="5232400"/>
          </a:xfrm>
        </p:spPr>
        <p:txBody>
          <a:bodyPr>
            <a:normAutofit fontScale="92500" lnSpcReduction="20000"/>
          </a:bodyPr>
          <a:lstStyle/>
          <a:p>
            <a:r>
              <a:rPr lang="en-US" dirty="0"/>
              <a:t>Completed Application</a:t>
            </a:r>
          </a:p>
          <a:p>
            <a:r>
              <a:rPr lang="en-US" dirty="0"/>
              <a:t>Site plan showing specific location of the property, buildings, playground, fencing, parking, utilities, dumpster, etc.</a:t>
            </a:r>
          </a:p>
          <a:p>
            <a:r>
              <a:rPr lang="en-US" dirty="0"/>
              <a:t>Floor plan drawn to scale of facility with the following labeled:</a:t>
            </a:r>
          </a:p>
          <a:p>
            <a:pPr lvl="1"/>
            <a:r>
              <a:rPr lang="en-US" dirty="0"/>
              <a:t>Kitchen, Utility rooms</a:t>
            </a:r>
          </a:p>
          <a:p>
            <a:pPr lvl="1"/>
            <a:r>
              <a:rPr lang="en-US" dirty="0"/>
              <a:t>Bathrooms</a:t>
            </a:r>
          </a:p>
          <a:p>
            <a:pPr lvl="1"/>
            <a:r>
              <a:rPr lang="en-US" dirty="0"/>
              <a:t>Diaper changing stations</a:t>
            </a:r>
          </a:p>
          <a:p>
            <a:pPr lvl="1"/>
            <a:r>
              <a:rPr lang="en-US" dirty="0"/>
              <a:t>Food preparation areas</a:t>
            </a:r>
          </a:p>
          <a:p>
            <a:pPr lvl="1"/>
            <a:r>
              <a:rPr lang="en-US" dirty="0"/>
              <a:t>Ice machines</a:t>
            </a:r>
          </a:p>
          <a:p>
            <a:pPr lvl="1"/>
            <a:r>
              <a:rPr lang="en-US" dirty="0"/>
              <a:t>Sinks (labeled with use)</a:t>
            </a:r>
          </a:p>
          <a:p>
            <a:pPr lvl="1"/>
            <a:r>
              <a:rPr lang="en-US" dirty="0"/>
              <a:t>Washer &amp; dryer </a:t>
            </a:r>
          </a:p>
          <a:p>
            <a:pPr lvl="1"/>
            <a:r>
              <a:rPr lang="en-US" dirty="0"/>
              <a:t>Cubbies/lockers</a:t>
            </a:r>
          </a:p>
          <a:p>
            <a:pPr lvl="1"/>
            <a:r>
              <a:rPr lang="en-US" dirty="0"/>
              <a:t>Storage areas (specify if lockable)</a:t>
            </a:r>
          </a:p>
          <a:p>
            <a:pPr lvl="1"/>
            <a:r>
              <a:rPr lang="en-US" dirty="0"/>
              <a:t>Sick child area</a:t>
            </a:r>
          </a:p>
          <a:p>
            <a:pPr lvl="1"/>
            <a:r>
              <a:rPr lang="en-US" dirty="0"/>
              <a:t>Offices</a:t>
            </a:r>
          </a:p>
          <a:p>
            <a:pPr lvl="1"/>
            <a:r>
              <a:rPr lang="en-US" dirty="0"/>
              <a:t>Washing facilities for solid waste containers</a:t>
            </a:r>
          </a:p>
          <a:p>
            <a:pPr lvl="1"/>
            <a:r>
              <a:rPr lang="en-US" dirty="0"/>
              <a:t>Classrooms with age group &amp; number of children indicated</a:t>
            </a:r>
          </a:p>
          <a:p>
            <a:endParaRPr lang="en-US" dirty="0"/>
          </a:p>
        </p:txBody>
      </p:sp>
    </p:spTree>
    <p:extLst>
      <p:ext uri="{BB962C8B-B14F-4D97-AF65-F5344CB8AC3E}">
        <p14:creationId xmlns:p14="http://schemas.microsoft.com/office/powerpoint/2010/main" val="200526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D25B9-678F-3F13-BBC5-B01A2CC9B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481DB7-A37A-0E81-837D-F411F6C1F056}"/>
              </a:ext>
            </a:extLst>
          </p:cNvPr>
          <p:cNvSpPr>
            <a:spLocks noGrp="1"/>
          </p:cNvSpPr>
          <p:nvPr>
            <p:ph type="title"/>
          </p:nvPr>
        </p:nvSpPr>
        <p:spPr/>
        <p:txBody>
          <a:bodyPr/>
          <a:lstStyle/>
          <a:p>
            <a:r>
              <a:rPr lang="en-US" dirty="0"/>
              <a:t>Application Documentation Continued   </a:t>
            </a:r>
          </a:p>
        </p:txBody>
      </p:sp>
      <p:sp>
        <p:nvSpPr>
          <p:cNvPr id="3" name="Content Placeholder 2">
            <a:extLst>
              <a:ext uri="{FF2B5EF4-FFF2-40B4-BE49-F238E27FC236}">
                <a16:creationId xmlns:a16="http://schemas.microsoft.com/office/drawing/2014/main" id="{62213749-9FBD-95BB-403D-9808ADB3E3CA}"/>
              </a:ext>
            </a:extLst>
          </p:cNvPr>
          <p:cNvSpPr>
            <a:spLocks noGrp="1"/>
          </p:cNvSpPr>
          <p:nvPr>
            <p:ph idx="1"/>
          </p:nvPr>
        </p:nvSpPr>
        <p:spPr/>
        <p:txBody>
          <a:bodyPr>
            <a:normAutofit/>
          </a:bodyPr>
          <a:lstStyle/>
          <a:p>
            <a:r>
              <a:rPr lang="en-US" dirty="0"/>
              <a:t>Equipment specification sheet for all food service and other equipment (refrigerator, water heater, dish machine, stove, exhaust fan, sinks, etc.) </a:t>
            </a:r>
          </a:p>
          <a:p>
            <a:r>
              <a:rPr lang="en-US" dirty="0"/>
              <a:t>Proposed Menu (one month minimum)</a:t>
            </a:r>
          </a:p>
          <a:p>
            <a:r>
              <a:rPr lang="en-US" dirty="0"/>
              <a:t>Locations of other Chain or Franchise Child Care Centers</a:t>
            </a:r>
          </a:p>
          <a:p>
            <a:r>
              <a:rPr lang="en-US" dirty="0"/>
              <a:t>Plumbing Plan (water supply including temperatures, waste plumbing, floor drains, floor sinks, water heater(s), tempering valves, washing facilities, laundry facilities, backflow prevention)</a:t>
            </a:r>
          </a:p>
          <a:p>
            <a:r>
              <a:rPr lang="en-US" dirty="0"/>
              <a:t>Water supply documentation (permits, applications, testing, etc.)</a:t>
            </a:r>
          </a:p>
          <a:p>
            <a:r>
              <a:rPr lang="en-US" dirty="0"/>
              <a:t>For wells/ground water supplies serving 25 or more people, documentation of compliance from DEQ </a:t>
            </a:r>
          </a:p>
          <a:p>
            <a:r>
              <a:rPr lang="en-US" dirty="0"/>
              <a:t>Sewage disposal documentation (permits, applications, inspections, etc.)</a:t>
            </a:r>
          </a:p>
          <a:p>
            <a:endParaRPr lang="en-US" dirty="0"/>
          </a:p>
          <a:p>
            <a:endParaRPr lang="en-US" dirty="0"/>
          </a:p>
        </p:txBody>
      </p:sp>
    </p:spTree>
    <p:extLst>
      <p:ext uri="{BB962C8B-B14F-4D97-AF65-F5344CB8AC3E}">
        <p14:creationId xmlns:p14="http://schemas.microsoft.com/office/powerpoint/2010/main" val="2256990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0" name="Straight Connector 9">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616D24CA-8269-08F7-3BB8-0526268BA81E}"/>
              </a:ext>
            </a:extLst>
          </p:cNvPr>
          <p:cNvSpPr>
            <a:spLocks noGrp="1"/>
          </p:cNvSpPr>
          <p:nvPr>
            <p:ph type="ctrTitle"/>
          </p:nvPr>
        </p:nvSpPr>
        <p:spPr>
          <a:xfrm>
            <a:off x="677335" y="1282701"/>
            <a:ext cx="5096060" cy="4307148"/>
          </a:xfrm>
        </p:spPr>
        <p:txBody>
          <a:bodyPr anchor="ctr">
            <a:normAutofit/>
          </a:bodyPr>
          <a:lstStyle/>
          <a:p>
            <a:r>
              <a:rPr lang="en-US" dirty="0"/>
              <a:t>Septic Systems &amp; Wells </a:t>
            </a:r>
            <a:br>
              <a:rPr lang="en-US" dirty="0"/>
            </a:br>
            <a:endParaRPr lang="en-US" dirty="0"/>
          </a:p>
        </p:txBody>
      </p:sp>
      <p:sp>
        <p:nvSpPr>
          <p:cNvPr id="18" name="Freeform: Shape 17">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9492953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5206c7d-ee11-4b55-90e5-ac8204f637ba" xsi:nil="true"/>
    <lcf76f155ced4ddcb4097134ff3c332f xmlns="f36cb3f5-6ea6-42b5-bbfa-54f76c708ee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FEE30422645A459041866543E5112E" ma:contentTypeVersion="15" ma:contentTypeDescription="Create a new document." ma:contentTypeScope="" ma:versionID="ad4748206974993da82240a98af310d9">
  <xsd:schema xmlns:xsd="http://www.w3.org/2001/XMLSchema" xmlns:xs="http://www.w3.org/2001/XMLSchema" xmlns:p="http://schemas.microsoft.com/office/2006/metadata/properties" xmlns:ns2="f36cb3f5-6ea6-42b5-bbfa-54f76c708ee7" xmlns:ns3="05206c7d-ee11-4b55-90e5-ac8204f637ba" targetNamespace="http://schemas.microsoft.com/office/2006/metadata/properties" ma:root="true" ma:fieldsID="567dabeb86b71f909eb0930112540867" ns2:_="" ns3:_="">
    <xsd:import namespace="f36cb3f5-6ea6-42b5-bbfa-54f76c708ee7"/>
    <xsd:import namespace="05206c7d-ee11-4b55-90e5-ac8204f637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6cb3f5-6ea6-42b5-bbfa-54f76c708e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206c7d-ee11-4b55-90e5-ac8204f637b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226c897-98c7-443b-a76d-cf00a5bcf808}" ma:internalName="TaxCatchAll" ma:showField="CatchAllData" ma:web="05206c7d-ee11-4b55-90e5-ac8204f637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432D27-11AE-4F73-A386-7F68AE99B5D0}">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97d0ee44-71da-4952-b9a3-b6844f65b1dd"/>
    <ds:schemaRef ds:uri="http://schemas.microsoft.com/office/infopath/2007/PartnerControls"/>
    <ds:schemaRef ds:uri="http://purl.org/dc/elements/1.1/"/>
    <ds:schemaRef ds:uri="bb2a2a52-10fc-43ec-9d46-9c9b576d8e28"/>
    <ds:schemaRef ds:uri="http://www.w3.org/XML/1998/namespace"/>
  </ds:schemaRefs>
</ds:datastoreItem>
</file>

<file path=customXml/itemProps2.xml><?xml version="1.0" encoding="utf-8"?>
<ds:datastoreItem xmlns:ds="http://schemas.openxmlformats.org/officeDocument/2006/customXml" ds:itemID="{2AE89B40-4171-482A-A37A-9AAB722E91D3}">
  <ds:schemaRefs>
    <ds:schemaRef ds:uri="http://schemas.microsoft.com/sharepoint/v3/contenttype/forms"/>
  </ds:schemaRefs>
</ds:datastoreItem>
</file>

<file path=customXml/itemProps3.xml><?xml version="1.0" encoding="utf-8"?>
<ds:datastoreItem xmlns:ds="http://schemas.openxmlformats.org/officeDocument/2006/customXml" ds:itemID="{667330FE-8C57-4A76-AB26-6E035C13D3F9}"/>
</file>

<file path=docProps/app.xml><?xml version="1.0" encoding="utf-8"?>
<Properties xmlns="http://schemas.openxmlformats.org/officeDocument/2006/extended-properties" xmlns:vt="http://schemas.openxmlformats.org/officeDocument/2006/docPropsVTypes">
  <Template>Facet</Template>
  <TotalTime>362</TotalTime>
  <Words>3512</Words>
  <Application>Microsoft Office PowerPoint</Application>
  <PresentationFormat>Widescreen</PresentationFormat>
  <Paragraphs>271</Paragraphs>
  <Slides>52</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Aptos</vt:lpstr>
      <vt:lpstr>Arial</vt:lpstr>
      <vt:lpstr>Calibri</vt:lpstr>
      <vt:lpstr>Cambria Math</vt:lpstr>
      <vt:lpstr>Times New Roman</vt:lpstr>
      <vt:lpstr>Trebuchet MS</vt:lpstr>
      <vt:lpstr>Wingdings</vt:lpstr>
      <vt:lpstr>Wingdings 2</vt:lpstr>
      <vt:lpstr>Wingdings 3</vt:lpstr>
      <vt:lpstr>Facet</vt:lpstr>
      <vt:lpstr>Plan Review Exercise Child Care SOP 2026 </vt:lpstr>
      <vt:lpstr>Plan Review and Exercises</vt:lpstr>
      <vt:lpstr>Plan Submission and Application   </vt:lpstr>
      <vt:lpstr>15A NCAC 18A .2802 APPROVAL OF CONSTRUCTION AND RENOVATION PLANS </vt:lpstr>
      <vt:lpstr>15A NCAC 18A .2802 APPROVAL OF CONSTRUCTION AND RENOVATION PLANS </vt:lpstr>
      <vt:lpstr>PowerPoint Presentation</vt:lpstr>
      <vt:lpstr>Application Documentation   </vt:lpstr>
      <vt:lpstr>Application Documentation Continued   </vt:lpstr>
      <vt:lpstr>Septic Systems &amp; Wells  </vt:lpstr>
      <vt:lpstr>15 NCAC 18A .2829</vt:lpstr>
      <vt:lpstr>Adequately Sized Septic System</vt:lpstr>
      <vt:lpstr>Basic Septic System</vt:lpstr>
      <vt:lpstr>Basic Wastewater Considerations</vt:lpstr>
      <vt:lpstr>Basic Considerations (cont.)</vt:lpstr>
      <vt:lpstr>Building Renovations and Change of Use</vt:lpstr>
      <vt:lpstr>15A NCAC 18A .2815 WATER SUPPLY </vt:lpstr>
      <vt:lpstr>PowerPoint Presentation</vt:lpstr>
      <vt:lpstr>Lead In Child Occupied Facilities  </vt:lpstr>
      <vt:lpstr>15A NCAC 18A .2816 LEAD POISONING HAZARDS IN CHILD CARE CENTERS </vt:lpstr>
      <vt:lpstr>15A NCAC 18A .2816 LEAD POISONING HAZARDS IN CHILD CARE CENTERS </vt:lpstr>
      <vt:lpstr>PowerPoint Presentation</vt:lpstr>
      <vt:lpstr>Hot Water and Refrigeration Requirements </vt:lpstr>
      <vt:lpstr>.2815 (d) – Hot Water Requirements</vt:lpstr>
      <vt:lpstr>.2815 (e) – Hot Water Requirements</vt:lpstr>
      <vt:lpstr>Water Heater Calculator</vt:lpstr>
      <vt:lpstr>Water Heater Calculator</vt:lpstr>
      <vt:lpstr>PowerPoint Presentation</vt:lpstr>
      <vt:lpstr>PowerPoint Presentation</vt:lpstr>
      <vt:lpstr>.2810 (a) &amp; .2806 (j)(1) Refrigeration Requirements</vt:lpstr>
      <vt:lpstr>Domestic Refrigeration Reminder</vt:lpstr>
      <vt:lpstr>Refrigeration Calculator</vt:lpstr>
      <vt:lpstr>Refrigeration Calculator</vt:lpstr>
      <vt:lpstr>Refrigeration Calculator  https://ehs.dph.ncdhhs.gov/faf/food/planreview/docs/RefrigerationCalculator-4-12.xls</vt:lpstr>
      <vt:lpstr>PowerPoint Presentation</vt:lpstr>
      <vt:lpstr>Kitchen Area  </vt:lpstr>
      <vt:lpstr>15A NCAC 18A .2810 SPECIFICATIONS FOR KITCHENS, FOOD PREPARATION AREAS, AND FOOD SERVICE AREAS  </vt:lpstr>
      <vt:lpstr>15A NCAC 18A .2810 SPECIFICATIONS FOR KITCHENS, FOOD PREPARATION AREAS AND FOOD SERVICE AREAS  </vt:lpstr>
      <vt:lpstr>PowerPoint Presentation</vt:lpstr>
      <vt:lpstr>Food Preparation Area  </vt:lpstr>
      <vt:lpstr>15A NCAC 18A .2810 SPECIFICATIONS FOR KITCHENS, FOOD PREPARATION AREAS, AND FOOD SERVICE AREAS</vt:lpstr>
      <vt:lpstr>=  Food Preparation Area</vt:lpstr>
      <vt:lpstr>Does each classroom in a child care center require a Food Preparation Area? -NO</vt:lpstr>
      <vt:lpstr>Food Preparation Area Exercise Infant Room #1</vt:lpstr>
      <vt:lpstr>Food Preparation Area Exercise Infant Room #2</vt:lpstr>
      <vt:lpstr>Food Preparation Area Exercise Toddler/Infant Room #3</vt:lpstr>
      <vt:lpstr>Diaper Changing </vt:lpstr>
      <vt:lpstr>(a) In child care centers, children in diapers shall be changed at stations designated for diapering or toileting. Each diaper changing station shall include a handwash lavatory. For child care centers licensed for fewer than 13 children and located in a residence, and for diaper changing areas designated for school age children, a handwash lavatory shall be in or next to the diaper changing area.</vt:lpstr>
      <vt:lpstr>PowerPoint Presentation</vt:lpstr>
      <vt:lpstr>PowerPoint Presentation</vt:lpstr>
      <vt:lpstr>PowerPoint Presentation</vt:lpstr>
      <vt:lpstr>PowerPoint Presentation</vt:lpstr>
      <vt:lpstr>Plan Review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Pearsall, Robert</dc:creator>
  <cp:lastModifiedBy>Pearsall, Robert</cp:lastModifiedBy>
  <cp:revision>15</cp:revision>
  <dcterms:created xsi:type="dcterms:W3CDTF">2026-02-23T20:40:14Z</dcterms:created>
  <dcterms:modified xsi:type="dcterms:W3CDTF">2026-03-05T14:09:01Z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0x010100AAFEE30422645A459041866543E5112E</vt:lpwstr>
  </property>
</Properties>
</file>