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03" r:id="rId4"/>
  </p:sldMasterIdLst>
  <p:notesMasterIdLst>
    <p:notesMasterId r:id="rId68"/>
  </p:notesMasterIdLst>
  <p:handoutMasterIdLst>
    <p:handoutMasterId r:id="rId69"/>
  </p:handoutMasterIdLst>
  <p:sldIdLst>
    <p:sldId id="257" r:id="rId5"/>
    <p:sldId id="394" r:id="rId6"/>
    <p:sldId id="309" r:id="rId7"/>
    <p:sldId id="396" r:id="rId8"/>
    <p:sldId id="383" r:id="rId9"/>
    <p:sldId id="384" r:id="rId10"/>
    <p:sldId id="385" r:id="rId11"/>
    <p:sldId id="386" r:id="rId12"/>
    <p:sldId id="388" r:id="rId13"/>
    <p:sldId id="389" r:id="rId14"/>
    <p:sldId id="390" r:id="rId15"/>
    <p:sldId id="391" r:id="rId16"/>
    <p:sldId id="392" r:id="rId17"/>
    <p:sldId id="310" r:id="rId18"/>
    <p:sldId id="403" r:id="rId19"/>
    <p:sldId id="382" r:id="rId20"/>
    <p:sldId id="296" r:id="rId21"/>
    <p:sldId id="369" r:id="rId22"/>
    <p:sldId id="342" r:id="rId23"/>
    <p:sldId id="297" r:id="rId24"/>
    <p:sldId id="312" r:id="rId25"/>
    <p:sldId id="327" r:id="rId26"/>
    <p:sldId id="334" r:id="rId27"/>
    <p:sldId id="311" r:id="rId28"/>
    <p:sldId id="259" r:id="rId29"/>
    <p:sldId id="345" r:id="rId30"/>
    <p:sldId id="397" r:id="rId31"/>
    <p:sldId id="398" r:id="rId32"/>
    <p:sldId id="399" r:id="rId33"/>
    <p:sldId id="400" r:id="rId34"/>
    <p:sldId id="401" r:id="rId35"/>
    <p:sldId id="344" r:id="rId36"/>
    <p:sldId id="354" r:id="rId37"/>
    <p:sldId id="402" r:id="rId38"/>
    <p:sldId id="363" r:id="rId39"/>
    <p:sldId id="378" r:id="rId40"/>
    <p:sldId id="405" r:id="rId41"/>
    <p:sldId id="367" r:id="rId42"/>
    <p:sldId id="395" r:id="rId43"/>
    <p:sldId id="393" r:id="rId44"/>
    <p:sldId id="333" r:id="rId45"/>
    <p:sldId id="332" r:id="rId46"/>
    <p:sldId id="331" r:id="rId47"/>
    <p:sldId id="330" r:id="rId48"/>
    <p:sldId id="341" r:id="rId49"/>
    <p:sldId id="335" r:id="rId50"/>
    <p:sldId id="314" r:id="rId51"/>
    <p:sldId id="336" r:id="rId52"/>
    <p:sldId id="329" r:id="rId53"/>
    <p:sldId id="366" r:id="rId54"/>
    <p:sldId id="308" r:id="rId55"/>
    <p:sldId id="362" r:id="rId56"/>
    <p:sldId id="281" r:id="rId57"/>
    <p:sldId id="276" r:id="rId58"/>
    <p:sldId id="298" r:id="rId59"/>
    <p:sldId id="299" r:id="rId60"/>
    <p:sldId id="300" r:id="rId61"/>
    <p:sldId id="301" r:id="rId62"/>
    <p:sldId id="268" r:id="rId63"/>
    <p:sldId id="272" r:id="rId64"/>
    <p:sldId id="271" r:id="rId65"/>
    <p:sldId id="319" r:id="rId66"/>
    <p:sldId id="303" r:id="rId67"/>
  </p:sldIdLst>
  <p:sldSz cx="9144000" cy="6858000" type="screen4x3"/>
  <p:notesSz cx="69977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009443-1563-40C3-9645-3DFA69A12D9B}" v="58" dt="2026-03-05T16:46:10.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538" autoAdjust="0"/>
    <p:restoredTop sz="95297" autoAdjust="0"/>
  </p:normalViewPr>
  <p:slideViewPr>
    <p:cSldViewPr>
      <p:cViewPr varScale="1">
        <p:scale>
          <a:sx n="82" d="100"/>
          <a:sy n="82" d="100"/>
        </p:scale>
        <p:origin x="1939" y="1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5453"/>
    </p:cViewPr>
  </p:sorterViewPr>
  <p:notesViewPr>
    <p:cSldViewPr>
      <p:cViewPr varScale="1">
        <p:scale>
          <a:sx n="55" d="100"/>
          <a:sy n="55" d="100"/>
        </p:scale>
        <p:origin x="-630" y="-102"/>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AFD8E4-110E-44B7-90D8-E031B6E00FF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24DA332-DAB3-43A0-99D9-E4C9DC3E5FEE}">
      <dgm:prSet/>
      <dgm:spPr/>
      <dgm:t>
        <a:bodyPr/>
        <a:lstStyle/>
        <a:p>
          <a:r>
            <a:rPr lang="en-US"/>
            <a:t>Fecal-Oral</a:t>
          </a:r>
        </a:p>
      </dgm:t>
    </dgm:pt>
    <dgm:pt modelId="{D0F478BC-E640-4A4C-9ED9-591A6D062643}" type="parTrans" cxnId="{1CC0CE74-FC81-4385-9C65-5804518B4A00}">
      <dgm:prSet/>
      <dgm:spPr/>
      <dgm:t>
        <a:bodyPr/>
        <a:lstStyle/>
        <a:p>
          <a:endParaRPr lang="en-US"/>
        </a:p>
      </dgm:t>
    </dgm:pt>
    <dgm:pt modelId="{F8C90E0B-002D-4483-9A16-C5CFD24869B0}" type="sibTrans" cxnId="{1CC0CE74-FC81-4385-9C65-5804518B4A00}">
      <dgm:prSet/>
      <dgm:spPr/>
      <dgm:t>
        <a:bodyPr/>
        <a:lstStyle/>
        <a:p>
          <a:endParaRPr lang="en-US"/>
        </a:p>
      </dgm:t>
    </dgm:pt>
    <dgm:pt modelId="{B713446D-5E3E-4843-8E79-6F80FFA321A6}">
      <dgm:prSet/>
      <dgm:spPr/>
      <dgm:t>
        <a:bodyPr/>
        <a:lstStyle/>
        <a:p>
          <a:r>
            <a:rPr lang="en-US"/>
            <a:t>Blood</a:t>
          </a:r>
        </a:p>
      </dgm:t>
    </dgm:pt>
    <dgm:pt modelId="{565622B8-40A5-4C4D-9B1B-4AE2E8F66CE7}" type="parTrans" cxnId="{B1801B1C-BF9E-4D18-A316-44BCD218574B}">
      <dgm:prSet/>
      <dgm:spPr/>
      <dgm:t>
        <a:bodyPr/>
        <a:lstStyle/>
        <a:p>
          <a:endParaRPr lang="en-US"/>
        </a:p>
      </dgm:t>
    </dgm:pt>
    <dgm:pt modelId="{C6A623F4-D7AD-449E-8A87-2EFA32A42FCD}" type="sibTrans" cxnId="{B1801B1C-BF9E-4D18-A316-44BCD218574B}">
      <dgm:prSet/>
      <dgm:spPr/>
      <dgm:t>
        <a:bodyPr/>
        <a:lstStyle/>
        <a:p>
          <a:endParaRPr lang="en-US"/>
        </a:p>
      </dgm:t>
    </dgm:pt>
    <dgm:pt modelId="{6E9BE747-4B61-4DD2-9283-6A2398E76A8F}">
      <dgm:prSet/>
      <dgm:spPr/>
      <dgm:t>
        <a:bodyPr/>
        <a:lstStyle/>
        <a:p>
          <a:r>
            <a:rPr lang="en-US"/>
            <a:t>Food and drinking water</a:t>
          </a:r>
        </a:p>
      </dgm:t>
    </dgm:pt>
    <dgm:pt modelId="{12BE4628-8199-43AF-8212-6BE6FD7B27FF}" type="parTrans" cxnId="{77BB3EA8-9F7B-4A7F-9B02-A3392AA6B8D5}">
      <dgm:prSet/>
      <dgm:spPr/>
      <dgm:t>
        <a:bodyPr/>
        <a:lstStyle/>
        <a:p>
          <a:endParaRPr lang="en-US"/>
        </a:p>
      </dgm:t>
    </dgm:pt>
    <dgm:pt modelId="{21BA1B73-42F8-45CE-BF06-1F7E88D197E5}" type="sibTrans" cxnId="{77BB3EA8-9F7B-4A7F-9B02-A3392AA6B8D5}">
      <dgm:prSet/>
      <dgm:spPr/>
      <dgm:t>
        <a:bodyPr/>
        <a:lstStyle/>
        <a:p>
          <a:endParaRPr lang="en-US"/>
        </a:p>
      </dgm:t>
    </dgm:pt>
    <dgm:pt modelId="{74923492-0825-405B-BFC1-6DAACA8E9FFA}">
      <dgm:prSet/>
      <dgm:spPr/>
      <dgm:t>
        <a:bodyPr/>
        <a:lstStyle/>
        <a:p>
          <a:r>
            <a:rPr lang="en-US"/>
            <a:t>Surfaces </a:t>
          </a:r>
        </a:p>
      </dgm:t>
    </dgm:pt>
    <dgm:pt modelId="{7CDE1B7A-4561-4C8D-9911-517B6E36BDED}" type="parTrans" cxnId="{998DDE53-5916-420D-91B3-49A275628015}">
      <dgm:prSet/>
      <dgm:spPr/>
      <dgm:t>
        <a:bodyPr/>
        <a:lstStyle/>
        <a:p>
          <a:endParaRPr lang="en-US"/>
        </a:p>
      </dgm:t>
    </dgm:pt>
    <dgm:pt modelId="{17316588-2F9A-4523-89B7-6109C2F48261}" type="sibTrans" cxnId="{998DDE53-5916-420D-91B3-49A275628015}">
      <dgm:prSet/>
      <dgm:spPr/>
      <dgm:t>
        <a:bodyPr/>
        <a:lstStyle/>
        <a:p>
          <a:endParaRPr lang="en-US"/>
        </a:p>
      </dgm:t>
    </dgm:pt>
    <dgm:pt modelId="{1D5F1F21-577D-436C-BB6D-D73138FA101D}">
      <dgm:prSet/>
      <dgm:spPr/>
      <dgm:t>
        <a:bodyPr/>
        <a:lstStyle/>
        <a:p>
          <a:r>
            <a:rPr lang="en-US"/>
            <a:t>Animal to human</a:t>
          </a:r>
        </a:p>
      </dgm:t>
    </dgm:pt>
    <dgm:pt modelId="{FD929109-D423-4411-BEFE-6D374DD4C009}" type="parTrans" cxnId="{37C26CC8-7356-4D83-A592-B79E5695F785}">
      <dgm:prSet/>
      <dgm:spPr/>
      <dgm:t>
        <a:bodyPr/>
        <a:lstStyle/>
        <a:p>
          <a:endParaRPr lang="en-US"/>
        </a:p>
      </dgm:t>
    </dgm:pt>
    <dgm:pt modelId="{8E3686F4-85BD-4313-8087-8D5B3A311314}" type="sibTrans" cxnId="{37C26CC8-7356-4D83-A592-B79E5695F785}">
      <dgm:prSet/>
      <dgm:spPr/>
      <dgm:t>
        <a:bodyPr/>
        <a:lstStyle/>
        <a:p>
          <a:endParaRPr lang="en-US"/>
        </a:p>
      </dgm:t>
    </dgm:pt>
    <dgm:pt modelId="{B7156631-BF0D-4597-B60D-5BF4FFB1C31F}">
      <dgm:prSet/>
      <dgm:spPr/>
      <dgm:t>
        <a:bodyPr/>
        <a:lstStyle/>
        <a:p>
          <a:r>
            <a:rPr lang="en-US"/>
            <a:t>Airborne</a:t>
          </a:r>
        </a:p>
      </dgm:t>
    </dgm:pt>
    <dgm:pt modelId="{21ACD21E-FA2C-49A8-AC7F-113E32D3FD58}" type="parTrans" cxnId="{BD8AF1C2-D5B6-4611-9D8F-BE905FC78DA3}">
      <dgm:prSet/>
      <dgm:spPr/>
      <dgm:t>
        <a:bodyPr/>
        <a:lstStyle/>
        <a:p>
          <a:endParaRPr lang="en-US"/>
        </a:p>
      </dgm:t>
    </dgm:pt>
    <dgm:pt modelId="{6A6CCC57-F0F7-4C8D-8F52-47B497178398}" type="sibTrans" cxnId="{BD8AF1C2-D5B6-4611-9D8F-BE905FC78DA3}">
      <dgm:prSet/>
      <dgm:spPr/>
      <dgm:t>
        <a:bodyPr/>
        <a:lstStyle/>
        <a:p>
          <a:endParaRPr lang="en-US"/>
        </a:p>
      </dgm:t>
    </dgm:pt>
    <dgm:pt modelId="{8EC2A6D6-A787-4C46-B1F7-BE42E28FB202}" type="pres">
      <dgm:prSet presAssocID="{D6AFD8E4-110E-44B7-90D8-E031B6E00FF5}" presName="linear" presStyleCnt="0">
        <dgm:presLayoutVars>
          <dgm:animLvl val="lvl"/>
          <dgm:resizeHandles val="exact"/>
        </dgm:presLayoutVars>
      </dgm:prSet>
      <dgm:spPr/>
    </dgm:pt>
    <dgm:pt modelId="{0ADE2467-F91F-4061-B9FB-093A08F31DFB}" type="pres">
      <dgm:prSet presAssocID="{A24DA332-DAB3-43A0-99D9-E4C9DC3E5FEE}" presName="parentText" presStyleLbl="node1" presStyleIdx="0" presStyleCnt="6">
        <dgm:presLayoutVars>
          <dgm:chMax val="0"/>
          <dgm:bulletEnabled val="1"/>
        </dgm:presLayoutVars>
      </dgm:prSet>
      <dgm:spPr/>
    </dgm:pt>
    <dgm:pt modelId="{94B27DF8-EE3F-4634-80C9-49486AE104A0}" type="pres">
      <dgm:prSet presAssocID="{F8C90E0B-002D-4483-9A16-C5CFD24869B0}" presName="spacer" presStyleCnt="0"/>
      <dgm:spPr/>
    </dgm:pt>
    <dgm:pt modelId="{B41075C1-5F82-4A99-8367-B0643F5818CA}" type="pres">
      <dgm:prSet presAssocID="{B713446D-5E3E-4843-8E79-6F80FFA321A6}" presName="parentText" presStyleLbl="node1" presStyleIdx="1" presStyleCnt="6">
        <dgm:presLayoutVars>
          <dgm:chMax val="0"/>
          <dgm:bulletEnabled val="1"/>
        </dgm:presLayoutVars>
      </dgm:prSet>
      <dgm:spPr/>
    </dgm:pt>
    <dgm:pt modelId="{8A7FADAC-BF93-4DD0-8D98-104D3C17C7A6}" type="pres">
      <dgm:prSet presAssocID="{C6A623F4-D7AD-449E-8A87-2EFA32A42FCD}" presName="spacer" presStyleCnt="0"/>
      <dgm:spPr/>
    </dgm:pt>
    <dgm:pt modelId="{91FADCA8-C17B-42A9-BFD1-353EBB6C7F93}" type="pres">
      <dgm:prSet presAssocID="{6E9BE747-4B61-4DD2-9283-6A2398E76A8F}" presName="parentText" presStyleLbl="node1" presStyleIdx="2" presStyleCnt="6">
        <dgm:presLayoutVars>
          <dgm:chMax val="0"/>
          <dgm:bulletEnabled val="1"/>
        </dgm:presLayoutVars>
      </dgm:prSet>
      <dgm:spPr/>
    </dgm:pt>
    <dgm:pt modelId="{7BDCB59F-E63F-4882-BBB4-A3E850642B05}" type="pres">
      <dgm:prSet presAssocID="{21BA1B73-42F8-45CE-BF06-1F7E88D197E5}" presName="spacer" presStyleCnt="0"/>
      <dgm:spPr/>
    </dgm:pt>
    <dgm:pt modelId="{EEC7EBCD-0F12-4D96-B27B-1786FF09268A}" type="pres">
      <dgm:prSet presAssocID="{74923492-0825-405B-BFC1-6DAACA8E9FFA}" presName="parentText" presStyleLbl="node1" presStyleIdx="3" presStyleCnt="6">
        <dgm:presLayoutVars>
          <dgm:chMax val="0"/>
          <dgm:bulletEnabled val="1"/>
        </dgm:presLayoutVars>
      </dgm:prSet>
      <dgm:spPr/>
    </dgm:pt>
    <dgm:pt modelId="{42F055B7-3898-43BD-905B-8C81C8B55998}" type="pres">
      <dgm:prSet presAssocID="{17316588-2F9A-4523-89B7-6109C2F48261}" presName="spacer" presStyleCnt="0"/>
      <dgm:spPr/>
    </dgm:pt>
    <dgm:pt modelId="{2C982035-7AD8-47DB-9C68-E6CA829938C9}" type="pres">
      <dgm:prSet presAssocID="{1D5F1F21-577D-436C-BB6D-D73138FA101D}" presName="parentText" presStyleLbl="node1" presStyleIdx="4" presStyleCnt="6">
        <dgm:presLayoutVars>
          <dgm:chMax val="0"/>
          <dgm:bulletEnabled val="1"/>
        </dgm:presLayoutVars>
      </dgm:prSet>
      <dgm:spPr/>
    </dgm:pt>
    <dgm:pt modelId="{C8143395-A687-4CD9-9EDC-52AE787ED271}" type="pres">
      <dgm:prSet presAssocID="{8E3686F4-85BD-4313-8087-8D5B3A311314}" presName="spacer" presStyleCnt="0"/>
      <dgm:spPr/>
    </dgm:pt>
    <dgm:pt modelId="{7A756EF7-DAC1-4AFE-9796-4C6113F6C595}" type="pres">
      <dgm:prSet presAssocID="{B7156631-BF0D-4597-B60D-5BF4FFB1C31F}" presName="parentText" presStyleLbl="node1" presStyleIdx="5" presStyleCnt="6">
        <dgm:presLayoutVars>
          <dgm:chMax val="0"/>
          <dgm:bulletEnabled val="1"/>
        </dgm:presLayoutVars>
      </dgm:prSet>
      <dgm:spPr/>
    </dgm:pt>
  </dgm:ptLst>
  <dgm:cxnLst>
    <dgm:cxn modelId="{1ECDB909-8344-436E-9B70-6D271A2D0881}" type="presOf" srcId="{74923492-0825-405B-BFC1-6DAACA8E9FFA}" destId="{EEC7EBCD-0F12-4D96-B27B-1786FF09268A}" srcOrd="0" destOrd="0" presId="urn:microsoft.com/office/officeart/2005/8/layout/vList2"/>
    <dgm:cxn modelId="{4C862117-77BB-4282-BB09-8B970AAF6635}" type="presOf" srcId="{B7156631-BF0D-4597-B60D-5BF4FFB1C31F}" destId="{7A756EF7-DAC1-4AFE-9796-4C6113F6C595}" srcOrd="0" destOrd="0" presId="urn:microsoft.com/office/officeart/2005/8/layout/vList2"/>
    <dgm:cxn modelId="{B1801B1C-BF9E-4D18-A316-44BCD218574B}" srcId="{D6AFD8E4-110E-44B7-90D8-E031B6E00FF5}" destId="{B713446D-5E3E-4843-8E79-6F80FFA321A6}" srcOrd="1" destOrd="0" parTransId="{565622B8-40A5-4C4D-9B1B-4AE2E8F66CE7}" sibTransId="{C6A623F4-D7AD-449E-8A87-2EFA32A42FCD}"/>
    <dgm:cxn modelId="{DCEA0071-2DB2-4DB2-8969-BAD4A4F823C5}" type="presOf" srcId="{D6AFD8E4-110E-44B7-90D8-E031B6E00FF5}" destId="{8EC2A6D6-A787-4C46-B1F7-BE42E28FB202}" srcOrd="0" destOrd="0" presId="urn:microsoft.com/office/officeart/2005/8/layout/vList2"/>
    <dgm:cxn modelId="{998DDE53-5916-420D-91B3-49A275628015}" srcId="{D6AFD8E4-110E-44B7-90D8-E031B6E00FF5}" destId="{74923492-0825-405B-BFC1-6DAACA8E9FFA}" srcOrd="3" destOrd="0" parTransId="{7CDE1B7A-4561-4C8D-9911-517B6E36BDED}" sibTransId="{17316588-2F9A-4523-89B7-6109C2F48261}"/>
    <dgm:cxn modelId="{1CC0CE74-FC81-4385-9C65-5804518B4A00}" srcId="{D6AFD8E4-110E-44B7-90D8-E031B6E00FF5}" destId="{A24DA332-DAB3-43A0-99D9-E4C9DC3E5FEE}" srcOrd="0" destOrd="0" parTransId="{D0F478BC-E640-4A4C-9ED9-591A6D062643}" sibTransId="{F8C90E0B-002D-4483-9A16-C5CFD24869B0}"/>
    <dgm:cxn modelId="{5E9CD685-8D88-4B31-B70B-441E5A11E33B}" type="presOf" srcId="{6E9BE747-4B61-4DD2-9283-6A2398E76A8F}" destId="{91FADCA8-C17B-42A9-BFD1-353EBB6C7F93}" srcOrd="0" destOrd="0" presId="urn:microsoft.com/office/officeart/2005/8/layout/vList2"/>
    <dgm:cxn modelId="{77BB3EA8-9F7B-4A7F-9B02-A3392AA6B8D5}" srcId="{D6AFD8E4-110E-44B7-90D8-E031B6E00FF5}" destId="{6E9BE747-4B61-4DD2-9283-6A2398E76A8F}" srcOrd="2" destOrd="0" parTransId="{12BE4628-8199-43AF-8212-6BE6FD7B27FF}" sibTransId="{21BA1B73-42F8-45CE-BF06-1F7E88D197E5}"/>
    <dgm:cxn modelId="{EA0795B6-6D22-4E3B-B03F-09EA92D9DFE9}" type="presOf" srcId="{B713446D-5E3E-4843-8E79-6F80FFA321A6}" destId="{B41075C1-5F82-4A99-8367-B0643F5818CA}" srcOrd="0" destOrd="0" presId="urn:microsoft.com/office/officeart/2005/8/layout/vList2"/>
    <dgm:cxn modelId="{1777F4BD-7FC6-4C6D-9FD2-848F404EBFD5}" type="presOf" srcId="{1D5F1F21-577D-436C-BB6D-D73138FA101D}" destId="{2C982035-7AD8-47DB-9C68-E6CA829938C9}" srcOrd="0" destOrd="0" presId="urn:microsoft.com/office/officeart/2005/8/layout/vList2"/>
    <dgm:cxn modelId="{BD8AF1C2-D5B6-4611-9D8F-BE905FC78DA3}" srcId="{D6AFD8E4-110E-44B7-90D8-E031B6E00FF5}" destId="{B7156631-BF0D-4597-B60D-5BF4FFB1C31F}" srcOrd="5" destOrd="0" parTransId="{21ACD21E-FA2C-49A8-AC7F-113E32D3FD58}" sibTransId="{6A6CCC57-F0F7-4C8D-8F52-47B497178398}"/>
    <dgm:cxn modelId="{02532AC8-6D29-467F-8EF5-4870E375DEC0}" type="presOf" srcId="{A24DA332-DAB3-43A0-99D9-E4C9DC3E5FEE}" destId="{0ADE2467-F91F-4061-B9FB-093A08F31DFB}" srcOrd="0" destOrd="0" presId="urn:microsoft.com/office/officeart/2005/8/layout/vList2"/>
    <dgm:cxn modelId="{37C26CC8-7356-4D83-A592-B79E5695F785}" srcId="{D6AFD8E4-110E-44B7-90D8-E031B6E00FF5}" destId="{1D5F1F21-577D-436C-BB6D-D73138FA101D}" srcOrd="4" destOrd="0" parTransId="{FD929109-D423-4411-BEFE-6D374DD4C009}" sibTransId="{8E3686F4-85BD-4313-8087-8D5B3A311314}"/>
    <dgm:cxn modelId="{2AF8CD51-9004-4C66-87A8-D5DD941AAC4E}" type="presParOf" srcId="{8EC2A6D6-A787-4C46-B1F7-BE42E28FB202}" destId="{0ADE2467-F91F-4061-B9FB-093A08F31DFB}" srcOrd="0" destOrd="0" presId="urn:microsoft.com/office/officeart/2005/8/layout/vList2"/>
    <dgm:cxn modelId="{506E5D58-FC0A-4054-9450-CACA07D5B117}" type="presParOf" srcId="{8EC2A6D6-A787-4C46-B1F7-BE42E28FB202}" destId="{94B27DF8-EE3F-4634-80C9-49486AE104A0}" srcOrd="1" destOrd="0" presId="urn:microsoft.com/office/officeart/2005/8/layout/vList2"/>
    <dgm:cxn modelId="{8EDF1851-D13F-4396-8098-D8205E7250E3}" type="presParOf" srcId="{8EC2A6D6-A787-4C46-B1F7-BE42E28FB202}" destId="{B41075C1-5F82-4A99-8367-B0643F5818CA}" srcOrd="2" destOrd="0" presId="urn:microsoft.com/office/officeart/2005/8/layout/vList2"/>
    <dgm:cxn modelId="{D1E6C783-0DF8-43CF-98D8-E7DA89D58954}" type="presParOf" srcId="{8EC2A6D6-A787-4C46-B1F7-BE42E28FB202}" destId="{8A7FADAC-BF93-4DD0-8D98-104D3C17C7A6}" srcOrd="3" destOrd="0" presId="urn:microsoft.com/office/officeart/2005/8/layout/vList2"/>
    <dgm:cxn modelId="{D4A45D6F-41CA-4995-81C4-8C7A63D97366}" type="presParOf" srcId="{8EC2A6D6-A787-4C46-B1F7-BE42E28FB202}" destId="{91FADCA8-C17B-42A9-BFD1-353EBB6C7F93}" srcOrd="4" destOrd="0" presId="urn:microsoft.com/office/officeart/2005/8/layout/vList2"/>
    <dgm:cxn modelId="{D8FF7B43-C8C4-4AE8-9FD4-88CC66B18B39}" type="presParOf" srcId="{8EC2A6D6-A787-4C46-B1F7-BE42E28FB202}" destId="{7BDCB59F-E63F-4882-BBB4-A3E850642B05}" srcOrd="5" destOrd="0" presId="urn:microsoft.com/office/officeart/2005/8/layout/vList2"/>
    <dgm:cxn modelId="{23D0C3EF-B596-4A75-B2E0-083F9D30E21C}" type="presParOf" srcId="{8EC2A6D6-A787-4C46-B1F7-BE42E28FB202}" destId="{EEC7EBCD-0F12-4D96-B27B-1786FF09268A}" srcOrd="6" destOrd="0" presId="urn:microsoft.com/office/officeart/2005/8/layout/vList2"/>
    <dgm:cxn modelId="{4342A3A3-8F38-423A-8D13-D334B2CBCB16}" type="presParOf" srcId="{8EC2A6D6-A787-4C46-B1F7-BE42E28FB202}" destId="{42F055B7-3898-43BD-905B-8C81C8B55998}" srcOrd="7" destOrd="0" presId="urn:microsoft.com/office/officeart/2005/8/layout/vList2"/>
    <dgm:cxn modelId="{C13F94A4-E06A-46A0-8149-C24684851738}" type="presParOf" srcId="{8EC2A6D6-A787-4C46-B1F7-BE42E28FB202}" destId="{2C982035-7AD8-47DB-9C68-E6CA829938C9}" srcOrd="8" destOrd="0" presId="urn:microsoft.com/office/officeart/2005/8/layout/vList2"/>
    <dgm:cxn modelId="{9D263CDA-CA2E-4AA1-8D02-DBABF904EF61}" type="presParOf" srcId="{8EC2A6D6-A787-4C46-B1F7-BE42E28FB202}" destId="{C8143395-A687-4CD9-9EDC-52AE787ED271}" srcOrd="9" destOrd="0" presId="urn:microsoft.com/office/officeart/2005/8/layout/vList2"/>
    <dgm:cxn modelId="{24F4A9E0-1BDA-43C1-BF79-D226315E78C3}" type="presParOf" srcId="{8EC2A6D6-A787-4C46-B1F7-BE42E28FB202}" destId="{7A756EF7-DAC1-4AFE-9796-4C6113F6C59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E2467-F91F-4061-B9FB-093A08F31DFB}">
      <dsp:nvSpPr>
        <dsp:cNvPr id="0" name=""/>
        <dsp:cNvSpPr/>
      </dsp:nvSpPr>
      <dsp:spPr>
        <a:xfrm>
          <a:off x="0" y="103403"/>
          <a:ext cx="4683949" cy="8154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Fecal-Oral</a:t>
          </a:r>
        </a:p>
      </dsp:txBody>
      <dsp:txXfrm>
        <a:off x="39809" y="143212"/>
        <a:ext cx="4604331" cy="735872"/>
      </dsp:txXfrm>
    </dsp:sp>
    <dsp:sp modelId="{B41075C1-5F82-4A99-8367-B0643F5818CA}">
      <dsp:nvSpPr>
        <dsp:cNvPr id="0" name=""/>
        <dsp:cNvSpPr/>
      </dsp:nvSpPr>
      <dsp:spPr>
        <a:xfrm>
          <a:off x="0" y="1016813"/>
          <a:ext cx="4683949" cy="815490"/>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Blood</a:t>
          </a:r>
        </a:p>
      </dsp:txBody>
      <dsp:txXfrm>
        <a:off x="39809" y="1056622"/>
        <a:ext cx="4604331" cy="735872"/>
      </dsp:txXfrm>
    </dsp:sp>
    <dsp:sp modelId="{91FADCA8-C17B-42A9-BFD1-353EBB6C7F93}">
      <dsp:nvSpPr>
        <dsp:cNvPr id="0" name=""/>
        <dsp:cNvSpPr/>
      </dsp:nvSpPr>
      <dsp:spPr>
        <a:xfrm>
          <a:off x="0" y="1930223"/>
          <a:ext cx="4683949" cy="815490"/>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Food and drinking water</a:t>
          </a:r>
        </a:p>
      </dsp:txBody>
      <dsp:txXfrm>
        <a:off x="39809" y="1970032"/>
        <a:ext cx="4604331" cy="735872"/>
      </dsp:txXfrm>
    </dsp:sp>
    <dsp:sp modelId="{EEC7EBCD-0F12-4D96-B27B-1786FF09268A}">
      <dsp:nvSpPr>
        <dsp:cNvPr id="0" name=""/>
        <dsp:cNvSpPr/>
      </dsp:nvSpPr>
      <dsp:spPr>
        <a:xfrm>
          <a:off x="0" y="2843633"/>
          <a:ext cx="4683949" cy="815490"/>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Surfaces </a:t>
          </a:r>
        </a:p>
      </dsp:txBody>
      <dsp:txXfrm>
        <a:off x="39809" y="2883442"/>
        <a:ext cx="4604331" cy="735872"/>
      </dsp:txXfrm>
    </dsp:sp>
    <dsp:sp modelId="{2C982035-7AD8-47DB-9C68-E6CA829938C9}">
      <dsp:nvSpPr>
        <dsp:cNvPr id="0" name=""/>
        <dsp:cNvSpPr/>
      </dsp:nvSpPr>
      <dsp:spPr>
        <a:xfrm>
          <a:off x="0" y="3757043"/>
          <a:ext cx="4683949" cy="815490"/>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Animal to human</a:t>
          </a:r>
        </a:p>
      </dsp:txBody>
      <dsp:txXfrm>
        <a:off x="39809" y="3796852"/>
        <a:ext cx="4604331" cy="735872"/>
      </dsp:txXfrm>
    </dsp:sp>
    <dsp:sp modelId="{7A756EF7-DAC1-4AFE-9796-4C6113F6C595}">
      <dsp:nvSpPr>
        <dsp:cNvPr id="0" name=""/>
        <dsp:cNvSpPr/>
      </dsp:nvSpPr>
      <dsp:spPr>
        <a:xfrm>
          <a:off x="0" y="4670453"/>
          <a:ext cx="4683949" cy="8154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Airborne</a:t>
          </a:r>
        </a:p>
      </dsp:txBody>
      <dsp:txXfrm>
        <a:off x="39809" y="4710262"/>
        <a:ext cx="4604331" cy="7358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C0CA9E4-B7F9-4431-A114-C5274F7438BE}"/>
              </a:ext>
            </a:extLst>
          </p:cNvPr>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eaLnBrk="1" hangingPunct="1">
              <a:defRPr sz="1200"/>
            </a:lvl1pPr>
          </a:lstStyle>
          <a:p>
            <a:pPr>
              <a:defRPr/>
            </a:pPr>
            <a:endParaRPr lang="en-US"/>
          </a:p>
        </p:txBody>
      </p:sp>
      <p:sp>
        <p:nvSpPr>
          <p:cNvPr id="46083" name="Rectangle 3">
            <a:extLst>
              <a:ext uri="{FF2B5EF4-FFF2-40B4-BE49-F238E27FC236}">
                <a16:creationId xmlns:a16="http://schemas.microsoft.com/office/drawing/2014/main" id="{017F204D-9A7B-43AE-A8E6-3D0784CD6652}"/>
              </a:ext>
            </a:extLst>
          </p:cNvPr>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eaLnBrk="1" hangingPunct="1">
              <a:defRPr sz="1200"/>
            </a:lvl1pPr>
          </a:lstStyle>
          <a:p>
            <a:pPr>
              <a:defRPr/>
            </a:pPr>
            <a:endParaRPr lang="en-US"/>
          </a:p>
        </p:txBody>
      </p:sp>
      <p:sp>
        <p:nvSpPr>
          <p:cNvPr id="46084" name="Rectangle 4">
            <a:extLst>
              <a:ext uri="{FF2B5EF4-FFF2-40B4-BE49-F238E27FC236}">
                <a16:creationId xmlns:a16="http://schemas.microsoft.com/office/drawing/2014/main" id="{E44210C0-4E7A-43DD-94FB-317B53CA848C}"/>
              </a:ext>
            </a:extLst>
          </p:cNvPr>
          <p:cNvSpPr>
            <a:spLocks noGrp="1" noChangeArrowheads="1"/>
          </p:cNvSpPr>
          <p:nvPr>
            <p:ph type="ftr" sz="quarter" idx="2"/>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eaLnBrk="1" hangingPunct="1">
              <a:defRPr sz="1200"/>
            </a:lvl1pPr>
          </a:lstStyle>
          <a:p>
            <a:pPr>
              <a:defRPr/>
            </a:pPr>
            <a:endParaRPr lang="en-US"/>
          </a:p>
        </p:txBody>
      </p:sp>
      <p:sp>
        <p:nvSpPr>
          <p:cNvPr id="46085" name="Rectangle 5">
            <a:extLst>
              <a:ext uri="{FF2B5EF4-FFF2-40B4-BE49-F238E27FC236}">
                <a16:creationId xmlns:a16="http://schemas.microsoft.com/office/drawing/2014/main" id="{D44C31BC-4D86-4456-B2E3-C98FBCF1E81A}"/>
              </a:ext>
            </a:extLst>
          </p:cNvPr>
          <p:cNvSpPr>
            <a:spLocks noGrp="1" noChangeArrowheads="1"/>
          </p:cNvSpPr>
          <p:nvPr>
            <p:ph type="sldNum" sz="quarter" idx="3"/>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eaLnBrk="1" hangingPunct="1">
              <a:defRPr sz="1200"/>
            </a:lvl1pPr>
          </a:lstStyle>
          <a:p>
            <a:pPr>
              <a:defRPr/>
            </a:pPr>
            <a:fld id="{7F43F7BB-0252-43F3-ACCF-7B953A41AEB3}"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3F2593-1DAF-46B5-B673-259229805B8A}"/>
              </a:ext>
            </a:extLst>
          </p:cNvPr>
          <p:cNvSpPr>
            <a:spLocks noGrp="1"/>
          </p:cNvSpPr>
          <p:nvPr>
            <p:ph type="hdr" sz="quarter"/>
          </p:nvPr>
        </p:nvSpPr>
        <p:spPr>
          <a:xfrm>
            <a:off x="0" y="0"/>
            <a:ext cx="3032125" cy="46355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08BDE639-F67F-4E16-882E-11B6FC8D32E4}"/>
              </a:ext>
            </a:extLst>
          </p:cNvPr>
          <p:cNvSpPr>
            <a:spLocks noGrp="1"/>
          </p:cNvSpPr>
          <p:nvPr>
            <p:ph type="dt" idx="1"/>
          </p:nvPr>
        </p:nvSpPr>
        <p:spPr>
          <a:xfrm>
            <a:off x="3963988" y="0"/>
            <a:ext cx="3032125" cy="463550"/>
          </a:xfrm>
          <a:prstGeom prst="rect">
            <a:avLst/>
          </a:prstGeom>
        </p:spPr>
        <p:txBody>
          <a:bodyPr vert="horz" lIns="91440" tIns="45720" rIns="91440" bIns="45720" rtlCol="0"/>
          <a:lstStyle>
            <a:lvl1pPr algn="r" eaLnBrk="1" hangingPunct="1">
              <a:defRPr sz="1200"/>
            </a:lvl1pPr>
          </a:lstStyle>
          <a:p>
            <a:pPr>
              <a:defRPr/>
            </a:pPr>
            <a:fld id="{F92C67DA-CF9D-43DF-B5BB-A15DD2C42E62}" type="datetimeFigureOut">
              <a:rPr lang="en-US"/>
              <a:pPr>
                <a:defRPr/>
              </a:pPr>
              <a:t>3/5/2026</a:t>
            </a:fld>
            <a:endParaRPr lang="en-US" dirty="0"/>
          </a:p>
        </p:txBody>
      </p:sp>
      <p:sp>
        <p:nvSpPr>
          <p:cNvPr id="4" name="Slide Image Placeholder 3">
            <a:extLst>
              <a:ext uri="{FF2B5EF4-FFF2-40B4-BE49-F238E27FC236}">
                <a16:creationId xmlns:a16="http://schemas.microsoft.com/office/drawing/2014/main" id="{A54A0001-10F2-4134-A019-361453AE036B}"/>
              </a:ext>
            </a:extLst>
          </p:cNvPr>
          <p:cNvSpPr>
            <a:spLocks noGrp="1" noRot="1" noChangeAspect="1"/>
          </p:cNvSpPr>
          <p:nvPr>
            <p:ph type="sldImg" idx="2"/>
          </p:nvPr>
        </p:nvSpPr>
        <p:spPr>
          <a:xfrm>
            <a:off x="1177925" y="696913"/>
            <a:ext cx="4641850" cy="348138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4BFBCBF5-9D42-4919-B74B-11A2AE4250BA}"/>
              </a:ext>
            </a:extLst>
          </p:cNvPr>
          <p:cNvSpPr>
            <a:spLocks noGrp="1"/>
          </p:cNvSpPr>
          <p:nvPr>
            <p:ph type="body" sz="quarter" idx="3"/>
          </p:nvPr>
        </p:nvSpPr>
        <p:spPr>
          <a:xfrm>
            <a:off x="700088" y="4410075"/>
            <a:ext cx="5597525" cy="41767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DFD6AFB-3D43-4703-B4F1-BF933DB21F1D}"/>
              </a:ext>
            </a:extLst>
          </p:cNvPr>
          <p:cNvSpPr>
            <a:spLocks noGrp="1"/>
          </p:cNvSpPr>
          <p:nvPr>
            <p:ph type="ftr" sz="quarter" idx="4"/>
          </p:nvPr>
        </p:nvSpPr>
        <p:spPr>
          <a:xfrm>
            <a:off x="0" y="8818563"/>
            <a:ext cx="3032125" cy="46355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1EDED8D5-8332-4220-BBB3-ECABE44D8E68}"/>
              </a:ext>
            </a:extLst>
          </p:cNvPr>
          <p:cNvSpPr>
            <a:spLocks noGrp="1"/>
          </p:cNvSpPr>
          <p:nvPr>
            <p:ph type="sldNum" sz="quarter" idx="5"/>
          </p:nvPr>
        </p:nvSpPr>
        <p:spPr>
          <a:xfrm>
            <a:off x="3963988" y="8818563"/>
            <a:ext cx="3032125" cy="4635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77931E3-D09D-4F08-93FE-24626203E5E9}"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AC31B560-C622-453A-BD94-A1E0508977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1853971B-1CBA-41A5-BBE5-4D7BA4B425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790D7005-9F5D-4A5B-B800-7A3229E1D4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F61E299-9841-4B2C-9F6C-69CB868CEDFB}"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416F2AB7-0AD9-442D-89F0-F20533B81D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E9AC000B-2CD3-4841-8E1A-54552A6B53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.28319 (J)</a:t>
            </a:r>
          </a:p>
          <a:p>
            <a:r>
              <a:rPr lang="en-US" altLang="en-US"/>
              <a:t>Pets kept outdoors shall be in a designated area that is maintained and separate from the outdoor area used by the children. </a:t>
            </a:r>
          </a:p>
        </p:txBody>
      </p:sp>
      <p:sp>
        <p:nvSpPr>
          <p:cNvPr id="58372" name="Slide Number Placeholder 3">
            <a:extLst>
              <a:ext uri="{FF2B5EF4-FFF2-40B4-BE49-F238E27FC236}">
                <a16:creationId xmlns:a16="http://schemas.microsoft.com/office/drawing/2014/main" id="{D79CF2C8-BF60-4CE7-9C07-D8A6777F65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759F166-D5AE-4CC6-B63C-F54310D28034}" type="slidenum">
              <a:rPr lang="en-US" altLang="en-US" sz="1200" smtClean="0"/>
              <a:pPr/>
              <a:t>43</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36832D65-9E97-4F04-BE55-F2267C61C4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6033D25C-95FC-4CDC-91E2-58FB9D01B7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Slide Number Placeholder 3">
            <a:extLst>
              <a:ext uri="{FF2B5EF4-FFF2-40B4-BE49-F238E27FC236}">
                <a16:creationId xmlns:a16="http://schemas.microsoft.com/office/drawing/2014/main" id="{815476C2-5D46-4001-B489-C9537ED542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5A84798-A18A-4F97-832A-CBB0F5994B7B}" type="slidenum">
              <a:rPr lang="en-US" altLang="en-US" sz="1200" smtClean="0"/>
              <a:pPr/>
              <a:t>49</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8DBCFBB7-7339-4ADE-BEAE-442B8C67F4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E56BAC6E-6A51-4BA8-99E8-4483343116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30B69442-2A22-4D4C-9B34-C1BE12F606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4479D3E-B542-4A67-8F29-78D09C6D8982}" type="slidenum">
              <a:rPr lang="en-US" altLang="en-US" sz="1200" smtClean="0"/>
              <a:pPr/>
              <a:t>52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AA711581-3D59-4894-AA41-5B8ACC02CB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F75A88DB-6045-4894-B63C-315FD36A93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Hard plastic toys may be washed and rinsed in a dishwasher and</a:t>
            </a:r>
          </a:p>
          <a:p>
            <a:r>
              <a:rPr lang="en-US" altLang="en-US"/>
              <a:t>cloth toys may be laundered and mechanically dried without requiring sanitizing.</a:t>
            </a:r>
          </a:p>
        </p:txBody>
      </p:sp>
      <p:sp>
        <p:nvSpPr>
          <p:cNvPr id="75780" name="Slide Number Placeholder 3">
            <a:extLst>
              <a:ext uri="{FF2B5EF4-FFF2-40B4-BE49-F238E27FC236}">
                <a16:creationId xmlns:a16="http://schemas.microsoft.com/office/drawing/2014/main" id="{5EB778F3-41A5-40E4-BD08-C8CC937C25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772B91-0F42-4A09-A296-D8F5EFF9BFE0}" type="slidenum">
              <a:rPr lang="en-US" altLang="en-US" smtClean="0">
                <a:latin typeface="Times New Roman" panose="02020603050405020304" pitchFamily="18" charset="0"/>
              </a:rPr>
              <a:pPr>
                <a:spcBef>
                  <a:spcPct val="0"/>
                </a:spcBef>
              </a:pPr>
              <a:t>54</a:t>
            </a:fld>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DD6734C-799E-4532-A825-24B17A382E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0CED5AFE-110D-47BB-87A0-7A0C32911F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CFEA8E0C-4DAB-41B9-9676-34C6CC2452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BEAFD7-05E2-4D22-8867-F912A1A1CDAE}" type="slidenum">
              <a:rPr lang="en-US" altLang="en-US" smtClean="0">
                <a:latin typeface="Times New Roman" panose="02020603050405020304" pitchFamily="18" charset="0"/>
              </a:rPr>
              <a:pPr>
                <a:spcBef>
                  <a:spcPct val="0"/>
                </a:spcBef>
              </a:pPr>
              <a:t>58</a:t>
            </a:fld>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23A895E3-C460-46BE-A69B-656236C3B6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8E139C72-A0A8-4CE0-B8DD-9A50AD83E1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5236" name="Slide Number Placeholder 3">
            <a:extLst>
              <a:ext uri="{FF2B5EF4-FFF2-40B4-BE49-F238E27FC236}">
                <a16:creationId xmlns:a16="http://schemas.microsoft.com/office/drawing/2014/main" id="{A2A2850E-0B59-4DF4-A99A-70BFF1F574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99B40E-CE6B-4862-9B7A-80B51C67ABB5}" type="slidenum">
              <a:rPr lang="en-US" altLang="en-US" smtClean="0">
                <a:latin typeface="Times New Roman" panose="02020603050405020304" pitchFamily="18" charset="0"/>
              </a:rPr>
              <a:pPr>
                <a:spcBef>
                  <a:spcPct val="0"/>
                </a:spcBef>
              </a:pPr>
              <a:t>62</a:t>
            </a:fld>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3EEAFA82-3512-47AA-B5CA-F2596A6608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4C775FFB-720F-484A-9751-74EF37E666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.2822 mouthable toys</a:t>
            </a:r>
          </a:p>
        </p:txBody>
      </p:sp>
      <p:sp>
        <p:nvSpPr>
          <p:cNvPr id="32772" name="Slide Number Placeholder 3">
            <a:extLst>
              <a:ext uri="{FF2B5EF4-FFF2-40B4-BE49-F238E27FC236}">
                <a16:creationId xmlns:a16="http://schemas.microsoft.com/office/drawing/2014/main" id="{C4C8D7F0-664A-48B4-B570-BC82DFADDB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A74FF9-1744-4703-8EC5-2F3D8EA2A2F7}" type="slidenum">
              <a:rPr lang="en-US" altLang="en-US" smtClean="0">
                <a:latin typeface="Times New Roman" panose="02020603050405020304" pitchFamily="18" charset="0"/>
              </a:rPr>
              <a:pPr>
                <a:spcBef>
                  <a:spcPct val="0"/>
                </a:spcBef>
              </a:pPr>
              <a:t>3</a:t>
            </a:fld>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9427DDE1-F8D6-47D3-B3D5-CDFD69A973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EA03430B-F0D8-478E-B37C-55B6A8A9A6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Includes single parent households.  Communicable Diseases are illnesses caused by microorganisms and transmitted from an infected person or animal to another person or animal. Some diseases are passed on by direct or indirect contact with infected persons or with their excretions. Most diseases are spread through contact or close proximity because the bacteria or viruses are airborne; </a:t>
            </a:r>
          </a:p>
        </p:txBody>
      </p:sp>
      <p:sp>
        <p:nvSpPr>
          <p:cNvPr id="18436" name="Slide Number Placeholder 3">
            <a:extLst>
              <a:ext uri="{FF2B5EF4-FFF2-40B4-BE49-F238E27FC236}">
                <a16:creationId xmlns:a16="http://schemas.microsoft.com/office/drawing/2014/main" id="{16DF3402-0785-4086-8E79-BD9B12DABF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0C0A22-BC58-468B-A24E-4AE62D9C41E2}" type="slidenum">
              <a:rPr lang="en-US" altLang="en-US" smtClean="0">
                <a:latin typeface="Times New Roman" panose="02020603050405020304" pitchFamily="18" charset="0"/>
              </a:rPr>
              <a:pPr>
                <a:spcBef>
                  <a:spcPct val="0"/>
                </a:spcBef>
              </a:pPr>
              <a:t>17</a:t>
            </a:fld>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E3413B6-53EB-464E-B349-CFC64FF7B4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97C9F790-7ADE-46DF-B707-20EE0AFCEC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costs of illnesses costs businesses between $2-$12 billion per year due to work days missed</a:t>
            </a:r>
            <a:endParaRPr lang="en-US" altLang="en-US" sz="900"/>
          </a:p>
          <a:p>
            <a:pPr lvl="1"/>
            <a:r>
              <a:rPr lang="en-US" altLang="en-US" sz="900"/>
              <a:t>Parents of children in child care centers miss an average of 1 to 4 weeks of work each year to care for their sick children</a:t>
            </a:r>
          </a:p>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0C3DD395-2A02-45F3-BD24-10CB3150EF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50FFB1-5CA3-4FD1-B911-02C46799293C}" type="slidenum">
              <a:rPr lang="en-US" altLang="en-US" smtClean="0">
                <a:latin typeface="Times New Roman" panose="02020603050405020304" pitchFamily="18" charset="0"/>
              </a:rPr>
              <a:pPr>
                <a:spcBef>
                  <a:spcPct val="0"/>
                </a:spcBef>
              </a:pPr>
              <a:t>20</a:t>
            </a:fld>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71C277E0-6E70-4D47-A828-C123224D55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3B20D616-188C-4BA8-9A72-503DCA6C3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ear tube surgeries (myringotomy)</a:t>
            </a:r>
          </a:p>
        </p:txBody>
      </p:sp>
      <p:sp>
        <p:nvSpPr>
          <p:cNvPr id="23556" name="Slide Number Placeholder 3">
            <a:extLst>
              <a:ext uri="{FF2B5EF4-FFF2-40B4-BE49-F238E27FC236}">
                <a16:creationId xmlns:a16="http://schemas.microsoft.com/office/drawing/2014/main" id="{FE8ABFA6-DFD3-4CF1-956F-0096D03E3D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CDEBA3-DB18-4044-AFB9-58D21C409397}" type="slidenum">
              <a:rPr lang="en-US" altLang="en-US" smtClean="0">
                <a:latin typeface="Times New Roman" panose="02020603050405020304" pitchFamily="18" charset="0"/>
              </a:rPr>
              <a:pPr>
                <a:spcBef>
                  <a:spcPct val="0"/>
                </a:spcBef>
              </a:pPr>
              <a:t>21</a:t>
            </a:fld>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F0017F78-B175-41D0-BB52-C8243BF05B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C4037306-0C23-4F14-BD59-636D70F3CA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8827945A-1459-4AD6-B59D-814ACB0252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A49C580-0505-4BC5-969B-D58B3FCF014D}" type="slidenum">
              <a:rPr lang="en-US" altLang="en-US" sz="1200" smtClean="0"/>
              <a:pPr/>
              <a:t>22</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F12FD38-27CA-4B58-961B-070692D809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D1F3E6ED-6019-4484-9945-7B7CAB1CED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Pets in child care centers can spread disease.  For example box turtles, chickens, iguanas,  snakes.  Petting zoos and other animals</a:t>
            </a:r>
          </a:p>
          <a:p>
            <a:r>
              <a:rPr lang="en-US" altLang="en-US"/>
              <a:t>The average annual turnover in childcare facilities is about 40 percent.</a:t>
            </a:r>
          </a:p>
          <a:p>
            <a:r>
              <a:rPr lang="en-US" altLang="en-US"/>
              <a:t>No national standards exist and wide variation between States</a:t>
            </a:r>
          </a:p>
          <a:p>
            <a:r>
              <a:rPr lang="en-US" altLang="en-US"/>
              <a:t>http://profiles.nlm.nih.gov/ps/access/NNBCTV.pdf</a:t>
            </a:r>
          </a:p>
          <a:p>
            <a:endParaRPr lang="en-US" altLang="en-US"/>
          </a:p>
        </p:txBody>
      </p:sp>
      <p:sp>
        <p:nvSpPr>
          <p:cNvPr id="30724" name="Slide Number Placeholder 3">
            <a:extLst>
              <a:ext uri="{FF2B5EF4-FFF2-40B4-BE49-F238E27FC236}">
                <a16:creationId xmlns:a16="http://schemas.microsoft.com/office/drawing/2014/main" id="{7B9FD06D-C91F-4D35-856F-FDECE02F0F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C83BFB-B5BF-48E5-A945-9F224071BE3D}" type="slidenum">
              <a:rPr lang="en-US" altLang="en-US" smtClean="0">
                <a:latin typeface="Times New Roman" panose="02020603050405020304" pitchFamily="18" charset="0"/>
              </a:rPr>
              <a:pPr>
                <a:spcBef>
                  <a:spcPct val="0"/>
                </a:spcBef>
              </a:pPr>
              <a:t>24</a:t>
            </a:fld>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B7D27402-BD22-4899-AA29-68B19960C0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086A1CC1-E2CD-457C-A33E-A3DFC709CB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8676" name="Slide Number Placeholder 3">
            <a:extLst>
              <a:ext uri="{FF2B5EF4-FFF2-40B4-BE49-F238E27FC236}">
                <a16:creationId xmlns:a16="http://schemas.microsoft.com/office/drawing/2014/main" id="{3C163D4D-7C43-458F-A4C6-834E90E6E4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692E70-9E5C-49D8-A742-AE9CBF4531A0}" type="slidenum">
              <a:rPr lang="en-US" altLang="en-US" smtClean="0">
                <a:latin typeface="Times New Roman" panose="02020603050405020304" pitchFamily="18" charset="0"/>
              </a:rPr>
              <a:pPr>
                <a:spcBef>
                  <a:spcPct val="0"/>
                </a:spcBef>
              </a:pPr>
              <a:t>25</a:t>
            </a:fld>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0C1CAEC8-43A9-479C-A524-917571FF32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8989AAB4-C3C0-4768-B8AF-C2324963A2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a:extLst>
              <a:ext uri="{FF2B5EF4-FFF2-40B4-BE49-F238E27FC236}">
                <a16:creationId xmlns:a16="http://schemas.microsoft.com/office/drawing/2014/main" id="{52268561-2BC4-4161-B9C9-387EF90D45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AC9EFE9-6200-401C-A8A8-225CC88B90E5}" type="slidenum">
              <a:rPr lang="en-US" altLang="en-US" sz="1200" smtClean="0"/>
              <a:pPr/>
              <a:t>42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3D33F0-6CA8-411C-8846-A71E7D4CCDC2}" type="slidenum">
              <a:rPr lang="en-US" altLang="en-US" smtClean="0"/>
              <a:pPr>
                <a:defRPr/>
              </a:pPr>
              <a:t>‹#›</a:t>
            </a:fld>
            <a:endParaRPr lang="en-US" altLang="en-US" dirty="0"/>
          </a:p>
        </p:txBody>
      </p:sp>
    </p:spTree>
    <p:extLst>
      <p:ext uri="{BB962C8B-B14F-4D97-AF65-F5344CB8AC3E}">
        <p14:creationId xmlns:p14="http://schemas.microsoft.com/office/powerpoint/2010/main" val="1862482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3761E45-530A-412B-944B-C900FDCAAD77}" type="slidenum">
              <a:rPr lang="en-US" altLang="en-US" smtClean="0"/>
              <a:pPr>
                <a:defRPr/>
              </a:pPr>
              <a:t>‹#›</a:t>
            </a:fld>
            <a:endParaRPr lang="en-US" altLang="en-US" dirty="0"/>
          </a:p>
        </p:txBody>
      </p:sp>
    </p:spTree>
    <p:extLst>
      <p:ext uri="{BB962C8B-B14F-4D97-AF65-F5344CB8AC3E}">
        <p14:creationId xmlns:p14="http://schemas.microsoft.com/office/powerpoint/2010/main" val="592034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E7A45EF-0C65-4F46-80D9-11E5A967380C}" type="slidenum">
              <a:rPr lang="en-US" altLang="en-US" smtClean="0"/>
              <a:pPr>
                <a:defRPr/>
              </a:pPr>
              <a:t>‹#›</a:t>
            </a:fld>
            <a:endParaRPr lang="en-US" altLang="en-US" dirty="0"/>
          </a:p>
        </p:txBody>
      </p:sp>
    </p:spTree>
    <p:extLst>
      <p:ext uri="{BB962C8B-B14F-4D97-AF65-F5344CB8AC3E}">
        <p14:creationId xmlns:p14="http://schemas.microsoft.com/office/powerpoint/2010/main" val="2394291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normAutofit/>
          </a:bodyPr>
          <a:lstStyle/>
          <a:p>
            <a:pPr lvl="0"/>
            <a:endParaRPr lang="en-US" noProof="0" dirty="0"/>
          </a:p>
        </p:txBody>
      </p:sp>
      <p:sp>
        <p:nvSpPr>
          <p:cNvPr id="5" name="Date Placeholder 9">
            <a:extLst>
              <a:ext uri="{FF2B5EF4-FFF2-40B4-BE49-F238E27FC236}">
                <a16:creationId xmlns:a16="http://schemas.microsoft.com/office/drawing/2014/main" id="{7F90761F-61F9-4CC1-899B-41C16FE499E7}"/>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3D3B6F04-17E9-4809-95F9-8773A60E5A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5A7BC967-A250-45B4-9F80-78D657ECB1AA}"/>
              </a:ext>
            </a:extLst>
          </p:cNvPr>
          <p:cNvSpPr>
            <a:spLocks noGrp="1"/>
          </p:cNvSpPr>
          <p:nvPr>
            <p:ph type="sldNum" sz="quarter" idx="12"/>
          </p:nvPr>
        </p:nvSpPr>
        <p:spPr/>
        <p:txBody>
          <a:bodyPr/>
          <a:lstStyle>
            <a:lvl1pPr>
              <a:defRPr/>
            </a:lvl1pPr>
          </a:lstStyle>
          <a:p>
            <a:pPr>
              <a:defRPr/>
            </a:pPr>
            <a:fld id="{3E3A0F98-D9FC-4E92-9180-4E2B49D7937E}" type="slidenum">
              <a:rPr lang="en-US" altLang="en-US"/>
              <a:pPr>
                <a:defRPr/>
              </a:pPr>
              <a:t>‹#›</a:t>
            </a:fld>
            <a:endParaRPr lang="en-US" altLang="en-US" dirty="0"/>
          </a:p>
        </p:txBody>
      </p:sp>
    </p:spTree>
    <p:extLst>
      <p:ext uri="{BB962C8B-B14F-4D97-AF65-F5344CB8AC3E}">
        <p14:creationId xmlns:p14="http://schemas.microsoft.com/office/powerpoint/2010/main" val="333891741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DC369D-EBFD-44A1-98E1-55F81693FBEB}" type="slidenum">
              <a:rPr lang="en-US" altLang="en-US" smtClean="0"/>
              <a:pPr>
                <a:defRPr/>
              </a:pPr>
              <a:t>‹#›</a:t>
            </a:fld>
            <a:endParaRPr lang="en-US" altLang="en-US" dirty="0"/>
          </a:p>
        </p:txBody>
      </p:sp>
    </p:spTree>
    <p:extLst>
      <p:ext uri="{BB962C8B-B14F-4D97-AF65-F5344CB8AC3E}">
        <p14:creationId xmlns:p14="http://schemas.microsoft.com/office/powerpoint/2010/main" val="1359609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39F6D49-C015-494A-A043-35AB586D0490}" type="slidenum">
              <a:rPr lang="en-US" altLang="en-US" smtClean="0"/>
              <a:pPr>
                <a:defRPr/>
              </a:pPr>
              <a:t>‹#›</a:t>
            </a:fld>
            <a:endParaRPr lang="en-US" altLang="en-US" dirty="0"/>
          </a:p>
        </p:txBody>
      </p:sp>
    </p:spTree>
    <p:extLst>
      <p:ext uri="{BB962C8B-B14F-4D97-AF65-F5344CB8AC3E}">
        <p14:creationId xmlns:p14="http://schemas.microsoft.com/office/powerpoint/2010/main" val="2319283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1044934-E461-4F83-97B9-C9ACBAF13676}" type="slidenum">
              <a:rPr lang="en-US" altLang="en-US" smtClean="0"/>
              <a:pPr>
                <a:defRPr/>
              </a:pPr>
              <a:t>‹#›</a:t>
            </a:fld>
            <a:endParaRPr lang="en-US" altLang="en-US" dirty="0"/>
          </a:p>
        </p:txBody>
      </p:sp>
    </p:spTree>
    <p:extLst>
      <p:ext uri="{BB962C8B-B14F-4D97-AF65-F5344CB8AC3E}">
        <p14:creationId xmlns:p14="http://schemas.microsoft.com/office/powerpoint/2010/main" val="153740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31F8A6D-FC36-4417-9B15-ABF73DDFB361}" type="slidenum">
              <a:rPr lang="en-US" altLang="en-US" smtClean="0"/>
              <a:pPr>
                <a:defRPr/>
              </a:pPr>
              <a:t>‹#›</a:t>
            </a:fld>
            <a:endParaRPr lang="en-US" altLang="en-US" dirty="0"/>
          </a:p>
        </p:txBody>
      </p:sp>
    </p:spTree>
    <p:extLst>
      <p:ext uri="{BB962C8B-B14F-4D97-AF65-F5344CB8AC3E}">
        <p14:creationId xmlns:p14="http://schemas.microsoft.com/office/powerpoint/2010/main" val="1065393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6E6C81F-787B-45B7-98BB-DF7DDD15B023}" type="slidenum">
              <a:rPr lang="en-US" altLang="en-US" smtClean="0"/>
              <a:pPr>
                <a:defRPr/>
              </a:pPr>
              <a:t>‹#›</a:t>
            </a:fld>
            <a:endParaRPr lang="en-US" altLang="en-US" dirty="0"/>
          </a:p>
        </p:txBody>
      </p:sp>
    </p:spTree>
    <p:extLst>
      <p:ext uri="{BB962C8B-B14F-4D97-AF65-F5344CB8AC3E}">
        <p14:creationId xmlns:p14="http://schemas.microsoft.com/office/powerpoint/2010/main" val="2140000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8E973C0-019C-4294-8046-6F088E4E4DFF}" type="slidenum">
              <a:rPr lang="en-US" altLang="en-US" smtClean="0"/>
              <a:pPr>
                <a:defRPr/>
              </a:pPr>
              <a:t>‹#›</a:t>
            </a:fld>
            <a:endParaRPr lang="en-US" altLang="en-US" dirty="0"/>
          </a:p>
        </p:txBody>
      </p:sp>
    </p:spTree>
    <p:extLst>
      <p:ext uri="{BB962C8B-B14F-4D97-AF65-F5344CB8AC3E}">
        <p14:creationId xmlns:p14="http://schemas.microsoft.com/office/powerpoint/2010/main" val="1855659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C933CD0-7039-4736-BCE3-FD3BC08E77B5}" type="slidenum">
              <a:rPr lang="en-US" altLang="en-US" smtClean="0"/>
              <a:pPr>
                <a:defRPr/>
              </a:pPr>
              <a:t>‹#›</a:t>
            </a:fld>
            <a:endParaRPr lang="en-US" altLang="en-US" dirty="0"/>
          </a:p>
        </p:txBody>
      </p:sp>
    </p:spTree>
    <p:extLst>
      <p:ext uri="{BB962C8B-B14F-4D97-AF65-F5344CB8AC3E}">
        <p14:creationId xmlns:p14="http://schemas.microsoft.com/office/powerpoint/2010/main" val="435494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D8CDE9-20D2-48FA-AA56-A10005BAD3B6}" type="slidenum">
              <a:rPr lang="en-US" altLang="en-US" smtClean="0"/>
              <a:pPr>
                <a:defRPr/>
              </a:pPr>
              <a:t>‹#›</a:t>
            </a:fld>
            <a:endParaRPr lang="en-US" altLang="en-US" dirty="0"/>
          </a:p>
        </p:txBody>
      </p:sp>
    </p:spTree>
    <p:extLst>
      <p:ext uri="{BB962C8B-B14F-4D97-AF65-F5344CB8AC3E}">
        <p14:creationId xmlns:p14="http://schemas.microsoft.com/office/powerpoint/2010/main" val="55435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708DF5C-C2AB-4A68-90E7-CAD8D6F5DB2A}" type="slidenum">
              <a:rPr lang="en-US" altLang="en-US" smtClean="0"/>
              <a:pPr>
                <a:defRPr/>
              </a:pPr>
              <a:t>‹#›</a:t>
            </a:fld>
            <a:endParaRPr lang="en-US" altLang="en-US" dirty="0"/>
          </a:p>
        </p:txBody>
      </p:sp>
    </p:spTree>
    <p:extLst>
      <p:ext uri="{BB962C8B-B14F-4D97-AF65-F5344CB8AC3E}">
        <p14:creationId xmlns:p14="http://schemas.microsoft.com/office/powerpoint/2010/main" val="3237550447"/>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oogle.com/search?q=South+Carolina+Department+of+Public+Health&amp;sca_esv=73000156de4ea350&amp;rlz=1C1GCEU_enUS1064US1064&amp;sxsrf=ANbL-n4x6DE5QnEkr9aTvoXn8ZTygw6mKw%3A1772562967514&amp;ei=FyqnaeyGH9aDp84Pwo-H-QU&amp;biw=1707&amp;bih=811&amp;ved=2ahUKEwiJmvTTr4STAxWUw8kDHdZzHMQQgK4QegQIARAB&amp;uact=5&amp;oq=measles+cases+in+SC&amp;gs_lp=Egxnd3Mtd2l6LXNlcnAiE21lYXNsZXMgY2FzZXMgaW4gU0NIqxhQ1wZYlhNwAHgAkAEAmAEAoAEAqgEAuAEDyAEA-AEBmAIAoAIAmAMAiAYBkgcAoAcAsgcAuAcAwgcAyAcAgAgA&amp;sclient=gws-wiz-serp&amp;mstk=AUtExfBPIhJVZs4SoRyDztV0_N6yPkNnRrOIoUT5OViiIBM9iNksYoCHC3vAPNTAe9ZnmBYefajXApSzUMhK2K8NsEwxeDbJyqBKaGocwPiLoDPaS8iH0QhOgZXZyzmq02O_AQEMvmRiywqW3BnX_f9jSnCa3JuoXXcusRACVoSuYrmfjo0OlR6-fVpTJwGLXAmnws3GnkRfjWZRMqdm5cURzBZhSiCph-p-bq_z9KkyPFGy5Q4TFlOPVYudMJl3rGerD8zYQpL1DBL3x6XKhuAeZbLYNBqeiOeJdZQYIgqpEeJFAA&amp;csui=3"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caregiver.org/caregiver-statistics-demographics"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ncchildcare.ncdhhs.gov/County/Child-Care-Snapsho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ajph.org/cgi/content/abstract/79/4/479?ck=nck"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3.sv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deed.com/career/preschool-teacher/salaries/NC"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cdc.gov/covid/vaccines/stay-up-to-date.html" TargetMode="Externa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s://immunize.nc.gov/family/vaccines/pertussis.htm" TargetMode="External"/><Relationship Id="rId13" Type="http://schemas.openxmlformats.org/officeDocument/2006/relationships/hyperlink" Target="https://immunize.nc.gov/family/vaccines/varicella.htm" TargetMode="External"/><Relationship Id="rId18" Type="http://schemas.openxmlformats.org/officeDocument/2006/relationships/hyperlink" Target="https://www.google.com/search?q=German+measles&amp;sca_esv=110a515e0d96392e&amp;rlz=1C1GCEU_enUS1064US1064&amp;biw=1707&amp;bih=811&amp;sxsrf=ANbL-n7GOGn8M76e__dANnSdjOa_qH2teQ%3A1772727539765&amp;ei=86ypaYyrLvOm5NoPnqvbiQ4&amp;oq=is+Rubella+the+same+as&amp;gs_lp=Egxnd3Mtd2l6LXNlcnAiFmlzIFJ1YmVsbGEgdGhlIHNhbWUgYXMqAggAMgoQABiABBgUGIcCMgsQABiABBiRAhiKBTILEAAYgAQYkQIYigUyCxAAGIAEGJECGIoFMgoQABiABBgUGIcCMgUQABiABDIFEAAYgAQyBRAAGIAEMgUQABiABDIFEAAYgARI1FNQwwpYxUVwAXgBkAEAmAHkAqABixCqAQgxMi40LjEuMbgBAcgBAPgBAZgCEqACzxDCAgcQIxixAhgnwgIGEAAYBxgewgIHECMYsAIYJ8ICBxAAGIAEGA3CAgoQABiABBhDGIoFmAMAiAYBkgcIMTIuNC4xLjGgB_R5sgcIMTIuNC4xLjG4B88QwgcGMC4xMy41yAcugAgA&amp;sclient=gws-wiz-serp&amp;ved=2ahUKEwj83bmDlYmTAxW4KlkFHbK1KgUQgK4QegYIAQgAEAQ" TargetMode="External"/><Relationship Id="rId3" Type="http://schemas.openxmlformats.org/officeDocument/2006/relationships/hyperlink" Target="https://immunize.nc.gov/family/vaccines/hepatitis_b.htm" TargetMode="External"/><Relationship Id="rId7" Type="http://schemas.openxmlformats.org/officeDocument/2006/relationships/hyperlink" Target="https://immunize.nc.gov/family/vaccines/mumps.htm" TargetMode="External"/><Relationship Id="rId12" Type="http://schemas.openxmlformats.org/officeDocument/2006/relationships/hyperlink" Target="https://immunize.nc.gov/family/vaccines/tetanus.htm" TargetMode="External"/><Relationship Id="rId17" Type="http://schemas.openxmlformats.org/officeDocument/2006/relationships/hyperlink" Target="https://immunize.nc.gov/family/vaccines/hpv.htm" TargetMode="External"/><Relationship Id="rId2" Type="http://schemas.openxmlformats.org/officeDocument/2006/relationships/hyperlink" Target="https://immunize.nc.gov/family/vaccines/diphtheria.htm" TargetMode="External"/><Relationship Id="rId16" Type="http://schemas.openxmlformats.org/officeDocument/2006/relationships/hyperlink" Target="https://immunize.nc.gov/family/vaccines/rotavirus.htm" TargetMode="External"/><Relationship Id="rId20" Type="http://schemas.openxmlformats.org/officeDocument/2006/relationships/hyperlink" Target="https://www.google.com/search?q=MMR+vaccine&amp;sca_esv=110a515e0d96392e&amp;rlz=1C1GCEU_enUS1064US1064&amp;biw=1707&amp;bih=811&amp;sxsrf=ANbL-n7GOGn8M76e__dANnSdjOa_qH2teQ%3A1772727539765&amp;ei=86ypaYyrLvOm5NoPnqvbiQ4&amp;oq=is+Rubella+the+same+as&amp;gs_lp=Egxnd3Mtd2l6LXNlcnAiFmlzIFJ1YmVsbGEgdGhlIHNhbWUgYXMqAggAMgoQABiABBgUGIcCMgsQABiABBiRAhiKBTILEAAYgAQYkQIYigUyCxAAGIAEGJECGIoFMgoQABiABBgUGIcCMgUQABiABDIFEAAYgAQyBRAAGIAEMgUQABiABDIFEAAYgARI1FNQwwpYxUVwAXgBkAEAmAHkAqABixCqAQgxMi40LjEuMbgBAcgBAPgBAZgCEqACzxDCAgcQIxixAhgnwgIGEAAYBxgewgIHECMYsAIYJ8ICBxAAGIAEGA3CAgoQABiABBhDGIoFmAMAiAYBkgcIMTIuNC4xLjGgB_R5sgcIMTIuNC4xLjG4B88QwgcGMC4xMy41yAcugAgA&amp;sclient=gws-wiz-serp&amp;ved=2ahUKEwj83bmDlYmTAxW4KlkFHbK1KgUQgK4QegYIAQgAEAY" TargetMode="External"/><Relationship Id="rId1" Type="http://schemas.openxmlformats.org/officeDocument/2006/relationships/slideLayout" Target="../slideLayouts/slideLayout2.xml"/><Relationship Id="rId6" Type="http://schemas.openxmlformats.org/officeDocument/2006/relationships/hyperlink" Target="https://immunize.nc.gov/family/vaccines/meningococcal.htm" TargetMode="External"/><Relationship Id="rId11" Type="http://schemas.openxmlformats.org/officeDocument/2006/relationships/hyperlink" Target="https://immunize.nc.gov/family/vaccines/rubella.htm" TargetMode="External"/><Relationship Id="rId5" Type="http://schemas.openxmlformats.org/officeDocument/2006/relationships/hyperlink" Target="https://immunize.nc.gov/family/vaccines/measles.htm" TargetMode="External"/><Relationship Id="rId15" Type="http://schemas.openxmlformats.org/officeDocument/2006/relationships/hyperlink" Target="https://immunize.nc.gov/family/vaccines/influenza.htm" TargetMode="External"/><Relationship Id="rId10" Type="http://schemas.openxmlformats.org/officeDocument/2006/relationships/hyperlink" Target="https://immunize.nc.gov/family/vaccines/polio.htm" TargetMode="External"/><Relationship Id="rId19" Type="http://schemas.openxmlformats.org/officeDocument/2006/relationships/hyperlink" Target="https://www.google.com/search?q=rubeola&amp;sca_esv=110a515e0d96392e&amp;rlz=1C1GCEU_enUS1064US1064&amp;biw=1707&amp;bih=811&amp;sxsrf=ANbL-n7GOGn8M76e__dANnSdjOa_qH2teQ%3A1772727539765&amp;ei=86ypaYyrLvOm5NoPnqvbiQ4&amp;oq=is+Rubella+the+same+as&amp;gs_lp=Egxnd3Mtd2l6LXNlcnAiFmlzIFJ1YmVsbGEgdGhlIHNhbWUgYXMqAggAMgoQABiABBgUGIcCMgsQABiABBiRAhiKBTILEAAYgAQYkQIYigUyCxAAGIAEGJECGIoFMgoQABiABBgUGIcCMgUQABiABDIFEAAYgAQyBRAAGIAEMgUQABiABDIFEAAYgARI1FNQwwpYxUVwAXgBkAEAmAHkAqABixCqAQgxMi40LjEuMbgBAcgBAPgBAZgCEqACzxDCAgcQIxixAhgnwgIGEAAYBxgewgIHECMYsAIYJ8ICBxAAGIAEGA3CAgoQABiABBhDGIoFmAMAiAYBkgcIMTIuNC4xLjGgB_R5sgcIMTIuNC4xLjG4B88QwgcGMC4xMy41yAcugAgA&amp;sclient=gws-wiz-serp&amp;ved=2ahUKEwj83bmDlYmTAxW4KlkFHbK1KgUQgK4QegYIAQgAEAU" TargetMode="External"/><Relationship Id="rId4" Type="http://schemas.openxmlformats.org/officeDocument/2006/relationships/hyperlink" Target="https://immunize.nc.gov/family/vaccines/hib.htm" TargetMode="External"/><Relationship Id="rId9" Type="http://schemas.openxmlformats.org/officeDocument/2006/relationships/hyperlink" Target="https://immunize.nc.gov/family/vaccines/pneumococcal.htm" TargetMode="External"/><Relationship Id="rId14" Type="http://schemas.openxmlformats.org/officeDocument/2006/relationships/hyperlink" Target="https://immunize.nc.gov/family/vaccines/hepatitis_a.ht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veronica.bryant@dhhs.nc.gov" TargetMode="External"/><Relationship Id="rId2" Type="http://schemas.openxmlformats.org/officeDocument/2006/relationships/hyperlink" Target="https://gcc02.safelinks.protection.outlook.com/?url=https%3A%2F%2Fwww.dph.ncdhhs.gov%2Fprograms%2Fepidemiology%2Fcommunicable-disease%2Fmeasles%2Fchild-care-schools-and-colleges%23Dochildcarefacilitiesneedtopracticeanyspecializedcleaningrelatedtomeasles-12317&amp;data=05%7C02%7Cw.david.brown%40dhhs.nc.gov%7Cbb3dad90d0f849701ad708de7636cda3%7C7a7681dcb9d0449a85c3ecc26cd7ed19%7C0%7C0%7C639078174906430895%7CUnknown%7CTWFpbGZsb3d8eyJFbXB0eU1hcGkiOnRydWUsIlYiOiIwLjAuMDAwMCIsIlAiOiJXaW4zMiIsIkFOIjoiTWFpbCIsIldUIjoyfQ%3D%3D%7C0%7C%7C%7C&amp;sdata=qdigPzAf7kpxkpQITeRfzYSH48v3hj4eqkTCkE6xy2w%3D&amp;reserved=0"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sph.unc.edu/nccphp" TargetMode="External"/><Relationship Id="rId2" Type="http://schemas.openxmlformats.org/officeDocument/2006/relationships/hyperlink" Target="http://www.cdc.gov/foodborneoutbreaks/" TargetMode="External"/><Relationship Id="rId1" Type="http://schemas.openxmlformats.org/officeDocument/2006/relationships/slideLayout" Target="../slideLayouts/slideLayout2.xml"/><Relationship Id="rId4" Type="http://schemas.openxmlformats.org/officeDocument/2006/relationships/hyperlink" Target="http://www.theific.org/oldsite/Manual/res.ht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6" name="Rectangle 12295">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298" name="Freeform: Shape 12297">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300" name="Freeform: Shape 12299">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8" name="Rectangle 2">
            <a:extLst>
              <a:ext uri="{FF2B5EF4-FFF2-40B4-BE49-F238E27FC236}">
                <a16:creationId xmlns:a16="http://schemas.microsoft.com/office/drawing/2014/main" id="{B802C222-190E-4578-8874-4F0934594255}"/>
              </a:ext>
            </a:extLst>
          </p:cNvPr>
          <p:cNvSpPr>
            <a:spLocks noGrp="1" noChangeArrowheads="1"/>
          </p:cNvSpPr>
          <p:nvPr>
            <p:ph type="ctrTitle"/>
          </p:nvPr>
        </p:nvSpPr>
        <p:spPr>
          <a:xfrm>
            <a:off x="1143002" y="1999615"/>
            <a:ext cx="6858000" cy="2764028"/>
          </a:xfrm>
        </p:spPr>
        <p:txBody>
          <a:bodyPr anchor="ctr">
            <a:normAutofit/>
          </a:bodyPr>
          <a:lstStyle/>
          <a:p>
            <a:pPr eaLnBrk="1" fontAlgn="auto" hangingPunct="1">
              <a:spcAft>
                <a:spcPts val="0"/>
              </a:spcAft>
              <a:defRPr/>
            </a:pPr>
            <a:r>
              <a:rPr lang="en-US" sz="5400"/>
              <a:t>Communicable Disease Prevention and Outbreak Investigation </a:t>
            </a:r>
          </a:p>
        </p:txBody>
      </p:sp>
      <p:sp>
        <p:nvSpPr>
          <p:cNvPr id="12291" name="Rectangle 3">
            <a:extLst>
              <a:ext uri="{FF2B5EF4-FFF2-40B4-BE49-F238E27FC236}">
                <a16:creationId xmlns:a16="http://schemas.microsoft.com/office/drawing/2014/main" id="{BA1CD13C-E3EF-4C9B-B628-CC4D111C2DD4}"/>
              </a:ext>
            </a:extLst>
          </p:cNvPr>
          <p:cNvSpPr>
            <a:spLocks noGrp="1"/>
          </p:cNvSpPr>
          <p:nvPr>
            <p:ph type="subTitle" idx="1"/>
          </p:nvPr>
        </p:nvSpPr>
        <p:spPr>
          <a:xfrm>
            <a:off x="1475184" y="5645150"/>
            <a:ext cx="6193632" cy="631825"/>
          </a:xfrm>
        </p:spPr>
        <p:txBody>
          <a:bodyPr anchor="ctr">
            <a:normAutofit/>
          </a:bodyPr>
          <a:lstStyle/>
          <a:p>
            <a:pPr marR="0" eaLnBrk="1" hangingPunct="1"/>
            <a:r>
              <a:rPr lang="en-US" altLang="en-US" sz="600"/>
              <a:t>W. David Brown, R.S., M.P.A.</a:t>
            </a:r>
          </a:p>
          <a:p>
            <a:pPr marR="0" eaLnBrk="1" hangingPunct="1"/>
            <a:r>
              <a:rPr lang="en-US" altLang="en-US" sz="600"/>
              <a:t>Surveillance Coordinator</a:t>
            </a:r>
          </a:p>
          <a:p>
            <a:pPr marR="0" eaLnBrk="1" hangingPunct="1"/>
            <a:r>
              <a:rPr lang="en-US" altLang="en-US" sz="600"/>
              <a:t>Children’s Environmental Health Program</a:t>
            </a:r>
          </a:p>
        </p:txBody>
      </p:sp>
      <p:sp>
        <p:nvSpPr>
          <p:cNvPr id="12302" name="Rectangle 12301">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73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10;&#10;AI-generated content may be incorrect.">
            <a:extLst>
              <a:ext uri="{FF2B5EF4-FFF2-40B4-BE49-F238E27FC236}">
                <a16:creationId xmlns:a16="http://schemas.microsoft.com/office/drawing/2014/main" id="{075B317D-6733-84A8-23B9-65ADB1040228}"/>
              </a:ext>
            </a:extLst>
          </p:cNvPr>
          <p:cNvPicPr>
            <a:picLocks noChangeAspect="1"/>
          </p:cNvPicPr>
          <p:nvPr/>
        </p:nvPicPr>
        <p:blipFill>
          <a:blip r:embed="rId2"/>
          <a:srcRect l="20878" t="13258" r="12853" b="1011"/>
          <a:stretch>
            <a:fillRect/>
          </a:stretch>
        </p:blipFill>
        <p:spPr>
          <a:xfrm>
            <a:off x="528462" y="643467"/>
            <a:ext cx="8087075" cy="5571066"/>
          </a:xfrm>
          <a:prstGeom prst="rect">
            <a:avLst/>
          </a:prstGeom>
        </p:spPr>
      </p:pic>
    </p:spTree>
    <p:extLst>
      <p:ext uri="{BB962C8B-B14F-4D97-AF65-F5344CB8AC3E}">
        <p14:creationId xmlns:p14="http://schemas.microsoft.com/office/powerpoint/2010/main" val="3027392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86601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of a computer&#10;&#10;AI-generated content may be incorrect.">
            <a:extLst>
              <a:ext uri="{FF2B5EF4-FFF2-40B4-BE49-F238E27FC236}">
                <a16:creationId xmlns:a16="http://schemas.microsoft.com/office/drawing/2014/main" id="{4F237E73-5174-E135-E7F1-B42B3D9BA4EE}"/>
              </a:ext>
            </a:extLst>
          </p:cNvPr>
          <p:cNvPicPr>
            <a:picLocks noChangeAspect="1"/>
          </p:cNvPicPr>
          <p:nvPr/>
        </p:nvPicPr>
        <p:blipFill>
          <a:blip r:embed="rId2"/>
          <a:srcRect l="20684" t="10000" r="46349" b="21800"/>
          <a:stretch>
            <a:fillRect/>
          </a:stretch>
        </p:blipFill>
        <p:spPr>
          <a:xfrm>
            <a:off x="1192530" y="762000"/>
            <a:ext cx="4598670" cy="5410200"/>
          </a:xfrm>
          <a:prstGeom prst="rect">
            <a:avLst/>
          </a:prstGeom>
        </p:spPr>
      </p:pic>
    </p:spTree>
    <p:extLst>
      <p:ext uri="{BB962C8B-B14F-4D97-AF65-F5344CB8AC3E}">
        <p14:creationId xmlns:p14="http://schemas.microsoft.com/office/powerpoint/2010/main" val="1790988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6CE70AA9-4DB4-46A5-3B16-BF39DD818D88}"/>
              </a:ext>
            </a:extLst>
          </p:cNvPr>
          <p:cNvPicPr>
            <a:picLocks noChangeAspect="1"/>
          </p:cNvPicPr>
          <p:nvPr/>
        </p:nvPicPr>
        <p:blipFill>
          <a:blip r:embed="rId2"/>
          <a:srcRect l="15000" t="14445" r="62500" b="47037"/>
          <a:stretch>
            <a:fillRect/>
          </a:stretch>
        </p:blipFill>
        <p:spPr>
          <a:xfrm>
            <a:off x="1679291" y="643467"/>
            <a:ext cx="5785417"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9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D66B90-5CAB-8E31-8163-74FAA87F8689}"/>
              </a:ext>
            </a:extLst>
          </p:cNvPr>
          <p:cNvSpPr txBox="1"/>
          <p:nvPr/>
        </p:nvSpPr>
        <p:spPr>
          <a:xfrm>
            <a:off x="4038600" y="370887"/>
            <a:ext cx="4576664" cy="6116226"/>
          </a:xfrm>
          <a:prstGeom prst="rect">
            <a:avLst/>
          </a:prstGeom>
          <a:noFill/>
        </p:spPr>
        <p:txBody>
          <a:bodyPr wrap="square">
            <a:spAutoFit/>
          </a:bodyPr>
          <a:lstStyle/>
          <a:p>
            <a:pPr marL="0" marR="0">
              <a:lnSpc>
                <a:spcPct val="115000"/>
              </a:lnSpc>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Our Neighbors – 90% of cases in unvaccinated people</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As of February 27, 2026, the </a:t>
            </a:r>
            <a:r>
              <a:rPr lang="en-US" sz="2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South Carolina Department of Public Health</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(DPH) reports 985 confirmed measles cases in an ongoing outbreak centered in the Upstate region, primarily Spartanburg County. This is a major, ongoing outbreak with significant community spread, prompting warnings about potential exposure locations, including retail and school sites. </a:t>
            </a:r>
          </a:p>
        </p:txBody>
      </p:sp>
      <p:pic>
        <p:nvPicPr>
          <p:cNvPr id="5" name="Picture 4" descr="North Carolina South Carolina Map Images – Browse 1,527 ...">
            <a:extLst>
              <a:ext uri="{FF2B5EF4-FFF2-40B4-BE49-F238E27FC236}">
                <a16:creationId xmlns:a16="http://schemas.microsoft.com/office/drawing/2014/main" id="{DF8EC504-1063-353E-D9A8-324E571350D2}"/>
              </a:ext>
            </a:extLst>
          </p:cNvPr>
          <p:cNvPicPr>
            <a:picLocks noChangeAspect="1"/>
          </p:cNvPicPr>
          <p:nvPr/>
        </p:nvPicPr>
        <p:blipFill rotWithShape="1">
          <a:blip r:embed="rId3">
            <a:extLst>
              <a:ext uri="{28A0092B-C50C-407E-A947-70E740481C1C}">
                <a14:useLocalDpi xmlns:a14="http://schemas.microsoft.com/office/drawing/2010/main" val="0"/>
              </a:ext>
            </a:extLst>
          </a:blip>
          <a:srcRect t="21246" r="28075" b="17559"/>
          <a:stretch>
            <a:fillRect/>
          </a:stretch>
        </p:blipFill>
        <p:spPr bwMode="auto">
          <a:xfrm>
            <a:off x="549056" y="1371600"/>
            <a:ext cx="2858184" cy="137160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B612524E-37D6-755C-7CFF-1BA2D87D03A1}"/>
              </a:ext>
            </a:extLst>
          </p:cNvPr>
          <p:cNvSpPr txBox="1"/>
          <p:nvPr/>
        </p:nvSpPr>
        <p:spPr>
          <a:xfrm>
            <a:off x="549056" y="3505200"/>
            <a:ext cx="2858184" cy="646331"/>
          </a:xfrm>
          <a:prstGeom prst="rect">
            <a:avLst/>
          </a:prstGeom>
          <a:noFill/>
        </p:spPr>
        <p:txBody>
          <a:bodyPr wrap="square" rtlCol="0">
            <a:spAutoFit/>
          </a:bodyPr>
          <a:lstStyle/>
          <a:p>
            <a:r>
              <a:rPr lang="en-US" dirty="0"/>
              <a:t>Alan Huneycutt</a:t>
            </a:r>
          </a:p>
          <a:p>
            <a:r>
              <a:rPr lang="en-US" dirty="0"/>
              <a:t>Nykesse Roberts</a:t>
            </a:r>
          </a:p>
        </p:txBody>
      </p:sp>
      <p:cxnSp>
        <p:nvCxnSpPr>
          <p:cNvPr id="10" name="Straight Arrow Connector 9">
            <a:extLst>
              <a:ext uri="{FF2B5EF4-FFF2-40B4-BE49-F238E27FC236}">
                <a16:creationId xmlns:a16="http://schemas.microsoft.com/office/drawing/2014/main" id="{6614DB70-05F8-BA7E-81BE-5F1A59C3D3BB}"/>
              </a:ext>
            </a:extLst>
          </p:cNvPr>
          <p:cNvCxnSpPr/>
          <p:nvPr/>
        </p:nvCxnSpPr>
        <p:spPr>
          <a:xfrm flipV="1">
            <a:off x="2133600" y="167640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F2D32DF-10AD-9ADB-0BDC-F6CB52522F8E}"/>
              </a:ext>
            </a:extLst>
          </p:cNvPr>
          <p:cNvCxnSpPr/>
          <p:nvPr/>
        </p:nvCxnSpPr>
        <p:spPr>
          <a:xfrm flipV="1">
            <a:off x="914400" y="1981200"/>
            <a:ext cx="1219200" cy="160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336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Oval 1434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a:extLst>
              <a:ext uri="{FF2B5EF4-FFF2-40B4-BE49-F238E27FC236}">
                <a16:creationId xmlns:a16="http://schemas.microsoft.com/office/drawing/2014/main" id="{35572DBA-056E-400A-BFA9-745FD735EF5C}"/>
              </a:ext>
            </a:extLst>
          </p:cNvPr>
          <p:cNvSpPr>
            <a:spLocks noGrp="1" noChangeArrowheads="1"/>
          </p:cNvSpPr>
          <p:nvPr>
            <p:ph type="title"/>
          </p:nvPr>
        </p:nvSpPr>
        <p:spPr>
          <a:xfrm>
            <a:off x="933804" y="1289765"/>
            <a:ext cx="2738325" cy="4270963"/>
          </a:xfrm>
        </p:spPr>
        <p:txBody>
          <a:bodyPr anchor="ctr">
            <a:normAutofit/>
          </a:bodyPr>
          <a:lstStyle/>
          <a:p>
            <a:pPr algn="ctr" eaLnBrk="1" fontAlgn="auto" hangingPunct="1">
              <a:spcAft>
                <a:spcPts val="0"/>
              </a:spcAft>
              <a:defRPr/>
            </a:pPr>
            <a:r>
              <a:rPr lang="en-US" sz="4900" b="1" dirty="0">
                <a:solidFill>
                  <a:srgbClr val="FFFFFF"/>
                </a:solidFill>
              </a:rPr>
              <a:t>Protective Measures</a:t>
            </a:r>
            <a:br>
              <a:rPr lang="en-US" sz="4900" b="1" dirty="0">
                <a:solidFill>
                  <a:srgbClr val="FFFFFF"/>
                </a:solidFill>
              </a:rPr>
            </a:br>
            <a:endParaRPr lang="en-US" sz="4900" b="1" dirty="0">
              <a:solidFill>
                <a:srgbClr val="FFFFFF"/>
              </a:solidFill>
            </a:endParaRPr>
          </a:p>
        </p:txBody>
      </p:sp>
      <p:sp>
        <p:nvSpPr>
          <p:cNvPr id="1434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34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14338" name="Rectangle 3">
            <a:extLst>
              <a:ext uri="{FF2B5EF4-FFF2-40B4-BE49-F238E27FC236}">
                <a16:creationId xmlns:a16="http://schemas.microsoft.com/office/drawing/2014/main" id="{7B781B5B-25C4-422D-A8B8-216CE28CF90D}"/>
              </a:ext>
            </a:extLst>
          </p:cNvPr>
          <p:cNvSpPr>
            <a:spLocks noGrp="1"/>
          </p:cNvSpPr>
          <p:nvPr>
            <p:ph idx="1"/>
          </p:nvPr>
        </p:nvSpPr>
        <p:spPr>
          <a:xfrm>
            <a:off x="4722924" y="518400"/>
            <a:ext cx="3578706" cy="5837949"/>
          </a:xfrm>
        </p:spPr>
        <p:txBody>
          <a:bodyPr anchor="ctr">
            <a:normAutofit/>
          </a:bodyPr>
          <a:lstStyle/>
          <a:p>
            <a:pPr eaLnBrk="1" hangingPunct="1"/>
            <a:r>
              <a:rPr lang="en-US" altLang="en-US" sz="2000" dirty="0">
                <a:solidFill>
                  <a:srgbClr val="FF0000">
                    <a:alpha val="80000"/>
                  </a:srgbClr>
                </a:solidFill>
              </a:rPr>
              <a:t>Hand washing </a:t>
            </a:r>
            <a:r>
              <a:rPr lang="en-US" altLang="en-US" sz="2000" i="1" dirty="0">
                <a:solidFill>
                  <a:srgbClr val="FF0000">
                    <a:alpha val="80000"/>
                  </a:srgbClr>
                </a:solidFill>
              </a:rPr>
              <a:t>.2803</a:t>
            </a:r>
          </a:p>
          <a:p>
            <a:pPr eaLnBrk="1" hangingPunct="1"/>
            <a:r>
              <a:rPr lang="en-US" altLang="en-US" sz="1700" dirty="0">
                <a:solidFill>
                  <a:schemeClr val="tx1">
                    <a:alpha val="80000"/>
                  </a:schemeClr>
                </a:solidFill>
              </a:rPr>
              <a:t>Sick child policy </a:t>
            </a:r>
          </a:p>
          <a:p>
            <a:pPr eaLnBrk="1" hangingPunct="1"/>
            <a:r>
              <a:rPr lang="en-US" altLang="en-US" sz="1700" dirty="0">
                <a:solidFill>
                  <a:schemeClr val="tx1">
                    <a:alpha val="80000"/>
                  </a:schemeClr>
                </a:solidFill>
              </a:rPr>
              <a:t>Toy Cleaning .</a:t>
            </a:r>
            <a:r>
              <a:rPr lang="en-US" altLang="en-US" sz="1700" i="1" dirty="0">
                <a:solidFill>
                  <a:schemeClr val="tx1">
                    <a:alpha val="80000"/>
                  </a:schemeClr>
                </a:solidFill>
              </a:rPr>
              <a:t>2822</a:t>
            </a:r>
          </a:p>
          <a:p>
            <a:pPr eaLnBrk="1" hangingPunct="1"/>
            <a:r>
              <a:rPr lang="en-US" altLang="en-US" sz="1700" dirty="0">
                <a:solidFill>
                  <a:schemeClr val="tx1">
                    <a:alpha val="80000"/>
                  </a:schemeClr>
                </a:solidFill>
              </a:rPr>
              <a:t>Sink/Toilet/Counter </a:t>
            </a:r>
            <a:r>
              <a:rPr lang="en-US" altLang="en-US" sz="1700" i="1" dirty="0">
                <a:solidFill>
                  <a:schemeClr val="tx1">
                    <a:alpha val="80000"/>
                  </a:schemeClr>
                </a:solidFill>
              </a:rPr>
              <a:t>.2817, .2818</a:t>
            </a:r>
          </a:p>
          <a:p>
            <a:pPr eaLnBrk="1" hangingPunct="1"/>
            <a:r>
              <a:rPr lang="en-US" altLang="en-US" sz="1700" dirty="0">
                <a:solidFill>
                  <a:schemeClr val="tx1">
                    <a:alpha val="80000"/>
                  </a:schemeClr>
                </a:solidFill>
              </a:rPr>
              <a:t>Diapering Area Disinfection .</a:t>
            </a:r>
            <a:r>
              <a:rPr lang="en-US" altLang="en-US" sz="1700" i="1" dirty="0">
                <a:solidFill>
                  <a:schemeClr val="tx1">
                    <a:alpha val="80000"/>
                  </a:schemeClr>
                </a:solidFill>
              </a:rPr>
              <a:t>2819</a:t>
            </a:r>
          </a:p>
          <a:p>
            <a:pPr eaLnBrk="1" hangingPunct="1"/>
            <a:r>
              <a:rPr lang="en-US" altLang="en-US" sz="1700" dirty="0">
                <a:solidFill>
                  <a:schemeClr val="tx1">
                    <a:alpha val="80000"/>
                  </a:schemeClr>
                </a:solidFill>
              </a:rPr>
              <a:t>Proper Food Handling </a:t>
            </a:r>
            <a:r>
              <a:rPr lang="en-US" altLang="en-US" sz="1700" i="1" dirty="0">
                <a:solidFill>
                  <a:schemeClr val="tx1">
                    <a:alpha val="80000"/>
                  </a:schemeClr>
                </a:solidFill>
              </a:rPr>
              <a:t>.2806, .2807, 2808</a:t>
            </a:r>
          </a:p>
          <a:p>
            <a:pPr eaLnBrk="1" hangingPunct="1"/>
            <a:r>
              <a:rPr lang="en-US" altLang="en-US" sz="1700" dirty="0">
                <a:solidFill>
                  <a:schemeClr val="tx1">
                    <a:alpha val="80000"/>
                  </a:schemeClr>
                </a:solidFill>
              </a:rPr>
              <a:t>Separate Storage for Clothes .</a:t>
            </a:r>
            <a:r>
              <a:rPr lang="en-US" altLang="en-US" sz="1700" i="1" dirty="0">
                <a:solidFill>
                  <a:schemeClr val="tx1">
                    <a:alpha val="80000"/>
                  </a:schemeClr>
                </a:solidFill>
              </a:rPr>
              <a:t>2820</a:t>
            </a:r>
          </a:p>
          <a:p>
            <a:pPr eaLnBrk="1" hangingPunct="1"/>
            <a:r>
              <a:rPr lang="en-US" altLang="en-US" sz="1700" b="1" dirty="0">
                <a:solidFill>
                  <a:srgbClr val="FF0000">
                    <a:alpha val="80000"/>
                  </a:srgbClr>
                </a:solidFill>
              </a:rPr>
              <a:t>Vomit and Diarrhea Plan</a:t>
            </a:r>
          </a:p>
          <a:p>
            <a:pPr marL="109537" indent="0" eaLnBrk="1" hangingPunct="1">
              <a:buNone/>
            </a:pPr>
            <a:r>
              <a:rPr lang="en-US" altLang="en-US" sz="1700" b="1" dirty="0">
                <a:solidFill>
                  <a:srgbClr val="FF0000">
                    <a:alpha val="80000"/>
                  </a:srgbClr>
                </a:solidFill>
              </a:rPr>
              <a:t>TRAINING-TRAINING-TRAINING</a:t>
            </a:r>
          </a:p>
          <a:p>
            <a:pPr eaLnBrk="1" hangingPunct="1"/>
            <a:endParaRPr lang="en-US" altLang="en-US" sz="1700" i="1" dirty="0">
              <a:solidFill>
                <a:schemeClr val="tx1">
                  <a:alpha val="80000"/>
                </a:schemeClr>
              </a:solidFill>
            </a:endParaRPr>
          </a:p>
          <a:p>
            <a:pPr eaLnBrk="1" hangingPunct="1"/>
            <a:endParaRPr lang="en-US" altLang="en-US" sz="1700" i="1" dirty="0">
              <a:solidFill>
                <a:schemeClr val="tx1">
                  <a:alpha val="80000"/>
                </a:schemeClr>
              </a:solidFill>
            </a:endParaRPr>
          </a:p>
          <a:p>
            <a:pPr eaLnBrk="1" hangingPunct="1"/>
            <a:endParaRPr lang="en-US" altLang="en-US" sz="1700" dirty="0">
              <a:solidFill>
                <a:schemeClr val="tx1">
                  <a:alpha val="80000"/>
                </a:schemeClr>
              </a:solidFill>
            </a:endParaRPr>
          </a:p>
        </p:txBody>
      </p:sp>
      <p:sp>
        <p:nvSpPr>
          <p:cNvPr id="1435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4353" name="Straight Connector 1435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2" name="Rectangle 2081">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4" name="Group 2083">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1080" y="590550"/>
            <a:ext cx="4110594" cy="2739376"/>
            <a:chOff x="7807230" y="2012810"/>
            <a:chExt cx="3251252" cy="3459865"/>
          </a:xfrm>
        </p:grpSpPr>
        <p:sp>
          <p:nvSpPr>
            <p:cNvPr id="2085" name="Rectangle 2084">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6" name="Rectangle 2085">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6" name="Picture 8" descr="Worst Diaper Fears ...">
            <a:extLst>
              <a:ext uri="{FF2B5EF4-FFF2-40B4-BE49-F238E27FC236}">
                <a16:creationId xmlns:a16="http://schemas.microsoft.com/office/drawing/2014/main" id="{85210F1F-6716-94D7-C5F3-288178E3D4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5850" y="951382"/>
            <a:ext cx="3861054" cy="2017712"/>
          </a:xfrm>
          <a:prstGeom prst="rect">
            <a:avLst/>
          </a:prstGeom>
          <a:noFill/>
          <a:extLst>
            <a:ext uri="{909E8E84-426E-40DD-AFC4-6F175D3DCCD1}">
              <a14:hiddenFill xmlns:a14="http://schemas.microsoft.com/office/drawing/2010/main">
                <a:solidFill>
                  <a:srgbClr val="FFFFFF"/>
                </a:solidFill>
              </a14:hiddenFill>
            </a:ext>
          </a:extLst>
        </p:spPr>
      </p:pic>
      <p:grpSp>
        <p:nvGrpSpPr>
          <p:cNvPr id="2088" name="Group 2087">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1080" y="3544708"/>
            <a:ext cx="1988820" cy="2739376"/>
            <a:chOff x="7807230" y="2012810"/>
            <a:chExt cx="3251252" cy="3459865"/>
          </a:xfrm>
        </p:grpSpPr>
        <p:sp>
          <p:nvSpPr>
            <p:cNvPr id="2089" name="Rectangle 2088">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0" name="Rectangle 2089">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050" name="Picture 2" descr="Projectile Vomiting: What can be Wrong When Baby Vomits 10ft Across the Room">
            <a:extLst>
              <a:ext uri="{FF2B5EF4-FFF2-40B4-BE49-F238E27FC236}">
                <a16:creationId xmlns:a16="http://schemas.microsoft.com/office/drawing/2014/main" id="{CA2B31E9-7468-274D-D5EA-9316120E29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4524" y="3880124"/>
            <a:ext cx="1741932" cy="2068544"/>
          </a:xfrm>
          <a:prstGeom prst="rect">
            <a:avLst/>
          </a:prstGeom>
          <a:noFill/>
          <a:extLst>
            <a:ext uri="{909E8E84-426E-40DD-AFC4-6F175D3DCCD1}">
              <a14:hiddenFill xmlns:a14="http://schemas.microsoft.com/office/drawing/2010/main">
                <a:solidFill>
                  <a:srgbClr val="FFFFFF"/>
                </a:solidFill>
              </a14:hiddenFill>
            </a:ext>
          </a:extLst>
        </p:spPr>
      </p:pic>
      <p:grpSp>
        <p:nvGrpSpPr>
          <p:cNvPr id="2092" name="Group 2091">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8952" y="3544708"/>
            <a:ext cx="1988820" cy="2739376"/>
            <a:chOff x="7807230" y="2012810"/>
            <a:chExt cx="3251252" cy="3459865"/>
          </a:xfrm>
        </p:grpSpPr>
        <p:sp>
          <p:nvSpPr>
            <p:cNvPr id="2093" name="Rectangle 2092">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4" name="Rectangle 2093">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2" name="Picture 4" descr="Poop Explosion: How To Deal With And ...">
            <a:extLst>
              <a:ext uri="{FF2B5EF4-FFF2-40B4-BE49-F238E27FC236}">
                <a16:creationId xmlns:a16="http://schemas.microsoft.com/office/drawing/2014/main" id="{6CB2A307-0076-1329-D0DF-882752972B8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62396" y="4284265"/>
            <a:ext cx="1741932" cy="1260261"/>
          </a:xfrm>
          <a:prstGeom prst="rect">
            <a:avLst/>
          </a:prstGeom>
          <a:noFill/>
          <a:extLst>
            <a:ext uri="{909E8E84-426E-40DD-AFC4-6F175D3DCCD1}">
              <a14:hiddenFill xmlns:a14="http://schemas.microsoft.com/office/drawing/2010/main">
                <a:solidFill>
                  <a:srgbClr val="FFFFFF"/>
                </a:solidFill>
              </a14:hiddenFill>
            </a:ext>
          </a:extLst>
        </p:spPr>
      </p:pic>
      <p:grpSp>
        <p:nvGrpSpPr>
          <p:cNvPr id="2096" name="Group 2095">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575" y="583417"/>
            <a:ext cx="4088343" cy="5700667"/>
            <a:chOff x="7807230" y="2012810"/>
            <a:chExt cx="3251252" cy="3459865"/>
          </a:xfrm>
        </p:grpSpPr>
        <p:sp>
          <p:nvSpPr>
            <p:cNvPr id="2097" name="Rectangle 2096">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8" name="Rectangle 2097">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4" name="Picture 6" descr="diaper blowout horror story">
            <a:extLst>
              <a:ext uri="{FF2B5EF4-FFF2-40B4-BE49-F238E27FC236}">
                <a16:creationId xmlns:a16="http://schemas.microsoft.com/office/drawing/2014/main" id="{64CD8BB9-DC0C-07CF-F9D6-6527BF9E65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135" r="22"/>
          <a:stretch>
            <a:fillRect/>
          </a:stretch>
        </p:blipFill>
        <p:spPr bwMode="auto">
          <a:xfrm>
            <a:off x="4778506" y="1593025"/>
            <a:ext cx="3840480" cy="36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519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3FED87-8781-BD8A-8D07-358C6A277169}"/>
              </a:ext>
            </a:extLst>
          </p:cNvPr>
          <p:cNvPicPr>
            <a:picLocks noChangeAspect="1"/>
          </p:cNvPicPr>
          <p:nvPr/>
        </p:nvPicPr>
        <p:blipFill rotWithShape="1">
          <a:blip r:embed="rId2"/>
          <a:srcRect l="25000" t="15926" r="20833"/>
          <a:stretch/>
        </p:blipFill>
        <p:spPr>
          <a:xfrm>
            <a:off x="482600" y="1696499"/>
            <a:ext cx="3968749" cy="3465001"/>
          </a:xfrm>
          <a:prstGeom prst="rect">
            <a:avLst/>
          </a:prstGeom>
        </p:spPr>
      </p:pic>
      <p:pic>
        <p:nvPicPr>
          <p:cNvPr id="5" name="Picture 4">
            <a:extLst>
              <a:ext uri="{FF2B5EF4-FFF2-40B4-BE49-F238E27FC236}">
                <a16:creationId xmlns:a16="http://schemas.microsoft.com/office/drawing/2014/main" id="{BF71134F-972A-3E8D-7B7E-12554769AA14}"/>
              </a:ext>
            </a:extLst>
          </p:cNvPr>
          <p:cNvPicPr>
            <a:picLocks noChangeAspect="1"/>
          </p:cNvPicPr>
          <p:nvPr/>
        </p:nvPicPr>
        <p:blipFill rotWithShape="1">
          <a:blip r:embed="rId3"/>
          <a:srcRect l="35832" t="11481" r="28334" b="7037"/>
          <a:stretch/>
        </p:blipFill>
        <p:spPr>
          <a:xfrm>
            <a:off x="4692648" y="890876"/>
            <a:ext cx="3968751" cy="5076247"/>
          </a:xfrm>
          <a:prstGeom prst="rect">
            <a:avLst/>
          </a:prstGeom>
        </p:spPr>
      </p:pic>
    </p:spTree>
    <p:extLst>
      <p:ext uri="{BB962C8B-B14F-4D97-AF65-F5344CB8AC3E}">
        <p14:creationId xmlns:p14="http://schemas.microsoft.com/office/powerpoint/2010/main" val="264010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C27A1CA-AEB0-407A-A819-3F69FDF31B63}"/>
              </a:ext>
            </a:extLst>
          </p:cNvPr>
          <p:cNvSpPr>
            <a:spLocks noGrp="1" noChangeArrowheads="1"/>
          </p:cNvSpPr>
          <p:nvPr>
            <p:ph type="title"/>
          </p:nvPr>
        </p:nvSpPr>
        <p:spPr>
          <a:xfrm>
            <a:off x="657519" y="741391"/>
            <a:ext cx="2591866" cy="1011209"/>
          </a:xfrm>
        </p:spPr>
        <p:txBody>
          <a:bodyPr anchor="b">
            <a:normAutofit/>
          </a:bodyPr>
          <a:lstStyle/>
          <a:p>
            <a:pPr eaLnBrk="1" fontAlgn="auto" hangingPunct="1">
              <a:spcAft>
                <a:spcPts val="0"/>
              </a:spcAft>
              <a:defRPr/>
            </a:pPr>
            <a:r>
              <a:rPr lang="en-US" sz="2800" dirty="0">
                <a:effectLst/>
                <a:latin typeface="Roboto" panose="02000000000000000000" pitchFamily="2" charset="0"/>
                <a:ea typeface="Roboto" panose="02000000000000000000" pitchFamily="2" charset="0"/>
                <a:cs typeface="Times New Roman" panose="02020603050405020304" pitchFamily="18" charset="0"/>
              </a:rPr>
              <a:t>WORKING PARENTS</a:t>
            </a:r>
            <a:r>
              <a:rPr lang="en-US" sz="2800" dirty="0">
                <a:latin typeface="Roboto" panose="02000000000000000000" pitchFamily="2" charset="0"/>
                <a:ea typeface="Roboto" panose="02000000000000000000" pitchFamily="2" charset="0"/>
                <a:cs typeface="Times New Roman" panose="02020603050405020304" pitchFamily="18" charset="0"/>
              </a:rPr>
              <a:t> </a:t>
            </a:r>
          </a:p>
        </p:txBody>
      </p:sp>
      <p:sp>
        <p:nvSpPr>
          <p:cNvPr id="17410" name="Rectangle 3">
            <a:extLst>
              <a:ext uri="{FF2B5EF4-FFF2-40B4-BE49-F238E27FC236}">
                <a16:creationId xmlns:a16="http://schemas.microsoft.com/office/drawing/2014/main" id="{33C31F58-BA33-4C65-AEA7-56E1D015CC2B}"/>
              </a:ext>
            </a:extLst>
          </p:cNvPr>
          <p:cNvSpPr>
            <a:spLocks noGrp="1"/>
          </p:cNvSpPr>
          <p:nvPr>
            <p:ph idx="1"/>
          </p:nvPr>
        </p:nvSpPr>
        <p:spPr>
          <a:xfrm>
            <a:off x="657519" y="1850079"/>
            <a:ext cx="2591866" cy="4703121"/>
          </a:xfrm>
        </p:spPr>
        <p:txBody>
          <a:bodyPr anchor="t">
            <a:normAutofit fontScale="85000" lnSpcReduction="20000"/>
          </a:bodyPr>
          <a:lstStyle/>
          <a:p>
            <a:pPr marL="109537" indent="0">
              <a:buNone/>
            </a:pPr>
            <a:endParaRPr lang="en-US" sz="1800" dirty="0">
              <a:latin typeface="Roboto" panose="02000000000000000000" pitchFamily="2" charset="0"/>
              <a:ea typeface="Roboto" panose="02000000000000000000" pitchFamily="2" charset="0"/>
              <a:cs typeface="Roboto" panose="02000000000000000000" pitchFamily="2" charset="0"/>
            </a:endParaRPr>
          </a:p>
          <a:p>
            <a:pPr marL="109537" indent="0">
              <a:buNone/>
            </a:pPr>
            <a:r>
              <a:rPr lang="en-US" dirty="0"/>
              <a:t>Almost three-fourths (74%) of moms with children under 18 are working in the labor force, and beyond that, moms are performing the unpaid work of caring for their children, completing household chores.</a:t>
            </a:r>
          </a:p>
          <a:p>
            <a:pPr marL="109537" indent="0">
              <a:buNone/>
            </a:pPr>
            <a:r>
              <a:rPr lang="en-US" sz="1800" dirty="0">
                <a:latin typeface="Roboto" panose="02000000000000000000" pitchFamily="2" charset="0"/>
                <a:ea typeface="Roboto" panose="02000000000000000000" pitchFamily="2" charset="0"/>
                <a:cs typeface="Roboto" panose="02000000000000000000" pitchFamily="2" charset="0"/>
              </a:rPr>
              <a:t>US Dept of Labor</a:t>
            </a:r>
          </a:p>
          <a:p>
            <a:pPr marL="109537" indent="0">
              <a:buNone/>
            </a:pPr>
            <a:r>
              <a:rPr lang="en-US" sz="1800" dirty="0">
                <a:latin typeface="Roboto" panose="02000000000000000000" pitchFamily="2" charset="0"/>
                <a:ea typeface="Roboto" panose="02000000000000000000" pitchFamily="2" charset="0"/>
                <a:cs typeface="Roboto" panose="02000000000000000000" pitchFamily="2" charset="0"/>
              </a:rPr>
              <a:t>May 2024</a:t>
            </a:r>
            <a:endParaRPr lang="en-US" altLang="en-US" sz="1400" dirty="0">
              <a:latin typeface="Roboto" panose="02000000000000000000" pitchFamily="2" charset="0"/>
              <a:ea typeface="Roboto" panose="02000000000000000000" pitchFamily="2" charset="0"/>
            </a:endParaRPr>
          </a:p>
        </p:txBody>
      </p:sp>
      <p:pic>
        <p:nvPicPr>
          <p:cNvPr id="17412" name="Picture 1">
            <a:extLst>
              <a:ext uri="{FF2B5EF4-FFF2-40B4-BE49-F238E27FC236}">
                <a16:creationId xmlns:a16="http://schemas.microsoft.com/office/drawing/2014/main" id="{5128869F-84B8-4594-BCB4-AF78342556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40754" y="1845000"/>
            <a:ext cx="4792009" cy="31773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4" name="Group 17413">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051478" y="0"/>
            <a:ext cx="92522" cy="6858000"/>
            <a:chOff x="12068638" y="0"/>
            <a:chExt cx="123362" cy="6858000"/>
          </a:xfrm>
        </p:grpSpPr>
        <p:sp>
          <p:nvSpPr>
            <p:cNvPr id="17415" name="Rectangle 17414">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6" name="Rectangle 17415">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E619C1-3EEA-4388-B4FF-6C9F20492AAE}"/>
              </a:ext>
            </a:extLst>
          </p:cNvPr>
          <p:cNvSpPr txBox="1"/>
          <p:nvPr/>
        </p:nvSpPr>
        <p:spPr>
          <a:xfrm>
            <a:off x="914400" y="1066800"/>
            <a:ext cx="7467600" cy="1231106"/>
          </a:xfrm>
          <a:prstGeom prst="rect">
            <a:avLst/>
          </a:prstGeom>
          <a:noFill/>
        </p:spPr>
        <p:txBody>
          <a:bodyPr wrap="square">
            <a:spAutoFit/>
          </a:bodyPr>
          <a:lstStyle/>
          <a:p>
            <a:pPr marL="0" marR="0">
              <a:spcBef>
                <a:spcPts val="0"/>
              </a:spcBef>
              <a:spcAft>
                <a:spcPts val="0"/>
              </a:spcAft>
            </a:pPr>
            <a:r>
              <a:rPr lang="en-US" dirty="0">
                <a:solidFill>
                  <a:srgbClr val="333333"/>
                </a:solidFill>
                <a:latin typeface="Roboto" panose="02000000000000000000" pitchFamily="2" charset="0"/>
                <a:ea typeface="Roboto" panose="02000000000000000000" pitchFamily="2" charset="0"/>
                <a:cs typeface="Times New Roman" panose="02020603050405020304" pitchFamily="18" charset="0"/>
              </a:rPr>
              <a:t>THE CAREGIVERS</a:t>
            </a:r>
          </a:p>
          <a:p>
            <a:pPr marL="0" marR="0">
              <a:spcBef>
                <a:spcPts val="0"/>
              </a:spcBef>
              <a:spcAft>
                <a:spcPts val="0"/>
              </a:spcAft>
            </a:pPr>
            <a:r>
              <a:rPr lang="en-US" dirty="0">
                <a:solidFill>
                  <a:srgbClr val="333333"/>
                </a:solidFill>
                <a:latin typeface="Roboto" panose="02000000000000000000" pitchFamily="2" charset="0"/>
                <a:ea typeface="Roboto" panose="02000000000000000000" pitchFamily="2" charset="0"/>
                <a:cs typeface="Times New Roman" panose="02020603050405020304" pitchFamily="18" charset="0"/>
              </a:rPr>
              <a:t>W</a:t>
            </a:r>
            <a:r>
              <a:rPr lang="en-US"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hen a child stays home sick</a:t>
            </a:r>
            <a:r>
              <a:rPr lang="en-US" dirty="0">
                <a:solidFill>
                  <a:srgbClr val="333333"/>
                </a:solidFill>
                <a:latin typeface="Roboto" panose="02000000000000000000" pitchFamily="2" charset="0"/>
                <a:ea typeface="Roboto" panose="02000000000000000000" pitchFamily="2" charset="0"/>
                <a:cs typeface="Times New Roman" panose="02020603050405020304" pitchFamily="18" charset="0"/>
              </a:rPr>
              <a:t> </a:t>
            </a:r>
            <a:r>
              <a:rPr lang="en-US"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someone must stay home to provide care—and this person is usually a mother, or an </a:t>
            </a:r>
            <a:r>
              <a:rPr lang="en-US" dirty="0">
                <a:solidFill>
                  <a:srgbClr val="333333"/>
                </a:solidFill>
                <a:latin typeface="Roboto" panose="02000000000000000000" pitchFamily="2" charset="0"/>
                <a:ea typeface="Roboto" panose="02000000000000000000" pitchFamily="2" charset="0"/>
                <a:cs typeface="Times New Roman" panose="02020603050405020304" pitchFamily="18" charset="0"/>
              </a:rPr>
              <a:t>older child</a:t>
            </a:r>
            <a:r>
              <a:rPr lang="en-US" dirty="0">
                <a:effectLst/>
                <a:latin typeface="Roboto" panose="02000000000000000000" pitchFamily="2" charset="0"/>
                <a:ea typeface="Roboto" panose="02000000000000000000" pitchFamily="2" charset="0"/>
                <a:cs typeface="Times New Roman" panose="02020603050405020304" pitchFamily="18" charset="0"/>
              </a:rPr>
              <a:t>.</a:t>
            </a:r>
          </a:p>
          <a:p>
            <a:r>
              <a:rPr lang="en-US" sz="2000" i="1" u="sng" dirty="0">
                <a:solidFill>
                  <a:srgbClr val="000000"/>
                </a:solidFill>
                <a:effectLst/>
                <a:latin typeface="Calibri" panose="020F0502020204030204" pitchFamily="34" charset="0"/>
                <a:ea typeface="Calibri" panose="020F0502020204030204" pitchFamily="34" charset="0"/>
                <a:hlinkClick r:id="rId2"/>
              </a:rPr>
              <a:t>https://www.caregiver.org/caregiver-statistics-demographics</a:t>
            </a:r>
            <a:endParaRPr lang="en-US" dirty="0"/>
          </a:p>
        </p:txBody>
      </p:sp>
      <p:pic>
        <p:nvPicPr>
          <p:cNvPr id="3074" name="Picture 2" descr="When to Keep Your Child Home from Child Care - HealthyChildren.org">
            <a:extLst>
              <a:ext uri="{FF2B5EF4-FFF2-40B4-BE49-F238E27FC236}">
                <a16:creationId xmlns:a16="http://schemas.microsoft.com/office/drawing/2014/main" id="{BA44D3D7-DBDC-E5A3-17EF-310F83AD0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429000"/>
            <a:ext cx="4706587"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384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1">
            <a:extLst>
              <a:ext uri="{FF2B5EF4-FFF2-40B4-BE49-F238E27FC236}">
                <a16:creationId xmlns:a16="http://schemas.microsoft.com/office/drawing/2014/main" id="{74AA2703-8F2E-411C-9906-AA1DE3C5345D}"/>
              </a:ext>
            </a:extLst>
          </p:cNvPr>
          <p:cNvSpPr>
            <a:spLocks noGrp="1"/>
          </p:cNvSpPr>
          <p:nvPr>
            <p:ph idx="1"/>
          </p:nvPr>
        </p:nvSpPr>
        <p:spPr>
          <a:xfrm>
            <a:off x="457200" y="1643063"/>
            <a:ext cx="8534400" cy="4605337"/>
          </a:xfrm>
        </p:spPr>
        <p:txBody>
          <a:bodyPr/>
          <a:lstStyle/>
          <a:p>
            <a:endParaRPr lang="en-US" altLang="en-US" sz="2800"/>
          </a:p>
          <a:p>
            <a:endParaRPr lang="en-US" altLang="en-US" sz="2800"/>
          </a:p>
          <a:p>
            <a:endParaRPr lang="en-US" altLang="en-US" sz="2800"/>
          </a:p>
          <a:p>
            <a:pPr>
              <a:buFont typeface="Wingdings" panose="05000000000000000000" pitchFamily="2" charset="2"/>
              <a:buChar char="§"/>
            </a:pPr>
            <a:r>
              <a:rPr lang="en-US" altLang="en-US" sz="2800"/>
              <a:t>4,607 licensed child care centers</a:t>
            </a:r>
          </a:p>
          <a:p>
            <a:pPr>
              <a:buFont typeface="Wingdings" panose="05000000000000000000" pitchFamily="2" charset="2"/>
              <a:buChar char="§"/>
            </a:pPr>
            <a:r>
              <a:rPr lang="en-US" altLang="en-US" sz="2800"/>
              <a:t>246,622 children enrolled in licensed </a:t>
            </a:r>
          </a:p>
          <a:p>
            <a:pPr>
              <a:buFont typeface="Wingdings" panose="05000000000000000000" pitchFamily="2" charset="2"/>
              <a:buChar char="§"/>
            </a:pPr>
            <a:r>
              <a:rPr lang="en-US" altLang="en-US" sz="2800"/>
              <a:t>child care centers</a:t>
            </a:r>
          </a:p>
          <a:p>
            <a:endParaRPr lang="en-US" altLang="en-US" sz="1200">
              <a:hlinkClick r:id="rId2"/>
            </a:endParaRPr>
          </a:p>
          <a:p>
            <a:endParaRPr lang="en-US" altLang="en-US" sz="1200">
              <a:hlinkClick r:id="rId2"/>
            </a:endParaRPr>
          </a:p>
          <a:p>
            <a:r>
              <a:rPr lang="en-US" altLang="en-US" sz="1200">
                <a:hlinkClick r:id="rId2"/>
              </a:rPr>
              <a:t>https://ncchildcare.ncdhhs.gov/County/Child-Care-Snapshot</a:t>
            </a:r>
            <a:r>
              <a:rPr lang="en-US" altLang="en-US" sz="1200"/>
              <a:t> </a:t>
            </a:r>
          </a:p>
          <a:p>
            <a:r>
              <a:rPr lang="en-US" altLang="en-US" sz="1200"/>
              <a:t>Source, Division of Child Development and Early Education Monthly Statistical Summary Report - May 2017 </a:t>
            </a:r>
            <a:br>
              <a:rPr lang="en-US" altLang="en-US" sz="1200"/>
            </a:br>
            <a:r>
              <a:rPr lang="en-US" altLang="en-US" sz="1200"/>
              <a:t>Number of Children Served Receiving Subsidy  - 63,509  </a:t>
            </a:r>
          </a:p>
          <a:p>
            <a:endParaRPr lang="en-US" altLang="en-US"/>
          </a:p>
        </p:txBody>
      </p:sp>
      <p:pic>
        <p:nvPicPr>
          <p:cNvPr id="19459" name="Picture 2" descr="New! They are a huge supporter. Check them out! The Learning ...">
            <a:extLst>
              <a:ext uri="{FF2B5EF4-FFF2-40B4-BE49-F238E27FC236}">
                <a16:creationId xmlns:a16="http://schemas.microsoft.com/office/drawing/2014/main" id="{442EFEFD-8BD3-4E97-85E3-4AA1C16A9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609600"/>
            <a:ext cx="27813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ild lying in bed">
            <a:extLst>
              <a:ext uri="{FF2B5EF4-FFF2-40B4-BE49-F238E27FC236}">
                <a16:creationId xmlns:a16="http://schemas.microsoft.com/office/drawing/2014/main" id="{764AA155-92DF-8781-99EF-5AEA661802B3}"/>
              </a:ext>
            </a:extLst>
          </p:cNvPr>
          <p:cNvPicPr>
            <a:picLocks noChangeAspect="1"/>
          </p:cNvPicPr>
          <p:nvPr/>
        </p:nvPicPr>
        <p:blipFill>
          <a:blip r:embed="rId2">
            <a:extLst>
              <a:ext uri="{28A0092B-C50C-407E-A947-70E740481C1C}">
                <a14:useLocalDpi xmlns:a14="http://schemas.microsoft.com/office/drawing/2010/main" val="0"/>
              </a:ext>
            </a:extLst>
          </a:blip>
          <a:srcRect l="3957" r="25455" b="-1"/>
          <a:stretch>
            <a:fillRect/>
          </a:stretch>
        </p:blipFill>
        <p:spPr>
          <a:xfrm>
            <a:off x="20" y="10"/>
            <a:ext cx="725221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9CA2249-44F7-5643-DB61-AC814DD9B276}"/>
              </a:ext>
            </a:extLst>
          </p:cNvPr>
          <p:cNvSpPr>
            <a:spLocks noGrp="1"/>
          </p:cNvSpPr>
          <p:nvPr>
            <p:ph type="title"/>
          </p:nvPr>
        </p:nvSpPr>
        <p:spPr>
          <a:xfrm>
            <a:off x="5638800" y="1529088"/>
            <a:ext cx="2866642" cy="1899912"/>
          </a:xfrm>
        </p:spPr>
        <p:txBody>
          <a:bodyPr>
            <a:normAutofit fontScale="90000"/>
          </a:bodyPr>
          <a:lstStyle/>
          <a:p>
            <a:r>
              <a:rPr lang="en-US" sz="2700" b="1" dirty="0"/>
              <a:t>How is disease and illness spread in child occupied settings?</a:t>
            </a:r>
            <a:br>
              <a:rPr lang="en-US" sz="3600" dirty="0"/>
            </a:br>
            <a:endParaRPr lang="en-US" sz="3500" dirty="0"/>
          </a:p>
        </p:txBody>
      </p:sp>
    </p:spTree>
    <p:extLst>
      <p:ext uri="{BB962C8B-B14F-4D97-AF65-F5344CB8AC3E}">
        <p14:creationId xmlns:p14="http://schemas.microsoft.com/office/powerpoint/2010/main" val="1105977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450CAE26-73E8-461B-8BCB-F67599DA9CE4}"/>
              </a:ext>
            </a:extLst>
          </p:cNvPr>
          <p:cNvSpPr>
            <a:spLocks noGrp="1" noChangeArrowheads="1"/>
          </p:cNvSpPr>
          <p:nvPr>
            <p:ph type="title"/>
          </p:nvPr>
        </p:nvSpPr>
        <p:spPr>
          <a:xfrm>
            <a:off x="762000" y="152400"/>
            <a:ext cx="5605629" cy="457200"/>
          </a:xfrm>
        </p:spPr>
        <p:txBody>
          <a:bodyPr vert="horz" lIns="91440" tIns="45720" rIns="91440" bIns="45720" rtlCol="0" anchor="ctr">
            <a:normAutofit fontScale="90000"/>
          </a:bodyPr>
          <a:lstStyle/>
          <a:p>
            <a:pPr fontAlgn="auto">
              <a:spcAft>
                <a:spcPts val="0"/>
              </a:spcAft>
              <a:defRPr/>
            </a:pPr>
            <a:r>
              <a:rPr lang="en-US" sz="3850" kern="1200" dirty="0">
                <a:solidFill>
                  <a:schemeClr val="tx1"/>
                </a:solidFill>
                <a:latin typeface="+mj-lt"/>
                <a:ea typeface="+mj-ea"/>
                <a:cs typeface="+mj-cs"/>
              </a:rPr>
              <a:t>Impact and Cost of Illness</a:t>
            </a:r>
          </a:p>
        </p:txBody>
      </p:sp>
      <p:sp>
        <p:nvSpPr>
          <p:cNvPr id="16387" name="Rectangle 3">
            <a:extLst>
              <a:ext uri="{FF2B5EF4-FFF2-40B4-BE49-F238E27FC236}">
                <a16:creationId xmlns:a16="http://schemas.microsoft.com/office/drawing/2014/main" id="{837747BB-4952-43C8-8805-0B503AC8FA01}"/>
              </a:ext>
            </a:extLst>
          </p:cNvPr>
          <p:cNvSpPr>
            <a:spLocks noGrp="1"/>
          </p:cNvSpPr>
          <p:nvPr>
            <p:ph type="body" sz="half" idx="1"/>
          </p:nvPr>
        </p:nvSpPr>
        <p:spPr>
          <a:xfrm>
            <a:off x="348940" y="685800"/>
            <a:ext cx="6018689" cy="5867400"/>
          </a:xfrm>
        </p:spPr>
        <p:txBody>
          <a:bodyPr vert="horz" lIns="91440" tIns="45720" rIns="91440" bIns="45720" rtlCol="0" anchor="ctr">
            <a:normAutofit/>
          </a:bodyPr>
          <a:lstStyle/>
          <a:p>
            <a:pPr>
              <a:defRPr/>
            </a:pPr>
            <a:r>
              <a:rPr lang="en-US" altLang="en-US" sz="1600" dirty="0"/>
              <a:t>Child illness accounts for 40 per cent of parental absenteeism from work.</a:t>
            </a:r>
          </a:p>
          <a:p>
            <a:pPr>
              <a:defRPr/>
            </a:pPr>
            <a:r>
              <a:rPr lang="en-US" altLang="en-US" sz="1600" dirty="0"/>
              <a:t>Children in child care are 30 percent more likely to contract a diarrheal illnesses than children cared for at home.</a:t>
            </a:r>
          </a:p>
          <a:p>
            <a:pPr>
              <a:defRPr/>
            </a:pPr>
            <a:r>
              <a:rPr lang="en-US" altLang="en-US" sz="1600" dirty="0"/>
              <a:t>Children in child care centers were 4.5 times more likely to be hospitalized than children in other settings.</a:t>
            </a:r>
          </a:p>
          <a:p>
            <a:pPr>
              <a:defRPr/>
            </a:pPr>
            <a:r>
              <a:rPr lang="en-US" altLang="en-US" sz="1600" dirty="0"/>
              <a:t>Parents of children in child care centers miss an average of 1 to 4 weeks of work each year to care for their sick children. </a:t>
            </a:r>
          </a:p>
          <a:p>
            <a:pPr>
              <a:defRPr/>
            </a:pPr>
            <a:r>
              <a:rPr lang="en-US" sz="1600" dirty="0"/>
              <a:t>Over 34 million U.S. workers lack paid sick leave for family care</a:t>
            </a:r>
          </a:p>
          <a:p>
            <a:pPr>
              <a:defRPr/>
            </a:pPr>
            <a:r>
              <a:rPr lang="en-US" altLang="en-US" sz="1600" dirty="0"/>
              <a:t>Employee workdays lost to illness cost US businesses between $2 - $12 billion/yr.</a:t>
            </a:r>
          </a:p>
          <a:p>
            <a:pPr marL="109537">
              <a:defRPr/>
            </a:pPr>
            <a:r>
              <a:rPr lang="en-US" altLang="en-US" sz="1600" b="1" dirty="0"/>
              <a:t>WHAT YOU DO MAKES A DIFFERENCE!</a:t>
            </a:r>
          </a:p>
          <a:p>
            <a:pPr marL="109537">
              <a:defRPr/>
            </a:pPr>
            <a:endParaRPr lang="en-US" altLang="en-US" sz="1600" b="1" dirty="0"/>
          </a:p>
          <a:p>
            <a:pPr marL="109537">
              <a:defRPr/>
            </a:pPr>
            <a:endParaRPr lang="en-US" altLang="en-US" sz="1400" b="1" dirty="0"/>
          </a:p>
          <a:p>
            <a:pPr marL="0" indent="0">
              <a:buNone/>
              <a:defRPr/>
            </a:pPr>
            <a:r>
              <a:rPr lang="en-US" altLang="en-US" sz="1100" i="1" dirty="0"/>
              <a:t>Illness associated with child day care: a study of incidence and cost. </a:t>
            </a:r>
          </a:p>
          <a:p>
            <a:pPr marL="0" indent="0">
              <a:buNone/>
              <a:defRPr/>
            </a:pPr>
            <a:r>
              <a:rPr lang="en-US" altLang="en-US" sz="1100" i="1" dirty="0"/>
              <a:t>D M Bell, D W </a:t>
            </a:r>
            <a:r>
              <a:rPr lang="en-US" altLang="en-US" sz="1100" i="1" dirty="0" err="1"/>
              <a:t>Gleiber</a:t>
            </a:r>
            <a:r>
              <a:rPr lang="en-US" altLang="en-US" sz="1100" i="1" dirty="0"/>
              <a:t>, A </a:t>
            </a:r>
            <a:r>
              <a:rPr lang="en-US" altLang="en-US" sz="1100" i="1" dirty="0" err="1"/>
              <a:t>A</a:t>
            </a:r>
            <a:r>
              <a:rPr lang="en-US" altLang="en-US" sz="1100" i="1" dirty="0"/>
              <a:t> Mercer, R Phifer, R H Guinter, A J Cohen, E U Epstein and M Narayanan.</a:t>
            </a:r>
          </a:p>
          <a:p>
            <a:pPr marL="0" indent="0">
              <a:buNone/>
              <a:defRPr/>
            </a:pPr>
            <a:r>
              <a:rPr lang="en-US" altLang="en-US" sz="1100" i="1" dirty="0"/>
              <a:t>Department of Pediatrics, Memphis State University.</a:t>
            </a:r>
          </a:p>
          <a:p>
            <a:pPr marL="0" indent="0">
              <a:buNone/>
              <a:defRPr/>
            </a:pPr>
            <a:r>
              <a:rPr lang="en-US" altLang="en-US" sz="1100" i="1" dirty="0">
                <a:hlinkClick r:id="rId3"/>
              </a:rPr>
              <a:t>http://www.ajph.org/cgi/content/abstract/79/4/479?ck=nck</a:t>
            </a:r>
            <a:endParaRPr lang="en-US" altLang="en-US" sz="1100" i="1" dirty="0"/>
          </a:p>
          <a:p>
            <a:pPr>
              <a:defRPr/>
            </a:pPr>
            <a:endParaRPr lang="en-US" altLang="en-US" sz="800" i="1" dirty="0"/>
          </a:p>
        </p:txBody>
      </p:sp>
      <p:sp>
        <p:nvSpPr>
          <p:cNvPr id="16397" name="Rectangle 1639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396" name="Oval 1639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391" name="Graphic 16390" descr="Money">
            <a:extLst>
              <a:ext uri="{FF2B5EF4-FFF2-40B4-BE49-F238E27FC236}">
                <a16:creationId xmlns:a16="http://schemas.microsoft.com/office/drawing/2014/main" id="{5B4D6F1D-5955-01E1-C19F-ACD6E77384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17707" y="2667000"/>
            <a:ext cx="1143455" cy="1143455"/>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a:extLst>
              <a:ext uri="{FF2B5EF4-FFF2-40B4-BE49-F238E27FC236}">
                <a16:creationId xmlns:a16="http://schemas.microsoft.com/office/drawing/2014/main" id="{3E4772FE-4EEA-489F-83C6-A059544586DF}"/>
              </a:ext>
            </a:extLst>
          </p:cNvPr>
          <p:cNvSpPr>
            <a:spLocks noChangeArrowheads="1"/>
          </p:cNvSpPr>
          <p:nvPr/>
        </p:nvSpPr>
        <p:spPr bwMode="auto">
          <a:xfrm>
            <a:off x="914400" y="1066800"/>
            <a:ext cx="75438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dirty="0">
                <a:latin typeface="Lucida Sans" panose="020B0602030504020204" pitchFamily="34" charset="0"/>
              </a:rPr>
              <a:t>CHILD ILLNESS</a:t>
            </a:r>
          </a:p>
          <a:p>
            <a:pPr eaLnBrk="1" hangingPunct="1">
              <a:spcBef>
                <a:spcPct val="0"/>
              </a:spcBef>
              <a:buClrTx/>
              <a:buSzTx/>
              <a:buFontTx/>
              <a:buNone/>
            </a:pPr>
            <a:endParaRPr lang="en-US" altLang="en-US" sz="2400" dirty="0">
              <a:latin typeface="Lucida Sans" panose="020B0602030504020204" pitchFamily="34" charset="0"/>
            </a:endParaRPr>
          </a:p>
          <a:p>
            <a:pPr eaLnBrk="1" hangingPunct="1">
              <a:spcBef>
                <a:spcPct val="0"/>
              </a:spcBef>
              <a:buClrTx/>
              <a:buSzTx/>
              <a:buFontTx/>
              <a:buNone/>
            </a:pPr>
            <a:r>
              <a:rPr lang="en-US" altLang="en-US" sz="2400" dirty="0">
                <a:latin typeface="Lucida Sans" panose="020B0602030504020204" pitchFamily="34" charset="0"/>
              </a:rPr>
              <a:t>What is the most common childhood surgery performed under general anesthesia? </a:t>
            </a:r>
          </a:p>
          <a:p>
            <a:pPr eaLnBrk="1" hangingPunct="1">
              <a:spcBef>
                <a:spcPct val="0"/>
              </a:spcBef>
              <a:buClrTx/>
              <a:buSzTx/>
              <a:buFontTx/>
              <a:buNone/>
            </a:pPr>
            <a:endParaRPr lang="en-US" altLang="en-US" sz="2400" dirty="0">
              <a:latin typeface="Lucida Sans" panose="020B0602030504020204" pitchFamily="34" charset="0"/>
            </a:endParaRPr>
          </a:p>
          <a:p>
            <a:pPr eaLnBrk="1" hangingPunct="1">
              <a:spcBef>
                <a:spcPct val="0"/>
              </a:spcBef>
              <a:buClrTx/>
              <a:buSzTx/>
              <a:buFont typeface="Wingdings 3" panose="05040102010807070707" pitchFamily="18" charset="2"/>
              <a:buNone/>
            </a:pPr>
            <a:r>
              <a:rPr lang="en-US" altLang="en-US" sz="2400" dirty="0">
                <a:latin typeface="Lucida Sans" panose="020B0602030504020204" pitchFamily="34" charset="0"/>
              </a:rPr>
              <a:t>The child’s average age for this procedure is one to three years.</a:t>
            </a:r>
          </a:p>
          <a:p>
            <a:pPr eaLnBrk="1" hangingPunct="1">
              <a:spcBef>
                <a:spcPct val="0"/>
              </a:spcBef>
              <a:buClrTx/>
              <a:buSzTx/>
              <a:buFont typeface="Wingdings 3" panose="05040102010807070707" pitchFamily="18" charset="2"/>
              <a:buNone/>
            </a:pPr>
            <a:endParaRPr lang="en-US" altLang="en-US" sz="2400" dirty="0">
              <a:latin typeface="Lucida Sans" panose="020B0602030504020204" pitchFamily="34" charset="0"/>
            </a:endParaRPr>
          </a:p>
          <a:p>
            <a:pPr eaLnBrk="1" hangingPunct="1">
              <a:spcBef>
                <a:spcPct val="0"/>
              </a:spcBef>
              <a:buClrTx/>
              <a:buSzTx/>
              <a:buFontTx/>
              <a:buNone/>
            </a:pPr>
            <a:r>
              <a:rPr lang="en-US" altLang="en-US" sz="2400" dirty="0">
                <a:latin typeface="Lucida Sans" panose="020B0602030504020204" pitchFamily="34" charset="0"/>
              </a:rPr>
              <a:t>More than a million are performed in North America each year.  </a:t>
            </a:r>
          </a:p>
          <a:p>
            <a:pPr eaLnBrk="1" hangingPunct="1">
              <a:spcBef>
                <a:spcPct val="0"/>
              </a:spcBef>
              <a:buClrTx/>
              <a:buSzTx/>
              <a:buFontTx/>
              <a:buNone/>
            </a:pPr>
            <a:endParaRPr lang="en-US" altLang="en-US" sz="3200" dirty="0">
              <a:latin typeface="Lucida Sans" panose="020B0602030504020204" pitchFamily="34" charset="0"/>
            </a:endParaRPr>
          </a:p>
          <a:p>
            <a:pPr eaLnBrk="1" hangingPunct="1">
              <a:spcBef>
                <a:spcPct val="0"/>
              </a:spcBef>
              <a:buClrTx/>
              <a:buSzTx/>
              <a:buFontTx/>
              <a:buNone/>
            </a:pPr>
            <a:endParaRPr lang="en-US" altLang="en-US" sz="3200" dirty="0">
              <a:latin typeface="Times New Roman" panose="02020603050405020304" pitchFamily="18"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7CD2ADBE-D1F0-479E-BA54-25D3D5A64567}"/>
              </a:ext>
            </a:extLst>
          </p:cNvPr>
          <p:cNvSpPr>
            <a:spLocks noChangeArrowheads="1"/>
          </p:cNvSpPr>
          <p:nvPr/>
        </p:nvSpPr>
        <p:spPr bwMode="auto">
          <a:xfrm>
            <a:off x="228600" y="304800"/>
            <a:ext cx="8610600" cy="5970865"/>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dirty="0">
                <a:solidFill>
                  <a:srgbClr val="111111"/>
                </a:solidFill>
                <a:latin typeface="+mj-lt"/>
              </a:rPr>
              <a:t>Ear tubes - tiny, hollow tubes, usually made of plastic or metal, that are surgically inserted into the eardrum creating an airway that ventilates the middle ear and prevents the accumulation of fluids behind the eardrum.</a:t>
            </a:r>
          </a:p>
          <a:p>
            <a:pPr>
              <a:defRPr/>
            </a:pPr>
            <a:endParaRPr lang="en-US" altLang="en-US" sz="1100" dirty="0">
              <a:solidFill>
                <a:srgbClr val="111111"/>
              </a:solidFill>
              <a:latin typeface="+mj-lt"/>
            </a:endParaRPr>
          </a:p>
          <a:p>
            <a:pPr>
              <a:defRPr/>
            </a:pPr>
            <a:r>
              <a:rPr lang="en-US" altLang="en-US" dirty="0">
                <a:solidFill>
                  <a:srgbClr val="111111"/>
                </a:solidFill>
                <a:latin typeface="+mj-lt"/>
              </a:rPr>
              <a:t>Doctors frequently recommend ear tubes if a child gets frequent ear infections or </a:t>
            </a:r>
            <a:r>
              <a:rPr lang="en-US" altLang="en-US" b="1" dirty="0">
                <a:solidFill>
                  <a:srgbClr val="111111"/>
                </a:solidFill>
                <a:latin typeface="+mj-lt"/>
              </a:rPr>
              <a:t>if the condition affects hearing and speech.</a:t>
            </a:r>
          </a:p>
          <a:p>
            <a:pPr>
              <a:defRPr/>
            </a:pPr>
            <a:endParaRPr lang="en-US" altLang="en-US" sz="1100" dirty="0">
              <a:solidFill>
                <a:srgbClr val="111111"/>
              </a:solidFill>
              <a:latin typeface="+mj-lt"/>
            </a:endParaRPr>
          </a:p>
          <a:p>
            <a:pPr>
              <a:defRPr/>
            </a:pPr>
            <a:r>
              <a:rPr lang="en-US" dirty="0">
                <a:latin typeface="+mj-lt"/>
              </a:rPr>
              <a:t>In children without tubes, ear infections are often treated with antibiotics by mouth or by injection. In children with tubes, the infection can drain out the tube and it can usually be treated with antibiotic eardrops.</a:t>
            </a:r>
          </a:p>
          <a:p>
            <a:pPr>
              <a:defRPr/>
            </a:pPr>
            <a:endParaRPr lang="en-US" dirty="0">
              <a:latin typeface="+mj-lt"/>
            </a:endParaRPr>
          </a:p>
          <a:p>
            <a:pPr>
              <a:defRPr/>
            </a:pPr>
            <a:r>
              <a:rPr lang="en-US" dirty="0">
                <a:latin typeface="+mj-lt"/>
              </a:rPr>
              <a:t>In most children, ear tubes last somewhere between six months and two years before the body naturally pushes the tubes out and into the ear canal.  </a:t>
            </a:r>
            <a:endParaRPr lang="en-US" altLang="en-US" dirty="0">
              <a:solidFill>
                <a:srgbClr val="111111"/>
              </a:solidFill>
              <a:latin typeface="+mj-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Related image">
            <a:extLst>
              <a:ext uri="{FF2B5EF4-FFF2-40B4-BE49-F238E27FC236}">
                <a16:creationId xmlns:a16="http://schemas.microsoft.com/office/drawing/2014/main" id="{3280ABAB-35F2-4F85-A9B9-3027117B0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4800"/>
            <a:ext cx="67516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1">
            <a:extLst>
              <a:ext uri="{FF2B5EF4-FFF2-40B4-BE49-F238E27FC236}">
                <a16:creationId xmlns:a16="http://schemas.microsoft.com/office/drawing/2014/main" id="{43544EB5-3E44-4116-B359-F41F1CD24A51}"/>
              </a:ext>
            </a:extLst>
          </p:cNvPr>
          <p:cNvSpPr>
            <a:spLocks noChangeArrowheads="1"/>
          </p:cNvSpPr>
          <p:nvPr/>
        </p:nvSpPr>
        <p:spPr bwMode="auto">
          <a:xfrm>
            <a:off x="1676400" y="4953000"/>
            <a:ext cx="655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Seven percent of children in the U.S. receive a set of tubes by age three.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1EFE-F7F8-4E58-A96D-92ED3019F40A}"/>
              </a:ext>
            </a:extLst>
          </p:cNvPr>
          <p:cNvSpPr>
            <a:spLocks noGrp="1"/>
          </p:cNvSpPr>
          <p:nvPr>
            <p:ph type="title"/>
          </p:nvPr>
        </p:nvSpPr>
        <p:spPr>
          <a:xfrm>
            <a:off x="838200" y="279400"/>
            <a:ext cx="7772400" cy="635000"/>
          </a:xfrm>
        </p:spPr>
        <p:txBody>
          <a:bodyPr>
            <a:normAutofit/>
          </a:bodyPr>
          <a:lstStyle/>
          <a:p>
            <a:pPr>
              <a:defRPr/>
            </a:pPr>
            <a:r>
              <a:rPr lang="en-US" sz="3600" b="1" dirty="0"/>
              <a:t>Risk Factors for Disease</a:t>
            </a:r>
          </a:p>
        </p:txBody>
      </p:sp>
      <p:sp>
        <p:nvSpPr>
          <p:cNvPr id="29698" name="Rectangle 3">
            <a:extLst>
              <a:ext uri="{FF2B5EF4-FFF2-40B4-BE49-F238E27FC236}">
                <a16:creationId xmlns:a16="http://schemas.microsoft.com/office/drawing/2014/main" id="{A35EAD82-3368-4A3C-B25D-FF09F5645E92}"/>
              </a:ext>
            </a:extLst>
          </p:cNvPr>
          <p:cNvSpPr>
            <a:spLocks noGrp="1"/>
          </p:cNvSpPr>
          <p:nvPr>
            <p:ph idx="1"/>
          </p:nvPr>
        </p:nvSpPr>
        <p:spPr>
          <a:xfrm>
            <a:off x="628650" y="1066800"/>
            <a:ext cx="7886700" cy="5029200"/>
          </a:xfrm>
        </p:spPr>
        <p:txBody>
          <a:bodyPr>
            <a:normAutofit/>
          </a:bodyPr>
          <a:lstStyle/>
          <a:p>
            <a:pPr eaLnBrk="1" hangingPunct="1"/>
            <a:r>
              <a:rPr lang="en-US" altLang="en-US" sz="3200" dirty="0"/>
              <a:t>Inadequate infection control</a:t>
            </a:r>
          </a:p>
          <a:p>
            <a:pPr eaLnBrk="1" hangingPunct="1"/>
            <a:r>
              <a:rPr lang="en-US" altLang="en-US" sz="3200" dirty="0"/>
              <a:t>Understaffing</a:t>
            </a:r>
          </a:p>
          <a:p>
            <a:pPr eaLnBrk="1" hangingPunct="1"/>
            <a:r>
              <a:rPr lang="en-US" altLang="en-US" sz="3200" dirty="0"/>
              <a:t>Staff turnover averages 40%</a:t>
            </a:r>
          </a:p>
          <a:p>
            <a:pPr marL="312738" lvl="1" indent="-285750">
              <a:lnSpc>
                <a:spcPct val="107000"/>
              </a:lnSpc>
              <a:spcBef>
                <a:spcPts val="0"/>
              </a:spcBef>
              <a:spcAft>
                <a:spcPts val="800"/>
              </a:spcAft>
            </a:pPr>
            <a: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https://www.indeed.com/career/preschool-teacher/salaries/NC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12738" lvl="1" indent="-28575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Average salary for a preschool teacher in NC is $15.94 </a:t>
            </a:r>
          </a:p>
          <a:p>
            <a:pPr eaLnBrk="1" hangingPunct="1"/>
            <a:r>
              <a:rPr lang="en-US" altLang="en-US" sz="3200" dirty="0"/>
              <a:t>Lack of Training</a:t>
            </a:r>
          </a:p>
          <a:p>
            <a:pPr eaLnBrk="1" hangingPunct="1"/>
            <a:r>
              <a:rPr lang="en-US" altLang="en-US" sz="3200" dirty="0"/>
              <a:t>Animals and pets</a:t>
            </a:r>
          </a:p>
          <a:p>
            <a:pPr eaLnBrk="1" hangingPunct="1"/>
            <a:r>
              <a:rPr lang="en-US" altLang="en-US" sz="3200" dirty="0"/>
              <a:t>Spread of infection often occurs prior to recognition of symptoms</a:t>
            </a:r>
          </a:p>
          <a:p>
            <a:pPr eaLnBrk="1" hangingPunct="1">
              <a:buFont typeface="Wingdings 3" panose="05040102010807070707" pitchFamily="18" charset="2"/>
              <a:buNone/>
            </a:pPr>
            <a:endParaRPr lang="en-US" altLang="en-US"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D8617AE-D233-4BC4-BB32-258616B56C64}"/>
              </a:ext>
            </a:extLst>
          </p:cNvPr>
          <p:cNvSpPr>
            <a:spLocks noGrp="1" noChangeArrowheads="1"/>
          </p:cNvSpPr>
          <p:nvPr>
            <p:ph type="title"/>
          </p:nvPr>
        </p:nvSpPr>
        <p:spPr>
          <a:xfrm>
            <a:off x="2019300" y="292894"/>
            <a:ext cx="5105400" cy="868362"/>
          </a:xfrm>
        </p:spPr>
        <p:txBody>
          <a:bodyPr>
            <a:normAutofit/>
          </a:bodyPr>
          <a:lstStyle/>
          <a:p>
            <a:pPr eaLnBrk="1" fontAlgn="auto" hangingPunct="1">
              <a:spcAft>
                <a:spcPts val="0"/>
              </a:spcAft>
              <a:defRPr/>
            </a:pPr>
            <a:r>
              <a:rPr lang="en-US" sz="3600" dirty="0"/>
              <a:t>Risk Factors of Illness</a:t>
            </a:r>
          </a:p>
        </p:txBody>
      </p:sp>
      <p:sp>
        <p:nvSpPr>
          <p:cNvPr id="27650" name="Rectangle 3">
            <a:extLst>
              <a:ext uri="{FF2B5EF4-FFF2-40B4-BE49-F238E27FC236}">
                <a16:creationId xmlns:a16="http://schemas.microsoft.com/office/drawing/2014/main" id="{92996057-5B15-4118-B51D-6EFAF77A017B}"/>
              </a:ext>
            </a:extLst>
          </p:cNvPr>
          <p:cNvSpPr>
            <a:spLocks noGrp="1"/>
          </p:cNvSpPr>
          <p:nvPr>
            <p:ph idx="1"/>
          </p:nvPr>
        </p:nvSpPr>
        <p:spPr>
          <a:xfrm>
            <a:off x="457200" y="1447800"/>
            <a:ext cx="8458200" cy="4683125"/>
          </a:xfrm>
        </p:spPr>
        <p:txBody>
          <a:bodyPr>
            <a:normAutofit fontScale="92500" lnSpcReduction="10000"/>
          </a:bodyPr>
          <a:lstStyle/>
          <a:p>
            <a:pPr eaLnBrk="1" hangingPunct="1">
              <a:lnSpc>
                <a:spcPct val="90000"/>
              </a:lnSpc>
            </a:pPr>
            <a:r>
              <a:rPr lang="en-US" altLang="en-US" sz="3200" dirty="0"/>
              <a:t>The strongest predictor of illness is the number of children in the room: </a:t>
            </a:r>
            <a:r>
              <a:rPr lang="en-US" altLang="en-US" sz="3200" dirty="0">
                <a:solidFill>
                  <a:srgbClr val="FF0000"/>
                </a:solidFill>
              </a:rPr>
              <a:t>crowded conditions and close contact </a:t>
            </a:r>
          </a:p>
          <a:p>
            <a:pPr eaLnBrk="1" hangingPunct="1">
              <a:lnSpc>
                <a:spcPct val="90000"/>
              </a:lnSpc>
            </a:pPr>
            <a:r>
              <a:rPr lang="en-US" altLang="en-US" sz="3200" dirty="0"/>
              <a:t>Poor personal hygiene </a:t>
            </a:r>
          </a:p>
          <a:p>
            <a:pPr eaLnBrk="1" hangingPunct="1">
              <a:lnSpc>
                <a:spcPct val="90000"/>
              </a:lnSpc>
            </a:pPr>
            <a:r>
              <a:rPr lang="en-US" altLang="en-US" sz="3200" dirty="0"/>
              <a:t>Limited immunity</a:t>
            </a:r>
          </a:p>
          <a:p>
            <a:pPr eaLnBrk="1" hangingPunct="1">
              <a:lnSpc>
                <a:spcPct val="90000"/>
              </a:lnSpc>
            </a:pPr>
            <a:r>
              <a:rPr lang="en-US" altLang="en-US" sz="3200" dirty="0"/>
              <a:t>Mobility of teachers and students </a:t>
            </a:r>
          </a:p>
          <a:p>
            <a:pPr eaLnBrk="1" hangingPunct="1">
              <a:lnSpc>
                <a:spcPct val="90000"/>
              </a:lnSpc>
            </a:pPr>
            <a:r>
              <a:rPr lang="en-US" altLang="en-US" sz="3200" dirty="0"/>
              <a:t>Poor classroom design and layout</a:t>
            </a:r>
          </a:p>
          <a:p>
            <a:pPr eaLnBrk="1" hangingPunct="1">
              <a:lnSpc>
                <a:spcPct val="90000"/>
              </a:lnSpc>
            </a:pPr>
            <a:r>
              <a:rPr lang="en-US" altLang="en-US" sz="3200" dirty="0"/>
              <a:t>Poor ventilation </a:t>
            </a:r>
          </a:p>
          <a:p>
            <a:pPr eaLnBrk="1" hangingPunct="1">
              <a:lnSpc>
                <a:spcPct val="90000"/>
              </a:lnSpc>
            </a:pPr>
            <a:endParaRPr lang="en-US" altLang="en-US" sz="2400" i="1" dirty="0"/>
          </a:p>
          <a:p>
            <a:pPr eaLnBrk="1" hangingPunct="1">
              <a:lnSpc>
                <a:spcPct val="90000"/>
              </a:lnSpc>
            </a:pPr>
            <a:r>
              <a:rPr lang="en-US" altLang="en-US" sz="1200" i="1" dirty="0"/>
              <a:t>Illness associated with child day care: a study of incidence and cost. D M Bell, D W </a:t>
            </a:r>
            <a:r>
              <a:rPr lang="en-US" altLang="en-US" sz="1200" i="1" dirty="0" err="1"/>
              <a:t>Gleiber</a:t>
            </a:r>
            <a:r>
              <a:rPr lang="en-US" altLang="en-US" sz="1200" i="1" dirty="0"/>
              <a:t>, A </a:t>
            </a:r>
            <a:r>
              <a:rPr lang="en-US" altLang="en-US" sz="1200" i="1" dirty="0" err="1"/>
              <a:t>A</a:t>
            </a:r>
            <a:r>
              <a:rPr lang="en-US" altLang="en-US" sz="1200" i="1" dirty="0"/>
              <a:t> Mercer, R Phifer, R H </a:t>
            </a:r>
            <a:r>
              <a:rPr lang="en-US" altLang="en-US" sz="1200" i="1" dirty="0" err="1"/>
              <a:t>Guinter</a:t>
            </a:r>
            <a:r>
              <a:rPr lang="en-US" altLang="en-US" sz="1200" i="1" dirty="0"/>
              <a:t>, A J Cohen, E U Epstein and M Narayanan.</a:t>
            </a:r>
            <a:r>
              <a:rPr lang="en-US" altLang="en-US" sz="1200" dirty="0"/>
              <a:t> </a:t>
            </a:r>
          </a:p>
          <a:p>
            <a:pPr eaLnBrk="1" hangingPunct="1">
              <a:lnSpc>
                <a:spcPct val="90000"/>
              </a:lnSpc>
              <a:buFont typeface="Wingdings" panose="05000000000000000000" pitchFamily="2" charset="2"/>
              <a:buNone/>
            </a:pPr>
            <a:endParaRPr lang="en-US" altLang="en-US" dirty="0"/>
          </a:p>
          <a:p>
            <a:pPr eaLnBrk="1" hangingPunct="1">
              <a:lnSpc>
                <a:spcPct val="90000"/>
              </a:lnSpc>
            </a:pPr>
            <a:endParaRPr lang="en-US" altLang="en-US"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26" name="Picture 2" descr="Sneeze - Wikipedia">
            <a:extLst>
              <a:ext uri="{FF2B5EF4-FFF2-40B4-BE49-F238E27FC236}">
                <a16:creationId xmlns:a16="http://schemas.microsoft.com/office/drawing/2014/main" id="{C04CE7CB-F825-D6C3-6CC8-A6FCE32F533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326" y="2295909"/>
            <a:ext cx="5026914" cy="3363462"/>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35" name="Rectangle 103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850" y="1721922"/>
            <a:ext cx="3163824"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F78356B1-9123-4E2D-AD50-52A7DFF9A712}"/>
              </a:ext>
            </a:extLst>
          </p:cNvPr>
          <p:cNvSpPr>
            <a:spLocks noGrp="1"/>
          </p:cNvSpPr>
          <p:nvPr>
            <p:ph idx="1"/>
          </p:nvPr>
        </p:nvSpPr>
        <p:spPr>
          <a:xfrm>
            <a:off x="5954064" y="2020824"/>
            <a:ext cx="2591322" cy="3959352"/>
          </a:xfrm>
        </p:spPr>
        <p:txBody>
          <a:bodyPr anchor="ctr">
            <a:normAutofit/>
          </a:bodyPr>
          <a:lstStyle/>
          <a:p>
            <a:pPr marL="109537" indent="0">
              <a:buFont typeface="Wingdings 3" panose="05040102010807070707" pitchFamily="18" charset="2"/>
              <a:buNone/>
              <a:defRPr/>
            </a:pPr>
            <a:endParaRPr lang="en-US" sz="1600" dirty="0">
              <a:highlight>
                <a:srgbClr val="FFFF00"/>
              </a:highlight>
              <a:latin typeface="Times New Roman" panose="02020603050405020304" pitchFamily="18" charset="0"/>
              <a:cs typeface="Times New Roman" panose="02020603050405020304" pitchFamily="18" charset="0"/>
            </a:endParaRPr>
          </a:p>
          <a:p>
            <a:pPr marL="109537" indent="0">
              <a:buFont typeface="Wingdings 3" panose="05040102010807070707" pitchFamily="18" charset="2"/>
              <a:buNone/>
              <a:defRPr/>
            </a:pPr>
            <a:r>
              <a:rPr lang="en-US" sz="2400" dirty="0">
                <a:highlight>
                  <a:srgbClr val="FFFF00"/>
                </a:highlight>
                <a:latin typeface="Times New Roman" panose="02020603050405020304" pitchFamily="18" charset="0"/>
                <a:cs typeface="Times New Roman" panose="02020603050405020304" pitchFamily="18" charset="0"/>
              </a:rPr>
              <a:t>COVID-19 and Measles is spread by respiratory droplets released when people talk, sing, cough, or sneeze. </a:t>
            </a:r>
          </a:p>
          <a:p>
            <a:pPr marL="109537" indent="0">
              <a:buFont typeface="Wingdings 3" panose="05040102010807070707" pitchFamily="18" charset="2"/>
              <a:buNone/>
              <a:defRPr/>
            </a:pPr>
            <a:endParaRPr lang="en-US" sz="1600" dirty="0">
              <a:highlight>
                <a:srgbClr val="FFFF00"/>
              </a:highlight>
              <a:latin typeface="Times New Roman" panose="02020603050405020304" pitchFamily="18" charset="0"/>
              <a:cs typeface="Times New Roman" panose="02020603050405020304" pitchFamily="18" charset="0"/>
            </a:endParaRPr>
          </a:p>
          <a:p>
            <a:pPr marL="109537" indent="0">
              <a:buFont typeface="Wingdings 3" panose="05040102010807070707" pitchFamily="18" charset="2"/>
              <a:buNone/>
              <a:defRPr/>
            </a:pPr>
            <a:endParaRPr lang="en-US" sz="1600" dirty="0">
              <a:highlight>
                <a:srgbClr val="FFFF00"/>
              </a:highlight>
              <a:latin typeface="Times New Roman" panose="02020603050405020304" pitchFamily="18" charset="0"/>
              <a:cs typeface="Times New Roman" panose="02020603050405020304" pitchFamily="18" charset="0"/>
            </a:endParaRPr>
          </a:p>
          <a:p>
            <a:pPr marL="109537" indent="0">
              <a:buFont typeface="Wingdings 3" panose="05040102010807070707" pitchFamily="18" charset="2"/>
              <a:buNone/>
              <a:defRPr/>
            </a:pPr>
            <a:endParaRPr lang="en-US" sz="1600" dirty="0">
              <a:highlight>
                <a:srgbClr val="FFFF00"/>
              </a:highlight>
              <a:latin typeface="Times New Roman" panose="02020603050405020304" pitchFamily="18" charset="0"/>
              <a:cs typeface="Times New Roman" panose="02020603050405020304" pitchFamily="18" charset="0"/>
            </a:endParaRPr>
          </a:p>
          <a:p>
            <a:pPr>
              <a:defRPr/>
            </a:pPr>
            <a:endParaRPr lang="en-US" sz="1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6F26-A720-D42C-E88E-5A9BF7F00F6C}"/>
              </a:ext>
            </a:extLst>
          </p:cNvPr>
          <p:cNvSpPr>
            <a:spLocks noGrp="1"/>
          </p:cNvSpPr>
          <p:nvPr>
            <p:ph type="title"/>
          </p:nvPr>
        </p:nvSpPr>
        <p:spPr>
          <a:xfrm>
            <a:off x="840699" y="687480"/>
            <a:ext cx="5605629" cy="994172"/>
          </a:xfrm>
        </p:spPr>
        <p:txBody>
          <a:bodyPr>
            <a:normAutofit fontScale="90000"/>
          </a:bodyPr>
          <a:lstStyle/>
          <a:p>
            <a:r>
              <a:rPr lang="en-US" sz="3850" dirty="0">
                <a:hlinkClick r:id="rId2"/>
              </a:rPr>
              <a:t>COVID-19</a:t>
            </a:r>
            <a:r>
              <a:rPr lang="en-US" sz="3850" dirty="0"/>
              <a:t> and Measles Prevention	 </a:t>
            </a:r>
          </a:p>
        </p:txBody>
      </p:sp>
      <p:sp>
        <p:nvSpPr>
          <p:cNvPr id="3" name="Content Placeholder 2">
            <a:extLst>
              <a:ext uri="{FF2B5EF4-FFF2-40B4-BE49-F238E27FC236}">
                <a16:creationId xmlns:a16="http://schemas.microsoft.com/office/drawing/2014/main" id="{D9BAA7D0-6710-1638-FBAF-031EA9246FD5}"/>
              </a:ext>
            </a:extLst>
          </p:cNvPr>
          <p:cNvSpPr>
            <a:spLocks noGrp="1"/>
          </p:cNvSpPr>
          <p:nvPr>
            <p:ph idx="1"/>
          </p:nvPr>
        </p:nvSpPr>
        <p:spPr>
          <a:xfrm>
            <a:off x="852321" y="2227943"/>
            <a:ext cx="5033221" cy="3788227"/>
          </a:xfrm>
        </p:spPr>
        <p:txBody>
          <a:bodyPr anchor="ctr">
            <a:normAutofit/>
          </a:bodyPr>
          <a:lstStyle/>
          <a:p>
            <a:r>
              <a:rPr lang="en-US" sz="2100" dirty="0"/>
              <a:t>Stay up to date with </a:t>
            </a:r>
            <a:r>
              <a:rPr lang="en-US" sz="2100" dirty="0">
                <a:hlinkClick r:id="rId2"/>
              </a:rPr>
              <a:t>vaccines</a:t>
            </a:r>
            <a:r>
              <a:rPr lang="en-US" sz="2100" dirty="0"/>
              <a:t>.</a:t>
            </a:r>
          </a:p>
          <a:p>
            <a:pPr lvl="1"/>
            <a:r>
              <a:rPr lang="en-US" sz="2100" dirty="0"/>
              <a:t>Although vaccinated people sometimes get infected with the virus that causes COVID-19, staying up to date on COVID-19 vaccines significantly lowers the risk of getting very sick, being hospitalized, or dying from COVID-19.</a:t>
            </a:r>
          </a:p>
          <a:p>
            <a:endParaRPr lang="en-US" sz="21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descr="Needle">
            <a:extLst>
              <a:ext uri="{FF2B5EF4-FFF2-40B4-BE49-F238E27FC236}">
                <a16:creationId xmlns:a16="http://schemas.microsoft.com/office/drawing/2014/main" id="{B4E1CB72-71F5-3EB8-5642-078DBA9E24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949153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90839A-6163-FFBF-2C94-2B764CC2E1D1}"/>
              </a:ext>
            </a:extLst>
          </p:cNvPr>
          <p:cNvSpPr>
            <a:spLocks noGrp="1"/>
          </p:cNvSpPr>
          <p:nvPr>
            <p:ph idx="1"/>
          </p:nvPr>
        </p:nvSpPr>
        <p:spPr>
          <a:xfrm>
            <a:off x="628650" y="457200"/>
            <a:ext cx="7886700" cy="5719763"/>
          </a:xfrm>
        </p:spPr>
        <p:txBody>
          <a:bodyPr>
            <a:normAutofit fontScale="85000" lnSpcReduction="20000"/>
          </a:bodyPr>
          <a:lstStyle/>
          <a:p>
            <a:pPr marL="0" indent="0">
              <a:buNone/>
            </a:pPr>
            <a:endParaRPr lang="en-US" dirty="0"/>
          </a:p>
          <a:p>
            <a:r>
              <a:rPr lang="en-US" dirty="0"/>
              <a:t>Some germs spread in the air between people. This happens more easily in indoor, crowded spaces with poor airflow. To reduce the risk of exposure, it helps to improve air quality by increasing airflow, cleaning the air with air purifiers, or opting to gather outdoors.</a:t>
            </a:r>
          </a:p>
          <a:p>
            <a:pPr marL="0" indent="0">
              <a:buNone/>
            </a:pPr>
            <a:r>
              <a:rPr lang="en-US" dirty="0"/>
              <a:t>Steps you can take</a:t>
            </a:r>
          </a:p>
          <a:p>
            <a:r>
              <a:rPr lang="en-US" dirty="0"/>
              <a:t>Bring as much fresh air into your space as possible by opening doors and windows and/or using exhaust fans.</a:t>
            </a:r>
          </a:p>
          <a:p>
            <a:r>
              <a:rPr lang="en-US" dirty="0"/>
              <a:t>If your home has a central heating, ventilation, and air conditioning system (HVAC, a system with air ducts that go throughout the home) that has a filter, set the fan to the "on" position instead of "auto" when you have visitors and use pleated filters. Change your filter every three months or according to the manufacturer's instructions.</a:t>
            </a:r>
          </a:p>
          <a:p>
            <a:r>
              <a:rPr lang="en-US" dirty="0"/>
              <a:t>Use a portable high-efficiency particulate air (HEPA) cleaner.</a:t>
            </a:r>
          </a:p>
          <a:p>
            <a:r>
              <a:rPr lang="en-US" dirty="0"/>
              <a:t>If possible, move activities outdoors.</a:t>
            </a:r>
          </a:p>
          <a:p>
            <a:endParaRPr lang="en-US" dirty="0"/>
          </a:p>
        </p:txBody>
      </p:sp>
    </p:spTree>
    <p:extLst>
      <p:ext uri="{BB962C8B-B14F-4D97-AF65-F5344CB8AC3E}">
        <p14:creationId xmlns:p14="http://schemas.microsoft.com/office/powerpoint/2010/main" val="2558844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D968C8-4C1B-BCE2-A50C-053937B4CF24}"/>
              </a:ext>
            </a:extLst>
          </p:cNvPr>
          <p:cNvSpPr>
            <a:spLocks noGrp="1"/>
          </p:cNvSpPr>
          <p:nvPr>
            <p:ph idx="1"/>
          </p:nvPr>
        </p:nvSpPr>
        <p:spPr/>
        <p:txBody>
          <a:bodyPr/>
          <a:lstStyle/>
          <a:p>
            <a:r>
              <a:rPr lang="en-US" dirty="0"/>
              <a:t>Aim for 5 or more air changes per hour (ACH) of clean air. This can be achieved through any combination of central ventilation system, natural ventilation, or additional devices that provide equivalent ACH to your existing ventilation.</a:t>
            </a:r>
          </a:p>
          <a:p>
            <a:r>
              <a:rPr lang="en-US" dirty="0"/>
              <a:t>https://www.cdc.gov/respiratory-viruses/prevention/air-quality.html</a:t>
            </a:r>
          </a:p>
        </p:txBody>
      </p:sp>
    </p:spTree>
    <p:extLst>
      <p:ext uri="{BB962C8B-B14F-4D97-AF65-F5344CB8AC3E}">
        <p14:creationId xmlns:p14="http://schemas.microsoft.com/office/powerpoint/2010/main" val="278441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2" name="Rectangle 3175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314" name="Rectangle 2">
            <a:extLst>
              <a:ext uri="{FF2B5EF4-FFF2-40B4-BE49-F238E27FC236}">
                <a16:creationId xmlns:a16="http://schemas.microsoft.com/office/drawing/2014/main" id="{8B7CD26E-5321-4CF0-8282-81B401573473}"/>
              </a:ext>
            </a:extLst>
          </p:cNvPr>
          <p:cNvSpPr>
            <a:spLocks noGrp="1" noChangeArrowheads="1"/>
          </p:cNvSpPr>
          <p:nvPr>
            <p:ph type="title"/>
          </p:nvPr>
        </p:nvSpPr>
        <p:spPr>
          <a:xfrm>
            <a:off x="359545" y="1070800"/>
            <a:ext cx="2954766" cy="5583126"/>
          </a:xfrm>
        </p:spPr>
        <p:txBody>
          <a:bodyPr>
            <a:normAutofit/>
          </a:bodyPr>
          <a:lstStyle/>
          <a:p>
            <a:pPr algn="r" eaLnBrk="1" fontAlgn="auto" hangingPunct="1">
              <a:spcAft>
                <a:spcPts val="0"/>
              </a:spcAft>
              <a:defRPr/>
            </a:pPr>
            <a:r>
              <a:rPr lang="en-US" sz="3900"/>
              <a:t>Modes of Transmission</a:t>
            </a:r>
          </a:p>
        </p:txBody>
      </p:sp>
      <p:cxnSp>
        <p:nvCxnSpPr>
          <p:cNvPr id="31754" name="Straight Connector 3175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31748" name="Rectangle 3">
            <a:extLst>
              <a:ext uri="{FF2B5EF4-FFF2-40B4-BE49-F238E27FC236}">
                <a16:creationId xmlns:a16="http://schemas.microsoft.com/office/drawing/2014/main" id="{555B2728-DAD5-59D7-1729-EEC309ADAD49}"/>
              </a:ext>
            </a:extLst>
          </p:cNvPr>
          <p:cNvGraphicFramePr>
            <a:graphicFrameLocks noGrp="1"/>
          </p:cNvGraphicFramePr>
          <p:nvPr>
            <p:ph idx="1"/>
            <p:extLst>
              <p:ext uri="{D42A27DB-BD31-4B8C-83A1-F6EECF244321}">
                <p14:modId xmlns:p14="http://schemas.microsoft.com/office/powerpoint/2010/main" val="3146021272"/>
              </p:ext>
            </p:extLst>
          </p:nvPr>
        </p:nvGraphicFramePr>
        <p:xfrm>
          <a:off x="3831401" y="1070800"/>
          <a:ext cx="4683949"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BDC3387-1B08-425B-F4BD-67916465F7B0}"/>
              </a:ext>
            </a:extLst>
          </p:cNvPr>
          <p:cNvSpPr>
            <a:spLocks noGrp="1"/>
          </p:cNvSpPr>
          <p:nvPr>
            <p:ph type="title"/>
          </p:nvPr>
        </p:nvSpPr>
        <p:spPr>
          <a:xfrm>
            <a:off x="1904999" y="494414"/>
            <a:ext cx="5334001" cy="817403"/>
          </a:xfrm>
        </p:spPr>
        <p:txBody>
          <a:bodyPr vert="horz" lIns="91440" tIns="45720" rIns="91440" bIns="45720" rtlCol="0" anchor="b">
            <a:normAutofit/>
          </a:bodyPr>
          <a:lstStyle/>
          <a:p>
            <a:pPr algn="ctr"/>
            <a:r>
              <a:rPr lang="en-US" sz="3100" b="1" kern="1200" dirty="0" err="1">
                <a:solidFill>
                  <a:schemeClr val="tx1"/>
                </a:solidFill>
                <a:latin typeface="+mj-lt"/>
                <a:ea typeface="+mj-ea"/>
                <a:cs typeface="+mj-cs"/>
              </a:rPr>
              <a:t>ncdhhs</a:t>
            </a:r>
            <a:r>
              <a:rPr lang="en-US" sz="3100" b="1" kern="1200" dirty="0">
                <a:solidFill>
                  <a:schemeClr val="tx1"/>
                </a:solidFill>
                <a:latin typeface="+mj-lt"/>
                <a:ea typeface="+mj-ea"/>
                <a:cs typeface="+mj-cs"/>
              </a:rPr>
              <a:t> measles info</a:t>
            </a:r>
          </a:p>
        </p:txBody>
      </p:sp>
      <p:pic>
        <p:nvPicPr>
          <p:cNvPr id="5" name="Content Placeholder 4" descr="A screenshot of a computer&#10;&#10;AI-generated content may be incorrect.">
            <a:extLst>
              <a:ext uri="{FF2B5EF4-FFF2-40B4-BE49-F238E27FC236}">
                <a16:creationId xmlns:a16="http://schemas.microsoft.com/office/drawing/2014/main" id="{52B24938-4937-CD26-6D68-B49AA8F051BC}"/>
              </a:ext>
            </a:extLst>
          </p:cNvPr>
          <p:cNvPicPr>
            <a:picLocks noGrp="1" noChangeAspect="1"/>
          </p:cNvPicPr>
          <p:nvPr>
            <p:ph idx="1"/>
          </p:nvPr>
        </p:nvPicPr>
        <p:blipFill>
          <a:blip r:embed="rId2"/>
          <a:srcRect t="40091" r="30196" b="10315"/>
          <a:stretch>
            <a:fillRect/>
          </a:stretch>
        </p:blipFill>
        <p:spPr>
          <a:xfrm>
            <a:off x="876299" y="2577920"/>
            <a:ext cx="7468465" cy="2984680"/>
          </a:xfrm>
          <a:prstGeom prst="rect">
            <a:avLst/>
          </a:prstGeom>
        </p:spPr>
      </p:pic>
    </p:spTree>
    <p:extLst>
      <p:ext uri="{BB962C8B-B14F-4D97-AF65-F5344CB8AC3E}">
        <p14:creationId xmlns:p14="http://schemas.microsoft.com/office/powerpoint/2010/main" val="1076710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B7C97E1D-F67F-277F-0F0A-4CE2D4486004}"/>
              </a:ext>
            </a:extLst>
          </p:cNvPr>
          <p:cNvPicPr>
            <a:picLocks noGrp="1" noChangeAspect="1"/>
          </p:cNvPicPr>
          <p:nvPr>
            <p:ph idx="1"/>
          </p:nvPr>
        </p:nvPicPr>
        <p:blipFill>
          <a:blip r:embed="rId2"/>
          <a:srcRect t="10580" r="2718" b="7114"/>
          <a:stretch>
            <a:fillRect/>
          </a:stretch>
        </p:blipFill>
        <p:spPr>
          <a:xfrm>
            <a:off x="248866" y="1371600"/>
            <a:ext cx="8646268" cy="4114800"/>
          </a:xfrm>
          <a:prstGeom prst="rect">
            <a:avLst/>
          </a:prstGeom>
        </p:spPr>
      </p:pic>
    </p:spTree>
    <p:extLst>
      <p:ext uri="{BB962C8B-B14F-4D97-AF65-F5344CB8AC3E}">
        <p14:creationId xmlns:p14="http://schemas.microsoft.com/office/powerpoint/2010/main" val="2367556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032B1-3176-4AEF-9A53-CB2464FBE980}"/>
              </a:ext>
            </a:extLst>
          </p:cNvPr>
          <p:cNvSpPr>
            <a:spLocks noGrp="1"/>
          </p:cNvSpPr>
          <p:nvPr>
            <p:ph type="title"/>
          </p:nvPr>
        </p:nvSpPr>
        <p:spPr>
          <a:xfrm>
            <a:off x="457200" y="274638"/>
            <a:ext cx="8229600" cy="487362"/>
          </a:xfrm>
        </p:spPr>
        <p:txBody>
          <a:bodyPr>
            <a:normAutofit/>
          </a:bodyPr>
          <a:lstStyle/>
          <a:p>
            <a:pPr algn="ctr">
              <a:defRPr/>
            </a:pPr>
            <a:endParaRPr lang="en-US" sz="2800" dirty="0"/>
          </a:p>
        </p:txBody>
      </p:sp>
      <p:sp>
        <p:nvSpPr>
          <p:cNvPr id="2" name="Content Placeholder 1">
            <a:extLst>
              <a:ext uri="{FF2B5EF4-FFF2-40B4-BE49-F238E27FC236}">
                <a16:creationId xmlns:a16="http://schemas.microsoft.com/office/drawing/2014/main" id="{6CE8C472-DAFE-445E-AAF4-688A212A602A}"/>
              </a:ext>
            </a:extLst>
          </p:cNvPr>
          <p:cNvSpPr>
            <a:spLocks noGrp="1"/>
          </p:cNvSpPr>
          <p:nvPr>
            <p:ph idx="1"/>
          </p:nvPr>
        </p:nvSpPr>
        <p:spPr>
          <a:xfrm>
            <a:off x="457200" y="990600"/>
            <a:ext cx="8229600" cy="5181600"/>
          </a:xfrm>
        </p:spPr>
        <p:txBody>
          <a:bodyPr>
            <a:normAutofit/>
          </a:bodyPr>
          <a:lstStyle/>
          <a:p>
            <a:pPr marL="109537" indent="0">
              <a:buFont typeface="Wingdings 3" panose="05040102010807070707" pitchFamily="18" charset="2"/>
              <a:buNone/>
              <a:defRPr/>
            </a:pPr>
            <a:r>
              <a:rPr lang="en-US" altLang="en-US" sz="1800" i="1" dirty="0"/>
              <a:t>.</a:t>
            </a:r>
          </a:p>
          <a:p>
            <a:pPr marL="109537" indent="0">
              <a:buFont typeface="Wingdings 3" panose="05040102010807070707" pitchFamily="18" charset="2"/>
              <a:buNone/>
              <a:defRPr/>
            </a:pPr>
            <a:endParaRPr lang="en-US" sz="1800" dirty="0"/>
          </a:p>
          <a:p>
            <a:pPr marL="109537" indent="0">
              <a:buFont typeface="Wingdings 3" panose="05040102010807070707" pitchFamily="18" charset="2"/>
              <a:buNone/>
              <a:defRPr/>
            </a:pPr>
            <a:r>
              <a:rPr lang="en-US" sz="2400" b="1" dirty="0"/>
              <a:t>Veronica.bryant@dhhs.nc.gov</a:t>
            </a:r>
          </a:p>
          <a:p>
            <a:pPr marL="109537" indent="0">
              <a:buNone/>
              <a:defRPr/>
            </a:pPr>
            <a:r>
              <a:rPr lang="en-US" sz="2400" b="1" dirty="0"/>
              <a:t>Mobile:  919-218-6943</a:t>
            </a:r>
          </a:p>
          <a:p>
            <a:pPr marL="109537" indent="0">
              <a:buFont typeface="Wingdings 3" panose="05040102010807070707" pitchFamily="18" charset="2"/>
              <a:buNone/>
              <a:defRPr/>
            </a:pPr>
            <a:r>
              <a:rPr lang="en-US" sz="2400" b="1" dirty="0"/>
              <a:t>5605 Six Forks Road</a:t>
            </a:r>
          </a:p>
          <a:p>
            <a:pPr marL="109537" indent="0">
              <a:buFont typeface="Wingdings 3" panose="05040102010807070707" pitchFamily="18" charset="2"/>
              <a:buNone/>
              <a:defRPr/>
            </a:pPr>
            <a:r>
              <a:rPr lang="en-US" sz="2400" b="1" dirty="0"/>
              <a:t>1632 Mail Service Center</a:t>
            </a:r>
          </a:p>
          <a:p>
            <a:pPr marL="109537" indent="0">
              <a:buFont typeface="Wingdings 3" panose="05040102010807070707" pitchFamily="18" charset="2"/>
              <a:buNone/>
              <a:defRPr/>
            </a:pPr>
            <a:r>
              <a:rPr lang="en-US" sz="2400" b="1" dirty="0"/>
              <a:t>Raleigh, NC, 27699-1632</a:t>
            </a:r>
          </a:p>
          <a:p>
            <a:pPr marL="109537" indent="0">
              <a:buFont typeface="Wingdings 3" panose="05040102010807070707" pitchFamily="18" charset="2"/>
              <a:buNone/>
              <a:defRPr/>
            </a:pPr>
            <a:r>
              <a:rPr lang="en-US" sz="2400" b="1" dirty="0"/>
              <a:t>Emergency Preparedness and Outbreak Coordinator </a:t>
            </a:r>
          </a:p>
          <a:p>
            <a:pPr marL="109537" indent="0">
              <a:buFont typeface="Wingdings 3" panose="05040102010807070707" pitchFamily="18" charset="2"/>
              <a:buNone/>
              <a:defRPr/>
            </a:pPr>
            <a:r>
              <a:rPr lang="en-US" sz="2400" b="1" dirty="0"/>
              <a:t>Division of Public Health, Environmental Health Section</a:t>
            </a:r>
          </a:p>
          <a:p>
            <a:pPr marL="109537" indent="0">
              <a:buFont typeface="Wingdings 3" panose="05040102010807070707" pitchFamily="18" charset="2"/>
              <a:buNone/>
              <a:defRPr/>
            </a:pPr>
            <a:r>
              <a:rPr lang="en-US" sz="2400" b="1" dirty="0"/>
              <a:t>North Carolina Department of Health and Human Services</a:t>
            </a:r>
          </a:p>
          <a:p>
            <a:pPr>
              <a:defRPr/>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E216DA-E26A-4DAA-8A83-CBBF65F0B0C2}"/>
              </a:ext>
            </a:extLst>
          </p:cNvPr>
          <p:cNvSpPr>
            <a:spLocks noGrp="1"/>
          </p:cNvSpPr>
          <p:nvPr>
            <p:ph type="title"/>
          </p:nvPr>
        </p:nvSpPr>
        <p:spPr>
          <a:xfrm>
            <a:off x="457200" y="274638"/>
            <a:ext cx="8229600" cy="487362"/>
          </a:xfrm>
        </p:spPr>
        <p:txBody>
          <a:bodyPr>
            <a:normAutofit fontScale="90000"/>
          </a:bodyPr>
          <a:lstStyle/>
          <a:p>
            <a:pPr>
              <a:defRPr/>
            </a:pPr>
            <a:br>
              <a:rPr lang="en-US" sz="2400" dirty="0"/>
            </a:br>
            <a:r>
              <a:rPr lang="en-US" sz="2700" dirty="0">
                <a:effectLst/>
              </a:rPr>
              <a:t>List N: Disinfectants for Coronavirus (COVID-19)</a:t>
            </a:r>
            <a:br>
              <a:rPr lang="en-US" sz="2700" dirty="0">
                <a:effectLst/>
              </a:rPr>
            </a:br>
            <a:r>
              <a:rPr lang="en-US" sz="1800" b="0" i="1" dirty="0">
                <a:effectLst/>
              </a:rPr>
              <a:t>Click here to find a product to kill COVID-19</a:t>
            </a:r>
            <a:endParaRPr lang="en-US" sz="1800" b="0" i="1" dirty="0"/>
          </a:p>
        </p:txBody>
      </p:sp>
      <p:pic>
        <p:nvPicPr>
          <p:cNvPr id="51203" name="Content Placeholder 6">
            <a:extLst>
              <a:ext uri="{FF2B5EF4-FFF2-40B4-BE49-F238E27FC236}">
                <a16:creationId xmlns:a16="http://schemas.microsoft.com/office/drawing/2014/main" id="{AC134D98-7D28-4468-8A22-E2B2F4F25B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750" y="1163638"/>
            <a:ext cx="8807450" cy="4779962"/>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AI-generated content may be incorrect.">
            <a:extLst>
              <a:ext uri="{FF2B5EF4-FFF2-40B4-BE49-F238E27FC236}">
                <a16:creationId xmlns:a16="http://schemas.microsoft.com/office/drawing/2014/main" id="{F5611D74-999A-D817-C964-8DFC856FEDA0}"/>
              </a:ext>
            </a:extLst>
          </p:cNvPr>
          <p:cNvPicPr>
            <a:picLocks noChangeAspect="1"/>
          </p:cNvPicPr>
          <p:nvPr/>
        </p:nvPicPr>
        <p:blipFill>
          <a:blip r:embed="rId2"/>
          <a:srcRect r="8333" b="5555"/>
          <a:stretch>
            <a:fillRect/>
          </a:stretch>
        </p:blipFill>
        <p:spPr>
          <a:xfrm>
            <a:off x="0" y="857250"/>
            <a:ext cx="8382000" cy="4857750"/>
          </a:xfrm>
          <a:prstGeom prst="rect">
            <a:avLst/>
          </a:prstGeom>
        </p:spPr>
      </p:pic>
    </p:spTree>
    <p:extLst>
      <p:ext uri="{BB962C8B-B14F-4D97-AF65-F5344CB8AC3E}">
        <p14:creationId xmlns:p14="http://schemas.microsoft.com/office/powerpoint/2010/main" val="2954763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590DEA-D3FB-418E-800B-901D82E8EDAB}"/>
              </a:ext>
            </a:extLst>
          </p:cNvPr>
          <p:cNvSpPr>
            <a:spLocks noGrp="1"/>
          </p:cNvSpPr>
          <p:nvPr>
            <p:ph type="title"/>
          </p:nvPr>
        </p:nvSpPr>
        <p:spPr>
          <a:xfrm>
            <a:off x="457200" y="274638"/>
            <a:ext cx="7010400" cy="576262"/>
          </a:xfrm>
        </p:spPr>
        <p:txBody>
          <a:bodyPr>
            <a:normAutofit fontScale="90000"/>
          </a:bodyPr>
          <a:lstStyle/>
          <a:p>
            <a:pPr algn="ctr">
              <a:defRPr/>
            </a:pPr>
            <a:br>
              <a:rPr lang="en-US" sz="2200" dirty="0">
                <a:solidFill>
                  <a:srgbClr val="006699"/>
                </a:solidFill>
                <a:effectLst/>
                <a:latin typeface="Arial" panose="020B0604020202020204" pitchFamily="34" charset="0"/>
                <a:ea typeface="Times New Roman" panose="02020603050405020304" pitchFamily="18" charset="0"/>
                <a:cs typeface="Times New Roman" panose="02020603050405020304" pitchFamily="18" charset="0"/>
              </a:rPr>
            </a:br>
            <a:br>
              <a:rPr lang="en-US" sz="2200" dirty="0">
                <a:solidFill>
                  <a:srgbClr val="006699"/>
                </a:solidFill>
                <a:effectLst/>
                <a:latin typeface="Arial" panose="020B0604020202020204" pitchFamily="34" charset="0"/>
                <a:ea typeface="Times New Roman" panose="02020603050405020304" pitchFamily="18" charset="0"/>
                <a:cs typeface="Times New Roman" panose="02020603050405020304" pitchFamily="18" charset="0"/>
              </a:rPr>
            </a:br>
            <a:r>
              <a:rPr lang="en-US" sz="2200" dirty="0">
                <a:solidFill>
                  <a:srgbClr val="006699"/>
                </a:solidFill>
                <a:effectLst/>
                <a:latin typeface="Arial" panose="020B0604020202020204" pitchFamily="34" charset="0"/>
                <a:ea typeface="Times New Roman" panose="02020603050405020304" pitchFamily="18" charset="0"/>
                <a:cs typeface="Times New Roman" panose="02020603050405020304" pitchFamily="18" charset="0"/>
              </a:rPr>
              <a:t>Required vs. Recommended in North Carolina</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2" name="Content Placeholder 1">
            <a:extLst>
              <a:ext uri="{FF2B5EF4-FFF2-40B4-BE49-F238E27FC236}">
                <a16:creationId xmlns:a16="http://schemas.microsoft.com/office/drawing/2014/main" id="{A623BBE3-1FB8-460E-BEFF-1EF8208CC430}"/>
              </a:ext>
            </a:extLst>
          </p:cNvPr>
          <p:cNvSpPr>
            <a:spLocks noGrp="1"/>
          </p:cNvSpPr>
          <p:nvPr>
            <p:ph idx="1"/>
          </p:nvPr>
        </p:nvSpPr>
        <p:spPr>
          <a:xfrm>
            <a:off x="457200" y="762000"/>
            <a:ext cx="8382000" cy="5943600"/>
          </a:xfrm>
        </p:spPr>
        <p:txBody>
          <a:bodyPr>
            <a:normAutofit/>
          </a:bodyPr>
          <a:lstStyle/>
          <a:p>
            <a:pPr marL="133350" marR="152400">
              <a:lnSpc>
                <a:spcPts val="2100"/>
              </a:lnSpc>
              <a:spcBef>
                <a:spcPts val="1200"/>
              </a:spcBef>
              <a:spcAft>
                <a:spcPts val="0"/>
              </a:spcAft>
              <a:defRPr/>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All children in North Carolina </a:t>
            </a:r>
            <a:r>
              <a:rPr lang="en-US" sz="1800" dirty="0">
                <a:solidFill>
                  <a:srgbClr val="FF0000"/>
                </a:solidFill>
                <a:highlight>
                  <a:srgbClr val="FFFF00"/>
                </a:highlight>
                <a:latin typeface="Verdana" panose="020B0604030504040204" pitchFamily="34" charset="0"/>
                <a:ea typeface="Times New Roman" panose="02020603050405020304" pitchFamily="18" charset="0"/>
                <a:cs typeface="Times New Roman" panose="02020603050405020304" pitchFamily="18" charset="0"/>
              </a:rPr>
              <a:t>are required </a:t>
            </a: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to be vaccinated against: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2"/>
              </a:rPr>
              <a:t>Diphtheria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3"/>
              </a:rPr>
              <a:t>Hepatitis B</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4"/>
              </a:rPr>
              <a:t>Hib Disease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5"/>
              </a:rPr>
              <a:t>Measles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6"/>
              </a:rPr>
              <a:t>Meningococcal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7"/>
              </a:rPr>
              <a:t>Mumps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8"/>
              </a:rPr>
              <a:t>Pertussis</a:t>
            </a: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(whooping cough)</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9"/>
              </a:rPr>
              <a:t>Pneumococcal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0"/>
              </a:rPr>
              <a:t>Polio</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1"/>
              </a:rPr>
              <a:t>Rubella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2"/>
              </a:rPr>
              <a:t>Tetanus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3"/>
              </a:rPr>
              <a:t>Varicella</a:t>
            </a: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(chickenpox)</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133350" marR="152400">
              <a:lnSpc>
                <a:spcPts val="2100"/>
              </a:lnSpc>
              <a:spcBef>
                <a:spcPts val="1200"/>
              </a:spcBef>
              <a:spcAft>
                <a:spcPts val="0"/>
              </a:spcAft>
              <a:defRPr/>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The medical community </a:t>
            </a:r>
            <a:r>
              <a:rPr lang="en-US" sz="1800" dirty="0">
                <a:solidFill>
                  <a:srgbClr val="000000"/>
                </a:solidFill>
                <a:highlight>
                  <a:srgbClr val="FFFF00"/>
                </a:highlight>
                <a:latin typeface="Verdana" panose="020B0604030504040204" pitchFamily="34" charset="0"/>
                <a:ea typeface="Times New Roman" panose="02020603050405020304" pitchFamily="18" charset="0"/>
                <a:cs typeface="Times New Roman" panose="02020603050405020304" pitchFamily="18" charset="0"/>
              </a:rPr>
              <a:t>recommends </a:t>
            </a: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children be vaccinated against the following diseases, although immunization against these diseases is not required for children in North Carolina: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4"/>
              </a:rPr>
              <a:t>Hepatitis 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5"/>
              </a:rPr>
              <a:t>Influenza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6"/>
              </a:rPr>
              <a:t>Rotavirus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7"/>
              </a:rPr>
              <a:t>Human Papillomavirus</a:t>
            </a:r>
            <a:endPar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endParaRPr>
          </a:p>
          <a:p>
            <a:pPr marL="0" marR="152400" indent="0">
              <a:lnSpc>
                <a:spcPts val="1620"/>
              </a:lnSpc>
              <a:spcBef>
                <a:spcPts val="0"/>
              </a:spcBef>
              <a:spcAft>
                <a:spcPts val="0"/>
              </a:spcAft>
              <a:buSzPts val="1000"/>
              <a:buNone/>
              <a:tabLst>
                <a:tab pos="457200" algn="l"/>
              </a:tabLst>
              <a:defRPr/>
            </a:pPr>
            <a:endParaRPr lang="en-US" sz="1800" u="sng" dirty="0">
              <a:solidFill>
                <a:srgbClr val="006699"/>
              </a:solidFill>
              <a:latin typeface="Verdana" panose="020B0604030504040204" pitchFamily="34" charset="0"/>
              <a:ea typeface="Calibri" panose="020F0502020204030204" pitchFamily="34" charset="0"/>
              <a:cs typeface="Times New Roman" panose="02020603050405020304" pitchFamily="18" charset="0"/>
            </a:endParaRPr>
          </a:p>
          <a:p>
            <a:pPr marL="0" marR="152400" indent="0">
              <a:lnSpc>
                <a:spcPts val="1620"/>
              </a:lnSpc>
              <a:spcBef>
                <a:spcPts val="0"/>
              </a:spcBef>
              <a:spcAft>
                <a:spcPts val="0"/>
              </a:spcAft>
              <a:buSzPts val="1000"/>
              <a:buNone/>
              <a:tabLst>
                <a:tab pos="457200" algn="l"/>
              </a:tabLst>
              <a:defRPr/>
            </a:pPr>
            <a:r>
              <a:rPr lang="en-US" sz="1100" dirty="0">
                <a:solidFill>
                  <a:srgbClr val="000000"/>
                </a:solidFill>
                <a:effectLst/>
                <a:ea typeface="Roboto" panose="02000000000000000000" pitchFamily="2" charset="0"/>
                <a:cs typeface="Times New Roman" panose="02020603050405020304" pitchFamily="18" charset="0"/>
              </a:rPr>
              <a:t>Proof of required immunizations and health assessments are required within 30 days of the first date of attendance at school. After 30 days, children are generally excluded from school until documentation is provided. </a:t>
            </a:r>
          </a:p>
          <a:p>
            <a:pPr marL="0" marR="152400" indent="0">
              <a:lnSpc>
                <a:spcPts val="1620"/>
              </a:lnSpc>
              <a:spcBef>
                <a:spcPts val="0"/>
              </a:spcBef>
              <a:buSzPts val="1000"/>
              <a:buNone/>
              <a:tabLst>
                <a:tab pos="457200" algn="l"/>
              </a:tabLst>
              <a:defRPr/>
            </a:pPr>
            <a:r>
              <a:rPr lang="en-US" sz="1100" dirty="0">
                <a:highlight>
                  <a:srgbClr val="FFFF00"/>
                </a:highlight>
              </a:rPr>
              <a:t>Rubella (</a:t>
            </a:r>
            <a:r>
              <a:rPr lang="en-US" sz="1100" u="sng" dirty="0">
                <a:highlight>
                  <a:srgbClr val="FFFF00"/>
                </a:highlight>
                <a:hlinkClick r:id="rId18"/>
              </a:rPr>
              <a:t>German measles</a:t>
            </a:r>
            <a:r>
              <a:rPr lang="en-US" sz="1100" dirty="0">
                <a:highlight>
                  <a:srgbClr val="FFFF00"/>
                </a:highlight>
              </a:rPr>
              <a:t>) is not the same as measles (</a:t>
            </a:r>
            <a:r>
              <a:rPr lang="en-US" sz="1100" u="sng" dirty="0">
                <a:highlight>
                  <a:srgbClr val="FFFF00"/>
                </a:highlight>
                <a:hlinkClick r:id="rId19"/>
              </a:rPr>
              <a:t>rubeola</a:t>
            </a:r>
            <a:r>
              <a:rPr lang="en-US" sz="1100" dirty="0">
                <a:highlight>
                  <a:srgbClr val="FFFF00"/>
                </a:highlight>
              </a:rPr>
              <a:t>). They are caused by different viruses, although both cause a rash. Measles is typically more severe and highly contagious, while rubella is usually a milder illness, though it is dangerous during pregnancy. Both are prevented by the </a:t>
            </a:r>
            <a:r>
              <a:rPr lang="en-US" sz="1100" u="sng" dirty="0">
                <a:highlight>
                  <a:srgbClr val="FFFF00"/>
                </a:highlight>
                <a:hlinkClick r:id="rId20"/>
              </a:rPr>
              <a:t>MMR vaccine</a:t>
            </a:r>
            <a:r>
              <a:rPr lang="en-US" sz="1100" dirty="0">
                <a:highlight>
                  <a:srgbClr val="FFFF00"/>
                </a:highlight>
              </a:rPr>
              <a:t>. </a:t>
            </a:r>
          </a:p>
          <a:p>
            <a:pPr marL="0" marR="152400" indent="0">
              <a:lnSpc>
                <a:spcPts val="1620"/>
              </a:lnSpc>
              <a:spcBef>
                <a:spcPts val="0"/>
              </a:spcBef>
              <a:spcAft>
                <a:spcPts val="0"/>
              </a:spcAft>
              <a:buSzPts val="1000"/>
              <a:buNone/>
              <a:tabLst>
                <a:tab pos="457200" algn="l"/>
              </a:tabLst>
              <a:defRPr/>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33F111-0A83-C73C-96DE-73C697335113}"/>
              </a:ext>
            </a:extLst>
          </p:cNvPr>
          <p:cNvPicPr>
            <a:picLocks noGrp="1" noChangeAspect="1"/>
          </p:cNvPicPr>
          <p:nvPr>
            <p:ph idx="1"/>
          </p:nvPr>
        </p:nvPicPr>
        <p:blipFill>
          <a:blip r:embed="rId2"/>
          <a:stretch>
            <a:fillRect/>
          </a:stretch>
        </p:blipFill>
        <p:spPr>
          <a:xfrm>
            <a:off x="969492" y="609601"/>
            <a:ext cx="7262690" cy="5397500"/>
          </a:xfrm>
        </p:spPr>
      </p:pic>
    </p:spTree>
    <p:extLst>
      <p:ext uri="{BB962C8B-B14F-4D97-AF65-F5344CB8AC3E}">
        <p14:creationId xmlns:p14="http://schemas.microsoft.com/office/powerpoint/2010/main" val="2601533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2" name="Rectangle 410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4" name="Freeform: Shape 410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86601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06" name="Right Triangle 410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8" name="Rectangle 410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3">
            <a:extLst>
              <a:ext uri="{FF2B5EF4-FFF2-40B4-BE49-F238E27FC236}">
                <a16:creationId xmlns:a16="http://schemas.microsoft.com/office/drawing/2014/main" id="{EA6A9E25-65C3-B1CB-B311-D6AE4622D593}"/>
              </a:ext>
            </a:extLst>
          </p:cNvPr>
          <p:cNvSpPr>
            <a:spLocks noChangeArrowheads="1"/>
          </p:cNvSpPr>
          <p:nvPr/>
        </p:nvSpPr>
        <p:spPr bwMode="auto">
          <a:xfrm>
            <a:off x="755175" y="1188637"/>
            <a:ext cx="2356072" cy="448072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defTabSz="914400" fontAlgn="base">
              <a:lnSpc>
                <a:spcPct val="90000"/>
              </a:lnSpc>
              <a:spcBef>
                <a:spcPct val="0"/>
              </a:spcBef>
              <a:spcAft>
                <a:spcPts val="600"/>
              </a:spcAft>
              <a:buClrTx/>
              <a:buSzTx/>
              <a:tabLst/>
            </a:pPr>
            <a:r>
              <a:rPr kumimoji="0" lang="en-US" altLang="en-US" sz="2400" b="0" i="0" u="none" strike="noStrike" kern="1200" cap="none" normalizeH="0" baseline="0" dirty="0">
                <a:ln>
                  <a:noFill/>
                </a:ln>
                <a:solidFill>
                  <a:schemeClr val="tx1"/>
                </a:solidFill>
                <a:effectLst/>
                <a:latin typeface="+mj-lt"/>
                <a:ea typeface="+mj-ea"/>
                <a:cs typeface="+mj-cs"/>
              </a:rPr>
              <a:t>Indiana University School of Medicine</a:t>
            </a:r>
          </a:p>
        </p:txBody>
      </p:sp>
      <p:cxnSp>
        <p:nvCxnSpPr>
          <p:cNvPr id="4110" name="Straight Connector 410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Rectangle 2">
            <a:extLst>
              <a:ext uri="{FF2B5EF4-FFF2-40B4-BE49-F238E27FC236}">
                <a16:creationId xmlns:a16="http://schemas.microsoft.com/office/drawing/2014/main" id="{CF2C70FD-36B9-72F5-DE48-3153D25BB0ED}"/>
              </a:ext>
            </a:extLst>
          </p:cNvPr>
          <p:cNvSpPr>
            <a:spLocks noChangeArrowheads="1"/>
          </p:cNvSpPr>
          <p:nvPr/>
        </p:nvSpPr>
        <p:spPr bwMode="auto">
          <a:xfrm>
            <a:off x="3854196" y="1338729"/>
            <a:ext cx="3596688" cy="418054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R="0" lvl="0" defTabSz="914400" fontAlgn="base">
              <a:lnSpc>
                <a:spcPct val="90000"/>
              </a:lnSpc>
              <a:spcBef>
                <a:spcPct val="0"/>
              </a:spcBef>
              <a:spcAft>
                <a:spcPts val="600"/>
              </a:spcAft>
              <a:buClrTx/>
              <a:buSzTx/>
              <a:tabLst/>
            </a:pPr>
            <a:r>
              <a:rPr kumimoji="0" lang="en-US" altLang="en-US" sz="2100" b="0" i="0" u="none" strike="noStrike" cap="none" normalizeH="0" baseline="0" dirty="0">
                <a:ln>
                  <a:noFill/>
                </a:ln>
                <a:effectLst/>
              </a:rPr>
              <a:t>The most common acute illness in children is the common cold, with children experiencing roughly 6 to 8 per year due to developing immune systems. Other highly prevalent, short-term illnesses include ear infections, gastroenteritis (stomach flu), and hand, foot, and mouth disease. Dental caries is the most common chronic disease. </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2100" b="0" i="0" u="none" strike="noStrike" cap="none" normalizeH="0" baseline="0" dirty="0">
              <a:ln>
                <a:noFill/>
              </a:ln>
              <a:effectLst/>
            </a:endParaRPr>
          </a:p>
        </p:txBody>
      </p:sp>
    </p:spTree>
    <p:extLst>
      <p:ext uri="{BB962C8B-B14F-4D97-AF65-F5344CB8AC3E}">
        <p14:creationId xmlns:p14="http://schemas.microsoft.com/office/powerpoint/2010/main" val="4102650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88E712-9FA6-48DB-8A77-CEAD5C5406D6}"/>
              </a:ext>
            </a:extLst>
          </p:cNvPr>
          <p:cNvSpPr>
            <a:spLocks noGrp="1"/>
          </p:cNvSpPr>
          <p:nvPr>
            <p:ph idx="1"/>
          </p:nvPr>
        </p:nvSpPr>
        <p:spPr/>
        <p:txBody>
          <a:bodyPr/>
          <a:lstStyle/>
          <a:p>
            <a:pPr marL="109537" indent="0" algn="ctr">
              <a:buNone/>
            </a:pPr>
            <a:endParaRPr lang="en-US" dirty="0"/>
          </a:p>
          <a:p>
            <a:pPr marL="109537" indent="0" algn="ctr">
              <a:buNone/>
            </a:pPr>
            <a:endParaRPr lang="en-US" dirty="0"/>
          </a:p>
          <a:p>
            <a:pPr marL="109537" indent="0" algn="ctr">
              <a:buNone/>
            </a:pPr>
            <a:r>
              <a:rPr lang="en-US" sz="4400" dirty="0"/>
              <a:t>Animals and Pets</a:t>
            </a:r>
          </a:p>
          <a:p>
            <a:pPr marL="109537" indent="0">
              <a:buNone/>
            </a:pPr>
            <a:endParaRPr lang="en-US" dirty="0"/>
          </a:p>
        </p:txBody>
      </p:sp>
    </p:spTree>
    <p:extLst>
      <p:ext uri="{BB962C8B-B14F-4D97-AF65-F5344CB8AC3E}">
        <p14:creationId xmlns:p14="http://schemas.microsoft.com/office/powerpoint/2010/main" val="1673914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9E15463-B8F7-6CE2-14E1-92550492BA26}"/>
              </a:ext>
            </a:extLst>
          </p:cNvPr>
          <p:cNvSpPr>
            <a:spLocks noGrp="1"/>
          </p:cNvSpPr>
          <p:nvPr>
            <p:ph type="title"/>
          </p:nvPr>
        </p:nvSpPr>
        <p:spPr>
          <a:xfrm>
            <a:off x="941295" y="5279511"/>
            <a:ext cx="7261411" cy="739880"/>
          </a:xfrm>
        </p:spPr>
        <p:txBody>
          <a:bodyPr vert="horz" lIns="91440" tIns="45720" rIns="91440" bIns="45720" rtlCol="0" anchor="b">
            <a:normAutofit/>
          </a:bodyPr>
          <a:lstStyle/>
          <a:p>
            <a:pPr algn="ctr"/>
            <a:r>
              <a:rPr lang="en-US" sz="3100" dirty="0">
                <a:solidFill>
                  <a:schemeClr val="tx1">
                    <a:lumMod val="85000"/>
                    <a:lumOff val="15000"/>
                  </a:schemeClr>
                </a:solidFill>
              </a:rPr>
              <a:t>Mow your grass!</a:t>
            </a:r>
          </a:p>
        </p:txBody>
      </p:sp>
      <p:pic>
        <p:nvPicPr>
          <p:cNvPr id="5" name="Content Placeholder 4" descr="A lawn mower on grass&#10;&#10;AI-generated content may be incorrect.">
            <a:extLst>
              <a:ext uri="{FF2B5EF4-FFF2-40B4-BE49-F238E27FC236}">
                <a16:creationId xmlns:a16="http://schemas.microsoft.com/office/drawing/2014/main" id="{940BBB0D-6FE5-3495-36C9-F6EBBA9BC6E7}"/>
              </a:ext>
            </a:extLst>
          </p:cNvPr>
          <p:cNvPicPr>
            <a:picLocks noGrp="1" noChangeAspect="1"/>
          </p:cNvPicPr>
          <p:nvPr>
            <p:ph idx="1"/>
          </p:nvPr>
        </p:nvPicPr>
        <p:blipFill>
          <a:blip r:embed="rId2"/>
          <a:srcRect t="2411" b="1146"/>
          <a:stretch>
            <a:fillRect/>
          </a:stretch>
        </p:blipFill>
        <p:spPr bwMode="auto">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1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When Do Babies Stop Putting Everything ...">
            <a:extLst>
              <a:ext uri="{FF2B5EF4-FFF2-40B4-BE49-F238E27FC236}">
                <a16:creationId xmlns:a16="http://schemas.microsoft.com/office/drawing/2014/main" id="{E189F585-0C29-D227-55FB-B419B4BF1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652" r="33281" b="-1"/>
          <a:stretch>
            <a:fillRect/>
          </a:stretch>
        </p:blipFill>
        <p:spPr bwMode="auto">
          <a:xfrm>
            <a:off x="6396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5 Developmental Benefits Babies Get ...">
            <a:extLst>
              <a:ext uri="{FF2B5EF4-FFF2-40B4-BE49-F238E27FC236}">
                <a16:creationId xmlns:a16="http://schemas.microsoft.com/office/drawing/2014/main" id="{7513F0C7-A6C3-3995-3474-5FC397D808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243" r="30335" b="1"/>
          <a:stretch>
            <a:fillRect/>
          </a:stretch>
        </p:blipFill>
        <p:spPr bwMode="auto">
          <a:xfrm>
            <a:off x="3836485"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10" descr="A baby lying on its back&#10;&#10;AI-generated content may be incorrect.">
            <a:extLst>
              <a:ext uri="{FF2B5EF4-FFF2-40B4-BE49-F238E27FC236}">
                <a16:creationId xmlns:a16="http://schemas.microsoft.com/office/drawing/2014/main" id="{3DD2D299-1534-4629-1B90-E3365BF757D3}"/>
              </a:ext>
            </a:extLst>
          </p:cNvPr>
          <p:cNvPicPr>
            <a:picLocks noChangeAspect="1"/>
          </p:cNvPicPr>
          <p:nvPr/>
        </p:nvPicPr>
        <p:blipFill>
          <a:blip r:embed="rId4"/>
          <a:srcRect t="3261" r="-3" b="-3"/>
          <a:stretch>
            <a:fillRect/>
          </a:stretch>
        </p:blipFill>
        <p:spPr>
          <a:xfrm>
            <a:off x="3876264" y="3456432"/>
            <a:ext cx="5267735"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070" name="Freeform: Shape 2069">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5957"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72" name="Freeform: Shape 2071">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37982"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20041D84-5BB2-1FA2-0ED6-FBAA19B6BEE3}"/>
              </a:ext>
            </a:extLst>
          </p:cNvPr>
          <p:cNvSpPr>
            <a:spLocks noGrp="1"/>
          </p:cNvSpPr>
          <p:nvPr>
            <p:ph type="title"/>
          </p:nvPr>
        </p:nvSpPr>
        <p:spPr>
          <a:xfrm>
            <a:off x="228864" y="1400781"/>
            <a:ext cx="3765042" cy="896112"/>
          </a:xfrm>
        </p:spPr>
        <p:txBody>
          <a:bodyPr vert="horz" lIns="91440" tIns="45720" rIns="91440" bIns="45720" rtlCol="0" anchor="b">
            <a:normAutofit/>
          </a:bodyPr>
          <a:lstStyle/>
          <a:p>
            <a:pPr algn="ctr"/>
            <a:r>
              <a:rPr lang="en-US" sz="4700" b="1" kern="1200" dirty="0">
                <a:solidFill>
                  <a:schemeClr val="tx1"/>
                </a:solidFill>
                <a:latin typeface="+mj-lt"/>
                <a:ea typeface="+mj-ea"/>
                <a:cs typeface="+mj-cs"/>
              </a:rPr>
              <a:t>Mouthing</a:t>
            </a:r>
          </a:p>
        </p:txBody>
      </p:sp>
      <p:sp>
        <p:nvSpPr>
          <p:cNvPr id="9" name="TextBox 8">
            <a:extLst>
              <a:ext uri="{FF2B5EF4-FFF2-40B4-BE49-F238E27FC236}">
                <a16:creationId xmlns:a16="http://schemas.microsoft.com/office/drawing/2014/main" id="{A5ABE8C5-06D6-3254-23B3-67E0947830BA}"/>
              </a:ext>
            </a:extLst>
          </p:cNvPr>
          <p:cNvSpPr txBox="1"/>
          <p:nvPr/>
        </p:nvSpPr>
        <p:spPr>
          <a:xfrm>
            <a:off x="329184" y="4690872"/>
            <a:ext cx="3689604" cy="624840"/>
          </a:xfrm>
          <a:prstGeom prst="rect">
            <a:avLst/>
          </a:prstGeom>
        </p:spPr>
        <p:txBody>
          <a:bodyPr vert="horz" lIns="91440" tIns="45720" rIns="91440" bIns="45720" rtlCol="0">
            <a:normAutofit/>
          </a:bodyPr>
          <a:lstStyle/>
          <a:p>
            <a:pPr defTabSz="914400">
              <a:lnSpc>
                <a:spcPct val="90000"/>
              </a:lnSpc>
              <a:spcBef>
                <a:spcPts val="1000"/>
              </a:spcBef>
              <a:spcAft>
                <a:spcPts val="600"/>
              </a:spcAft>
            </a:pPr>
            <a:r>
              <a:rPr lang="en-US" sz="1200" b="1" kern="1200" dirty="0">
                <a:solidFill>
                  <a:schemeClr val="tx1"/>
                </a:solidFill>
                <a:latin typeface="+mn-lt"/>
                <a:ea typeface="+mn-ea"/>
                <a:cs typeface="+mn-cs"/>
              </a:rPr>
              <a:t>https://brightestbeginning.com/5-developmental-benefits-babies-get-from-mouthing/</a:t>
            </a:r>
          </a:p>
        </p:txBody>
      </p:sp>
      <p:sp>
        <p:nvSpPr>
          <p:cNvPr id="2074" name="Rectangle 2073">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6" name="Rectangle 2075">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193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866721-12A3-2278-60B0-D364D43992E7}"/>
              </a:ext>
            </a:extLst>
          </p:cNvPr>
          <p:cNvSpPr>
            <a:spLocks noGrp="1"/>
          </p:cNvSpPr>
          <p:nvPr>
            <p:ph type="title"/>
          </p:nvPr>
        </p:nvSpPr>
        <p:spPr>
          <a:xfrm>
            <a:off x="609600" y="274638"/>
            <a:ext cx="8077200" cy="1143000"/>
          </a:xfrm>
        </p:spPr>
        <p:txBody>
          <a:bodyPr>
            <a:noAutofit/>
          </a:bodyPr>
          <a:lstStyle/>
          <a:p>
            <a:pPr algn="ctr"/>
            <a:r>
              <a:rPr lang="en-US" sz="2400" dirty="0">
                <a:effectLst/>
              </a:rPr>
              <a:t>Salmonellosis from Pet Reptiles and Amphibians</a:t>
            </a:r>
            <a:br>
              <a:rPr lang="en-US" sz="2000" dirty="0">
                <a:effectLst/>
              </a:rPr>
            </a:br>
            <a:endParaRPr lang="en-US" sz="2000" dirty="0">
              <a:effectLst/>
            </a:endParaRPr>
          </a:p>
        </p:txBody>
      </p:sp>
      <p:sp>
        <p:nvSpPr>
          <p:cNvPr id="2" name="Content Placeholder 1">
            <a:extLst>
              <a:ext uri="{FF2B5EF4-FFF2-40B4-BE49-F238E27FC236}">
                <a16:creationId xmlns:a16="http://schemas.microsoft.com/office/drawing/2014/main" id="{E4D0895A-1CF4-42B3-F2B3-2F5573C65C83}"/>
              </a:ext>
            </a:extLst>
          </p:cNvPr>
          <p:cNvSpPr>
            <a:spLocks noGrp="1"/>
          </p:cNvSpPr>
          <p:nvPr>
            <p:ph idx="1"/>
          </p:nvPr>
        </p:nvSpPr>
        <p:spPr/>
        <p:txBody>
          <a:bodyPr/>
          <a:lstStyle/>
          <a:p>
            <a:pPr marL="109537" indent="0">
              <a:buNone/>
            </a:pPr>
            <a:r>
              <a:rPr lang="en-US" dirty="0"/>
              <a:t>Reptiles (lizards, snakes, and turtles) and amphibians (frogs, toads and salamanders) can carry infectious bacteria called </a:t>
            </a:r>
            <a:r>
              <a:rPr lang="en-US" i="1" dirty="0"/>
              <a:t>Salmonella</a:t>
            </a:r>
            <a:r>
              <a:rPr lang="en-US" dirty="0"/>
              <a:t>.</a:t>
            </a:r>
          </a:p>
          <a:p>
            <a:pPr marL="109537" indent="0">
              <a:buNone/>
            </a:pPr>
            <a:r>
              <a:rPr lang="en-US" dirty="0"/>
              <a:t>Salmonellosis is the disease caused by these bacteria. These same bacteria can also be found in uncooked foods like eggs, meat, and chicken or turkey.</a:t>
            </a:r>
          </a:p>
          <a:p>
            <a:r>
              <a:rPr lang="en-US" sz="1400" dirty="0"/>
              <a:t>https://www.mass.gov/info-details/salmonellosis-from-pet-reptiles-and-amphibians</a:t>
            </a:r>
          </a:p>
        </p:txBody>
      </p:sp>
    </p:spTree>
    <p:extLst>
      <p:ext uri="{BB962C8B-B14F-4D97-AF65-F5344CB8AC3E}">
        <p14:creationId xmlns:p14="http://schemas.microsoft.com/office/powerpoint/2010/main" val="1772365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3FF1-D1CA-4538-B278-A7D70A32B221}"/>
              </a:ext>
            </a:extLst>
          </p:cNvPr>
          <p:cNvSpPr>
            <a:spLocks noGrp="1"/>
          </p:cNvSpPr>
          <p:nvPr>
            <p:ph type="title"/>
          </p:nvPr>
        </p:nvSpPr>
        <p:spPr>
          <a:xfrm>
            <a:off x="545951" y="228600"/>
            <a:ext cx="1981200" cy="715962"/>
          </a:xfrm>
        </p:spPr>
        <p:txBody>
          <a:bodyPr>
            <a:normAutofit/>
          </a:bodyPr>
          <a:lstStyle/>
          <a:p>
            <a:pPr algn="ctr">
              <a:defRPr/>
            </a:pPr>
            <a:r>
              <a:rPr lang="en-US" dirty="0"/>
              <a:t>PETS</a:t>
            </a:r>
          </a:p>
        </p:txBody>
      </p:sp>
      <p:pic>
        <p:nvPicPr>
          <p:cNvPr id="54274" name="Content Placeholder 6" descr="A cat sitting on a rock&#10;&#10;Description automatically generated">
            <a:extLst>
              <a:ext uri="{FF2B5EF4-FFF2-40B4-BE49-F238E27FC236}">
                <a16:creationId xmlns:a16="http://schemas.microsoft.com/office/drawing/2014/main" id="{99239A16-B652-4880-B8F8-B34B02903C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5951" y="926977"/>
            <a:ext cx="2546350" cy="4525963"/>
          </a:xfrm>
        </p:spPr>
      </p:pic>
      <p:pic>
        <p:nvPicPr>
          <p:cNvPr id="54276" name="Picture 4" descr="Picture 4 of 15">
            <a:extLst>
              <a:ext uri="{FF2B5EF4-FFF2-40B4-BE49-F238E27FC236}">
                <a16:creationId xmlns:a16="http://schemas.microsoft.com/office/drawing/2014/main" id="{1522D5DB-355C-4D59-8137-F4CEA37C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730" t="10155" r="17021" b="8607"/>
          <a:stretch>
            <a:fillRect/>
          </a:stretch>
        </p:blipFill>
        <p:spPr bwMode="auto">
          <a:xfrm>
            <a:off x="6732588" y="912324"/>
            <a:ext cx="20764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B14967B2-AEE0-4D65-BFE4-AB4B6C936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88" y="912323"/>
            <a:ext cx="3313113"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D6B3F42-FC7A-4316-B410-E5594EF150C3}"/>
              </a:ext>
            </a:extLst>
          </p:cNvPr>
          <p:cNvSpPr txBox="1"/>
          <p:nvPr/>
        </p:nvSpPr>
        <p:spPr>
          <a:xfrm>
            <a:off x="533400" y="5735818"/>
            <a:ext cx="8275638" cy="830997"/>
          </a:xfrm>
          <a:prstGeom prst="rect">
            <a:avLst/>
          </a:prstGeom>
          <a:noFill/>
        </p:spPr>
        <p:txBody>
          <a:bodyPr wrap="square" rtlCol="0">
            <a:spAutoFit/>
          </a:bodyPr>
          <a:lstStyle/>
          <a:p>
            <a:r>
              <a:rPr lang="en-US" sz="1600" b="0" i="0" dirty="0">
                <a:solidFill>
                  <a:srgbClr val="202124"/>
                </a:solidFill>
                <a:effectLst/>
                <a:latin typeface="Roboto" panose="02000000000000000000" pitchFamily="2" charset="0"/>
              </a:rPr>
              <a:t>Scientists estimate that </a:t>
            </a:r>
            <a:r>
              <a:rPr lang="en-US" sz="1600" b="1" i="0" dirty="0">
                <a:solidFill>
                  <a:srgbClr val="202124"/>
                </a:solidFill>
                <a:effectLst/>
                <a:latin typeface="Roboto" panose="02000000000000000000" pitchFamily="2" charset="0"/>
              </a:rPr>
              <a:t>more than 6 out of every 10 known infectious diseases in people can be spread from animals</a:t>
            </a:r>
            <a:r>
              <a:rPr lang="en-US" sz="1600" b="0" i="0" dirty="0">
                <a:solidFill>
                  <a:srgbClr val="202124"/>
                </a:solidFill>
                <a:effectLst/>
                <a:latin typeface="Roboto" panose="02000000000000000000" pitchFamily="2" charset="0"/>
              </a:rPr>
              <a:t>, and 3 out of every 4 new or emerging infectious diseases in people come from animals.</a:t>
            </a:r>
            <a:endParaRPr lang="en-US" sz="16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Content Placeholder 7" descr="A bench next to a forest&#10;&#10;Description automatically generated">
            <a:extLst>
              <a:ext uri="{FF2B5EF4-FFF2-40B4-BE49-F238E27FC236}">
                <a16:creationId xmlns:a16="http://schemas.microsoft.com/office/drawing/2014/main" id="{E9351B07-E67D-48F1-9255-DBA7771482A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60513" y="914400"/>
            <a:ext cx="6022975" cy="4516438"/>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Content Placeholder 12" descr="A bird sitting on grass&#10;&#10;Description automatically generated">
            <a:extLst>
              <a:ext uri="{FF2B5EF4-FFF2-40B4-BE49-F238E27FC236}">
                <a16:creationId xmlns:a16="http://schemas.microsoft.com/office/drawing/2014/main" id="{47BB16ED-B948-49BE-8C66-A28FFF196A3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4163" y="1166813"/>
            <a:ext cx="6035675" cy="4524375"/>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Content Placeholder 4" descr="A person holding a dog&#10;&#10;Description automatically generated">
            <a:extLst>
              <a:ext uri="{FF2B5EF4-FFF2-40B4-BE49-F238E27FC236}">
                <a16:creationId xmlns:a16="http://schemas.microsoft.com/office/drawing/2014/main" id="{5F57146D-25BA-485A-9CDE-54AEF6D358C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88925" y="-200025"/>
            <a:ext cx="9432925" cy="7073900"/>
          </a:xfrm>
        </p:spPr>
      </p:pic>
      <p:sp>
        <p:nvSpPr>
          <p:cNvPr id="6" name="Title 2">
            <a:extLst>
              <a:ext uri="{FF2B5EF4-FFF2-40B4-BE49-F238E27FC236}">
                <a16:creationId xmlns:a16="http://schemas.microsoft.com/office/drawing/2014/main" id="{923CB413-9D69-44E6-952F-03E9B019BE04}"/>
              </a:ext>
            </a:extLst>
          </p:cNvPr>
          <p:cNvSpPr txBox="1">
            <a:spLocks/>
          </p:cNvSpPr>
          <p:nvPr/>
        </p:nvSpPr>
        <p:spPr>
          <a:xfrm>
            <a:off x="429984" y="0"/>
            <a:ext cx="9220200" cy="457200"/>
          </a:xfrm>
          <a:prstGeom prst="rect">
            <a:avLst/>
          </a:prstGeom>
        </p:spPr>
        <p:txBody>
          <a:bodyPr anchor="ctr">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a:lstStyle>
          <a:p>
            <a:pPr>
              <a:defRPr/>
            </a:pPr>
            <a:r>
              <a:rPr lang="en-US" sz="2800" dirty="0">
                <a:solidFill>
                  <a:schemeClr val="bg1"/>
                </a:solidFill>
              </a:rPr>
              <a:t>Hope Valley Preschool - Pet Education Program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CB0D8487-E71E-427C-99D5-6212017C7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090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1" descr="C:\Users\wdbrown\AppData\Local\Microsoft\Windows\INetCache\Content.MSO\D4DFA067.tmp">
            <a:extLst>
              <a:ext uri="{FF2B5EF4-FFF2-40B4-BE49-F238E27FC236}">
                <a16:creationId xmlns:a16="http://schemas.microsoft.com/office/drawing/2014/main" id="{BF63234A-D010-4348-8378-ED3D2B620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76400"/>
            <a:ext cx="46513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2A418B5-94C6-42FC-B3F4-AA0793A5551C}"/>
              </a:ext>
            </a:extLst>
          </p:cNvPr>
          <p:cNvSpPr>
            <a:spLocks noGrp="1"/>
          </p:cNvSpPr>
          <p:nvPr>
            <p:ph type="title"/>
          </p:nvPr>
        </p:nvSpPr>
        <p:spPr/>
        <p:txBody>
          <a:bodyPr/>
          <a:lstStyle/>
          <a:p>
            <a:pPr algn="ctr">
              <a:defRPr/>
            </a:pPr>
            <a:r>
              <a:rPr lang="en-US" dirty="0"/>
              <a:t>2004 State Fair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BAB64A-0ABB-4311-BE67-2C04C369D7FA}"/>
              </a:ext>
            </a:extLst>
          </p:cNvPr>
          <p:cNvSpPr>
            <a:spLocks noGrp="1"/>
          </p:cNvSpPr>
          <p:nvPr>
            <p:ph type="title"/>
          </p:nvPr>
        </p:nvSpPr>
        <p:spPr>
          <a:xfrm>
            <a:off x="457200" y="228600"/>
            <a:ext cx="8229600" cy="914400"/>
          </a:xfrm>
        </p:spPr>
        <p:txBody>
          <a:bodyPr>
            <a:normAutofit fontScale="90000"/>
          </a:bodyPr>
          <a:lstStyle/>
          <a:p>
            <a:pPr algn="ctr">
              <a:defRPr/>
            </a:pPr>
            <a:br>
              <a:rPr lang="en-US" sz="3600" dirty="0">
                <a:effectLst/>
              </a:rPr>
            </a:br>
            <a:r>
              <a:rPr lang="en-US" sz="4400" dirty="0">
                <a:effectLst/>
              </a:rPr>
              <a:t>State faces E. coli lawsuit</a:t>
            </a:r>
            <a:br>
              <a:rPr lang="en-US" sz="4400" dirty="0"/>
            </a:br>
            <a:endParaRPr lang="en-US" dirty="0"/>
          </a:p>
        </p:txBody>
      </p:sp>
      <p:sp>
        <p:nvSpPr>
          <p:cNvPr id="36867" name="Content Placeholder 5">
            <a:extLst>
              <a:ext uri="{FF2B5EF4-FFF2-40B4-BE49-F238E27FC236}">
                <a16:creationId xmlns:a16="http://schemas.microsoft.com/office/drawing/2014/main" id="{514A6290-3ACC-432F-8859-C85D0CD26F29}"/>
              </a:ext>
            </a:extLst>
          </p:cNvPr>
          <p:cNvSpPr>
            <a:spLocks noGrp="1"/>
          </p:cNvSpPr>
          <p:nvPr>
            <p:ph idx="1"/>
          </p:nvPr>
        </p:nvSpPr>
        <p:spPr>
          <a:xfrm>
            <a:off x="228600" y="990600"/>
            <a:ext cx="8686800" cy="5257800"/>
          </a:xfrm>
        </p:spPr>
        <p:txBody>
          <a:bodyPr/>
          <a:lstStyle/>
          <a:p>
            <a:pPr>
              <a:buFont typeface="Wingdings 3" panose="05040102010807070707" pitchFamily="18" charset="2"/>
              <a:buNone/>
              <a:defRPr/>
            </a:pPr>
            <a:r>
              <a:rPr lang="en-US" altLang="en-US" sz="1600" i="1" dirty="0"/>
              <a:t>Posted on Tuesday, Aug. 02, 2011 - By JANE STANCILL </a:t>
            </a:r>
          </a:p>
          <a:p>
            <a:pPr>
              <a:buFont typeface="Wingdings 3" panose="05040102010807070707" pitchFamily="18" charset="2"/>
              <a:buNone/>
              <a:defRPr/>
            </a:pPr>
            <a:r>
              <a:rPr lang="en-US" altLang="en-US" sz="2000" b="1" dirty="0"/>
              <a:t>North Carolina failed to properly warn the public and reduce the health risks associated with a petting zoo at the 2004 State Fair, say attorneys representing 14 children who became ill after exposure to E. coli bacteria from animal feces. </a:t>
            </a:r>
          </a:p>
          <a:p>
            <a:pPr>
              <a:buFont typeface="Wingdings 3" panose="05040102010807070707" pitchFamily="18" charset="2"/>
              <a:buNone/>
              <a:defRPr/>
            </a:pPr>
            <a:r>
              <a:rPr lang="en-US" altLang="en-US" sz="2000" dirty="0"/>
              <a:t>Opening arguments began Monday in a case brought by families who say they were unaware of the risks of allowing their children into a petting zoo with farm animals…An outbreak of E. coli illnesses was traced to the Crossroads Petting Zoo at the fair in 2004. In all, </a:t>
            </a:r>
            <a:r>
              <a:rPr lang="en-US" altLang="en-US" sz="2000" b="1" dirty="0"/>
              <a:t>108 children reportedly suffered serious diarrhea</a:t>
            </a:r>
            <a:r>
              <a:rPr lang="en-US" altLang="en-US" sz="2000" dirty="0"/>
              <a:t>, and 15 of those came down with kidney failure a life-threatening complication that occurs in about 10 percent of those infected with E. coli O157:H7, </a:t>
            </a:r>
            <a:r>
              <a:rPr lang="en-US" altLang="en-US" sz="2000" dirty="0">
                <a:highlight>
                  <a:srgbClr val="FFFF00"/>
                </a:highlight>
              </a:rPr>
              <a:t>a strain of the bacteria that was apparently transmitted from feces of goats and sheep at the petting zoo. </a:t>
            </a:r>
            <a:r>
              <a:rPr lang="en-US" altLang="en-US" sz="2000" dirty="0"/>
              <a:t>Young children are especially at risk of developing the illness.</a:t>
            </a:r>
          </a:p>
          <a:p>
            <a:pPr>
              <a:buFont typeface="Wingdings 3" panose="05040102010807070707" pitchFamily="18" charset="2"/>
              <a:buNone/>
              <a:defRPr/>
            </a:pPr>
            <a:r>
              <a:rPr lang="en-US" altLang="en-US" sz="1200" dirty="0"/>
              <a:t> </a:t>
            </a:r>
          </a:p>
          <a:p>
            <a:pPr>
              <a:buFont typeface="Wingdings 3" panose="05040102010807070707" pitchFamily="18" charset="2"/>
              <a:buNone/>
              <a:defRPr/>
            </a:pPr>
            <a:endParaRPr lang="en-US"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500" name="Rectangle 6349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E22BF02-F74C-427C-BE28-EC3495934493}"/>
              </a:ext>
            </a:extLst>
          </p:cNvPr>
          <p:cNvSpPr>
            <a:spLocks noGrp="1"/>
          </p:cNvSpPr>
          <p:nvPr>
            <p:ph type="title"/>
          </p:nvPr>
        </p:nvSpPr>
        <p:spPr>
          <a:xfrm>
            <a:off x="480060" y="325369"/>
            <a:ext cx="3276451" cy="1956841"/>
          </a:xfrm>
        </p:spPr>
        <p:txBody>
          <a:bodyPr anchor="b">
            <a:normAutofit/>
          </a:bodyPr>
          <a:lstStyle/>
          <a:p>
            <a:pPr>
              <a:defRPr/>
            </a:pPr>
            <a:r>
              <a:rPr lang="en-US" sz="4700"/>
              <a:t>2017</a:t>
            </a:r>
          </a:p>
        </p:txBody>
      </p:sp>
      <p:sp>
        <p:nvSpPr>
          <p:cNvPr id="6349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490" name="Content Placeholder 4">
            <a:extLst>
              <a:ext uri="{FF2B5EF4-FFF2-40B4-BE49-F238E27FC236}">
                <a16:creationId xmlns:a16="http://schemas.microsoft.com/office/drawing/2014/main" id="{FFD0D515-55DB-4433-A76B-54582A77C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301"/>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D25922-787C-4F41-8EFA-A4FA61423A69}"/>
              </a:ext>
            </a:extLst>
          </p:cNvPr>
          <p:cNvSpPr>
            <a:spLocks noGrp="1"/>
          </p:cNvSpPr>
          <p:nvPr>
            <p:ph type="title"/>
          </p:nvPr>
        </p:nvSpPr>
        <p:spPr>
          <a:xfrm>
            <a:off x="7086600" y="381000"/>
            <a:ext cx="1676400" cy="4373562"/>
          </a:xfrm>
        </p:spPr>
        <p:txBody>
          <a:bodyPr/>
          <a:lstStyle/>
          <a:p>
            <a:pPr>
              <a:defRPr/>
            </a:pPr>
            <a:r>
              <a:rPr lang="en-US" dirty="0"/>
              <a:t>2018 NC State Fair</a:t>
            </a:r>
          </a:p>
        </p:txBody>
      </p:sp>
      <p:pic>
        <p:nvPicPr>
          <p:cNvPr id="64514" name="Content Placeholder 4" descr="A group of people standing in front of a building&#10;&#10;Description automatically generated">
            <a:extLst>
              <a:ext uri="{FF2B5EF4-FFF2-40B4-BE49-F238E27FC236}">
                <a16:creationId xmlns:a16="http://schemas.microsoft.com/office/drawing/2014/main" id="{1B56D4C9-B366-4CDB-B892-E105F83B457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350"/>
            <a:ext cx="6705600" cy="68754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99E4646-2FD8-A259-28A2-3FF804B4210B}"/>
              </a:ext>
            </a:extLst>
          </p:cNvPr>
          <p:cNvSpPr>
            <a:spLocks noGrp="1"/>
          </p:cNvSpPr>
          <p:nvPr>
            <p:ph type="title"/>
          </p:nvPr>
        </p:nvSpPr>
        <p:spPr>
          <a:xfrm>
            <a:off x="5535305" y="743447"/>
            <a:ext cx="2980039" cy="3692028"/>
          </a:xfrm>
          <a:noFill/>
        </p:spPr>
        <p:txBody>
          <a:bodyPr vert="horz" lIns="91440" tIns="45720" rIns="91440" bIns="45720" rtlCol="0" anchor="b">
            <a:normAutofit/>
          </a:bodyPr>
          <a:lstStyle/>
          <a:p>
            <a:r>
              <a:rPr lang="en-US" sz="3800"/>
              <a:t>Mouthed toys - separated from other toys cleaned and sanitized .2822(a)</a:t>
            </a:r>
          </a:p>
        </p:txBody>
      </p:sp>
      <p:pic>
        <p:nvPicPr>
          <p:cNvPr id="4" name="Content Placeholder 3">
            <a:extLst>
              <a:ext uri="{FF2B5EF4-FFF2-40B4-BE49-F238E27FC236}">
                <a16:creationId xmlns:a16="http://schemas.microsoft.com/office/drawing/2014/main" id="{75DDE5F9-CFE4-F446-F4F8-BBA33A17757F}"/>
              </a:ext>
            </a:extLst>
          </p:cNvPr>
          <p:cNvPicPr>
            <a:picLocks noGrp="1" noChangeAspect="1"/>
          </p:cNvPicPr>
          <p:nvPr>
            <p:ph idx="1"/>
          </p:nvPr>
        </p:nvPicPr>
        <p:blipFill>
          <a:blip r:embed="rId2"/>
          <a:srcRect t="1860" r="-1" b="68"/>
          <a:stretch>
            <a:fillRect/>
          </a:stretch>
        </p:blipFill>
        <p:spPr>
          <a:xfrm>
            <a:off x="20" y="10"/>
            <a:ext cx="5244655" cy="6857990"/>
          </a:xfrm>
          <a:prstGeom prst="rect">
            <a:avLst/>
          </a:prstGeom>
        </p:spPr>
      </p:pic>
    </p:spTree>
    <p:extLst>
      <p:ext uri="{BB962C8B-B14F-4D97-AF65-F5344CB8AC3E}">
        <p14:creationId xmlns:p14="http://schemas.microsoft.com/office/powerpoint/2010/main" val="2597508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31900A2-1C83-4D13-9453-9BBD3EDF94FB}"/>
              </a:ext>
            </a:extLst>
          </p:cNvPr>
          <p:cNvPicPr>
            <a:picLocks noGrp="1" noChangeAspect="1"/>
          </p:cNvPicPr>
          <p:nvPr>
            <p:ph idx="1"/>
          </p:nvPr>
        </p:nvPicPr>
        <p:blipFill rotWithShape="1">
          <a:blip r:embed="rId2"/>
          <a:srcRect r="1035" b="17676"/>
          <a:stretch/>
        </p:blipFill>
        <p:spPr>
          <a:xfrm>
            <a:off x="2667000" y="130047"/>
            <a:ext cx="5943600" cy="6592183"/>
          </a:xfrm>
          <a:prstGeom prst="rect">
            <a:avLst/>
          </a:prstGeom>
        </p:spPr>
      </p:pic>
      <p:sp>
        <p:nvSpPr>
          <p:cNvPr id="7" name="TextBox 6">
            <a:extLst>
              <a:ext uri="{FF2B5EF4-FFF2-40B4-BE49-F238E27FC236}">
                <a16:creationId xmlns:a16="http://schemas.microsoft.com/office/drawing/2014/main" id="{E4CADACB-7777-4073-B0DB-F1B6CFC7D73B}"/>
              </a:ext>
            </a:extLst>
          </p:cNvPr>
          <p:cNvSpPr txBox="1"/>
          <p:nvPr/>
        </p:nvSpPr>
        <p:spPr>
          <a:xfrm>
            <a:off x="381000" y="609600"/>
            <a:ext cx="2057400" cy="830997"/>
          </a:xfrm>
          <a:prstGeom prst="rect">
            <a:avLst/>
          </a:prstGeom>
          <a:noFill/>
        </p:spPr>
        <p:txBody>
          <a:bodyPr wrap="square" rtlCol="0">
            <a:spAutoFit/>
          </a:bodyPr>
          <a:lstStyle/>
          <a:p>
            <a:pPr algn="ctr"/>
            <a:r>
              <a:rPr lang="en-US" dirty="0"/>
              <a:t>2021</a:t>
            </a:r>
          </a:p>
          <a:p>
            <a:pPr algn="ctr"/>
            <a:r>
              <a:rPr lang="en-US" dirty="0"/>
              <a:t>NC State Fair </a:t>
            </a:r>
          </a:p>
        </p:txBody>
      </p:sp>
    </p:spTree>
    <p:extLst>
      <p:ext uri="{BB962C8B-B14F-4D97-AF65-F5344CB8AC3E}">
        <p14:creationId xmlns:p14="http://schemas.microsoft.com/office/powerpoint/2010/main" val="867661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6B051E1-C513-4887-8048-4F3ECBB35046}"/>
              </a:ext>
            </a:extLst>
          </p:cNvPr>
          <p:cNvSpPr>
            <a:spLocks noGrp="1" noChangeArrowheads="1"/>
          </p:cNvSpPr>
          <p:nvPr>
            <p:ph type="title"/>
          </p:nvPr>
        </p:nvSpPr>
        <p:spPr>
          <a:xfrm>
            <a:off x="1066800" y="381000"/>
            <a:ext cx="7239000" cy="2362200"/>
          </a:xfrm>
        </p:spPr>
        <p:txBody>
          <a:bodyPr>
            <a:normAutofit fontScale="90000"/>
          </a:bodyPr>
          <a:lstStyle/>
          <a:p>
            <a:pPr eaLnBrk="1" fontAlgn="auto" hangingPunct="1">
              <a:spcAft>
                <a:spcPts val="0"/>
              </a:spcAft>
              <a:defRPr/>
            </a:pPr>
            <a:r>
              <a:rPr lang="en-US" sz="4400" dirty="0"/>
              <a:t>Lavatories</a:t>
            </a:r>
            <a:br>
              <a:rPr lang="en-US" sz="4400" dirty="0"/>
            </a:br>
            <a:r>
              <a:rPr lang="en-US" sz="4400" dirty="0"/>
              <a:t> – is hand washing easy?</a:t>
            </a:r>
            <a:br>
              <a:rPr lang="en-US" sz="4400" dirty="0"/>
            </a:br>
            <a:r>
              <a:rPr lang="en-US" sz="4400" dirty="0"/>
              <a:t> - conveniently located?</a:t>
            </a:r>
            <a:br>
              <a:rPr lang="en-US" dirty="0"/>
            </a:br>
            <a:endParaRPr lang="en-US" dirty="0"/>
          </a:p>
        </p:txBody>
      </p:sp>
      <p:pic>
        <p:nvPicPr>
          <p:cNvPr id="66563" name="Picture 5" descr="sink3">
            <a:extLst>
              <a:ext uri="{FF2B5EF4-FFF2-40B4-BE49-F238E27FC236}">
                <a16:creationId xmlns:a16="http://schemas.microsoft.com/office/drawing/2014/main" id="{AF9A36B5-499C-4611-8B3E-A9D852C96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938463"/>
            <a:ext cx="2286000"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7" descr="AAAAAovZwd0AAAAAAOo9pw">
            <a:extLst>
              <a:ext uri="{FF2B5EF4-FFF2-40B4-BE49-F238E27FC236}">
                <a16:creationId xmlns:a16="http://schemas.microsoft.com/office/drawing/2014/main" id="{D71E1DC3-4D4F-4B42-A235-091F2475E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052763"/>
            <a:ext cx="2209800"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AE16-3A16-4461-84C7-E24DD9FC4B55}"/>
              </a:ext>
            </a:extLst>
          </p:cNvPr>
          <p:cNvSpPr>
            <a:spLocks noGrp="1"/>
          </p:cNvSpPr>
          <p:nvPr>
            <p:ph type="title"/>
          </p:nvPr>
        </p:nvSpPr>
        <p:spPr>
          <a:xfrm>
            <a:off x="1905000" y="304800"/>
            <a:ext cx="5105400" cy="639762"/>
          </a:xfrm>
        </p:spPr>
        <p:txBody>
          <a:bodyPr/>
          <a:lstStyle/>
          <a:p>
            <a:pPr algn="ctr">
              <a:defRPr/>
            </a:pPr>
            <a:r>
              <a:rPr lang="en-US" sz="2800" dirty="0"/>
              <a:t>Wegman’s 3 in 1 Lavatory</a:t>
            </a:r>
          </a:p>
        </p:txBody>
      </p:sp>
      <p:pic>
        <p:nvPicPr>
          <p:cNvPr id="67587" name="Content Placeholder 4">
            <a:extLst>
              <a:ext uri="{FF2B5EF4-FFF2-40B4-BE49-F238E27FC236}">
                <a16:creationId xmlns:a16="http://schemas.microsoft.com/office/drawing/2014/main" id="{1C254CE5-C984-47D1-9EC0-600A4DFEBD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1066800"/>
            <a:ext cx="4200525" cy="56007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2B4A548-AB03-433C-8984-8D6D18202910}"/>
              </a:ext>
            </a:extLst>
          </p:cNvPr>
          <p:cNvSpPr>
            <a:spLocks noGrp="1" noChangeArrowheads="1"/>
          </p:cNvSpPr>
          <p:nvPr>
            <p:ph type="title"/>
          </p:nvPr>
        </p:nvSpPr>
        <p:spPr/>
        <p:txBody>
          <a:bodyPr/>
          <a:lstStyle/>
          <a:p>
            <a:pPr algn="ctr" eaLnBrk="1" fontAlgn="auto" hangingPunct="1">
              <a:spcAft>
                <a:spcPts val="0"/>
              </a:spcAft>
              <a:defRPr/>
            </a:pPr>
            <a:r>
              <a:rPr lang="en-US" sz="4000" dirty="0"/>
              <a:t>Hand Washing</a:t>
            </a:r>
          </a:p>
        </p:txBody>
      </p:sp>
      <p:sp>
        <p:nvSpPr>
          <p:cNvPr id="36866" name="Rectangle 3">
            <a:extLst>
              <a:ext uri="{FF2B5EF4-FFF2-40B4-BE49-F238E27FC236}">
                <a16:creationId xmlns:a16="http://schemas.microsoft.com/office/drawing/2014/main" id="{F7FB2ED2-9435-416C-8441-1ED91E028B3E}"/>
              </a:ext>
            </a:extLst>
          </p:cNvPr>
          <p:cNvSpPr>
            <a:spLocks noGrp="1"/>
          </p:cNvSpPr>
          <p:nvPr>
            <p:ph idx="1"/>
          </p:nvPr>
        </p:nvSpPr>
        <p:spPr>
          <a:xfrm>
            <a:off x="457200" y="1481138"/>
            <a:ext cx="8229600" cy="4995862"/>
          </a:xfrm>
        </p:spPr>
        <p:txBody>
          <a:bodyPr/>
          <a:lstStyle/>
          <a:p>
            <a:pPr eaLnBrk="1" hangingPunct="1">
              <a:defRPr/>
            </a:pPr>
            <a:r>
              <a:rPr lang="en-US" altLang="en-US" sz="3600" dirty="0"/>
              <a:t>Tempered water (80 – 110 F), soap, and disposable towels </a:t>
            </a:r>
          </a:p>
          <a:p>
            <a:pPr eaLnBrk="1" hangingPunct="1">
              <a:defRPr/>
            </a:pPr>
            <a:r>
              <a:rPr lang="en-US" altLang="en-US" sz="3600" dirty="0"/>
              <a:t>Demonstrate proper hand washing</a:t>
            </a:r>
          </a:p>
          <a:p>
            <a:pPr eaLnBrk="1" hangingPunct="1">
              <a:defRPr/>
            </a:pPr>
            <a:r>
              <a:rPr lang="en-US" altLang="en-US" sz="3600" dirty="0"/>
              <a:t>Don’t assume</a:t>
            </a:r>
          </a:p>
          <a:p>
            <a:pPr marL="109537" indent="0" eaLnBrk="1" hangingPunct="1">
              <a:buFont typeface="Wingdings 3" panose="05040102010807070707" pitchFamily="18" charset="2"/>
              <a:buNone/>
              <a:defRPr/>
            </a:pPr>
            <a:r>
              <a:rPr lang="en-US" altLang="en-US" sz="3600" dirty="0"/>
              <a:t>  staff know how.  </a:t>
            </a:r>
          </a:p>
          <a:p>
            <a:pPr eaLnBrk="1" hangingPunct="1">
              <a:buFont typeface="Wingdings 3" panose="05040102010807070707" pitchFamily="18" charset="2"/>
              <a:buNone/>
              <a:defRPr/>
            </a:pPr>
            <a:endParaRPr lang="en-US" altLang="en-US" sz="3600" i="1" dirty="0"/>
          </a:p>
          <a:p>
            <a:pPr eaLnBrk="1" hangingPunct="1">
              <a:defRPr/>
            </a:pPr>
            <a:endParaRPr lang="en-US" altLang="en-US" i="1" dirty="0"/>
          </a:p>
        </p:txBody>
      </p:sp>
      <p:pic>
        <p:nvPicPr>
          <p:cNvPr id="69636" name="Picture 3" descr="C:\Users\wdbrown\AppData\Local\Microsoft\Windows\INetCache\Content.MSO\3CE74E0D.tmp">
            <a:extLst>
              <a:ext uri="{FF2B5EF4-FFF2-40B4-BE49-F238E27FC236}">
                <a16:creationId xmlns:a16="http://schemas.microsoft.com/office/drawing/2014/main" id="{84D0BA00-18A5-443A-8340-914315194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405188"/>
            <a:ext cx="342900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a:extLst>
              <a:ext uri="{FF2B5EF4-FFF2-40B4-BE49-F238E27FC236}">
                <a16:creationId xmlns:a16="http://schemas.microsoft.com/office/drawing/2014/main" id="{EC6502C3-A87D-450E-B686-52A0E2B0C201}"/>
              </a:ext>
            </a:extLst>
          </p:cNvPr>
          <p:cNvSpPr>
            <a:spLocks noGrp="1" noChangeArrowheads="1"/>
          </p:cNvSpPr>
          <p:nvPr>
            <p:ph type="title"/>
          </p:nvPr>
        </p:nvSpPr>
        <p:spPr>
          <a:xfrm>
            <a:off x="1066800" y="457200"/>
            <a:ext cx="7772400" cy="1143000"/>
          </a:xfrm>
        </p:spPr>
        <p:txBody>
          <a:bodyPr/>
          <a:lstStyle/>
          <a:p>
            <a:pPr algn="ctr" eaLnBrk="1" fontAlgn="auto" hangingPunct="1">
              <a:spcAft>
                <a:spcPts val="0"/>
              </a:spcAft>
              <a:defRPr/>
            </a:pPr>
            <a:r>
              <a:rPr lang="en-US" dirty="0"/>
              <a:t>Mouth Contact Surfaces</a:t>
            </a:r>
          </a:p>
        </p:txBody>
      </p:sp>
      <p:sp>
        <p:nvSpPr>
          <p:cNvPr id="74755" name="Rectangle 3">
            <a:extLst>
              <a:ext uri="{FF2B5EF4-FFF2-40B4-BE49-F238E27FC236}">
                <a16:creationId xmlns:a16="http://schemas.microsoft.com/office/drawing/2014/main" id="{5B5C13B6-AAE9-4821-90E0-6487C305F201}"/>
              </a:ext>
            </a:extLst>
          </p:cNvPr>
          <p:cNvSpPr>
            <a:spLocks noGrp="1"/>
          </p:cNvSpPr>
          <p:nvPr>
            <p:ph type="body" sz="half" idx="1"/>
          </p:nvPr>
        </p:nvSpPr>
        <p:spPr>
          <a:xfrm>
            <a:off x="457200" y="1447800"/>
            <a:ext cx="4522788" cy="4613275"/>
          </a:xfrm>
        </p:spPr>
        <p:txBody>
          <a:bodyPr/>
          <a:lstStyle/>
          <a:p>
            <a:pPr eaLnBrk="1" hangingPunct="1"/>
            <a:r>
              <a:rPr lang="en-US" altLang="en-US" sz="2800"/>
              <a:t>Are sanitizing procedures being followed? - </a:t>
            </a:r>
            <a:r>
              <a:rPr lang="en-US" altLang="en-US" sz="2800" i="1"/>
              <a:t>.2822</a:t>
            </a:r>
          </a:p>
          <a:p>
            <a:pPr eaLnBrk="1" hangingPunct="1"/>
            <a:r>
              <a:rPr lang="en-US" altLang="en-US" sz="2800"/>
              <a:t>Are toys easily cleanable?</a:t>
            </a:r>
          </a:p>
          <a:p>
            <a:pPr eaLnBrk="1" hangingPunct="1"/>
            <a:r>
              <a:rPr lang="en-US" altLang="en-US" sz="2800"/>
              <a:t>Discourage sharing of personal articles or toys</a:t>
            </a:r>
          </a:p>
          <a:p>
            <a:pPr eaLnBrk="1" hangingPunct="1"/>
            <a:r>
              <a:rPr lang="en-US" altLang="en-US" sz="2800" i="1"/>
              <a:t>Floor surfaces – what about your shoes?</a:t>
            </a:r>
            <a:endParaRPr lang="en-US" altLang="en-US" sz="2800"/>
          </a:p>
          <a:p>
            <a:pPr eaLnBrk="1" hangingPunct="1"/>
            <a:endParaRPr lang="en-US" altLang="en-US" sz="2800"/>
          </a:p>
        </p:txBody>
      </p:sp>
      <p:pic>
        <p:nvPicPr>
          <p:cNvPr id="74756" name="Picture 6">
            <a:extLst>
              <a:ext uri="{FF2B5EF4-FFF2-40B4-BE49-F238E27FC236}">
                <a16:creationId xmlns:a16="http://schemas.microsoft.com/office/drawing/2014/main" id="{815FDDC8-ECB6-4B57-8E92-4FA26DD1E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495800"/>
            <a:ext cx="21145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8">
            <a:extLst>
              <a:ext uri="{FF2B5EF4-FFF2-40B4-BE49-F238E27FC236}">
                <a16:creationId xmlns:a16="http://schemas.microsoft.com/office/drawing/2014/main" id="{340CCAD7-4806-402C-AC50-48BA073CC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752600"/>
            <a:ext cx="2552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il_fi">
            <a:extLst>
              <a:ext uri="{FF2B5EF4-FFF2-40B4-BE49-F238E27FC236}">
                <a16:creationId xmlns:a16="http://schemas.microsoft.com/office/drawing/2014/main" id="{282E1345-EDA4-4F0E-8C1C-5E80443E6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800600"/>
            <a:ext cx="129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94FB1E1-9B8D-434B-B1A0-2960AF20DDA2}"/>
              </a:ext>
            </a:extLst>
          </p:cNvPr>
          <p:cNvSpPr>
            <a:spLocks noGrp="1" noChangeArrowheads="1"/>
          </p:cNvSpPr>
          <p:nvPr>
            <p:ph type="title"/>
          </p:nvPr>
        </p:nvSpPr>
        <p:spPr/>
        <p:txBody>
          <a:bodyPr/>
          <a:lstStyle/>
          <a:p>
            <a:pPr eaLnBrk="1" fontAlgn="auto" hangingPunct="1">
              <a:spcAft>
                <a:spcPts val="0"/>
              </a:spcAft>
              <a:defRPr/>
            </a:pPr>
            <a:r>
              <a:rPr lang="en-US" dirty="0"/>
              <a:t>Fecal Contamination</a:t>
            </a:r>
          </a:p>
        </p:txBody>
      </p:sp>
      <p:sp>
        <p:nvSpPr>
          <p:cNvPr id="53251" name="Rectangle 3">
            <a:extLst>
              <a:ext uri="{FF2B5EF4-FFF2-40B4-BE49-F238E27FC236}">
                <a16:creationId xmlns:a16="http://schemas.microsoft.com/office/drawing/2014/main" id="{7F4790FD-5223-4FD4-AD6F-1267F42E5C6E}"/>
              </a:ext>
            </a:extLst>
          </p:cNvPr>
          <p:cNvSpPr>
            <a:spLocks noGrp="1" noChangeArrowheads="1"/>
          </p:cNvSpPr>
          <p:nvPr>
            <p:ph idx="1"/>
          </p:nvPr>
        </p:nvSpPr>
        <p:spPr>
          <a:xfrm>
            <a:off x="685800" y="1676400"/>
            <a:ext cx="8256588" cy="4384675"/>
          </a:xfrm>
        </p:spPr>
        <p:txBody>
          <a:bodyPr>
            <a:normAutofit/>
          </a:bodyPr>
          <a:lstStyle/>
          <a:p>
            <a:pPr marL="365760" indent="-256032" eaLnBrk="1" fontAlgn="auto" hangingPunct="1">
              <a:spcAft>
                <a:spcPts val="0"/>
              </a:spcAft>
              <a:buFont typeface="Wingdings 3"/>
              <a:buChar char=""/>
              <a:defRPr/>
            </a:pPr>
            <a:r>
              <a:rPr lang="en-US" sz="3500" dirty="0"/>
              <a:t>Most important sources of contamination:</a:t>
            </a:r>
          </a:p>
          <a:p>
            <a:pPr marL="621792" lvl="1" eaLnBrk="1" fontAlgn="auto" hangingPunct="1">
              <a:spcBef>
                <a:spcPts val="324"/>
              </a:spcBef>
              <a:spcAft>
                <a:spcPts val="0"/>
              </a:spcAft>
              <a:buFont typeface="Verdana"/>
              <a:buChar char="◦"/>
              <a:defRPr/>
            </a:pPr>
            <a:r>
              <a:rPr lang="en-US" sz="3500" dirty="0"/>
              <a:t>Hands, toys, sinks, and faucets</a:t>
            </a:r>
          </a:p>
          <a:p>
            <a:pPr marL="365760" indent="-256032" eaLnBrk="1" fontAlgn="auto" hangingPunct="1">
              <a:spcAft>
                <a:spcPts val="0"/>
              </a:spcAft>
              <a:buFont typeface="Wingdings 3"/>
              <a:buChar char=""/>
              <a:defRPr/>
            </a:pPr>
            <a:r>
              <a:rPr lang="en-US" sz="3500" dirty="0"/>
              <a:t>High levels of fecal coliforms are more likely to occur on sinks and faucets than on other classroom surfaces </a:t>
            </a:r>
            <a:r>
              <a:rPr lang="en-US" sz="3500" i="1" dirty="0"/>
              <a:t>(that is why a separate hand sink is required for food preparation).</a:t>
            </a:r>
          </a:p>
          <a:p>
            <a:pPr marL="365760" indent="-256032" eaLnBrk="1" fontAlgn="auto" hangingPunct="1">
              <a:spcAft>
                <a:spcPts val="0"/>
              </a:spcAft>
              <a:buFont typeface="Wingdings" pitchFamily="2" charset="2"/>
              <a:buNone/>
              <a:defRPr/>
            </a:pPr>
            <a:r>
              <a:rPr lang="en-US" sz="2800" dirty="0"/>
              <a:t>						</a:t>
            </a:r>
            <a:r>
              <a:rPr lang="en-US" sz="2000" dirty="0"/>
              <a:t>Laborde et al., 1995</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1E9ED3A-3B3F-4A98-8920-45E6552E5B8C}"/>
              </a:ext>
            </a:extLst>
          </p:cNvPr>
          <p:cNvSpPr>
            <a:spLocks noGrp="1" noChangeArrowheads="1"/>
          </p:cNvSpPr>
          <p:nvPr>
            <p:ph type="title"/>
          </p:nvPr>
        </p:nvSpPr>
        <p:spPr/>
        <p:txBody>
          <a:bodyPr/>
          <a:lstStyle/>
          <a:p>
            <a:pPr algn="ctr" eaLnBrk="1" fontAlgn="auto" hangingPunct="1">
              <a:spcAft>
                <a:spcPts val="0"/>
              </a:spcAft>
              <a:defRPr/>
            </a:pPr>
            <a:r>
              <a:rPr lang="en-US" dirty="0"/>
              <a:t>Fecal Contamination</a:t>
            </a:r>
          </a:p>
        </p:txBody>
      </p:sp>
      <p:sp>
        <p:nvSpPr>
          <p:cNvPr id="77826" name="Rectangle 3">
            <a:extLst>
              <a:ext uri="{FF2B5EF4-FFF2-40B4-BE49-F238E27FC236}">
                <a16:creationId xmlns:a16="http://schemas.microsoft.com/office/drawing/2014/main" id="{4E3522E3-8877-48AC-9AE7-99AD852BFE2B}"/>
              </a:ext>
            </a:extLst>
          </p:cNvPr>
          <p:cNvSpPr>
            <a:spLocks noGrp="1"/>
          </p:cNvSpPr>
          <p:nvPr>
            <p:ph idx="1"/>
          </p:nvPr>
        </p:nvSpPr>
        <p:spPr/>
        <p:txBody>
          <a:bodyPr/>
          <a:lstStyle/>
          <a:p>
            <a:pPr eaLnBrk="1" hangingPunct="1"/>
            <a:r>
              <a:rPr lang="en-US" altLang="en-US" sz="3200"/>
              <a:t>Infant classrooms are more often contaminated than classrooms for toddlers.</a:t>
            </a:r>
          </a:p>
          <a:p>
            <a:pPr eaLnBrk="1" hangingPunct="1"/>
            <a:r>
              <a:rPr lang="en-US" altLang="en-US" sz="3200"/>
              <a:t>Greater levels of contamination on staff member’s hands in classrooms for infants.</a:t>
            </a:r>
          </a:p>
          <a:p>
            <a:pPr lvl="1" eaLnBrk="1" hangingPunct="1">
              <a:buFont typeface="Wingdings" panose="05000000000000000000" pitchFamily="2" charset="2"/>
              <a:buNone/>
            </a:pPr>
            <a:r>
              <a:rPr lang="en-US" altLang="en-US"/>
              <a:t>						</a:t>
            </a:r>
            <a:r>
              <a:rPr lang="en-US" altLang="en-US" sz="2400"/>
              <a:t>Laborde et al., 1995</a:t>
            </a:r>
          </a:p>
          <a:p>
            <a:pPr lvl="1" eaLnBrk="1" hangingPunct="1">
              <a:buFont typeface="Wingdings" panose="05000000000000000000" pitchFamily="2" charset="2"/>
              <a:buNone/>
            </a:pPr>
            <a:endParaRPr lang="en-US" altLang="en-US"/>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8B136DC-E811-4EB6-BD7A-569A61A1030A}"/>
              </a:ext>
            </a:extLst>
          </p:cNvPr>
          <p:cNvSpPr>
            <a:spLocks noGrp="1" noChangeArrowheads="1"/>
          </p:cNvSpPr>
          <p:nvPr>
            <p:ph type="title"/>
          </p:nvPr>
        </p:nvSpPr>
        <p:spPr/>
        <p:txBody>
          <a:bodyPr/>
          <a:lstStyle/>
          <a:p>
            <a:pPr eaLnBrk="1" fontAlgn="auto" hangingPunct="1">
              <a:spcAft>
                <a:spcPts val="0"/>
              </a:spcAft>
              <a:defRPr/>
            </a:pPr>
            <a:r>
              <a:rPr lang="en-US" dirty="0"/>
              <a:t>Reducing fecal contamination</a:t>
            </a:r>
          </a:p>
        </p:txBody>
      </p:sp>
      <p:sp>
        <p:nvSpPr>
          <p:cNvPr id="55299" name="Rectangle 3">
            <a:extLst>
              <a:ext uri="{FF2B5EF4-FFF2-40B4-BE49-F238E27FC236}">
                <a16:creationId xmlns:a16="http://schemas.microsoft.com/office/drawing/2014/main" id="{2E395448-48BB-4F3F-A2B3-D8041F88C919}"/>
              </a:ext>
            </a:extLst>
          </p:cNvPr>
          <p:cNvSpPr>
            <a:spLocks noGrp="1" noChangeArrowheads="1"/>
          </p:cNvSpPr>
          <p:nvPr>
            <p:ph idx="1"/>
          </p:nvPr>
        </p:nvSpPr>
        <p:spPr/>
        <p:txBody>
          <a:bodyPr>
            <a:normAutofit lnSpcReduction="10000"/>
          </a:bodyPr>
          <a:lstStyle/>
          <a:p>
            <a:pPr marL="365760" indent="-256032" eaLnBrk="1" fontAlgn="auto" hangingPunct="1">
              <a:lnSpc>
                <a:spcPct val="90000"/>
              </a:lnSpc>
              <a:spcAft>
                <a:spcPts val="0"/>
              </a:spcAft>
              <a:buFont typeface="Wingdings 3"/>
              <a:buChar char=""/>
              <a:defRPr/>
            </a:pPr>
            <a:r>
              <a:rPr lang="en-US" sz="3200" dirty="0"/>
              <a:t>Wear disposable gloves</a:t>
            </a:r>
          </a:p>
          <a:p>
            <a:pPr marL="365760" indent="-256032" eaLnBrk="1" fontAlgn="auto" hangingPunct="1">
              <a:lnSpc>
                <a:spcPct val="90000"/>
              </a:lnSpc>
              <a:spcAft>
                <a:spcPts val="0"/>
              </a:spcAft>
              <a:buFont typeface="Wingdings 3"/>
              <a:buChar char=""/>
              <a:defRPr/>
            </a:pPr>
            <a:r>
              <a:rPr lang="en-US" sz="3200" dirty="0"/>
              <a:t>Hand sanitizers in addition to proper hand washing</a:t>
            </a:r>
          </a:p>
          <a:p>
            <a:pPr marL="365760" indent="-256032" eaLnBrk="1" fontAlgn="auto" hangingPunct="1">
              <a:lnSpc>
                <a:spcPct val="90000"/>
              </a:lnSpc>
              <a:spcAft>
                <a:spcPts val="0"/>
              </a:spcAft>
              <a:buFont typeface="Wingdings 3"/>
              <a:buChar char=""/>
              <a:defRPr/>
            </a:pPr>
            <a:r>
              <a:rPr lang="en-US" sz="3200" dirty="0"/>
              <a:t>Frequent </a:t>
            </a:r>
            <a:r>
              <a:rPr lang="en-US" sz="3200" i="1" dirty="0"/>
              <a:t>disinfection</a:t>
            </a:r>
            <a:r>
              <a:rPr lang="en-US" sz="3200" dirty="0"/>
              <a:t> of sinks and </a:t>
            </a:r>
            <a:r>
              <a:rPr lang="en-US" sz="3200" i="1" dirty="0"/>
              <a:t>sanitizing</a:t>
            </a:r>
            <a:r>
              <a:rPr lang="en-US" sz="3200" dirty="0"/>
              <a:t> of toys throughout the day.</a:t>
            </a:r>
          </a:p>
          <a:p>
            <a:pPr marL="365760" indent="-256032" eaLnBrk="1" fontAlgn="auto" hangingPunct="1">
              <a:lnSpc>
                <a:spcPct val="90000"/>
              </a:lnSpc>
              <a:spcAft>
                <a:spcPts val="0"/>
              </a:spcAft>
              <a:buFont typeface="Wingdings 3"/>
              <a:buChar char=""/>
              <a:defRPr/>
            </a:pPr>
            <a:r>
              <a:rPr lang="en-US" sz="3200" dirty="0"/>
              <a:t>Knee- or foot pedal-controlled sinks</a:t>
            </a:r>
          </a:p>
          <a:p>
            <a:pPr marL="365760" indent="-256032" eaLnBrk="1" fontAlgn="auto" hangingPunct="1">
              <a:lnSpc>
                <a:spcPct val="90000"/>
              </a:lnSpc>
              <a:spcAft>
                <a:spcPts val="0"/>
              </a:spcAft>
              <a:buFont typeface="Wingdings 3"/>
              <a:buChar char=""/>
              <a:defRPr/>
            </a:pPr>
            <a:r>
              <a:rPr lang="en-US" sz="3200" dirty="0"/>
              <a:t>All diapering activities conducted by one individual per room (best practice).</a:t>
            </a:r>
          </a:p>
          <a:p>
            <a:pPr marL="365760" indent="-256032" eaLnBrk="1" fontAlgn="auto" hangingPunct="1">
              <a:lnSpc>
                <a:spcPct val="90000"/>
              </a:lnSpc>
              <a:spcAft>
                <a:spcPts val="0"/>
              </a:spcAft>
              <a:buFont typeface="Wingdings" pitchFamily="2" charset="2"/>
              <a:buNone/>
              <a:defRPr/>
            </a:pPr>
            <a:r>
              <a:rPr lang="en-US" dirty="0"/>
              <a:t>						</a:t>
            </a:r>
            <a:r>
              <a:rPr lang="en-US" sz="2400" dirty="0"/>
              <a:t>Laborde et al., 1995</a:t>
            </a:r>
          </a:p>
          <a:p>
            <a:pPr marL="365760" indent="-256032" eaLnBrk="1" fontAlgn="auto" hangingPunct="1">
              <a:lnSpc>
                <a:spcPct val="90000"/>
              </a:lnSpc>
              <a:spcAft>
                <a:spcPts val="0"/>
              </a:spcAft>
              <a:buFont typeface="Wingdings" pitchFamily="2" charset="2"/>
              <a:buNone/>
              <a:defRPr/>
            </a:pPr>
            <a:endParaRPr lang="en-US" dirty="0"/>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F25EA70-6EF1-4F52-8174-3E23BA4737A3}"/>
              </a:ext>
            </a:extLst>
          </p:cNvPr>
          <p:cNvSpPr>
            <a:spLocks noGrp="1" noChangeArrowheads="1"/>
          </p:cNvSpPr>
          <p:nvPr>
            <p:ph type="title"/>
          </p:nvPr>
        </p:nvSpPr>
        <p:spPr>
          <a:xfrm>
            <a:off x="1143000" y="228600"/>
            <a:ext cx="7772400" cy="762000"/>
          </a:xfrm>
        </p:spPr>
        <p:txBody>
          <a:bodyPr/>
          <a:lstStyle/>
          <a:p>
            <a:pPr eaLnBrk="1" fontAlgn="auto" hangingPunct="1">
              <a:spcAft>
                <a:spcPts val="0"/>
              </a:spcAft>
              <a:defRPr/>
            </a:pPr>
            <a:r>
              <a:rPr lang="en-US" sz="4000" dirty="0"/>
              <a:t>Food Protection</a:t>
            </a:r>
          </a:p>
        </p:txBody>
      </p:sp>
      <p:sp>
        <p:nvSpPr>
          <p:cNvPr id="79874" name="Rectangle 3">
            <a:extLst>
              <a:ext uri="{FF2B5EF4-FFF2-40B4-BE49-F238E27FC236}">
                <a16:creationId xmlns:a16="http://schemas.microsoft.com/office/drawing/2014/main" id="{F66EBCDE-EAEB-4831-80A3-A2B8A9E41433}"/>
              </a:ext>
            </a:extLst>
          </p:cNvPr>
          <p:cNvSpPr>
            <a:spLocks noGrp="1"/>
          </p:cNvSpPr>
          <p:nvPr>
            <p:ph idx="1"/>
          </p:nvPr>
        </p:nvSpPr>
        <p:spPr>
          <a:xfrm>
            <a:off x="609600" y="990600"/>
            <a:ext cx="8305800" cy="5029200"/>
          </a:xfrm>
        </p:spPr>
        <p:txBody>
          <a:bodyPr/>
          <a:lstStyle/>
          <a:p>
            <a:pPr eaLnBrk="1" hangingPunct="1">
              <a:lnSpc>
                <a:spcPct val="80000"/>
              </a:lnSpc>
            </a:pPr>
            <a:r>
              <a:rPr lang="en-US" altLang="en-US" sz="3200"/>
              <a:t>The odds of children getting diarrhea in a center where the food preparer changed diapers is </a:t>
            </a:r>
            <a:r>
              <a:rPr lang="en-US" altLang="en-US" sz="3200">
                <a:solidFill>
                  <a:srgbClr val="FF0000"/>
                </a:solidFill>
              </a:rPr>
              <a:t>18 times greater compared to centers where the food preparer did not change diapers</a:t>
            </a:r>
            <a:endParaRPr lang="en-US" altLang="en-US" sz="1100"/>
          </a:p>
          <a:p>
            <a:pPr eaLnBrk="1" hangingPunct="1">
              <a:lnSpc>
                <a:spcPct val="80000"/>
              </a:lnSpc>
            </a:pPr>
            <a:r>
              <a:rPr lang="en-US" altLang="en-US" sz="3200"/>
              <a:t>Best Practice, staff who prepare or serve food should not change diapers and staff who change diapers should not prepare food.</a:t>
            </a:r>
          </a:p>
          <a:p>
            <a:pPr eaLnBrk="1" hangingPunct="1">
              <a:lnSpc>
                <a:spcPct val="80000"/>
              </a:lnSpc>
            </a:pPr>
            <a:r>
              <a:rPr lang="en-US" altLang="en-US" sz="3200"/>
              <a:t>Wash raw fruits and vegetables</a:t>
            </a:r>
          </a:p>
          <a:p>
            <a:pPr eaLnBrk="1" hangingPunct="1">
              <a:lnSpc>
                <a:spcPct val="80000"/>
              </a:lnSpc>
            </a:pPr>
            <a:r>
              <a:rPr lang="en-US" altLang="en-US" sz="3200"/>
              <a:t>Temperatures maintained</a:t>
            </a:r>
          </a:p>
          <a:p>
            <a:pPr eaLnBrk="1" hangingPunct="1">
              <a:lnSpc>
                <a:spcPct val="80000"/>
              </a:lnSpc>
            </a:pPr>
            <a:r>
              <a:rPr lang="en-US" altLang="en-US" sz="1400" i="1"/>
              <a:t>Mohle-Boetani et al., 1995</a:t>
            </a:r>
            <a:r>
              <a:rPr lang="en-US" altLang="en-US" sz="1400"/>
              <a:t>).</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DBCEEAD1-CAC1-4D07-B5F2-ACD81EF18C85}"/>
              </a:ext>
            </a:extLst>
          </p:cNvPr>
          <p:cNvSpPr>
            <a:spLocks noGrp="1" noChangeArrowheads="1"/>
          </p:cNvSpPr>
          <p:nvPr>
            <p:ph type="title"/>
          </p:nvPr>
        </p:nvSpPr>
        <p:spPr>
          <a:xfrm>
            <a:off x="1143000" y="304800"/>
            <a:ext cx="7772400" cy="1143000"/>
          </a:xfrm>
        </p:spPr>
        <p:txBody>
          <a:bodyPr/>
          <a:lstStyle/>
          <a:p>
            <a:pPr eaLnBrk="1" fontAlgn="auto" hangingPunct="1">
              <a:spcAft>
                <a:spcPts val="0"/>
              </a:spcAft>
              <a:defRPr/>
            </a:pPr>
            <a:r>
              <a:rPr lang="en-US" dirty="0"/>
              <a:t>Who to Contact</a:t>
            </a:r>
          </a:p>
        </p:txBody>
      </p:sp>
      <p:sp>
        <p:nvSpPr>
          <p:cNvPr id="88066" name="Rectangle 3">
            <a:extLst>
              <a:ext uri="{FF2B5EF4-FFF2-40B4-BE49-F238E27FC236}">
                <a16:creationId xmlns:a16="http://schemas.microsoft.com/office/drawing/2014/main" id="{B351E10A-3C5D-4DBF-9BF9-980BC4978030}"/>
              </a:ext>
            </a:extLst>
          </p:cNvPr>
          <p:cNvSpPr>
            <a:spLocks noGrp="1"/>
          </p:cNvSpPr>
          <p:nvPr>
            <p:ph idx="1"/>
          </p:nvPr>
        </p:nvSpPr>
        <p:spPr>
          <a:xfrm>
            <a:off x="838200" y="1524000"/>
            <a:ext cx="8001000" cy="5105400"/>
          </a:xfrm>
        </p:spPr>
        <p:txBody>
          <a:bodyPr/>
          <a:lstStyle/>
          <a:p>
            <a:pPr lvl="1" eaLnBrk="1" hangingPunct="1">
              <a:lnSpc>
                <a:spcPct val="90000"/>
              </a:lnSpc>
            </a:pPr>
            <a:r>
              <a:rPr lang="en-US" altLang="en-US" sz="2800"/>
              <a:t>EPI team leader</a:t>
            </a:r>
          </a:p>
          <a:p>
            <a:pPr lvl="1" eaLnBrk="1" hangingPunct="1">
              <a:lnSpc>
                <a:spcPct val="90000"/>
              </a:lnSpc>
            </a:pPr>
            <a:r>
              <a:rPr lang="en-US" altLang="en-US" sz="2800"/>
              <a:t>Environmental Health Supervisor</a:t>
            </a:r>
          </a:p>
          <a:p>
            <a:pPr lvl="1" eaLnBrk="1" hangingPunct="1">
              <a:lnSpc>
                <a:spcPct val="90000"/>
              </a:lnSpc>
            </a:pPr>
            <a:r>
              <a:rPr lang="en-US" altLang="en-US" sz="2800"/>
              <a:t>Regional Environmental Health Specialist</a:t>
            </a:r>
          </a:p>
          <a:p>
            <a:pPr lvl="1" eaLnBrk="1" hangingPunct="1">
              <a:lnSpc>
                <a:spcPct val="90000"/>
              </a:lnSpc>
            </a:pPr>
            <a:r>
              <a:rPr lang="en-US" altLang="en-US" sz="2800"/>
              <a:t>Division of Child Development</a:t>
            </a:r>
          </a:p>
          <a:p>
            <a:pPr lvl="1" eaLnBrk="1" hangingPunct="1">
              <a:lnSpc>
                <a:spcPct val="90000"/>
              </a:lnSpc>
            </a:pPr>
            <a:r>
              <a:rPr lang="en-US" altLang="en-US" sz="2800"/>
              <a:t>Communicable Disease Control Nurse</a:t>
            </a:r>
          </a:p>
          <a:p>
            <a:pPr lvl="1" eaLnBrk="1" hangingPunct="1">
              <a:lnSpc>
                <a:spcPct val="90000"/>
              </a:lnSpc>
            </a:pPr>
            <a:r>
              <a:rPr lang="en-US" altLang="en-US" sz="2800"/>
              <a:t>Laboratory Personnel</a:t>
            </a:r>
          </a:p>
          <a:p>
            <a:pPr lvl="1" eaLnBrk="1" hangingPunct="1">
              <a:lnSpc>
                <a:spcPct val="90000"/>
              </a:lnSpc>
            </a:pPr>
            <a:r>
              <a:rPr lang="en-US" altLang="en-US" sz="2800"/>
              <a:t>Other State Personnel (e.g., Communicable Disease Control Section)</a:t>
            </a:r>
          </a:p>
          <a:p>
            <a:pPr lvl="1" eaLnBrk="1" hangingPunct="1">
              <a:lnSpc>
                <a:spcPct val="90000"/>
              </a:lnSpc>
            </a:pPr>
            <a:r>
              <a:rPr lang="en-US" altLang="en-US" sz="2800"/>
              <a:t>Local pediatricians and hospital</a:t>
            </a:r>
          </a:p>
        </p:txBody>
      </p:sp>
      <p:graphicFrame>
        <p:nvGraphicFramePr>
          <p:cNvPr id="88068" name="Object 4">
            <a:extLst>
              <a:ext uri="{FF2B5EF4-FFF2-40B4-BE49-F238E27FC236}">
                <a16:creationId xmlns:a16="http://schemas.microsoft.com/office/drawing/2014/main" id="{95677C6E-08E7-4EFD-9DBD-3563CCDBDBF4}"/>
              </a:ext>
            </a:extLst>
          </p:cNvPr>
          <p:cNvGraphicFramePr>
            <a:graphicFrameLocks noChangeAspect="1"/>
          </p:cNvGraphicFramePr>
          <p:nvPr/>
        </p:nvGraphicFramePr>
        <p:xfrm>
          <a:off x="6934200" y="152400"/>
          <a:ext cx="1828800" cy="1450975"/>
        </p:xfrm>
        <a:graphic>
          <a:graphicData uri="http://schemas.openxmlformats.org/presentationml/2006/ole">
            <mc:AlternateContent xmlns:mc="http://schemas.openxmlformats.org/markup-compatibility/2006">
              <mc:Choice xmlns:v="urn:schemas-microsoft-com:vml" Requires="v">
                <p:oleObj name="Clip" r:id="rId2" imgW="14630400" imgH="11206886" progId="MS_ClipArt_Gallery.2">
                  <p:embed/>
                </p:oleObj>
              </mc:Choice>
              <mc:Fallback>
                <p:oleObj name="Clip" r:id="rId2" imgW="14630400" imgH="11206886" progId="MS_ClipArt_Gallery.2">
                  <p:embed/>
                  <p:pic>
                    <p:nvPicPr>
                      <p:cNvPr id="88068" name="Object 4">
                        <a:extLst>
                          <a:ext uri="{FF2B5EF4-FFF2-40B4-BE49-F238E27FC236}">
                            <a16:creationId xmlns:a16="http://schemas.microsoft.com/office/drawing/2014/main" id="{95677C6E-08E7-4EFD-9DBD-3563CCDBD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52400"/>
                        <a:ext cx="1828800" cy="145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4B62612-07CB-5F8B-4094-579D017FD160}"/>
              </a:ext>
            </a:extLst>
          </p:cNvPr>
          <p:cNvSpPr>
            <a:spLocks noGrp="1"/>
          </p:cNvSpPr>
          <p:nvPr>
            <p:ph type="title"/>
          </p:nvPr>
        </p:nvSpPr>
        <p:spPr>
          <a:xfrm>
            <a:off x="933804" y="1289765"/>
            <a:ext cx="2738325" cy="4270963"/>
          </a:xfrm>
        </p:spPr>
        <p:txBody>
          <a:bodyPr anchor="ctr">
            <a:normAutofit/>
          </a:bodyPr>
          <a:lstStyle/>
          <a:p>
            <a:pPr algn="ctr"/>
            <a:r>
              <a:rPr lang="en-US" sz="3800">
                <a:solidFill>
                  <a:srgbClr val="FFFFFF"/>
                </a:solidFill>
              </a:rPr>
              <a:t>Measles Transmission in Child Occupied Facilities</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2" name="Content Placeholder 1">
            <a:extLst>
              <a:ext uri="{FF2B5EF4-FFF2-40B4-BE49-F238E27FC236}">
                <a16:creationId xmlns:a16="http://schemas.microsoft.com/office/drawing/2014/main" id="{FC094876-87F6-B8A1-5FD0-05904BEAA6CA}"/>
              </a:ext>
            </a:extLst>
          </p:cNvPr>
          <p:cNvSpPr>
            <a:spLocks noGrp="1"/>
          </p:cNvSpPr>
          <p:nvPr>
            <p:ph idx="1"/>
          </p:nvPr>
        </p:nvSpPr>
        <p:spPr>
          <a:xfrm>
            <a:off x="4722924" y="518400"/>
            <a:ext cx="3578706" cy="5837949"/>
          </a:xfrm>
        </p:spPr>
        <p:txBody>
          <a:bodyPr anchor="ctr">
            <a:normAutofit/>
          </a:bodyPr>
          <a:lstStyle/>
          <a:p>
            <a:endParaRPr lang="en-US" sz="1700" dirty="0">
              <a:solidFill>
                <a:schemeClr val="tx1">
                  <a:alpha val="80000"/>
                </a:schemeClr>
              </a:solidFill>
            </a:endParaRPr>
          </a:p>
          <a:p>
            <a:pPr marL="109537" indent="0">
              <a:buNone/>
            </a:pPr>
            <a:r>
              <a:rPr lang="en-US" sz="1700" dirty="0">
                <a:solidFill>
                  <a:schemeClr val="tx1">
                    <a:alpha val="80000"/>
                  </a:schemeClr>
                </a:solidFill>
              </a:rPr>
              <a:t>“Because measles transmission is unlikely from surfaces, and because of … not knowing about a case until much later, </a:t>
            </a:r>
            <a:r>
              <a:rPr lang="en-US" sz="1700" dirty="0">
                <a:solidFill>
                  <a:schemeClr val="tx1">
                    <a:alpha val="80000"/>
                  </a:schemeClr>
                </a:solidFill>
                <a:highlight>
                  <a:srgbClr val="FFFF00"/>
                </a:highlight>
              </a:rPr>
              <a:t>we (DHHS) are recommending that individuals maintain their routine cleaning and disinfection.</a:t>
            </a:r>
            <a:r>
              <a:rPr lang="en-US" sz="1700" dirty="0">
                <a:solidFill>
                  <a:schemeClr val="tx1">
                    <a:alpha val="80000"/>
                  </a:schemeClr>
                </a:solidFill>
              </a:rPr>
              <a:t>  This specific guidance is added to our </a:t>
            </a:r>
            <a:r>
              <a:rPr lang="en-US" sz="1700" u="sng" dirty="0">
                <a:solidFill>
                  <a:schemeClr val="tx1">
                    <a:alpha val="80000"/>
                  </a:schemeClr>
                </a:solidFill>
                <a:hlinkClick r:id="rId2"/>
              </a:rPr>
              <a:t>FAQs for schools and childcare centers.</a:t>
            </a:r>
            <a:r>
              <a:rPr lang="en-US" sz="1700" dirty="0">
                <a:solidFill>
                  <a:schemeClr val="tx1">
                    <a:alpha val="80000"/>
                  </a:schemeClr>
                </a:solidFill>
              </a:rPr>
              <a:t>” </a:t>
            </a:r>
          </a:p>
          <a:p>
            <a:pPr marL="109537" indent="0">
              <a:buNone/>
            </a:pPr>
            <a:endParaRPr lang="en-US" sz="1700" dirty="0">
              <a:solidFill>
                <a:schemeClr val="tx1">
                  <a:alpha val="80000"/>
                </a:schemeClr>
              </a:solidFill>
            </a:endParaRPr>
          </a:p>
          <a:p>
            <a:pPr marL="109537" indent="0">
              <a:buNone/>
            </a:pPr>
            <a:r>
              <a:rPr lang="en-US" sz="1700" i="1" dirty="0">
                <a:solidFill>
                  <a:schemeClr val="tx1">
                    <a:alpha val="80000"/>
                  </a:schemeClr>
                </a:solidFill>
              </a:rPr>
              <a:t>Source </a:t>
            </a:r>
          </a:p>
          <a:p>
            <a:pPr marL="109537" indent="0">
              <a:buNone/>
            </a:pPr>
            <a:r>
              <a:rPr lang="en-US" sz="1700" b="1" i="1" dirty="0">
                <a:solidFill>
                  <a:schemeClr val="tx1">
                    <a:alpha val="80000"/>
                  </a:schemeClr>
                </a:solidFill>
              </a:rPr>
              <a:t>From:</a:t>
            </a:r>
            <a:r>
              <a:rPr lang="en-US" sz="1700" i="1" dirty="0">
                <a:solidFill>
                  <a:schemeClr val="tx1">
                    <a:alpha val="80000"/>
                  </a:schemeClr>
                </a:solidFill>
              </a:rPr>
              <a:t> Bryant, Veronica M &lt;</a:t>
            </a:r>
            <a:r>
              <a:rPr lang="en-US" sz="1700" i="1" u="sng" dirty="0">
                <a:solidFill>
                  <a:schemeClr val="tx1">
                    <a:alpha val="80000"/>
                  </a:schemeClr>
                </a:solidFill>
                <a:hlinkClick r:id="rId3"/>
              </a:rPr>
              <a:t>veronica.bryant@dhhs.nc.gov</a:t>
            </a:r>
            <a:r>
              <a:rPr lang="en-US" sz="1700" i="1" dirty="0">
                <a:solidFill>
                  <a:schemeClr val="tx1">
                    <a:alpha val="80000"/>
                  </a:schemeClr>
                </a:solidFill>
              </a:rPr>
              <a:t>&gt; </a:t>
            </a:r>
            <a:br>
              <a:rPr lang="en-US" sz="1700" i="1" dirty="0">
                <a:solidFill>
                  <a:schemeClr val="tx1">
                    <a:alpha val="80000"/>
                  </a:schemeClr>
                </a:solidFill>
              </a:rPr>
            </a:br>
            <a:r>
              <a:rPr lang="en-US" sz="1700" b="1" i="1" dirty="0">
                <a:solidFill>
                  <a:schemeClr val="tx1">
                    <a:alpha val="80000"/>
                  </a:schemeClr>
                </a:solidFill>
              </a:rPr>
              <a:t>Sent:</a:t>
            </a:r>
            <a:r>
              <a:rPr lang="en-US" sz="1700" i="1" dirty="0">
                <a:solidFill>
                  <a:schemeClr val="tx1">
                    <a:alpha val="80000"/>
                  </a:schemeClr>
                </a:solidFill>
              </a:rPr>
              <a:t> Thursday, February 26, 2026 11:24 AM</a:t>
            </a:r>
            <a:br>
              <a:rPr lang="en-US" sz="1700" i="1" dirty="0">
                <a:solidFill>
                  <a:schemeClr val="tx1">
                    <a:alpha val="80000"/>
                  </a:schemeClr>
                </a:solidFill>
              </a:rPr>
            </a:br>
            <a:r>
              <a:rPr lang="en-US" sz="1700" b="1" i="1" dirty="0">
                <a:solidFill>
                  <a:schemeClr val="tx1">
                    <a:alpha val="80000"/>
                  </a:schemeClr>
                </a:solidFill>
              </a:rPr>
              <a:t>Subject:</a:t>
            </a:r>
            <a:r>
              <a:rPr lang="en-US" sz="1700" i="1" dirty="0">
                <a:solidFill>
                  <a:schemeClr val="tx1">
                    <a:alpha val="80000"/>
                  </a:schemeClr>
                </a:solidFill>
              </a:rPr>
              <a:t> </a:t>
            </a:r>
            <a:r>
              <a:rPr lang="en-US" sz="1700" b="1" i="1" dirty="0">
                <a:solidFill>
                  <a:schemeClr val="tx1">
                    <a:alpha val="80000"/>
                  </a:schemeClr>
                </a:solidFill>
              </a:rPr>
              <a:t>Measles Guidance in Child Cares</a:t>
            </a:r>
          </a:p>
          <a:p>
            <a:pPr marL="109537" indent="0">
              <a:buNone/>
            </a:pPr>
            <a:endParaRPr lang="en-US" sz="17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0628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7C76910-A3B6-4B93-B6DF-8C2EB440839E}"/>
              </a:ext>
            </a:extLst>
          </p:cNvPr>
          <p:cNvSpPr>
            <a:spLocks noGrp="1" noChangeArrowheads="1"/>
          </p:cNvSpPr>
          <p:nvPr>
            <p:ph type="title"/>
          </p:nvPr>
        </p:nvSpPr>
        <p:spPr/>
        <p:txBody>
          <a:bodyPr/>
          <a:lstStyle/>
          <a:p>
            <a:pPr eaLnBrk="1" fontAlgn="auto" hangingPunct="1">
              <a:spcAft>
                <a:spcPts val="0"/>
              </a:spcAft>
              <a:defRPr/>
            </a:pPr>
            <a:r>
              <a:rPr lang="en-US" dirty="0"/>
              <a:t>Containing Cases</a:t>
            </a:r>
          </a:p>
        </p:txBody>
      </p:sp>
      <p:sp>
        <p:nvSpPr>
          <p:cNvPr id="89090" name="Rectangle 3">
            <a:extLst>
              <a:ext uri="{FF2B5EF4-FFF2-40B4-BE49-F238E27FC236}">
                <a16:creationId xmlns:a16="http://schemas.microsoft.com/office/drawing/2014/main" id="{DAB59CA1-F5E5-4844-8499-AC1AC4B89E37}"/>
              </a:ext>
            </a:extLst>
          </p:cNvPr>
          <p:cNvSpPr>
            <a:spLocks noGrp="1"/>
          </p:cNvSpPr>
          <p:nvPr>
            <p:ph idx="1"/>
          </p:nvPr>
        </p:nvSpPr>
        <p:spPr/>
        <p:txBody>
          <a:bodyPr>
            <a:normAutofit lnSpcReduction="10000"/>
          </a:bodyPr>
          <a:lstStyle/>
          <a:p>
            <a:pPr eaLnBrk="1" hangingPunct="1"/>
            <a:r>
              <a:rPr lang="en-US" altLang="en-US" sz="3200"/>
              <a:t>EPI Team</a:t>
            </a:r>
          </a:p>
          <a:p>
            <a:pPr eaLnBrk="1" hangingPunct="1"/>
            <a:r>
              <a:rPr lang="en-US" altLang="en-US" sz="3200"/>
              <a:t>Visit the center and</a:t>
            </a:r>
          </a:p>
          <a:p>
            <a:pPr lvl="1" eaLnBrk="1" hangingPunct="1"/>
            <a:r>
              <a:rPr lang="en-US" altLang="en-US" sz="3200"/>
              <a:t>conduct interviews</a:t>
            </a:r>
          </a:p>
          <a:p>
            <a:pPr lvl="1" eaLnBrk="1" hangingPunct="1"/>
            <a:r>
              <a:rPr lang="en-US" altLang="en-US" sz="3200"/>
              <a:t>gather information – standard questionnaires</a:t>
            </a:r>
          </a:p>
          <a:p>
            <a:pPr lvl="1" eaLnBrk="1" hangingPunct="1"/>
            <a:r>
              <a:rPr lang="en-US" altLang="en-US" sz="3200"/>
              <a:t>keep your PIO informed</a:t>
            </a:r>
          </a:p>
          <a:p>
            <a:pPr eaLnBrk="1" hangingPunct="1"/>
            <a:r>
              <a:rPr lang="en-US" altLang="en-US" sz="3200"/>
              <a:t>In addition, visit and/or inform child care centers and child care homes in the immediate outbreak area</a:t>
            </a:r>
          </a:p>
          <a:p>
            <a:pPr eaLnBrk="1" hangingPunct="1"/>
            <a:endParaRPr lang="en-US" altLang="en-US" sz="3200"/>
          </a:p>
        </p:txBody>
      </p:sp>
      <p:sp>
        <p:nvSpPr>
          <p:cNvPr id="89092" name="AutoShape 5" descr="Medical Team by TheSouthernDragon | GraphicRiver">
            <a:extLst>
              <a:ext uri="{FF2B5EF4-FFF2-40B4-BE49-F238E27FC236}">
                <a16:creationId xmlns:a16="http://schemas.microsoft.com/office/drawing/2014/main" id="{83D19039-FA8D-4DF4-9D95-C8C3D16D3302}"/>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89093" name="Picture 4" descr="Medical Team by TheSouthernDragon | GraphicRiver">
            <a:extLst>
              <a:ext uri="{FF2B5EF4-FFF2-40B4-BE49-F238E27FC236}">
                <a16:creationId xmlns:a16="http://schemas.microsoft.com/office/drawing/2014/main" id="{E104880D-A83F-430F-868E-812B2E61E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11163"/>
            <a:ext cx="229235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BE3FB7F-19CC-4710-90AA-9E5ABB12DCA9}"/>
              </a:ext>
            </a:extLst>
          </p:cNvPr>
          <p:cNvSpPr>
            <a:spLocks noGrp="1" noChangeArrowheads="1"/>
          </p:cNvSpPr>
          <p:nvPr>
            <p:ph type="title"/>
          </p:nvPr>
        </p:nvSpPr>
        <p:spPr>
          <a:xfrm>
            <a:off x="1066800" y="304800"/>
            <a:ext cx="7772400" cy="762000"/>
          </a:xfrm>
        </p:spPr>
        <p:txBody>
          <a:bodyPr/>
          <a:lstStyle/>
          <a:p>
            <a:pPr eaLnBrk="1" fontAlgn="auto" hangingPunct="1">
              <a:spcAft>
                <a:spcPts val="0"/>
              </a:spcAft>
              <a:defRPr/>
            </a:pPr>
            <a:r>
              <a:rPr lang="en-US" dirty="0"/>
              <a:t>Containing Cases</a:t>
            </a:r>
            <a:endParaRPr lang="en-US" sz="3200" i="1" dirty="0"/>
          </a:p>
        </p:txBody>
      </p:sp>
      <p:sp>
        <p:nvSpPr>
          <p:cNvPr id="90114" name="Rectangle 3">
            <a:extLst>
              <a:ext uri="{FF2B5EF4-FFF2-40B4-BE49-F238E27FC236}">
                <a16:creationId xmlns:a16="http://schemas.microsoft.com/office/drawing/2014/main" id="{0E526090-CC13-48C7-BF4E-84A986F06E40}"/>
              </a:ext>
            </a:extLst>
          </p:cNvPr>
          <p:cNvSpPr>
            <a:spLocks noGrp="1"/>
          </p:cNvSpPr>
          <p:nvPr>
            <p:ph idx="1"/>
          </p:nvPr>
        </p:nvSpPr>
        <p:spPr>
          <a:xfrm>
            <a:off x="762000" y="1143000"/>
            <a:ext cx="8153400" cy="5334000"/>
          </a:xfrm>
        </p:spPr>
        <p:txBody>
          <a:bodyPr/>
          <a:lstStyle/>
          <a:p>
            <a:pPr eaLnBrk="1" hangingPunct="1">
              <a:lnSpc>
                <a:spcPct val="90000"/>
              </a:lnSpc>
            </a:pPr>
            <a:r>
              <a:rPr lang="en-US" altLang="en-US" sz="3200"/>
              <a:t>Exclude new admissions</a:t>
            </a:r>
          </a:p>
          <a:p>
            <a:pPr eaLnBrk="1" hangingPunct="1">
              <a:lnSpc>
                <a:spcPct val="90000"/>
              </a:lnSpc>
            </a:pPr>
            <a:r>
              <a:rPr lang="en-US" altLang="en-US" sz="3200"/>
              <a:t>Prevent transfers to other centers</a:t>
            </a:r>
          </a:p>
          <a:p>
            <a:pPr eaLnBrk="1" hangingPunct="1">
              <a:lnSpc>
                <a:spcPct val="90000"/>
              </a:lnSpc>
            </a:pPr>
            <a:r>
              <a:rPr lang="en-US" altLang="en-US" sz="3200"/>
              <a:t>Call area child care centers to inform them of the outbreak and instruct them not to accept children from the infected center</a:t>
            </a:r>
          </a:p>
          <a:p>
            <a:pPr eaLnBrk="1" hangingPunct="1">
              <a:lnSpc>
                <a:spcPct val="90000"/>
              </a:lnSpc>
            </a:pPr>
            <a:r>
              <a:rPr lang="en-US" altLang="en-US" sz="3200"/>
              <a:t>Contact area pediatric practices, ERs, clinics, and other health care providers for prompt reporting of additional cases</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188581-1FD1-4AE2-8B94-9EEC2F81852D}"/>
              </a:ext>
            </a:extLst>
          </p:cNvPr>
          <p:cNvSpPr>
            <a:spLocks noGrp="1"/>
          </p:cNvSpPr>
          <p:nvPr>
            <p:ph type="title"/>
          </p:nvPr>
        </p:nvSpPr>
        <p:spPr/>
        <p:txBody>
          <a:bodyPr>
            <a:normAutofit fontScale="90000"/>
          </a:bodyPr>
          <a:lstStyle/>
          <a:p>
            <a:pPr algn="ctr">
              <a:defRPr/>
            </a:pPr>
            <a:br>
              <a:rPr lang="en-US" sz="2000" dirty="0"/>
            </a:br>
            <a:br>
              <a:rPr lang="en-US" sz="2000" dirty="0"/>
            </a:br>
            <a:r>
              <a:rPr lang="en-US" sz="2700" dirty="0"/>
              <a:t>15A NCAC 18A .2836 MILDLY ILL CHILDREN</a:t>
            </a:r>
            <a:br>
              <a:rPr lang="en-US" sz="4400" dirty="0"/>
            </a:br>
            <a:endParaRPr lang="en-US" dirty="0"/>
          </a:p>
        </p:txBody>
      </p:sp>
      <p:pic>
        <p:nvPicPr>
          <p:cNvPr id="94210" name="Content Placeholder 5">
            <a:extLst>
              <a:ext uri="{FF2B5EF4-FFF2-40B4-BE49-F238E27FC236}">
                <a16:creationId xmlns:a16="http://schemas.microsoft.com/office/drawing/2014/main" id="{5EE70ED7-EF9E-4AEC-829B-087EC22F70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372487" y="1825625"/>
            <a:ext cx="6399026" cy="4351338"/>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6CCE582-030F-483E-B523-BB2945022EBD}"/>
              </a:ext>
            </a:extLst>
          </p:cNvPr>
          <p:cNvSpPr>
            <a:spLocks noGrp="1" noChangeArrowheads="1"/>
          </p:cNvSpPr>
          <p:nvPr>
            <p:ph type="title"/>
          </p:nvPr>
        </p:nvSpPr>
        <p:spPr>
          <a:xfrm>
            <a:off x="1113692" y="228600"/>
            <a:ext cx="5791200" cy="762000"/>
          </a:xfrm>
        </p:spPr>
        <p:txBody>
          <a:bodyPr>
            <a:noAutofit/>
          </a:bodyPr>
          <a:lstStyle/>
          <a:p>
            <a:pPr eaLnBrk="1" fontAlgn="auto" hangingPunct="1">
              <a:spcAft>
                <a:spcPts val="0"/>
              </a:spcAft>
              <a:defRPr/>
            </a:pPr>
            <a:r>
              <a:rPr lang="en-US" sz="2000" dirty="0"/>
              <a:t>Additional Online Resources</a:t>
            </a:r>
          </a:p>
        </p:txBody>
      </p:sp>
      <p:sp>
        <p:nvSpPr>
          <p:cNvPr id="97282" name="Rectangle 3">
            <a:extLst>
              <a:ext uri="{FF2B5EF4-FFF2-40B4-BE49-F238E27FC236}">
                <a16:creationId xmlns:a16="http://schemas.microsoft.com/office/drawing/2014/main" id="{B74E8C7E-30E5-40AB-A42F-5334E0308039}"/>
              </a:ext>
            </a:extLst>
          </p:cNvPr>
          <p:cNvSpPr>
            <a:spLocks noGrp="1"/>
          </p:cNvSpPr>
          <p:nvPr>
            <p:ph idx="1"/>
          </p:nvPr>
        </p:nvSpPr>
        <p:spPr>
          <a:xfrm>
            <a:off x="1113692" y="1019908"/>
            <a:ext cx="7772400" cy="4191000"/>
          </a:xfrm>
        </p:spPr>
        <p:txBody>
          <a:bodyPr/>
          <a:lstStyle/>
          <a:p>
            <a:pPr eaLnBrk="1" hangingPunct="1">
              <a:lnSpc>
                <a:spcPct val="80000"/>
              </a:lnSpc>
            </a:pPr>
            <a:r>
              <a:rPr lang="en-US" altLang="en-US" sz="1600" dirty="0"/>
              <a:t>CDC </a:t>
            </a:r>
            <a:r>
              <a:rPr lang="en-US" altLang="en-US" sz="1600" dirty="0" err="1"/>
              <a:t>OutbreakNet</a:t>
            </a:r>
            <a:r>
              <a:rPr lang="en-US" altLang="en-US" sz="1600" dirty="0"/>
              <a:t> Team  - national surveillance on foodborne infections</a:t>
            </a:r>
          </a:p>
          <a:p>
            <a:pPr eaLnBrk="1" hangingPunct="1">
              <a:lnSpc>
                <a:spcPct val="80000"/>
              </a:lnSpc>
              <a:buFont typeface="Wingdings" panose="05000000000000000000" pitchFamily="2" charset="2"/>
              <a:buNone/>
            </a:pPr>
            <a:r>
              <a:rPr lang="en-US" altLang="en-US" sz="1600" dirty="0">
                <a:solidFill>
                  <a:schemeClr val="folHlink"/>
                </a:solidFill>
              </a:rPr>
              <a:t>	</a:t>
            </a:r>
            <a:r>
              <a:rPr lang="en-US" altLang="en-US" sz="1600" dirty="0">
                <a:hlinkClick r:id="rId2"/>
              </a:rPr>
              <a:t>http://www.cdc.gov/foodborneoutbreaks/</a:t>
            </a:r>
            <a:endParaRPr lang="en-US" altLang="en-US" sz="1600" dirty="0"/>
          </a:p>
          <a:p>
            <a:pPr eaLnBrk="1" hangingPunct="1">
              <a:lnSpc>
                <a:spcPct val="80000"/>
              </a:lnSpc>
              <a:buFont typeface="Wingdings" panose="05000000000000000000" pitchFamily="2" charset="2"/>
              <a:buNone/>
            </a:pPr>
            <a:endParaRPr lang="en-US" altLang="en-US" sz="1600" dirty="0">
              <a:solidFill>
                <a:schemeClr val="folHlink"/>
              </a:solidFill>
            </a:endParaRPr>
          </a:p>
          <a:p>
            <a:pPr eaLnBrk="1" hangingPunct="1">
              <a:lnSpc>
                <a:spcPct val="80000"/>
              </a:lnSpc>
            </a:pPr>
            <a:r>
              <a:rPr lang="en-US" altLang="en-US" sz="1600" dirty="0"/>
              <a:t>FOCUS on Field Epidemiology, UNC-SPH</a:t>
            </a:r>
          </a:p>
          <a:p>
            <a:pPr eaLnBrk="1" hangingPunct="1">
              <a:lnSpc>
                <a:spcPct val="80000"/>
              </a:lnSpc>
              <a:buFont typeface="Wingdings" panose="05000000000000000000" pitchFamily="2" charset="2"/>
              <a:buNone/>
            </a:pPr>
            <a:r>
              <a:rPr lang="en-US" altLang="en-US" sz="1600" dirty="0">
                <a:solidFill>
                  <a:schemeClr val="folHlink"/>
                </a:solidFill>
              </a:rPr>
              <a:t>	</a:t>
            </a:r>
            <a:r>
              <a:rPr lang="en-US" altLang="en-US" sz="1600" dirty="0">
                <a:solidFill>
                  <a:schemeClr val="folHlink"/>
                </a:solidFill>
                <a:hlinkClick r:id="rId3"/>
              </a:rPr>
              <a:t>www.sph.unc.edu/nccphp</a:t>
            </a:r>
            <a:endParaRPr lang="en-US" altLang="en-US" sz="1600" dirty="0">
              <a:solidFill>
                <a:schemeClr val="folHlink"/>
              </a:solidFill>
            </a:endParaRPr>
          </a:p>
          <a:p>
            <a:pPr eaLnBrk="1" hangingPunct="1">
              <a:lnSpc>
                <a:spcPct val="80000"/>
              </a:lnSpc>
              <a:buFont typeface="Wingdings" panose="05000000000000000000" pitchFamily="2" charset="2"/>
              <a:buNone/>
            </a:pPr>
            <a:endParaRPr lang="en-US" altLang="en-US" sz="1600" dirty="0">
              <a:solidFill>
                <a:schemeClr val="folHlink"/>
              </a:solidFill>
            </a:endParaRPr>
          </a:p>
          <a:p>
            <a:pPr eaLnBrk="1" hangingPunct="1"/>
            <a:r>
              <a:rPr lang="en-US" altLang="en-US" sz="1600" dirty="0"/>
              <a:t>Infection control:</a:t>
            </a:r>
          </a:p>
          <a:p>
            <a:pPr lvl="1" eaLnBrk="1" hangingPunct="1">
              <a:buFont typeface="Verdana" panose="020B0604030504040204" pitchFamily="34" charset="0"/>
              <a:buNone/>
            </a:pPr>
            <a:r>
              <a:rPr lang="en-US" altLang="en-US" sz="1600" dirty="0">
                <a:hlinkClick r:id="rId4"/>
              </a:rPr>
              <a:t>http://www.theific.org/oldsite/Manual/res.htm</a:t>
            </a:r>
            <a:endParaRPr lang="en-US" altLang="en-US" sz="1600" dirty="0"/>
          </a:p>
          <a:p>
            <a:pPr lvl="1" eaLnBrk="1" hangingPunct="1">
              <a:buFont typeface="Verdana" panose="020B0604030504040204" pitchFamily="34" charset="0"/>
              <a:buNone/>
            </a:pPr>
            <a:endParaRPr lang="en-US" altLang="en-US" sz="1600" dirty="0"/>
          </a:p>
          <a:p>
            <a:pPr eaLnBrk="1" hangingPunct="1"/>
            <a:r>
              <a:rPr lang="en-US" altLang="en-US" sz="1600" dirty="0"/>
              <a:t>Control of Communicable Diseases Manual, Chin, J. (2000)</a:t>
            </a:r>
          </a:p>
          <a:p>
            <a:pPr marL="109537" indent="0" eaLnBrk="1" hangingPunct="1">
              <a:buNone/>
            </a:pPr>
            <a:r>
              <a:rPr lang="en-US" altLang="en-US" sz="1600" dirty="0"/>
              <a:t> </a:t>
            </a:r>
          </a:p>
          <a:p>
            <a:pPr eaLnBrk="1" hangingPunct="1"/>
            <a:r>
              <a:rPr lang="en-US" altLang="en-US" sz="1600" dirty="0"/>
              <a:t>American Academy of Pediatrics Red Book</a:t>
            </a:r>
          </a:p>
          <a:p>
            <a:pPr eaLnBrk="1" hangingPunct="1">
              <a:lnSpc>
                <a:spcPct val="80000"/>
              </a:lnSpc>
              <a:buFont typeface="Wingdings" panose="05000000000000000000" pitchFamily="2" charset="2"/>
              <a:buNone/>
            </a:pPr>
            <a:endParaRPr lang="en-US" altLang="en-US" sz="2000" dirty="0">
              <a:solidFill>
                <a:schemeClr val="folHlink"/>
              </a:solidFill>
            </a:endParaRPr>
          </a:p>
          <a:p>
            <a:pPr eaLnBrk="1" hangingPunct="1">
              <a:lnSpc>
                <a:spcPct val="80000"/>
              </a:lnSpc>
              <a:buFont typeface="Wingdings" panose="05000000000000000000" pitchFamily="2" charset="2"/>
              <a:buNone/>
            </a:pPr>
            <a:endParaRPr lang="en-US" altLang="en-US" sz="2000" dirty="0"/>
          </a:p>
          <a:p>
            <a:pPr eaLnBrk="1" hangingPunct="1">
              <a:lnSpc>
                <a:spcPct val="80000"/>
              </a:lnSpc>
            </a:pPr>
            <a:endParaRPr lang="en-US" altLang="en-US" sz="2000" dirty="0">
              <a:solidFill>
                <a:schemeClr val="folHlink"/>
              </a:solidFil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Graphical user interface, application&#10;&#10;AI-generated content may be incorrect.">
            <a:extLst>
              <a:ext uri="{FF2B5EF4-FFF2-40B4-BE49-F238E27FC236}">
                <a16:creationId xmlns:a16="http://schemas.microsoft.com/office/drawing/2014/main" id="{4B95E1C9-1233-A2B4-5E3B-A4DB74A88462}"/>
              </a:ext>
            </a:extLst>
          </p:cNvPr>
          <p:cNvPicPr>
            <a:picLocks noGrp="1" noChangeAspect="1"/>
          </p:cNvPicPr>
          <p:nvPr>
            <p:ph idx="1"/>
          </p:nvPr>
        </p:nvPicPr>
        <p:blipFill>
          <a:blip r:embed="rId2"/>
          <a:srcRect l="1" t="8592" r="621"/>
          <a:stretch>
            <a:fillRect/>
          </a:stretch>
        </p:blipFill>
        <p:spPr>
          <a:xfrm>
            <a:off x="482601" y="1524000"/>
            <a:ext cx="8128000" cy="4205286"/>
          </a:xfrm>
          <a:prstGeom prst="rect">
            <a:avLst/>
          </a:prstGeom>
        </p:spPr>
      </p:pic>
    </p:spTree>
    <p:extLst>
      <p:ext uri="{BB962C8B-B14F-4D97-AF65-F5344CB8AC3E}">
        <p14:creationId xmlns:p14="http://schemas.microsoft.com/office/powerpoint/2010/main" val="90752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26625E08-6219-9096-0EB9-69E8B80444EE}"/>
              </a:ext>
            </a:extLst>
          </p:cNvPr>
          <p:cNvPicPr>
            <a:picLocks noGrp="1" noChangeAspect="1"/>
          </p:cNvPicPr>
          <p:nvPr>
            <p:ph idx="1"/>
          </p:nvPr>
        </p:nvPicPr>
        <p:blipFill rotWithShape="1">
          <a:blip r:embed="rId2"/>
          <a:srcRect l="16460" t="10248" r="18323" b="8592"/>
          <a:stretch>
            <a:fillRect/>
          </a:stretch>
        </p:blipFill>
        <p:spPr bwMode="auto">
          <a:xfrm>
            <a:off x="326571" y="480060"/>
            <a:ext cx="8436429" cy="5905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353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10;&#10;AI-generated content may be incorrect.">
            <a:extLst>
              <a:ext uri="{FF2B5EF4-FFF2-40B4-BE49-F238E27FC236}">
                <a16:creationId xmlns:a16="http://schemas.microsoft.com/office/drawing/2014/main" id="{89FE625C-8055-F707-70E2-C8172BEE85A2}"/>
              </a:ext>
            </a:extLst>
          </p:cNvPr>
          <p:cNvPicPr>
            <a:picLocks noChangeAspect="1"/>
          </p:cNvPicPr>
          <p:nvPr/>
        </p:nvPicPr>
        <p:blipFill>
          <a:blip r:embed="rId2"/>
          <a:srcRect l="19255" t="11906" r="19254" b="6935"/>
          <a:stretch>
            <a:fillRect/>
          </a:stretch>
        </p:blipFill>
        <p:spPr>
          <a:xfrm>
            <a:off x="820016" y="643467"/>
            <a:ext cx="7503966"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247474"/>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5206c7d-ee11-4b55-90e5-ac8204f637ba" xsi:nil="true"/>
    <lcf76f155ced4ddcb4097134ff3c332f xmlns="f36cb3f5-6ea6-42b5-bbfa-54f76c708ee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FEE30422645A459041866543E5112E" ma:contentTypeVersion="15" ma:contentTypeDescription="Create a new document." ma:contentTypeScope="" ma:versionID="ad4748206974993da82240a98af310d9">
  <xsd:schema xmlns:xsd="http://www.w3.org/2001/XMLSchema" xmlns:xs="http://www.w3.org/2001/XMLSchema" xmlns:p="http://schemas.microsoft.com/office/2006/metadata/properties" xmlns:ns2="f36cb3f5-6ea6-42b5-bbfa-54f76c708ee7" xmlns:ns3="05206c7d-ee11-4b55-90e5-ac8204f637ba" targetNamespace="http://schemas.microsoft.com/office/2006/metadata/properties" ma:root="true" ma:fieldsID="567dabeb86b71f909eb0930112540867" ns2:_="" ns3:_="">
    <xsd:import namespace="f36cb3f5-6ea6-42b5-bbfa-54f76c708ee7"/>
    <xsd:import namespace="05206c7d-ee11-4b55-90e5-ac8204f637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6cb3f5-6ea6-42b5-bbfa-54f76c708e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206c7d-ee11-4b55-90e5-ac8204f637b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226c897-98c7-443b-a76d-cf00a5bcf808}" ma:internalName="TaxCatchAll" ma:showField="CatchAllData" ma:web="05206c7d-ee11-4b55-90e5-ac8204f637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48D09D-E6BB-484E-8712-35B3554AC0B7}">
  <ds:schemaRefs>
    <ds:schemaRef ds:uri="http://schemas.microsoft.com/sharepoint/v3/contenttype/forms"/>
  </ds:schemaRefs>
</ds:datastoreItem>
</file>

<file path=customXml/itemProps2.xml><?xml version="1.0" encoding="utf-8"?>
<ds:datastoreItem xmlns:ds="http://schemas.openxmlformats.org/officeDocument/2006/customXml" ds:itemID="{0A1934E9-1407-4238-B8EC-26F0AC3C5D13}">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bb2a2a52-10fc-43ec-9d46-9c9b576d8e28"/>
    <ds:schemaRef ds:uri="http://purl.org/dc/dcmitype/"/>
    <ds:schemaRef ds:uri="http://schemas.microsoft.com/office/infopath/2007/PartnerControls"/>
    <ds:schemaRef ds:uri="97d0ee44-71da-4952-b9a3-b6844f65b1dd"/>
    <ds:schemaRef ds:uri="http://www.w3.org/XML/1998/namespace"/>
  </ds:schemaRefs>
</ds:datastoreItem>
</file>

<file path=customXml/itemProps3.xml><?xml version="1.0" encoding="utf-8"?>
<ds:datastoreItem xmlns:ds="http://schemas.openxmlformats.org/officeDocument/2006/customXml" ds:itemID="{563ABB0A-996C-4C28-95C1-D8EF89694815}"/>
</file>

<file path=docProps/app.xml><?xml version="1.0" encoding="utf-8"?>
<Properties xmlns="http://schemas.openxmlformats.org/officeDocument/2006/extended-properties" xmlns:vt="http://schemas.openxmlformats.org/officeDocument/2006/docPropsVTypes">
  <Template>Office 2013 - 2022 Theme</Template>
  <TotalTime>30969</TotalTime>
  <Words>2633</Words>
  <Application>Microsoft Office PowerPoint</Application>
  <PresentationFormat>On-screen Show (4:3)</PresentationFormat>
  <Paragraphs>272</Paragraphs>
  <Slides>63</Slides>
  <Notes>15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4" baseType="lpstr">
      <vt:lpstr>Arial</vt:lpstr>
      <vt:lpstr>Calibri</vt:lpstr>
      <vt:lpstr>Calibri Light</vt:lpstr>
      <vt:lpstr>Lucida Sans</vt:lpstr>
      <vt:lpstr>Roboto</vt:lpstr>
      <vt:lpstr>Times New Roman</vt:lpstr>
      <vt:lpstr>Verdana</vt:lpstr>
      <vt:lpstr>Wingdings</vt:lpstr>
      <vt:lpstr>Wingdings 3</vt:lpstr>
      <vt:lpstr>Office 2013 - 2022 Theme</vt:lpstr>
      <vt:lpstr>Clip</vt:lpstr>
      <vt:lpstr>Communicable Disease Prevention and Outbreak Investigation </vt:lpstr>
      <vt:lpstr>How is disease and illness spread in child occupied settings? </vt:lpstr>
      <vt:lpstr>Modes of Transmission</vt:lpstr>
      <vt:lpstr>Mouthing</vt:lpstr>
      <vt:lpstr>Mouthed toys - separated from other toys cleaned and sanitized .2822(a)</vt:lpstr>
      <vt:lpstr>Measles Transmission in Child Occupied Facilities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Protective Measures </vt:lpstr>
      <vt:lpstr>PowerPoint Presentation</vt:lpstr>
      <vt:lpstr>PowerPoint Presentation</vt:lpstr>
      <vt:lpstr>WORKING PARENTS </vt:lpstr>
      <vt:lpstr>PowerPoint Presentation</vt:lpstr>
      <vt:lpstr>PowerPoint Presentation</vt:lpstr>
      <vt:lpstr>Impact and Cost of Illness</vt:lpstr>
      <vt:lpstr>PowerPoint Presentation</vt:lpstr>
      <vt:lpstr>PowerPoint Presentation</vt:lpstr>
      <vt:lpstr>PowerPoint Presentation</vt:lpstr>
      <vt:lpstr>Risk Factors for Disease</vt:lpstr>
      <vt:lpstr>Risk Factors of Illness</vt:lpstr>
      <vt:lpstr>PowerPoint Presentation</vt:lpstr>
      <vt:lpstr>COVID-19 and Measles Prevention  </vt:lpstr>
      <vt:lpstr>PowerPoint Presentation</vt:lpstr>
      <vt:lpstr>PowerPoint Presentation</vt:lpstr>
      <vt:lpstr>ncdhhs measles info</vt:lpstr>
      <vt:lpstr>PowerPoint Presentation</vt:lpstr>
      <vt:lpstr>PowerPoint Presentation</vt:lpstr>
      <vt:lpstr> List N: Disinfectants for Coronavirus (COVID-19) Click here to find a product to kill COVID-19</vt:lpstr>
      <vt:lpstr>PowerPoint Presentation</vt:lpstr>
      <vt:lpstr>  Required vs. Recommended in North Carolina </vt:lpstr>
      <vt:lpstr>PowerPoint Presentation</vt:lpstr>
      <vt:lpstr>PowerPoint Presentation</vt:lpstr>
      <vt:lpstr>PowerPoint Presentation</vt:lpstr>
      <vt:lpstr>Mow your grass!</vt:lpstr>
      <vt:lpstr>Salmonellosis from Pet Reptiles and Amphibians </vt:lpstr>
      <vt:lpstr>PETS</vt:lpstr>
      <vt:lpstr>PowerPoint Presentation</vt:lpstr>
      <vt:lpstr>PowerPoint Presentation</vt:lpstr>
      <vt:lpstr>PowerPoint Presentation</vt:lpstr>
      <vt:lpstr>PowerPoint Presentation</vt:lpstr>
      <vt:lpstr>2004 State Fair</vt:lpstr>
      <vt:lpstr> State faces E. coli lawsuit </vt:lpstr>
      <vt:lpstr>2017</vt:lpstr>
      <vt:lpstr>2018 NC State Fair</vt:lpstr>
      <vt:lpstr>PowerPoint Presentation</vt:lpstr>
      <vt:lpstr>Lavatories  – is hand washing easy?  - conveniently located? </vt:lpstr>
      <vt:lpstr>Wegman’s 3 in 1 Lavatory</vt:lpstr>
      <vt:lpstr>Hand Washing</vt:lpstr>
      <vt:lpstr>Mouth Contact Surfaces</vt:lpstr>
      <vt:lpstr>Fecal Contamination</vt:lpstr>
      <vt:lpstr>Fecal Contamination</vt:lpstr>
      <vt:lpstr>Reducing fecal contamination</vt:lpstr>
      <vt:lpstr>Food Protection</vt:lpstr>
      <vt:lpstr>Who to Contact</vt:lpstr>
      <vt:lpstr>Containing Cases</vt:lpstr>
      <vt:lpstr>Containing Cases</vt:lpstr>
      <vt:lpstr>  15A NCAC 18A .2836 MILDLY ILL CHILDREN </vt:lpstr>
      <vt:lpstr>Additional Online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Outbreak Investigation in         Child Care Centers</dc:title>
  <dc:creator>Larry D. Michael</dc:creator>
  <cp:lastModifiedBy>Brown, W</cp:lastModifiedBy>
  <cp:revision>318</cp:revision>
  <dcterms:created xsi:type="dcterms:W3CDTF">2003-10-01T18:46:32Z</dcterms:created>
  <dcterms:modified xsi:type="dcterms:W3CDTF">2026-03-05T16:51:56Z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0x010100AAFEE30422645A459041866543E5112E</vt:lpwstr>
  </property>
</Properties>
</file>