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256" r:id="rId5"/>
    <p:sldId id="371" r:id="rId6"/>
    <p:sldId id="351" r:id="rId7"/>
    <p:sldId id="258" r:id="rId8"/>
    <p:sldId id="263" r:id="rId9"/>
    <p:sldId id="288" r:id="rId10"/>
    <p:sldId id="257" r:id="rId11"/>
    <p:sldId id="260" r:id="rId12"/>
    <p:sldId id="364" r:id="rId13"/>
    <p:sldId id="361" r:id="rId14"/>
    <p:sldId id="311" r:id="rId15"/>
    <p:sldId id="312" r:id="rId16"/>
    <p:sldId id="318" r:id="rId17"/>
    <p:sldId id="303" r:id="rId18"/>
    <p:sldId id="372" r:id="rId19"/>
    <p:sldId id="356" r:id="rId20"/>
    <p:sldId id="369" r:id="rId21"/>
    <p:sldId id="264" r:id="rId22"/>
    <p:sldId id="358" r:id="rId23"/>
    <p:sldId id="373" r:id="rId24"/>
    <p:sldId id="271" r:id="rId25"/>
    <p:sldId id="273" r:id="rId26"/>
    <p:sldId id="274" r:id="rId27"/>
    <p:sldId id="362" r:id="rId28"/>
    <p:sldId id="370" r:id="rId29"/>
    <p:sldId id="319" r:id="rId30"/>
    <p:sldId id="300" r:id="rId31"/>
    <p:sldId id="276" r:id="rId32"/>
    <p:sldId id="278" r:id="rId33"/>
    <p:sldId id="279" r:id="rId34"/>
    <p:sldId id="280" r:id="rId35"/>
    <p:sldId id="281" r:id="rId36"/>
    <p:sldId id="282" r:id="rId37"/>
    <p:sldId id="285" r:id="rId38"/>
    <p:sldId id="286" r:id="rId39"/>
    <p:sldId id="367" r:id="rId40"/>
    <p:sldId id="317" r:id="rId41"/>
    <p:sldId id="287" r:id="rId42"/>
    <p:sldId id="290" r:id="rId43"/>
    <p:sldId id="291" r:id="rId44"/>
    <p:sldId id="292" r:id="rId45"/>
    <p:sldId id="293" r:id="rId46"/>
    <p:sldId id="294" r:id="rId47"/>
    <p:sldId id="296" r:id="rId48"/>
    <p:sldId id="344" r:id="rId49"/>
    <p:sldId id="301" r:id="rId50"/>
    <p:sldId id="353" r:id="rId51"/>
    <p:sldId id="302" r:id="rId52"/>
    <p:sldId id="299" r:id="rId53"/>
    <p:sldId id="307" r:id="rId54"/>
    <p:sldId id="305" r:id="rId55"/>
    <p:sldId id="337" r:id="rId56"/>
    <p:sldId id="338" r:id="rId57"/>
    <p:sldId id="330" r:id="rId58"/>
    <p:sldId id="331" r:id="rId59"/>
    <p:sldId id="332" r:id="rId60"/>
    <p:sldId id="334" r:id="rId61"/>
    <p:sldId id="335" r:id="rId62"/>
    <p:sldId id="341" r:id="rId63"/>
    <p:sldId id="339" r:id="rId64"/>
    <p:sldId id="340" r:id="rId65"/>
    <p:sldId id="346" r:id="rId66"/>
    <p:sldId id="347" r:id="rId67"/>
    <p:sldId id="348" r:id="rId68"/>
    <p:sldId id="345" r:id="rId69"/>
  </p:sldIdLst>
  <p:sldSz cx="9144000" cy="6858000" type="screen4x3"/>
  <p:notesSz cx="9296400" cy="7010400"/>
  <p:defaultTextStyle>
    <a:defPPr>
      <a:defRPr lang="en-US"/>
    </a:defPPr>
    <a:lvl1pPr algn="l" rtl="0" fontAlgn="base">
      <a:spcBef>
        <a:spcPct val="0"/>
      </a:spcBef>
      <a:spcAft>
        <a:spcPct val="0"/>
      </a:spcAft>
      <a:defRPr sz="2800" kern="1200">
        <a:solidFill>
          <a:schemeClr val="tx1"/>
        </a:solidFill>
        <a:latin typeface="Times New Roman" charset="0"/>
        <a:ea typeface="+mn-ea"/>
        <a:cs typeface="+mn-cs"/>
      </a:defRPr>
    </a:lvl1pPr>
    <a:lvl2pPr marL="457200" algn="l" rtl="0" fontAlgn="base">
      <a:spcBef>
        <a:spcPct val="0"/>
      </a:spcBef>
      <a:spcAft>
        <a:spcPct val="0"/>
      </a:spcAft>
      <a:defRPr sz="2800" kern="1200">
        <a:solidFill>
          <a:schemeClr val="tx1"/>
        </a:solidFill>
        <a:latin typeface="Times New Roman" charset="0"/>
        <a:ea typeface="+mn-ea"/>
        <a:cs typeface="+mn-cs"/>
      </a:defRPr>
    </a:lvl2pPr>
    <a:lvl3pPr marL="914400" algn="l" rtl="0" fontAlgn="base">
      <a:spcBef>
        <a:spcPct val="0"/>
      </a:spcBef>
      <a:spcAft>
        <a:spcPct val="0"/>
      </a:spcAft>
      <a:defRPr sz="2800" kern="1200">
        <a:solidFill>
          <a:schemeClr val="tx1"/>
        </a:solidFill>
        <a:latin typeface="Times New Roman" charset="0"/>
        <a:ea typeface="+mn-ea"/>
        <a:cs typeface="+mn-cs"/>
      </a:defRPr>
    </a:lvl3pPr>
    <a:lvl4pPr marL="1371600" algn="l" rtl="0" fontAlgn="base">
      <a:spcBef>
        <a:spcPct val="0"/>
      </a:spcBef>
      <a:spcAft>
        <a:spcPct val="0"/>
      </a:spcAft>
      <a:defRPr sz="2800" kern="1200">
        <a:solidFill>
          <a:schemeClr val="tx1"/>
        </a:solidFill>
        <a:latin typeface="Times New Roman" charset="0"/>
        <a:ea typeface="+mn-ea"/>
        <a:cs typeface="+mn-cs"/>
      </a:defRPr>
    </a:lvl4pPr>
    <a:lvl5pPr marL="1828800" algn="l" rtl="0" fontAlgn="base">
      <a:spcBef>
        <a:spcPct val="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2800" kern="1200">
        <a:solidFill>
          <a:schemeClr val="tx1"/>
        </a:solidFill>
        <a:latin typeface="Times New Roman" charset="0"/>
        <a:ea typeface="+mn-ea"/>
        <a:cs typeface="+mn-cs"/>
      </a:defRPr>
    </a:lvl6pPr>
    <a:lvl7pPr marL="2743200" algn="l" defTabSz="914400" rtl="0" eaLnBrk="1" latinLnBrk="0" hangingPunct="1">
      <a:defRPr sz="2800" kern="1200">
        <a:solidFill>
          <a:schemeClr val="tx1"/>
        </a:solidFill>
        <a:latin typeface="Times New Roman" charset="0"/>
        <a:ea typeface="+mn-ea"/>
        <a:cs typeface="+mn-cs"/>
      </a:defRPr>
    </a:lvl7pPr>
    <a:lvl8pPr marL="3200400" algn="l" defTabSz="914400" rtl="0" eaLnBrk="1" latinLnBrk="0" hangingPunct="1">
      <a:defRPr sz="2800" kern="1200">
        <a:solidFill>
          <a:schemeClr val="tx1"/>
        </a:solidFill>
        <a:latin typeface="Times New Roman" charset="0"/>
        <a:ea typeface="+mn-ea"/>
        <a:cs typeface="+mn-cs"/>
      </a:defRPr>
    </a:lvl8pPr>
    <a:lvl9pPr marL="3657600" algn="l" defTabSz="914400" rtl="0" eaLnBrk="1" latinLnBrk="0" hangingPunct="1">
      <a:defRPr sz="28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362" autoAdjust="0"/>
    <p:restoredTop sz="88188" autoAdjust="0"/>
  </p:normalViewPr>
  <p:slideViewPr>
    <p:cSldViewPr>
      <p:cViewPr varScale="1">
        <p:scale>
          <a:sx n="52" d="100"/>
          <a:sy n="52" d="100"/>
        </p:scale>
        <p:origin x="996" y="72"/>
      </p:cViewPr>
      <p:guideLst>
        <p:guide orient="horz" pos="216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552" tIns="46776" rIns="93552" bIns="46776" numCol="1" anchor="t" anchorCtr="0" compatLnSpc="1">
            <a:prstTxWarp prst="textNoShape">
              <a:avLst/>
            </a:prstTxWarp>
          </a:bodyPr>
          <a:lstStyle>
            <a:lvl1pPr>
              <a:defRPr sz="1200"/>
            </a:lvl1pPr>
          </a:lstStyle>
          <a:p>
            <a:endParaRPr lang="en-US"/>
          </a:p>
        </p:txBody>
      </p:sp>
      <p:sp>
        <p:nvSpPr>
          <p:cNvPr id="110595" name="Rectangle 3"/>
          <p:cNvSpPr>
            <a:spLocks noGrp="1" noChangeArrowheads="1"/>
          </p:cNvSpPr>
          <p:nvPr>
            <p:ph type="dt" sz="quarter" idx="1"/>
          </p:nvPr>
        </p:nvSpPr>
        <p:spPr bwMode="auto">
          <a:xfrm>
            <a:off x="5267961" y="0"/>
            <a:ext cx="4028440" cy="350520"/>
          </a:xfrm>
          <a:prstGeom prst="rect">
            <a:avLst/>
          </a:prstGeom>
          <a:noFill/>
          <a:ln w="9525">
            <a:noFill/>
            <a:miter lim="800000"/>
            <a:headEnd/>
            <a:tailEnd/>
          </a:ln>
          <a:effectLst/>
        </p:spPr>
        <p:txBody>
          <a:bodyPr vert="horz" wrap="square" lIns="93552" tIns="46776" rIns="93552" bIns="46776" numCol="1" anchor="t" anchorCtr="0" compatLnSpc="1">
            <a:prstTxWarp prst="textNoShape">
              <a:avLst/>
            </a:prstTxWarp>
          </a:bodyPr>
          <a:lstStyle>
            <a:lvl1pPr algn="r">
              <a:defRPr sz="1200"/>
            </a:lvl1pPr>
          </a:lstStyle>
          <a:p>
            <a:endParaRPr lang="en-US"/>
          </a:p>
        </p:txBody>
      </p:sp>
      <p:sp>
        <p:nvSpPr>
          <p:cNvPr id="110596" name="Rectangle 4"/>
          <p:cNvSpPr>
            <a:spLocks noGrp="1" noChangeArrowheads="1"/>
          </p:cNvSpPr>
          <p:nvPr>
            <p:ph type="ftr" sz="quarter" idx="2"/>
          </p:nvPr>
        </p:nvSpPr>
        <p:spPr bwMode="auto">
          <a:xfrm>
            <a:off x="0" y="6659880"/>
            <a:ext cx="4028440" cy="350520"/>
          </a:xfrm>
          <a:prstGeom prst="rect">
            <a:avLst/>
          </a:prstGeom>
          <a:noFill/>
          <a:ln w="9525">
            <a:noFill/>
            <a:miter lim="800000"/>
            <a:headEnd/>
            <a:tailEnd/>
          </a:ln>
          <a:effectLst/>
        </p:spPr>
        <p:txBody>
          <a:bodyPr vert="horz" wrap="square" lIns="93552" tIns="46776" rIns="93552" bIns="46776" numCol="1" anchor="b" anchorCtr="0" compatLnSpc="1">
            <a:prstTxWarp prst="textNoShape">
              <a:avLst/>
            </a:prstTxWarp>
          </a:bodyPr>
          <a:lstStyle>
            <a:lvl1pPr>
              <a:defRPr sz="1200"/>
            </a:lvl1pPr>
          </a:lstStyle>
          <a:p>
            <a:endParaRPr lang="en-US"/>
          </a:p>
        </p:txBody>
      </p:sp>
      <p:sp>
        <p:nvSpPr>
          <p:cNvPr id="110597" name="Rectangle 5"/>
          <p:cNvSpPr>
            <a:spLocks noGrp="1" noChangeArrowheads="1"/>
          </p:cNvSpPr>
          <p:nvPr>
            <p:ph type="sldNum" sz="quarter" idx="3"/>
          </p:nvPr>
        </p:nvSpPr>
        <p:spPr bwMode="auto">
          <a:xfrm>
            <a:off x="5267961" y="6659880"/>
            <a:ext cx="4028440" cy="350520"/>
          </a:xfrm>
          <a:prstGeom prst="rect">
            <a:avLst/>
          </a:prstGeom>
          <a:noFill/>
          <a:ln w="9525">
            <a:noFill/>
            <a:miter lim="800000"/>
            <a:headEnd/>
            <a:tailEnd/>
          </a:ln>
          <a:effectLst/>
        </p:spPr>
        <p:txBody>
          <a:bodyPr vert="horz" wrap="square" lIns="93552" tIns="46776" rIns="93552" bIns="46776" numCol="1" anchor="b" anchorCtr="0" compatLnSpc="1">
            <a:prstTxWarp prst="textNoShape">
              <a:avLst/>
            </a:prstTxWarp>
          </a:bodyPr>
          <a:lstStyle>
            <a:lvl1pPr algn="r">
              <a:defRPr sz="1200"/>
            </a:lvl1pPr>
          </a:lstStyle>
          <a:p>
            <a:fld id="{E3D864EA-DC32-45E2-A355-04267DE07066}"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552" tIns="46776" rIns="93552" bIns="46776"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5267961" y="0"/>
            <a:ext cx="4028440" cy="350520"/>
          </a:xfrm>
          <a:prstGeom prst="rect">
            <a:avLst/>
          </a:prstGeom>
          <a:noFill/>
          <a:ln w="9525">
            <a:noFill/>
            <a:miter lim="800000"/>
            <a:headEnd/>
            <a:tailEnd/>
          </a:ln>
          <a:effectLst/>
        </p:spPr>
        <p:txBody>
          <a:bodyPr vert="horz" wrap="square" lIns="93552" tIns="46776" rIns="93552" bIns="46776" numCol="1" anchor="t" anchorCtr="0" compatLnSpc="1">
            <a:prstTxWarp prst="textNoShape">
              <a:avLst/>
            </a:prstTxWarp>
          </a:bodyPr>
          <a:lstStyle>
            <a:lvl1pPr algn="r">
              <a:defRPr sz="1200"/>
            </a:lvl1pPr>
          </a:lstStyle>
          <a:p>
            <a:endParaRPr lang="en-US"/>
          </a:p>
        </p:txBody>
      </p:sp>
      <p:sp>
        <p:nvSpPr>
          <p:cNvPr id="1126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1239521" y="3329941"/>
            <a:ext cx="6817360" cy="3154680"/>
          </a:xfrm>
          <a:prstGeom prst="rect">
            <a:avLst/>
          </a:prstGeom>
          <a:noFill/>
          <a:ln w="9525">
            <a:noFill/>
            <a:miter lim="800000"/>
            <a:headEnd/>
            <a:tailEnd/>
          </a:ln>
          <a:effectLst/>
        </p:spPr>
        <p:txBody>
          <a:bodyPr vert="horz" wrap="square" lIns="93552" tIns="46776" rIns="93552" bIns="4677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a:effectLst/>
        </p:spPr>
        <p:txBody>
          <a:bodyPr vert="horz" wrap="square" lIns="93552" tIns="46776" rIns="93552" bIns="46776"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a:effectLst/>
        </p:spPr>
        <p:txBody>
          <a:bodyPr vert="horz" wrap="square" lIns="93552" tIns="46776" rIns="93552" bIns="46776" numCol="1" anchor="b" anchorCtr="0" compatLnSpc="1">
            <a:prstTxWarp prst="textNoShape">
              <a:avLst/>
            </a:prstTxWarp>
          </a:bodyPr>
          <a:lstStyle>
            <a:lvl1pPr algn="r">
              <a:defRPr sz="1200"/>
            </a:lvl1pPr>
          </a:lstStyle>
          <a:p>
            <a:fld id="{AF635CDE-6516-446E-AB81-F726FA56722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4</a:t>
            </a:fld>
            <a:endParaRPr lang="en-US"/>
          </a:p>
        </p:txBody>
      </p:sp>
    </p:spTree>
    <p:extLst>
      <p:ext uri="{BB962C8B-B14F-4D97-AF65-F5344CB8AC3E}">
        <p14:creationId xmlns:p14="http://schemas.microsoft.com/office/powerpoint/2010/main" val="238583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DD49B-7BA9-47B3-83B1-7AFA6ED356C7}" type="slidenum">
              <a:rPr lang="en-US"/>
              <a:pPr/>
              <a:t>23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sz="1400" b="1" dirty="0">
                <a:solidFill>
                  <a:srgbClr val="FC0128"/>
                </a:solidFill>
              </a:rPr>
              <a:t>Important consideration: 2</a:t>
            </a:r>
            <a:r>
              <a:rPr lang="en-US" sz="1400" b="1" dirty="0"/>
              <a:t> </a:t>
            </a:r>
            <a:r>
              <a:rPr lang="en-US" sz="1400" b="1" dirty="0">
                <a:solidFill>
                  <a:srgbClr val="FC0128"/>
                </a:solidFill>
              </a:rPr>
              <a:t>Consecutive</a:t>
            </a:r>
            <a:r>
              <a:rPr lang="en-US" sz="1400" b="1" dirty="0"/>
              <a:t> </a:t>
            </a:r>
            <a:r>
              <a:rPr lang="en-US" sz="1400" b="1" dirty="0">
                <a:solidFill>
                  <a:srgbClr val="FC0128"/>
                </a:solidFill>
              </a:rPr>
              <a:t>negative</a:t>
            </a:r>
            <a:r>
              <a:rPr lang="en-US" sz="1400" b="1" dirty="0"/>
              <a:t> samples are required before the supply is considered  safe.  The rules are applicable to all establishments being inspected by state rules except those served by a community supply</a:t>
            </a:r>
          </a:p>
          <a:p>
            <a:r>
              <a:rPr lang="en-US" sz="1400" b="1" dirty="0"/>
              <a:t>#2 </a:t>
            </a:r>
            <a:r>
              <a:rPr lang="en-US" sz="1400" b="1" dirty="0" err="1"/>
              <a:t>consideration:When</a:t>
            </a:r>
            <a:r>
              <a:rPr lang="en-US" sz="1400" b="1" dirty="0"/>
              <a:t> a supply has </a:t>
            </a:r>
            <a:r>
              <a:rPr lang="en-US" sz="1400" b="1" dirty="0">
                <a:solidFill>
                  <a:srgbClr val="FC0128"/>
                </a:solidFill>
              </a:rPr>
              <a:t>1</a:t>
            </a:r>
            <a:r>
              <a:rPr lang="en-US" sz="1400" b="1" dirty="0"/>
              <a:t> positive sample, it must be sampled each </a:t>
            </a:r>
            <a:r>
              <a:rPr lang="en-US" sz="1400" b="1" dirty="0">
                <a:solidFill>
                  <a:srgbClr val="FC0128"/>
                </a:solidFill>
              </a:rPr>
              <a:t>quarter </a:t>
            </a:r>
            <a:r>
              <a:rPr lang="en-US" sz="1400" b="1" dirty="0"/>
              <a:t>for 1 year</a:t>
            </a:r>
          </a:p>
          <a:p>
            <a:r>
              <a:rPr lang="en-US" sz="1400" b="1" dirty="0"/>
              <a:t>A positive sample, followed by a negative, followed by a positive is considered “</a:t>
            </a:r>
            <a:r>
              <a:rPr lang="en-US" sz="1400" b="1" dirty="0">
                <a:solidFill>
                  <a:srgbClr val="FC0128"/>
                </a:solidFill>
              </a:rPr>
              <a:t>confirmation</a:t>
            </a:r>
            <a:r>
              <a:rPr lang="en-US" sz="1400" b="1" dirty="0"/>
              <a:t>”, requiring action.</a:t>
            </a:r>
          </a:p>
          <a:p>
            <a:endParaRPr lang="en-US" sz="1400" b="1"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D0FBE-4D31-422B-93F8-B22680E18F7A}" type="slidenum">
              <a:rPr lang="en-US"/>
              <a:pPr/>
              <a:t>33</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Air Gap:</a:t>
            </a:r>
          </a:p>
          <a:p>
            <a:pPr lvl="1"/>
            <a:r>
              <a:rPr lang="en-US"/>
              <a:t>Offers the greatest safety against potential contamination due to backsiphonage.  The air gap is at least twice the diameter of the faucet’s inside diameter and, in no case less than one-inch.</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DE1FA-06FD-4EEC-AC05-BD6BC515E2CD}" type="slidenum">
              <a:rPr lang="en-US"/>
              <a:pPr/>
              <a:t>44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Recommend that for fewer than 13 up to thirty minimum domestic heater40 gallons</a:t>
            </a:r>
          </a:p>
          <a:p>
            <a:r>
              <a:rPr lang="en-US"/>
              <a:t>Over that recommend 50 gallon domestic heater</a:t>
            </a:r>
          </a:p>
          <a:p>
            <a:endParaRPr lang="en-US"/>
          </a:p>
          <a:p>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49</a:t>
            </a:fld>
            <a:endParaRPr lang="en-US"/>
          </a:p>
        </p:txBody>
      </p:sp>
    </p:spTree>
    <p:extLst>
      <p:ext uri="{BB962C8B-B14F-4D97-AF65-F5344CB8AC3E}">
        <p14:creationId xmlns:p14="http://schemas.microsoft.com/office/powerpoint/2010/main" val="227409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51</a:t>
            </a:fld>
            <a:endParaRPr lang="en-US"/>
          </a:p>
        </p:txBody>
      </p:sp>
    </p:spTree>
    <p:extLst>
      <p:ext uri="{BB962C8B-B14F-4D97-AF65-F5344CB8AC3E}">
        <p14:creationId xmlns:p14="http://schemas.microsoft.com/office/powerpoint/2010/main" val="76434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F635CDE-6516-446E-AB81-F726FA567228}" type="slidenum">
              <a:rPr lang="en-US" smtClean="0"/>
              <a:pPr/>
              <a:t>59</a:t>
            </a:fld>
            <a:endParaRPr lang="en-US"/>
          </a:p>
        </p:txBody>
      </p:sp>
    </p:spTree>
    <p:extLst>
      <p:ext uri="{BB962C8B-B14F-4D97-AF65-F5344CB8AC3E}">
        <p14:creationId xmlns:p14="http://schemas.microsoft.com/office/powerpoint/2010/main" val="85528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C10EA-173A-4505-BF6B-17D81CF910B5}" type="slidenum">
              <a:rPr lang="en-US"/>
              <a:pPr/>
              <a:t>5</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dt" sz="quarter" idx="1"/>
          </p:nvPr>
        </p:nvSpPr>
        <p:spPr>
          <a:noFill/>
        </p:spPr>
        <p:txBody>
          <a:bodyPr/>
          <a:lstStyle/>
          <a:p>
            <a:fld id="{D73277B7-E087-431B-AFC2-648DA9ACD1C8}" type="datetime1">
              <a:rPr lang="en-US"/>
              <a:pPr/>
              <a:t>3/5/2026</a:t>
            </a:fld>
            <a:endParaRPr lang="en-US"/>
          </a:p>
        </p:txBody>
      </p:sp>
      <p:sp>
        <p:nvSpPr>
          <p:cNvPr id="49155" name="Rectangle 13"/>
          <p:cNvSpPr>
            <a:spLocks noGrp="1" noChangeArrowheads="1"/>
          </p:cNvSpPr>
          <p:nvPr>
            <p:ph type="sldNum" sz="quarter" idx="5"/>
          </p:nvPr>
        </p:nvSpPr>
        <p:spPr>
          <a:noFill/>
        </p:spPr>
        <p:txBody>
          <a:bodyPr/>
          <a:lstStyle/>
          <a:p>
            <a:fld id="{DD1B99AC-78F2-424C-ABDE-67E49430184C}" type="slidenum">
              <a:rPr lang="en-US"/>
              <a:pPr/>
              <a:t>6</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7</a:t>
            </a:fld>
            <a:endParaRPr lang="en-US"/>
          </a:p>
        </p:txBody>
      </p:sp>
    </p:spTree>
    <p:extLst>
      <p:ext uri="{BB962C8B-B14F-4D97-AF65-F5344CB8AC3E}">
        <p14:creationId xmlns:p14="http://schemas.microsoft.com/office/powerpoint/2010/main" val="289666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8</a:t>
            </a:fld>
            <a:endParaRPr lang="en-US"/>
          </a:p>
        </p:txBody>
      </p:sp>
    </p:spTree>
    <p:extLst>
      <p:ext uri="{BB962C8B-B14F-4D97-AF65-F5344CB8AC3E}">
        <p14:creationId xmlns:p14="http://schemas.microsoft.com/office/powerpoint/2010/main" val="192492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9</a:t>
            </a:fld>
            <a:endParaRPr lang="en-US"/>
          </a:p>
        </p:txBody>
      </p:sp>
    </p:spTree>
    <p:extLst>
      <p:ext uri="{BB962C8B-B14F-4D97-AF65-F5344CB8AC3E}">
        <p14:creationId xmlns:p14="http://schemas.microsoft.com/office/powerpoint/2010/main" val="162769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dt" sz="quarter" idx="1"/>
          </p:nvPr>
        </p:nvSpPr>
        <p:spPr>
          <a:noFill/>
        </p:spPr>
        <p:txBody>
          <a:bodyPr/>
          <a:lstStyle/>
          <a:p>
            <a:fld id="{D35142F5-B24A-4EFE-ACF8-6F4CC9852B04}" type="datetime1">
              <a:rPr lang="en-US"/>
              <a:pPr/>
              <a:t>3/5/2026</a:t>
            </a:fld>
            <a:endParaRPr lang="en-US"/>
          </a:p>
        </p:txBody>
      </p:sp>
      <p:sp>
        <p:nvSpPr>
          <p:cNvPr id="65539" name="Rectangle 13"/>
          <p:cNvSpPr>
            <a:spLocks noGrp="1" noChangeArrowheads="1"/>
          </p:cNvSpPr>
          <p:nvPr>
            <p:ph type="sldNum" sz="quarter" idx="5"/>
          </p:nvPr>
        </p:nvSpPr>
        <p:spPr>
          <a:noFill/>
        </p:spPr>
        <p:txBody>
          <a:bodyPr/>
          <a:lstStyle/>
          <a:p>
            <a:fld id="{412FA492-3061-40BD-B28D-993B12F67CDF}" type="slidenum">
              <a:rPr lang="en-US"/>
              <a:pPr/>
              <a:t>14</a:t>
            </a:fld>
            <a:endParaRPr lang="en-US"/>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BB007-88E4-45EB-B7D9-A406286D9F59}" type="slidenum">
              <a:rPr lang="en-US"/>
              <a:pPr/>
              <a:t>21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Initial testing:  initial use, or after construction, maintenance, repair or pump installation or positive coliform sample.  Two consecutive water samples must be taken at least 48 hours apart.</a:t>
            </a:r>
          </a:p>
          <a:p>
            <a:r>
              <a:rPr lang="en-US"/>
              <a:t>Example P + P or P+ N+ P  not P+N+N+ 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35CDE-6516-446E-AB81-F726FA567228}" type="slidenum">
              <a:rPr lang="en-US" smtClean="0"/>
              <a:pPr/>
              <a:t>22</a:t>
            </a:fld>
            <a:endParaRPr lang="en-US"/>
          </a:p>
        </p:txBody>
      </p:sp>
    </p:spTree>
    <p:extLst>
      <p:ext uri="{BB962C8B-B14F-4D97-AF65-F5344CB8AC3E}">
        <p14:creationId xmlns:p14="http://schemas.microsoft.com/office/powerpoint/2010/main" val="358639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77F816-41E2-4F4B-B613-1ACBD9DEB9B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641B97-1710-4232-9588-57CF6834DAC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D5DB94-0E71-41BC-B2A2-909352452B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DA85D5-7069-43ED-97AB-4BA70112765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F3D1B3-2E86-43F9-8558-D8CA7D8DA1B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B97480-ACD1-48D9-98B6-054802F4C2E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5EB2A9D-B68D-4357-812F-D0190644A6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A0A337-6788-442E-8866-4AF4682AC1A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93AB1CA-3067-4AA7-B563-CBF6F66AA3F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DF7079-CBB4-431A-A8C6-67381E1841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520E1A-73D1-4D83-B0D3-B2FA17DEB6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F6807CD-AC11-4536-8D70-573046C276A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4.bin"/><Relationship Id="rId1" Type="http://schemas.openxmlformats.org/officeDocument/2006/relationships/slideLayout" Target="../slideLayouts/slideLayout7.xml"/><Relationship Id="rId4" Type="http://schemas.openxmlformats.org/officeDocument/2006/relationships/hyperlink" Target="https://view.officeapps.live.com/op/view.aspx?src=https%3A%2F%2Fehs.dph.ncdhhs.gov%2Ffaf%2Ffood%2Fplanreview%2Fdocs%2FWaterHeaterCalculator-0713.xls&amp;wdOrigin=BROWSELINK"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http://www.solar-rating.org/EDUCATION/images/mixingvalve.jpg" TargetMode="External"/><Relationship Id="rId2" Type="http://schemas.openxmlformats.org/officeDocument/2006/relationships/image" Target="../media/image33.jpeg"/><Relationship Id="rId1" Type="http://schemas.openxmlformats.org/officeDocument/2006/relationships/slideLayout" Target="../slideLayouts/slideLayout4.xml"/><Relationship Id="rId5" Type="http://schemas.openxmlformats.org/officeDocument/2006/relationships/image" Target="http://www.solar-rating.org/EDUCATION/images/mixingwarning.jpg" TargetMode="External"/><Relationship Id="rId4" Type="http://schemas.openxmlformats.org/officeDocument/2006/relationships/image" Target="../media/image3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http://www.solar-rating.org/EDUCATION/images/antiscald.jpg" TargetMode="External"/><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http://www.solar-rating.org/EDUCATION/images/antiscldset.jpg" TargetMode="External"/><Relationship Id="rId4" Type="http://schemas.openxmlformats.org/officeDocument/2006/relationships/image" Target="../media/image3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pwss.enr.state.nc.us/NCDW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ncwater.org/?page=12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381000"/>
            <a:ext cx="7772400" cy="1905000"/>
          </a:xfrm>
        </p:spPr>
        <p:txBody>
          <a:bodyPr/>
          <a:lstStyle/>
          <a:p>
            <a:r>
              <a:rPr lang="en-US" b="1" dirty="0">
                <a:solidFill>
                  <a:schemeClr val="accent2"/>
                </a:solidFill>
              </a:rPr>
              <a:t>WATER SUPPLY</a:t>
            </a:r>
            <a:br>
              <a:rPr lang="en-US" b="1" dirty="0">
                <a:solidFill>
                  <a:schemeClr val="accent2"/>
                </a:solidFill>
              </a:rPr>
            </a:br>
            <a:r>
              <a:rPr lang="en-US" b="1" dirty="0">
                <a:solidFill>
                  <a:schemeClr val="accent2"/>
                </a:solidFill>
              </a:rPr>
              <a:t>Child Care Sanitation</a:t>
            </a:r>
            <a:br>
              <a:rPr lang="en-US" b="1" dirty="0">
                <a:solidFill>
                  <a:schemeClr val="accent2"/>
                </a:solidFill>
              </a:rPr>
            </a:br>
            <a:r>
              <a:rPr lang="en-US" sz="2400" b="1">
                <a:solidFill>
                  <a:schemeClr val="accent2"/>
                </a:solidFill>
              </a:rPr>
              <a:t>Tab 14</a:t>
            </a:r>
            <a:br>
              <a:rPr lang="en-US" dirty="0">
                <a:solidFill>
                  <a:schemeClr val="accent2"/>
                </a:solidFill>
              </a:rPr>
            </a:br>
            <a:endParaRPr lang="en-US" sz="2800" b="1" dirty="0">
              <a:solidFill>
                <a:srgbClr val="131313"/>
              </a:solidFill>
            </a:endParaRPr>
          </a:p>
        </p:txBody>
      </p:sp>
      <p:sp>
        <p:nvSpPr>
          <p:cNvPr id="2051" name="Rectangle 3"/>
          <p:cNvSpPr>
            <a:spLocks noGrp="1" noChangeArrowheads="1"/>
          </p:cNvSpPr>
          <p:nvPr>
            <p:ph type="subTitle" idx="1"/>
          </p:nvPr>
        </p:nvSpPr>
        <p:spPr>
          <a:xfrm>
            <a:off x="1676400" y="4800600"/>
            <a:ext cx="6400800" cy="1752600"/>
          </a:xfrm>
        </p:spPr>
        <p:txBody>
          <a:bodyPr/>
          <a:lstStyle/>
          <a:p>
            <a:endParaRPr lang="en-US" sz="2400" b="1" dirty="0">
              <a:solidFill>
                <a:srgbClr val="131313"/>
              </a:solidFill>
            </a:endParaRPr>
          </a:p>
          <a:p>
            <a:br>
              <a:rPr lang="en-US" sz="2400" b="1" dirty="0">
                <a:solidFill>
                  <a:srgbClr val="131313"/>
                </a:solidFill>
              </a:rPr>
            </a:br>
            <a:r>
              <a:rPr lang="en-US" sz="2400" b="1" dirty="0">
                <a:solidFill>
                  <a:srgbClr val="131313"/>
                </a:solidFill>
              </a:rPr>
              <a:t>Children’s Environmental Health</a:t>
            </a:r>
          </a:p>
          <a:p>
            <a:r>
              <a:rPr lang="en-US" sz="2400" b="1" dirty="0">
                <a:solidFill>
                  <a:srgbClr val="131313"/>
                </a:solidFill>
              </a:rPr>
              <a:t>2026</a:t>
            </a:r>
          </a:p>
        </p:txBody>
      </p:sp>
      <p:pic>
        <p:nvPicPr>
          <p:cNvPr id="2052" name="Picture 4" descr="SYMB569"/>
          <p:cNvPicPr>
            <a:picLocks noChangeAspect="1" noChangeArrowheads="1"/>
          </p:cNvPicPr>
          <p:nvPr/>
        </p:nvPicPr>
        <p:blipFill>
          <a:blip r:embed="rId2" cstate="print"/>
          <a:srcRect/>
          <a:stretch>
            <a:fillRect/>
          </a:stretch>
        </p:blipFill>
        <p:spPr bwMode="auto">
          <a:xfrm>
            <a:off x="3810000" y="2438400"/>
            <a:ext cx="1719263" cy="2733675"/>
          </a:xfrm>
          <a:prstGeom prst="rect">
            <a:avLst/>
          </a:prstGeom>
          <a:noFill/>
        </p:spPr>
      </p:pic>
      <p:pic>
        <p:nvPicPr>
          <p:cNvPr id="2054" name="Picture 6"/>
          <p:cNvPicPr>
            <a:picLocks noChangeAspect="1" noChangeArrowheads="1"/>
          </p:cNvPicPr>
          <p:nvPr/>
        </p:nvPicPr>
        <p:blipFill>
          <a:blip r:embed="rId3" cstate="print"/>
          <a:srcRect/>
          <a:stretch>
            <a:fillRect/>
          </a:stretch>
        </p:blipFill>
        <p:spPr bwMode="auto">
          <a:xfrm>
            <a:off x="7010400" y="2667000"/>
            <a:ext cx="1524000" cy="21336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4" cstate="print"/>
          <a:srcRect/>
          <a:stretch>
            <a:fillRect/>
          </a:stretch>
        </p:blipFill>
        <p:spPr bwMode="auto">
          <a:xfrm>
            <a:off x="609600" y="2514600"/>
            <a:ext cx="1627188" cy="27432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Child Cares Served by Wells</a:t>
            </a:r>
          </a:p>
        </p:txBody>
      </p:sp>
      <p:sp>
        <p:nvSpPr>
          <p:cNvPr id="5" name="Content Placeholder 4"/>
          <p:cNvSpPr>
            <a:spLocks noGrp="1"/>
          </p:cNvSpPr>
          <p:nvPr>
            <p:ph idx="1"/>
          </p:nvPr>
        </p:nvSpPr>
        <p:spPr>
          <a:xfrm>
            <a:off x="685800" y="1718268"/>
            <a:ext cx="7772400" cy="4724400"/>
          </a:xfrm>
        </p:spPr>
        <p:txBody>
          <a:bodyPr/>
          <a:lstStyle/>
          <a:p>
            <a:r>
              <a:rPr lang="en-US" dirty="0"/>
              <a:t>Need to know the population of </a:t>
            </a:r>
          </a:p>
          <a:p>
            <a:pPr marL="0" indent="0">
              <a:buNone/>
            </a:pPr>
            <a:r>
              <a:rPr lang="en-US" dirty="0"/>
              <a:t>	children + staff + anyone else on system</a:t>
            </a:r>
          </a:p>
          <a:p>
            <a:r>
              <a:rPr lang="en-US" dirty="0"/>
              <a:t>24 or less =  .1700 Rules,  Non-Public</a:t>
            </a:r>
          </a:p>
          <a:p>
            <a:pPr marL="0" indent="0">
              <a:buNone/>
            </a:pPr>
            <a:endParaRPr lang="en-US" dirty="0"/>
          </a:p>
          <a:p>
            <a:r>
              <a:rPr lang="en-US" dirty="0"/>
              <a:t>25 or over = NTNC = Public Water System</a:t>
            </a:r>
          </a:p>
          <a:p>
            <a:r>
              <a:rPr lang="en-US" dirty="0"/>
              <a:t>Requires PWS approval PRIOR to starting</a:t>
            </a:r>
          </a:p>
          <a:p>
            <a:r>
              <a:rPr lang="en-US" dirty="0"/>
              <a:t>Long history of problems</a:t>
            </a:r>
          </a:p>
          <a:p>
            <a:r>
              <a:rPr lang="en-US" b="1" dirty="0"/>
              <a:t>.1700 Rules Still Apply to BOTH</a:t>
            </a:r>
          </a:p>
          <a:p>
            <a:pPr marL="0" indent="0">
              <a:buNone/>
            </a:pPr>
            <a:endParaRPr lang="en-US" b="1" dirty="0"/>
          </a:p>
        </p:txBody>
      </p:sp>
    </p:spTree>
    <p:extLst>
      <p:ext uri="{BB962C8B-B14F-4D97-AF65-F5344CB8AC3E}">
        <p14:creationId xmlns:p14="http://schemas.microsoft.com/office/powerpoint/2010/main" val="387511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Scenario #1: Child Care</a:t>
            </a:r>
          </a:p>
        </p:txBody>
      </p:sp>
      <p:sp>
        <p:nvSpPr>
          <p:cNvPr id="3" name="Content Placeholder 2"/>
          <p:cNvSpPr>
            <a:spLocks noGrp="1"/>
          </p:cNvSpPr>
          <p:nvPr>
            <p:ph idx="1"/>
          </p:nvPr>
        </p:nvSpPr>
        <p:spPr/>
        <p:txBody>
          <a:bodyPr/>
          <a:lstStyle/>
          <a:p>
            <a:r>
              <a:rPr lang="en-US" dirty="0"/>
              <a:t>A child care has 18 children and 4 staff</a:t>
            </a:r>
          </a:p>
          <a:p>
            <a:r>
              <a:rPr lang="en-US" dirty="0"/>
              <a:t>Falls below threshold to be a Public system</a:t>
            </a:r>
          </a:p>
          <a:p>
            <a:r>
              <a:rPr lang="en-US" dirty="0"/>
              <a:t>.1700 rules apply</a:t>
            </a:r>
          </a:p>
          <a:p>
            <a:endParaRPr lang="en-US" dirty="0"/>
          </a:p>
        </p:txBody>
      </p:sp>
    </p:spTree>
    <p:extLst>
      <p:ext uri="{BB962C8B-B14F-4D97-AF65-F5344CB8AC3E}">
        <p14:creationId xmlns:p14="http://schemas.microsoft.com/office/powerpoint/2010/main" val="263604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Scenario #2: Child Care</a:t>
            </a:r>
          </a:p>
        </p:txBody>
      </p:sp>
      <p:sp>
        <p:nvSpPr>
          <p:cNvPr id="3" name="Content Placeholder 2"/>
          <p:cNvSpPr>
            <a:spLocks noGrp="1"/>
          </p:cNvSpPr>
          <p:nvPr>
            <p:ph idx="1"/>
          </p:nvPr>
        </p:nvSpPr>
        <p:spPr/>
        <p:txBody>
          <a:bodyPr/>
          <a:lstStyle/>
          <a:p>
            <a:r>
              <a:rPr lang="en-US" dirty="0"/>
              <a:t>A child care has 20 children and 5 staff</a:t>
            </a:r>
          </a:p>
          <a:p>
            <a:r>
              <a:rPr lang="en-US" dirty="0"/>
              <a:t>.1700 rules apply</a:t>
            </a:r>
          </a:p>
          <a:p>
            <a:r>
              <a:rPr lang="en-US" dirty="0"/>
              <a:t>Non-Transient/Non-Community (PWS)</a:t>
            </a:r>
          </a:p>
          <a:p>
            <a:endParaRPr lang="en-US" dirty="0"/>
          </a:p>
          <a:p>
            <a:endParaRPr lang="en-US" dirty="0"/>
          </a:p>
        </p:txBody>
      </p:sp>
    </p:spTree>
    <p:extLst>
      <p:ext uri="{BB962C8B-B14F-4D97-AF65-F5344CB8AC3E}">
        <p14:creationId xmlns:p14="http://schemas.microsoft.com/office/powerpoint/2010/main" val="173591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Scenario #3: School Cafeteria </a:t>
            </a:r>
          </a:p>
        </p:txBody>
      </p:sp>
      <p:sp>
        <p:nvSpPr>
          <p:cNvPr id="3" name="Content Placeholder 2"/>
          <p:cNvSpPr>
            <a:spLocks noGrp="1"/>
          </p:cNvSpPr>
          <p:nvPr>
            <p:ph idx="1"/>
          </p:nvPr>
        </p:nvSpPr>
        <p:spPr>
          <a:xfrm>
            <a:off x="685800" y="1981200"/>
            <a:ext cx="7848600" cy="4114800"/>
          </a:xfrm>
        </p:spPr>
        <p:txBody>
          <a:bodyPr/>
          <a:lstStyle/>
          <a:p>
            <a:r>
              <a:rPr lang="en-US" dirty="0"/>
              <a:t>350 student school</a:t>
            </a:r>
          </a:p>
          <a:p>
            <a:r>
              <a:rPr lang="en-US" dirty="0"/>
              <a:t>Non-Transient/Non-Community (PWS)</a:t>
            </a:r>
          </a:p>
          <a:p>
            <a:r>
              <a:rPr lang="en-US" dirty="0"/>
              <a:t>.1700 still requires EHS to inspect &amp; sample</a:t>
            </a:r>
          </a:p>
          <a:p>
            <a:r>
              <a:rPr lang="en-US" dirty="0"/>
              <a:t>Annual sample by EHS</a:t>
            </a:r>
          </a:p>
          <a:p>
            <a:r>
              <a:rPr lang="en-US" dirty="0"/>
              <a:t>Any repairs, changes in treatment, or storage require PWS approval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rotWithShape="1">
          <a:blip r:embed="rId3" cstate="print"/>
          <a:srcRect l="24675" t="5469" r="25325" b="13089"/>
          <a:stretch/>
        </p:blipFill>
        <p:spPr bwMode="auto">
          <a:xfrm>
            <a:off x="1524000" y="0"/>
            <a:ext cx="4953000" cy="6705600"/>
          </a:xfrm>
          <a:prstGeom prst="rect">
            <a:avLst/>
          </a:prstGeom>
          <a:noFill/>
          <a:ln w="12700">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00A1BA6-C875-4E90-929F-6D93EFBCA072}"/>
              </a:ext>
            </a:extLst>
          </p:cNvPr>
          <p:cNvPicPr>
            <a:picLocks noChangeAspect="1" noChangeArrowheads="1"/>
          </p:cNvPicPr>
          <p:nvPr/>
        </p:nvPicPr>
        <p:blipFill>
          <a:blip r:embed="rId2" cstate="print"/>
          <a:srcRect/>
          <a:stretch>
            <a:fillRect/>
          </a:stretch>
        </p:blipFill>
        <p:spPr bwMode="auto">
          <a:xfrm>
            <a:off x="-304800" y="-457200"/>
            <a:ext cx="9448800" cy="7924800"/>
          </a:xfrm>
          <a:prstGeom prst="rect">
            <a:avLst/>
          </a:prstGeom>
          <a:noFill/>
          <a:ln w="12700">
            <a:noFill/>
            <a:miter lim="800000"/>
            <a:headEnd/>
            <a:tailEnd/>
          </a:ln>
        </p:spPr>
      </p:pic>
      <p:sp>
        <p:nvSpPr>
          <p:cNvPr id="3" name="Rectangle 2">
            <a:extLst>
              <a:ext uri="{FF2B5EF4-FFF2-40B4-BE49-F238E27FC236}">
                <a16:creationId xmlns:a16="http://schemas.microsoft.com/office/drawing/2014/main" id="{A92F41C4-43CE-40E7-A479-93109CF43922}"/>
              </a:ext>
            </a:extLst>
          </p:cNvPr>
          <p:cNvSpPr/>
          <p:nvPr/>
        </p:nvSpPr>
        <p:spPr>
          <a:xfrm>
            <a:off x="0" y="2120205"/>
            <a:ext cx="5715000"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https://files.nc.gov/ncdeq/Water%20Resources/files/pws/publications/PWSS_requirement_brochure.pdf</a:t>
            </a:r>
          </a:p>
        </p:txBody>
      </p:sp>
    </p:spTree>
    <p:extLst>
      <p:ext uri="{BB962C8B-B14F-4D97-AF65-F5344CB8AC3E}">
        <p14:creationId xmlns:p14="http://schemas.microsoft.com/office/powerpoint/2010/main" val="461414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B62B-E2D3-4894-A68B-34E9F5CAF1DF}"/>
              </a:ext>
            </a:extLst>
          </p:cNvPr>
          <p:cNvSpPr>
            <a:spLocks noGrp="1"/>
          </p:cNvSpPr>
          <p:nvPr>
            <p:ph type="title"/>
          </p:nvPr>
        </p:nvSpPr>
        <p:spPr/>
        <p:txBody>
          <a:bodyPr/>
          <a:lstStyle/>
          <a:p>
            <a:r>
              <a:rPr lang="en-US" dirty="0">
                <a:solidFill>
                  <a:srgbClr val="0000CC"/>
                </a:solidFill>
              </a:rPr>
              <a:t>.1720(c)(5)</a:t>
            </a:r>
            <a:br>
              <a:rPr lang="en-US" dirty="0">
                <a:solidFill>
                  <a:srgbClr val="0000CC"/>
                </a:solidFill>
              </a:rPr>
            </a:br>
            <a:r>
              <a:rPr lang="en-US" dirty="0">
                <a:solidFill>
                  <a:srgbClr val="0000CC"/>
                </a:solidFill>
              </a:rPr>
              <a:t>Check the Wellhead</a:t>
            </a:r>
          </a:p>
        </p:txBody>
      </p:sp>
      <p:sp>
        <p:nvSpPr>
          <p:cNvPr id="3" name="Content Placeholder 2">
            <a:extLst>
              <a:ext uri="{FF2B5EF4-FFF2-40B4-BE49-F238E27FC236}">
                <a16:creationId xmlns:a16="http://schemas.microsoft.com/office/drawing/2014/main" id="{F4BE3520-76AE-417D-A7E5-3175FD196F14}"/>
              </a:ext>
            </a:extLst>
          </p:cNvPr>
          <p:cNvSpPr>
            <a:spLocks noGrp="1"/>
          </p:cNvSpPr>
          <p:nvPr>
            <p:ph idx="1"/>
          </p:nvPr>
        </p:nvSpPr>
        <p:spPr/>
        <p:txBody>
          <a:bodyPr/>
          <a:lstStyle/>
          <a:p>
            <a:r>
              <a:rPr lang="en-US" sz="2800" dirty="0"/>
              <a:t>An owner, licensee or permittee shall not</a:t>
            </a:r>
          </a:p>
          <a:p>
            <a:pPr marL="457200" lvl="1" indent="0">
              <a:buNone/>
            </a:pPr>
            <a:r>
              <a:rPr lang="en-US" dirty="0"/>
              <a:t>place or have placed a new source of contamination within the minimum setbacks</a:t>
            </a:r>
          </a:p>
        </p:txBody>
      </p:sp>
    </p:spTree>
    <p:extLst>
      <p:ext uri="{BB962C8B-B14F-4D97-AF65-F5344CB8AC3E}">
        <p14:creationId xmlns:p14="http://schemas.microsoft.com/office/powerpoint/2010/main" val="268111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58B8-7852-4194-9518-5B5BB1D806D9}"/>
              </a:ext>
            </a:extLst>
          </p:cNvPr>
          <p:cNvSpPr>
            <a:spLocks noGrp="1"/>
          </p:cNvSpPr>
          <p:nvPr>
            <p:ph type="title"/>
          </p:nvPr>
        </p:nvSpPr>
        <p:spPr/>
        <p:txBody>
          <a:bodyPr/>
          <a:lstStyle/>
          <a:p>
            <a:r>
              <a:rPr lang="en-US" dirty="0"/>
              <a:t>Wellhead</a:t>
            </a:r>
          </a:p>
        </p:txBody>
      </p:sp>
      <p:pic>
        <p:nvPicPr>
          <p:cNvPr id="5" name="Content Placeholder 4">
            <a:extLst>
              <a:ext uri="{FF2B5EF4-FFF2-40B4-BE49-F238E27FC236}">
                <a16:creationId xmlns:a16="http://schemas.microsoft.com/office/drawing/2014/main" id="{80D41E80-D17D-4157-8004-E51E640C65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118455"/>
            <a:ext cx="7772400" cy="3840289"/>
          </a:xfrm>
        </p:spPr>
      </p:pic>
    </p:spTree>
    <p:extLst>
      <p:ext uri="{BB962C8B-B14F-4D97-AF65-F5344CB8AC3E}">
        <p14:creationId xmlns:p14="http://schemas.microsoft.com/office/powerpoint/2010/main" val="2644058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95459"/>
            <a:ext cx="7772400" cy="838200"/>
          </a:xfrm>
        </p:spPr>
        <p:txBody>
          <a:bodyPr/>
          <a:lstStyle/>
          <a:p>
            <a:r>
              <a:rPr lang="en-US" b="1" dirty="0">
                <a:solidFill>
                  <a:schemeClr val="accent2"/>
                </a:solidFill>
              </a:rPr>
              <a:t>Setbacks by Construction Date</a:t>
            </a:r>
          </a:p>
        </p:txBody>
      </p:sp>
      <p:sp>
        <p:nvSpPr>
          <p:cNvPr id="14339" name="Rectangle 3"/>
          <p:cNvSpPr>
            <a:spLocks noGrp="1" noChangeArrowheads="1"/>
          </p:cNvSpPr>
          <p:nvPr>
            <p:ph type="body" idx="1"/>
          </p:nvPr>
        </p:nvSpPr>
        <p:spPr>
          <a:xfrm>
            <a:off x="152400" y="762000"/>
            <a:ext cx="8839200" cy="5867400"/>
          </a:xfrm>
        </p:spPr>
        <p:txBody>
          <a:bodyPr/>
          <a:lstStyle/>
          <a:p>
            <a:r>
              <a:rPr lang="en-US" sz="1800" b="1" dirty="0"/>
              <a:t>Minimum Horizontal Distance From:	</a:t>
            </a:r>
            <a:r>
              <a:rPr lang="en-US" sz="1600" b="1" dirty="0"/>
              <a:t>	     7/1/93 or after	 prior to 7/1/93</a:t>
            </a:r>
          </a:p>
          <a:p>
            <a:r>
              <a:rPr lang="en-US" sz="1800" b="1" dirty="0"/>
              <a:t>Septic tank or nitrification field     			</a:t>
            </a:r>
            <a:r>
              <a:rPr lang="en-US" sz="1800" b="1" dirty="0">
                <a:solidFill>
                  <a:srgbClr val="0000CC"/>
                </a:solidFill>
              </a:rPr>
              <a:t>100’		50’</a:t>
            </a:r>
            <a:r>
              <a:rPr lang="en-US" sz="1800" b="1" dirty="0">
                <a:solidFill>
                  <a:srgbClr val="FF3300"/>
                </a:solidFill>
              </a:rPr>
              <a:t>*</a:t>
            </a:r>
            <a:endParaRPr lang="en-US" sz="1800" b="1" dirty="0">
              <a:solidFill>
                <a:srgbClr val="0000CC"/>
              </a:solidFill>
            </a:endParaRPr>
          </a:p>
          <a:p>
            <a:r>
              <a:rPr lang="en-US" sz="1800" b="1" dirty="0"/>
              <a:t>Other subsurface ground absorption waste disposal		</a:t>
            </a:r>
            <a:r>
              <a:rPr lang="en-US" sz="1800" b="1" dirty="0">
                <a:solidFill>
                  <a:srgbClr val="0000CC"/>
                </a:solidFill>
              </a:rPr>
              <a:t>100’		50’</a:t>
            </a:r>
            <a:r>
              <a:rPr lang="en-US" sz="1800" b="1" dirty="0">
                <a:solidFill>
                  <a:srgbClr val="FF3300"/>
                </a:solidFill>
              </a:rPr>
              <a:t>*</a:t>
            </a:r>
            <a:endParaRPr lang="en-US" sz="1800" b="1" dirty="0">
              <a:solidFill>
                <a:srgbClr val="0000CC"/>
              </a:solidFill>
            </a:endParaRPr>
          </a:p>
          <a:p>
            <a:r>
              <a:rPr lang="en-US" sz="1600" b="1" dirty="0"/>
              <a:t>Industrial/municipal sludge spreading or wastewater irrigation site	</a:t>
            </a:r>
            <a:r>
              <a:rPr lang="en-US" sz="1800" b="1" dirty="0"/>
              <a:t>100’		100’</a:t>
            </a:r>
          </a:p>
          <a:p>
            <a:r>
              <a:rPr lang="en-US" sz="1600" b="1" dirty="0"/>
              <a:t>Water tight sewage or liquid-waste collection or transfer facility</a:t>
            </a:r>
            <a:r>
              <a:rPr lang="en-US" sz="1800" b="1" dirty="0"/>
              <a:t>	  </a:t>
            </a:r>
            <a:r>
              <a:rPr lang="en-US" sz="1800" b="1" dirty="0">
                <a:solidFill>
                  <a:srgbClr val="0000CC"/>
                </a:solidFill>
              </a:rPr>
              <a:t>50’		  25’</a:t>
            </a:r>
          </a:p>
          <a:p>
            <a:r>
              <a:rPr lang="en-US" sz="1800" b="1" dirty="0"/>
              <a:t>Other sewage or liquid-waste collection or transfer facility	100’		100’</a:t>
            </a:r>
          </a:p>
          <a:p>
            <a:r>
              <a:rPr lang="en-US" sz="1800" b="1" dirty="0"/>
              <a:t>Animal feedlot or manure pile				100’		100’</a:t>
            </a:r>
          </a:p>
          <a:p>
            <a:r>
              <a:rPr lang="en-US" sz="1800" b="1" dirty="0"/>
              <a:t>Fertilizer, pesticide, herbicide or other chemical storage area	100’		100’</a:t>
            </a:r>
          </a:p>
          <a:p>
            <a:r>
              <a:rPr lang="en-US" sz="1800" b="1" dirty="0"/>
              <a:t>Non-hazardous waste storage, treatment or disposal lagoon	100’		100’</a:t>
            </a:r>
          </a:p>
          <a:p>
            <a:r>
              <a:rPr lang="en-US" sz="1800" b="1" dirty="0"/>
              <a:t>Sanitary landfill					500’		500’</a:t>
            </a:r>
          </a:p>
          <a:p>
            <a:r>
              <a:rPr lang="en-US" sz="1800" b="1" dirty="0"/>
              <a:t>Other non-hazardous solid waste landfill			100’		100’</a:t>
            </a:r>
          </a:p>
          <a:p>
            <a:r>
              <a:rPr lang="en-US" sz="1800" b="1" dirty="0"/>
              <a:t>Animal barn						100’		100’</a:t>
            </a:r>
          </a:p>
          <a:p>
            <a:r>
              <a:rPr lang="en-US" sz="1800" b="1" dirty="0"/>
              <a:t>Building foundation				 	  </a:t>
            </a:r>
            <a:r>
              <a:rPr lang="en-US" sz="1800" b="1" dirty="0">
                <a:solidFill>
                  <a:srgbClr val="0000CC"/>
                </a:solidFill>
              </a:rPr>
              <a:t>50’		  25’</a:t>
            </a:r>
          </a:p>
          <a:p>
            <a:r>
              <a:rPr lang="en-US" sz="1800" b="1" dirty="0"/>
              <a:t>Surface water body					  50’		  50’</a:t>
            </a:r>
          </a:p>
          <a:p>
            <a:r>
              <a:rPr lang="en-US" sz="1800" b="1" dirty="0"/>
              <a:t>Chemical or petroleum fuel UST				50/100’              50/100’</a:t>
            </a:r>
          </a:p>
          <a:p>
            <a:r>
              <a:rPr lang="en-US" sz="1800" b="1" dirty="0"/>
              <a:t>Other source of groundwater contamination		100’		100’</a:t>
            </a:r>
          </a:p>
          <a:p>
            <a:endParaRPr lang="en-US" sz="1200" dirty="0"/>
          </a:p>
          <a:p>
            <a:r>
              <a:rPr lang="en-US" sz="1800" dirty="0">
                <a:solidFill>
                  <a:srgbClr val="FF3300"/>
                </a:solidFill>
              </a:rPr>
              <a:t>*Well constructed prior to 7/1/93 serving an establishment regulated under 15A NCAC 18A in operation prior to 7/1/93 shall only be required to meet these 2 setbacks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F296-7AF4-4726-AA5E-29F84E0A2B25}"/>
              </a:ext>
            </a:extLst>
          </p:cNvPr>
          <p:cNvSpPr>
            <a:spLocks noGrp="1"/>
          </p:cNvSpPr>
          <p:nvPr>
            <p:ph type="title"/>
          </p:nvPr>
        </p:nvSpPr>
        <p:spPr/>
        <p:txBody>
          <a:bodyPr/>
          <a:lstStyle/>
          <a:p>
            <a:r>
              <a:rPr lang="en-US" dirty="0">
                <a:solidFill>
                  <a:srgbClr val="0000CC"/>
                </a:solidFill>
              </a:rPr>
              <a:t>.1725</a:t>
            </a:r>
            <a:br>
              <a:rPr lang="en-US" dirty="0">
                <a:solidFill>
                  <a:srgbClr val="0000CC"/>
                </a:solidFill>
              </a:rPr>
            </a:br>
            <a:r>
              <a:rPr lang="en-US" dirty="0">
                <a:solidFill>
                  <a:srgbClr val="0000CC"/>
                </a:solidFill>
              </a:rPr>
              <a:t>Water Quality</a:t>
            </a:r>
          </a:p>
        </p:txBody>
      </p:sp>
      <p:sp>
        <p:nvSpPr>
          <p:cNvPr id="3" name="Content Placeholder 2">
            <a:extLst>
              <a:ext uri="{FF2B5EF4-FFF2-40B4-BE49-F238E27FC236}">
                <a16:creationId xmlns:a16="http://schemas.microsoft.com/office/drawing/2014/main" id="{686232E7-8F47-42D1-AB2F-54A6016DAD0E}"/>
              </a:ext>
            </a:extLst>
          </p:cNvPr>
          <p:cNvSpPr>
            <a:spLocks noGrp="1"/>
          </p:cNvSpPr>
          <p:nvPr>
            <p:ph idx="1"/>
          </p:nvPr>
        </p:nvSpPr>
        <p:spPr>
          <a:xfrm>
            <a:off x="685800" y="1981200"/>
            <a:ext cx="7772400" cy="4876800"/>
          </a:xfrm>
        </p:spPr>
        <p:txBody>
          <a:bodyPr/>
          <a:lstStyle/>
          <a:p>
            <a:r>
              <a:rPr lang="en-US" dirty="0"/>
              <a:t>PRIOR to INITIAL USE </a:t>
            </a:r>
          </a:p>
          <a:p>
            <a:r>
              <a:rPr lang="en-US" dirty="0"/>
              <a:t>Or after construction, maintenance, repairs, pump installation, or a positive coliform sample</a:t>
            </a:r>
          </a:p>
          <a:p>
            <a:r>
              <a:rPr lang="en-US" dirty="0"/>
              <a:t>TWO CONSECUTIVE bacteriological samples </a:t>
            </a:r>
          </a:p>
          <a:p>
            <a:r>
              <a:rPr lang="en-US" dirty="0"/>
              <a:t>TAKEN AT LEAST 48 HOURS APART</a:t>
            </a:r>
          </a:p>
          <a:p>
            <a:r>
              <a:rPr lang="en-US" dirty="0"/>
              <a:t>Collected by the Department</a:t>
            </a:r>
          </a:p>
          <a:p>
            <a:pPr lvl="1"/>
            <a:endParaRPr lang="en-US" dirty="0"/>
          </a:p>
        </p:txBody>
      </p:sp>
    </p:spTree>
    <p:extLst>
      <p:ext uri="{BB962C8B-B14F-4D97-AF65-F5344CB8AC3E}">
        <p14:creationId xmlns:p14="http://schemas.microsoft.com/office/powerpoint/2010/main" val="372859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DA279-D894-48F6-BA0C-432DECDF56ED}"/>
              </a:ext>
            </a:extLst>
          </p:cNvPr>
          <p:cNvSpPr>
            <a:spLocks noGrp="1"/>
          </p:cNvSpPr>
          <p:nvPr>
            <p:ph type="title"/>
          </p:nvPr>
        </p:nvSpPr>
        <p:spPr/>
        <p:txBody>
          <a:bodyPr/>
          <a:lstStyle/>
          <a:p>
            <a:r>
              <a:rPr lang="en-US" dirty="0"/>
              <a:t>Inspection Form</a:t>
            </a:r>
          </a:p>
        </p:txBody>
      </p:sp>
      <p:pic>
        <p:nvPicPr>
          <p:cNvPr id="5" name="Picture 4" descr="A picture containing text&#10;&#10;Description automatically generated">
            <a:extLst>
              <a:ext uri="{FF2B5EF4-FFF2-40B4-BE49-F238E27FC236}">
                <a16:creationId xmlns:a16="http://schemas.microsoft.com/office/drawing/2014/main" id="{F586751A-AB62-7E9A-2566-4E06592A3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583180"/>
            <a:ext cx="8671035" cy="1143000"/>
          </a:xfrm>
          <a:prstGeom prst="rect">
            <a:avLst/>
          </a:prstGeom>
        </p:spPr>
      </p:pic>
    </p:spTree>
    <p:extLst>
      <p:ext uri="{BB962C8B-B14F-4D97-AF65-F5344CB8AC3E}">
        <p14:creationId xmlns:p14="http://schemas.microsoft.com/office/powerpoint/2010/main" val="2949194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7FDC-EB6D-4DF7-8C62-DA41088E8656}"/>
              </a:ext>
            </a:extLst>
          </p:cNvPr>
          <p:cNvSpPr>
            <a:spLocks noGrp="1"/>
          </p:cNvSpPr>
          <p:nvPr>
            <p:ph type="title"/>
          </p:nvPr>
        </p:nvSpPr>
        <p:spPr/>
        <p:txBody>
          <a:bodyPr/>
          <a:lstStyle/>
          <a:p>
            <a:r>
              <a:rPr lang="en-US" dirty="0">
                <a:solidFill>
                  <a:srgbClr val="0000CC"/>
                </a:solidFill>
              </a:rPr>
              <a:t>Bacteriological Sample Directions</a:t>
            </a:r>
          </a:p>
        </p:txBody>
      </p:sp>
      <p:pic>
        <p:nvPicPr>
          <p:cNvPr id="4" name="Content Placeholder 3">
            <a:extLst>
              <a:ext uri="{FF2B5EF4-FFF2-40B4-BE49-F238E27FC236}">
                <a16:creationId xmlns:a16="http://schemas.microsoft.com/office/drawing/2014/main" id="{E1AE610F-E205-428F-B7CD-B1513834D180}"/>
              </a:ext>
            </a:extLst>
          </p:cNvPr>
          <p:cNvPicPr>
            <a:picLocks noGrp="1" noChangeAspect="1"/>
          </p:cNvPicPr>
          <p:nvPr>
            <p:ph idx="1"/>
          </p:nvPr>
        </p:nvPicPr>
        <p:blipFill>
          <a:blip r:embed="rId2"/>
          <a:stretch>
            <a:fillRect/>
          </a:stretch>
        </p:blipFill>
        <p:spPr>
          <a:xfrm>
            <a:off x="-82646" y="2362200"/>
            <a:ext cx="9309291" cy="2631281"/>
          </a:xfrm>
          <a:prstGeom prst="rect">
            <a:avLst/>
          </a:prstGeom>
        </p:spPr>
      </p:pic>
    </p:spTree>
    <p:extLst>
      <p:ext uri="{BB962C8B-B14F-4D97-AF65-F5344CB8AC3E}">
        <p14:creationId xmlns:p14="http://schemas.microsoft.com/office/powerpoint/2010/main" val="2678539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5400" b="1">
                <a:solidFill>
                  <a:schemeClr val="accent2"/>
                </a:solidFill>
              </a:rPr>
              <a:t>1725 (a) Water Quality</a:t>
            </a:r>
            <a:br>
              <a:rPr lang="en-US" b="1">
                <a:solidFill>
                  <a:schemeClr val="accent2"/>
                </a:solidFill>
              </a:rPr>
            </a:br>
            <a:r>
              <a:rPr lang="en-US" sz="4000" b="1">
                <a:solidFill>
                  <a:schemeClr val="accent2"/>
                </a:solidFill>
              </a:rPr>
              <a:t>Confirmed </a:t>
            </a:r>
            <a:r>
              <a:rPr lang="en-US" b="1">
                <a:solidFill>
                  <a:schemeClr val="accent2"/>
                </a:solidFill>
              </a:rPr>
              <a:t>contamination</a:t>
            </a:r>
          </a:p>
        </p:txBody>
      </p:sp>
      <p:sp>
        <p:nvSpPr>
          <p:cNvPr id="23555" name="Rectangle 3"/>
          <p:cNvSpPr>
            <a:spLocks noGrp="1" noChangeArrowheads="1"/>
          </p:cNvSpPr>
          <p:nvPr>
            <p:ph type="body" idx="1"/>
          </p:nvPr>
        </p:nvSpPr>
        <p:spPr/>
        <p:txBody>
          <a:bodyPr/>
          <a:lstStyle/>
          <a:p>
            <a:r>
              <a:rPr lang="en-US" sz="4000" b="1"/>
              <a:t>-  Confirmation - </a:t>
            </a:r>
          </a:p>
          <a:p>
            <a:r>
              <a:rPr lang="en-US" sz="4000" b="1"/>
              <a:t>Another positive sample result following the initial positive sample unless the last positive sample was preceded by two consecutive negative samples</a:t>
            </a:r>
          </a:p>
          <a:p>
            <a:endParaRPr lang="en-US" sz="4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solidFill>
                  <a:srgbClr val="FF3300"/>
                </a:solidFill>
              </a:rPr>
              <a:t>Imminent Hazard</a:t>
            </a:r>
            <a:r>
              <a:rPr lang="en-US" sz="4000">
                <a:solidFill>
                  <a:schemeClr val="accent2"/>
                </a:solidFill>
              </a:rPr>
              <a:t>-vs- Unsafe Water Supply</a:t>
            </a:r>
          </a:p>
        </p:txBody>
      </p:sp>
      <p:sp>
        <p:nvSpPr>
          <p:cNvPr id="26627" name="Rectangle 3"/>
          <p:cNvSpPr>
            <a:spLocks noGrp="1" noChangeArrowheads="1"/>
          </p:cNvSpPr>
          <p:nvPr>
            <p:ph type="body" sz="half" idx="1"/>
          </p:nvPr>
        </p:nvSpPr>
        <p:spPr/>
        <p:txBody>
          <a:bodyPr/>
          <a:lstStyle/>
          <a:p>
            <a:pPr algn="ctr">
              <a:lnSpc>
                <a:spcPct val="90000"/>
              </a:lnSpc>
              <a:buFontTx/>
              <a:buNone/>
            </a:pPr>
            <a:r>
              <a:rPr lang="en-US" sz="2000" u="sng" dirty="0"/>
              <a:t>Deemed Imminent Hazard</a:t>
            </a:r>
          </a:p>
          <a:p>
            <a:pPr>
              <a:lnSpc>
                <a:spcPct val="90000"/>
              </a:lnSpc>
              <a:buFontTx/>
              <a:buNone/>
            </a:pPr>
            <a:endParaRPr lang="en-US" sz="2000" dirty="0"/>
          </a:p>
          <a:p>
            <a:pPr>
              <a:lnSpc>
                <a:spcPct val="90000"/>
              </a:lnSpc>
              <a:buFontTx/>
              <a:buNone/>
            </a:pPr>
            <a:r>
              <a:rPr lang="en-US" sz="2000" dirty="0"/>
              <a:t>	Confirmation of the presence of fecal coliform bacteria</a:t>
            </a:r>
          </a:p>
          <a:p>
            <a:pPr>
              <a:lnSpc>
                <a:spcPct val="90000"/>
              </a:lnSpc>
              <a:buFontTx/>
              <a:buNone/>
            </a:pPr>
            <a:endParaRPr lang="en-US" sz="2000" dirty="0"/>
          </a:p>
          <a:p>
            <a:pPr>
              <a:lnSpc>
                <a:spcPct val="90000"/>
              </a:lnSpc>
              <a:buFontTx/>
              <a:buNone/>
            </a:pPr>
            <a:r>
              <a:rPr lang="en-US" sz="2000" dirty="0"/>
              <a:t>	Determination by Environmental Epidemiology that the presence of chemical constituents meet the definition of an imminent hazard  as defined in 130A-2(3)</a:t>
            </a:r>
          </a:p>
          <a:p>
            <a:pPr>
              <a:lnSpc>
                <a:spcPct val="90000"/>
              </a:lnSpc>
              <a:buFontTx/>
              <a:buNone/>
            </a:pPr>
            <a:r>
              <a:rPr lang="en-US" sz="2000" dirty="0"/>
              <a:t>	</a:t>
            </a:r>
          </a:p>
        </p:txBody>
      </p:sp>
      <p:sp>
        <p:nvSpPr>
          <p:cNvPr id="26628" name="Rectangle 4"/>
          <p:cNvSpPr>
            <a:spLocks noGrp="1" noChangeArrowheads="1"/>
          </p:cNvSpPr>
          <p:nvPr>
            <p:ph type="body" sz="half" idx="2"/>
          </p:nvPr>
        </p:nvSpPr>
        <p:spPr/>
        <p:txBody>
          <a:bodyPr/>
          <a:lstStyle/>
          <a:p>
            <a:pPr algn="ctr">
              <a:buFontTx/>
              <a:buNone/>
            </a:pPr>
            <a:r>
              <a:rPr lang="en-US" sz="2000" u="sng" dirty="0"/>
              <a:t>Deemed Unsafe Water Supply</a:t>
            </a:r>
          </a:p>
          <a:p>
            <a:pPr>
              <a:buFontTx/>
              <a:buNone/>
            </a:pPr>
            <a:endParaRPr lang="en-US" sz="2000" dirty="0"/>
          </a:p>
          <a:p>
            <a:pPr>
              <a:buFontTx/>
              <a:buNone/>
            </a:pPr>
            <a:r>
              <a:rPr lang="en-US" sz="2000" dirty="0"/>
              <a:t>	Confirmation of the presence of total coliform</a:t>
            </a:r>
          </a:p>
          <a:p>
            <a:pPr>
              <a:buFontTx/>
              <a:buNone/>
            </a:pPr>
            <a:endParaRPr lang="en-US" sz="2000" dirty="0"/>
          </a:p>
          <a:p>
            <a:pPr>
              <a:buFontTx/>
              <a:buNone/>
            </a:pPr>
            <a:r>
              <a:rPr lang="en-US" sz="2000" dirty="0"/>
              <a:t>	Determination by Environmental Epidemiology that chemical constituents are present at levels in violation of water quality standards but do not constitute an imminent hazard.</a:t>
            </a:r>
          </a:p>
          <a:p>
            <a:pPr>
              <a:buFontTx/>
              <a:buNone/>
            </a:pP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a:solidFill>
                  <a:schemeClr val="accent2"/>
                </a:solidFill>
              </a:rPr>
              <a:t>One positive sample requires:</a:t>
            </a:r>
          </a:p>
        </p:txBody>
      </p:sp>
      <p:sp>
        <p:nvSpPr>
          <p:cNvPr id="28675" name="Rectangle 3"/>
          <p:cNvSpPr>
            <a:spLocks noGrp="1" noChangeArrowheads="1"/>
          </p:cNvSpPr>
          <p:nvPr>
            <p:ph type="body" idx="1"/>
          </p:nvPr>
        </p:nvSpPr>
        <p:spPr/>
        <p:txBody>
          <a:bodyPr/>
          <a:lstStyle/>
          <a:p>
            <a:pPr>
              <a:lnSpc>
                <a:spcPct val="90000"/>
              </a:lnSpc>
            </a:pPr>
            <a:r>
              <a:rPr lang="en-US" sz="3600" b="1"/>
              <a:t>2 Consecutive negative samples be taken at least 48 hours apart</a:t>
            </a:r>
          </a:p>
          <a:p>
            <a:pPr lvl="1">
              <a:lnSpc>
                <a:spcPct val="90000"/>
              </a:lnSpc>
            </a:pPr>
            <a:r>
              <a:rPr lang="en-US" sz="3600" b="1"/>
              <a:t>(no treatment between negative samples)</a:t>
            </a:r>
          </a:p>
          <a:p>
            <a:pPr>
              <a:lnSpc>
                <a:spcPct val="90000"/>
              </a:lnSpc>
            </a:pPr>
            <a:r>
              <a:rPr lang="en-US" sz="3600" b="1"/>
              <a:t>Follow-up samples must be taken quarterly for 1 year  while the supply is in use</a:t>
            </a:r>
          </a:p>
          <a:p>
            <a:pPr>
              <a:lnSpc>
                <a:spcPct val="90000"/>
              </a:lnSpc>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233F-9372-4B86-9135-08FCDF5EA86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0F97E6F-0224-4CC4-8E14-DFCEA781F796}"/>
              </a:ext>
            </a:extLst>
          </p:cNvPr>
          <p:cNvSpPr>
            <a:spLocks noGrp="1"/>
          </p:cNvSpPr>
          <p:nvPr>
            <p:ph type="subTitle" idx="1"/>
          </p:nvPr>
        </p:nvSpPr>
        <p:spPr/>
        <p:txBody>
          <a:bodyPr/>
          <a:lstStyle/>
          <a:p>
            <a:endParaRPr lang="en-US"/>
          </a:p>
        </p:txBody>
      </p:sp>
      <p:pic>
        <p:nvPicPr>
          <p:cNvPr id="4" name="Picture 7" descr="1700RulesFlow">
            <a:extLst>
              <a:ext uri="{FF2B5EF4-FFF2-40B4-BE49-F238E27FC236}">
                <a16:creationId xmlns:a16="http://schemas.microsoft.com/office/drawing/2014/main" id="{45E18564-6857-430E-B18F-94E6D57DBA3E}"/>
              </a:ext>
            </a:extLst>
          </p:cNvPr>
          <p:cNvPicPr>
            <a:picLocks noChangeAspect="1" noChangeArrowheads="1"/>
          </p:cNvPicPr>
          <p:nvPr/>
        </p:nvPicPr>
        <p:blipFill>
          <a:blip r:embed="rId2" cstate="print"/>
          <a:srcRect/>
          <a:stretch>
            <a:fillRect/>
          </a:stretch>
        </p:blipFill>
        <p:spPr bwMode="auto">
          <a:xfrm>
            <a:off x="0" y="0"/>
            <a:ext cx="9236075" cy="6858000"/>
          </a:xfrm>
          <a:prstGeom prst="rect">
            <a:avLst/>
          </a:prstGeom>
          <a:noFill/>
          <a:ln w="9525">
            <a:noFill/>
            <a:miter lim="800000"/>
            <a:headEnd/>
            <a:tailEnd/>
          </a:ln>
        </p:spPr>
      </p:pic>
    </p:spTree>
    <p:extLst>
      <p:ext uri="{BB962C8B-B14F-4D97-AF65-F5344CB8AC3E}">
        <p14:creationId xmlns:p14="http://schemas.microsoft.com/office/powerpoint/2010/main" val="206399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solidFill>
                  <a:srgbClr val="0000CC"/>
                </a:solidFill>
              </a:rPr>
              <a:t>Summary Disapproval</a:t>
            </a:r>
            <a:br>
              <a:rPr lang="en-US" dirty="0">
                <a:solidFill>
                  <a:srgbClr val="0000CC"/>
                </a:solidFill>
              </a:rPr>
            </a:br>
            <a:r>
              <a:rPr lang="en-US" dirty="0">
                <a:solidFill>
                  <a:srgbClr val="0000CC"/>
                </a:solidFill>
              </a:rPr>
              <a:t> for water supply</a:t>
            </a:r>
          </a:p>
        </p:txBody>
      </p:sp>
      <p:sp>
        <p:nvSpPr>
          <p:cNvPr id="100355" name="Rectangle 3"/>
          <p:cNvSpPr>
            <a:spLocks noGrp="1" noChangeArrowheads="1"/>
          </p:cNvSpPr>
          <p:nvPr>
            <p:ph type="body" idx="1"/>
          </p:nvPr>
        </p:nvSpPr>
        <p:spPr/>
        <p:txBody>
          <a:bodyPr/>
          <a:lstStyle/>
          <a:p>
            <a:pPr lvl="1"/>
            <a:r>
              <a:rPr lang="en-US" dirty="0"/>
              <a:t>.</a:t>
            </a:r>
            <a:r>
              <a:rPr lang="en-US" b="1" dirty="0"/>
              <a:t>2834(d)</a:t>
            </a:r>
            <a:r>
              <a:rPr lang="en-US" dirty="0"/>
              <a:t> Compliance, Inspections and Reports</a:t>
            </a:r>
          </a:p>
          <a:p>
            <a:r>
              <a:rPr lang="en-US" dirty="0"/>
              <a:t>A summary classification of </a:t>
            </a:r>
            <a:r>
              <a:rPr lang="en-US" b="1" dirty="0"/>
              <a:t>disapproved </a:t>
            </a:r>
            <a:r>
              <a:rPr lang="en-US" dirty="0"/>
              <a:t>shall also be issued and forwarded to DCD(EE) when a water sample is confirmed positive for </a:t>
            </a:r>
            <a:r>
              <a:rPr lang="en-US" b="1" dirty="0"/>
              <a:t>fecal or total coliform</a:t>
            </a:r>
            <a:r>
              <a:rPr lang="en-US" dirty="0"/>
              <a:t> or other chemical constituent in accordance with 15A NCAC 18A.1725(a).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Protection of Water Supply</a:t>
            </a:r>
          </a:p>
        </p:txBody>
      </p:sp>
      <p:graphicFrame>
        <p:nvGraphicFramePr>
          <p:cNvPr id="81923" name="Object 3"/>
          <p:cNvGraphicFramePr>
            <a:graphicFrameLocks noChangeAspect="1"/>
          </p:cNvGraphicFramePr>
          <p:nvPr/>
        </p:nvGraphicFramePr>
        <p:xfrm>
          <a:off x="533400" y="1981200"/>
          <a:ext cx="2743200" cy="2466975"/>
        </p:xfrm>
        <a:graphic>
          <a:graphicData uri="http://schemas.openxmlformats.org/presentationml/2006/ole">
            <mc:AlternateContent xmlns:mc="http://schemas.openxmlformats.org/markup-compatibility/2006">
              <mc:Choice xmlns:v="urn:schemas-microsoft-com:vml" Requires="v">
                <p:oleObj name="Clip" r:id="rId2" imgW="1832400" imgH="1646640" progId="">
                  <p:embed/>
                </p:oleObj>
              </mc:Choice>
              <mc:Fallback>
                <p:oleObj name="Clip" r:id="rId2" imgW="1832400" imgH="1646640" progId="">
                  <p:embed/>
                  <p:pic>
                    <p:nvPicPr>
                      <p:cNvPr id="8192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27432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24" name="Picture 4" descr="SYMB569"/>
          <p:cNvPicPr>
            <a:picLocks noChangeAspect="1" noChangeArrowheads="1"/>
          </p:cNvPicPr>
          <p:nvPr/>
        </p:nvPicPr>
        <p:blipFill>
          <a:blip r:embed="rId4" cstate="print"/>
          <a:srcRect/>
          <a:stretch>
            <a:fillRect/>
          </a:stretch>
        </p:blipFill>
        <p:spPr bwMode="auto">
          <a:xfrm>
            <a:off x="3711575" y="3429000"/>
            <a:ext cx="1719263" cy="2733675"/>
          </a:xfrm>
          <a:prstGeom prst="rect">
            <a:avLst/>
          </a:prstGeom>
          <a:noFill/>
        </p:spPr>
      </p:pic>
      <p:graphicFrame>
        <p:nvGraphicFramePr>
          <p:cNvPr id="81925" name="Object 5"/>
          <p:cNvGraphicFramePr>
            <a:graphicFrameLocks noChangeAspect="1"/>
          </p:cNvGraphicFramePr>
          <p:nvPr/>
        </p:nvGraphicFramePr>
        <p:xfrm>
          <a:off x="5943600" y="2057400"/>
          <a:ext cx="2590800" cy="2390775"/>
        </p:xfrm>
        <a:graphic>
          <a:graphicData uri="http://schemas.openxmlformats.org/presentationml/2006/ole">
            <mc:AlternateContent xmlns:mc="http://schemas.openxmlformats.org/markup-compatibility/2006">
              <mc:Choice xmlns:v="urn:schemas-microsoft-com:vml" Requires="v">
                <p:oleObj name="Clip" r:id="rId5" imgW="1811880" imgH="1671120" progId="">
                  <p:embed/>
                </p:oleObj>
              </mc:Choice>
              <mc:Fallback>
                <p:oleObj name="Clip" r:id="rId5" imgW="1811880" imgH="1671120" progId="">
                  <p:embed/>
                  <p:pic>
                    <p:nvPicPr>
                      <p:cNvPr id="8192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057400"/>
                        <a:ext cx="2590800" cy="239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609600"/>
            <a:ext cx="7772400" cy="1295400"/>
          </a:xfrm>
        </p:spPr>
        <p:txBody>
          <a:bodyPr/>
          <a:lstStyle/>
          <a:p>
            <a:r>
              <a:rPr lang="en-US" dirty="0">
                <a:solidFill>
                  <a:srgbClr val="0000CC"/>
                </a:solidFill>
              </a:rPr>
              <a:t>.2815(b)</a:t>
            </a:r>
            <a:br>
              <a:rPr lang="en-US" dirty="0">
                <a:solidFill>
                  <a:srgbClr val="0000CC"/>
                </a:solidFill>
              </a:rPr>
            </a:br>
            <a:r>
              <a:rPr lang="en-US" dirty="0">
                <a:solidFill>
                  <a:srgbClr val="0000CC"/>
                </a:solidFill>
              </a:rPr>
              <a:t>Water Supply</a:t>
            </a:r>
          </a:p>
        </p:txBody>
      </p:sp>
      <p:sp>
        <p:nvSpPr>
          <p:cNvPr id="59395" name="Rectangle 3"/>
          <p:cNvSpPr>
            <a:spLocks noChangeArrowheads="1"/>
          </p:cNvSpPr>
          <p:nvPr/>
        </p:nvSpPr>
        <p:spPr bwMode="auto">
          <a:xfrm>
            <a:off x="609600" y="2030413"/>
            <a:ext cx="7620000" cy="3046988"/>
          </a:xfrm>
          <a:prstGeom prst="rect">
            <a:avLst/>
          </a:prstGeom>
          <a:noFill/>
          <a:ln w="9525">
            <a:noFill/>
            <a:miter lim="800000"/>
            <a:headEnd/>
            <a:tailEnd/>
          </a:ln>
          <a:effectLst/>
        </p:spPr>
        <p:txBody>
          <a:bodyPr wrap="square">
            <a:spAutoFit/>
          </a:bodyPr>
          <a:lstStyle/>
          <a:p>
            <a:pPr marL="342900" indent="-342900" eaLnBrk="0" hangingPunct="0">
              <a:spcBef>
                <a:spcPct val="50000"/>
              </a:spcBef>
              <a:buFont typeface="Arial" panose="020B0604020202020204" pitchFamily="34" charset="0"/>
              <a:buChar char="•"/>
            </a:pPr>
            <a:r>
              <a:rPr lang="en-US" sz="2400" dirty="0">
                <a:solidFill>
                  <a:srgbClr val="3B3B3B"/>
                </a:solidFill>
                <a:cs typeface="Times New Roman" charset="0"/>
              </a:rPr>
              <a:t>Running water under pressure shall be provided in sufficient quantity to meet the needs of cooking, cleaning, drinking, toilets and outside uses</a:t>
            </a:r>
          </a:p>
          <a:p>
            <a:pPr eaLnBrk="0" hangingPunct="0">
              <a:spcBef>
                <a:spcPct val="50000"/>
              </a:spcBef>
            </a:pPr>
            <a:endParaRPr lang="en-US" sz="2400" dirty="0">
              <a:solidFill>
                <a:srgbClr val="CC3300"/>
              </a:solidFill>
            </a:endParaRPr>
          </a:p>
          <a:p>
            <a:pPr eaLnBrk="0" hangingPunct="0">
              <a:spcBef>
                <a:spcPct val="50000"/>
              </a:spcBef>
            </a:pPr>
            <a:endParaRPr lang="en-US" sz="2400" dirty="0">
              <a:solidFill>
                <a:srgbClr val="CC3300"/>
              </a:solidFill>
            </a:endParaRPr>
          </a:p>
          <a:p>
            <a:pPr algn="ctr" eaLnBrk="0" hangingPunct="0">
              <a:spcBef>
                <a:spcPct val="50000"/>
              </a:spcBef>
            </a:pPr>
            <a:endParaRPr lang="en-US" sz="3200" dirty="0">
              <a:solidFill>
                <a:srgbClr val="CC33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228600"/>
            <a:ext cx="7772400" cy="1143000"/>
          </a:xfrm>
        </p:spPr>
        <p:txBody>
          <a:bodyPr/>
          <a:lstStyle/>
          <a:p>
            <a:r>
              <a:rPr lang="en-US">
                <a:solidFill>
                  <a:schemeClr val="accent2"/>
                </a:solidFill>
              </a:rPr>
              <a:t>Protection of Water Supply</a:t>
            </a:r>
          </a:p>
        </p:txBody>
      </p:sp>
      <p:sp>
        <p:nvSpPr>
          <p:cNvPr id="32771" name="Rectangle 3"/>
          <p:cNvSpPr>
            <a:spLocks noGrp="1" noChangeArrowheads="1"/>
          </p:cNvSpPr>
          <p:nvPr>
            <p:ph type="body" idx="1"/>
          </p:nvPr>
        </p:nvSpPr>
        <p:spPr>
          <a:xfrm>
            <a:off x="609600" y="1371600"/>
            <a:ext cx="7772400" cy="4114800"/>
          </a:xfrm>
        </p:spPr>
        <p:txBody>
          <a:bodyPr/>
          <a:lstStyle/>
          <a:p>
            <a:r>
              <a:rPr lang="en-US"/>
              <a:t>.</a:t>
            </a:r>
            <a:r>
              <a:rPr lang="en-US" b="1"/>
              <a:t>2815 Water Supply </a:t>
            </a:r>
            <a:r>
              <a:rPr lang="en-US" sz="2800" b="1"/>
              <a:t>(c)</a:t>
            </a:r>
            <a:r>
              <a:rPr lang="en-US" sz="2800"/>
              <a:t> No cross connections with an unapproved water supply shall exist.</a:t>
            </a:r>
          </a:p>
        </p:txBody>
      </p:sp>
      <p:sp>
        <p:nvSpPr>
          <p:cNvPr id="32772" name="Rectangle 4"/>
          <p:cNvSpPr>
            <a:spLocks noChangeArrowheads="1"/>
          </p:cNvSpPr>
          <p:nvPr/>
        </p:nvSpPr>
        <p:spPr bwMode="auto">
          <a:xfrm>
            <a:off x="2514600" y="2590800"/>
            <a:ext cx="4146550" cy="641350"/>
          </a:xfrm>
          <a:prstGeom prst="rect">
            <a:avLst/>
          </a:prstGeom>
          <a:noFill/>
          <a:ln w="9525">
            <a:noFill/>
            <a:miter lim="800000"/>
            <a:headEnd/>
            <a:tailEnd/>
          </a:ln>
          <a:effectLst/>
        </p:spPr>
        <p:txBody>
          <a:bodyPr wrap="none">
            <a:spAutoFit/>
          </a:bodyPr>
          <a:lstStyle/>
          <a:p>
            <a:r>
              <a:rPr lang="en-US" sz="3600" b="1">
                <a:solidFill>
                  <a:schemeClr val="accent2"/>
                </a:solidFill>
                <a:latin typeface="Arial" charset="0"/>
              </a:rPr>
              <a:t>Cross-Connection</a:t>
            </a:r>
          </a:p>
        </p:txBody>
      </p:sp>
      <p:sp>
        <p:nvSpPr>
          <p:cNvPr id="32773" name="Rectangle 5"/>
          <p:cNvSpPr>
            <a:spLocks noChangeArrowheads="1"/>
          </p:cNvSpPr>
          <p:nvPr/>
        </p:nvSpPr>
        <p:spPr bwMode="auto">
          <a:xfrm>
            <a:off x="533400" y="3200400"/>
            <a:ext cx="8153400" cy="1373188"/>
          </a:xfrm>
          <a:prstGeom prst="rect">
            <a:avLst/>
          </a:prstGeom>
          <a:noFill/>
          <a:ln w="9525">
            <a:noFill/>
            <a:miter lim="800000"/>
            <a:headEnd/>
            <a:tailEnd/>
          </a:ln>
          <a:effectLst/>
        </p:spPr>
        <p:txBody>
          <a:bodyPr>
            <a:spAutoFit/>
          </a:bodyPr>
          <a:lstStyle/>
          <a:p>
            <a:pPr eaLnBrk="0" hangingPunct="0">
              <a:spcBef>
                <a:spcPct val="20000"/>
              </a:spcBef>
              <a:buClr>
                <a:srgbClr val="CC3300"/>
              </a:buClr>
              <a:buFont typeface="Monotype Sorts" pitchFamily="2" charset="2"/>
              <a:buNone/>
            </a:pPr>
            <a:r>
              <a:rPr lang="en-US" b="1">
                <a:solidFill>
                  <a:srgbClr val="3B3B3B"/>
                </a:solidFill>
                <a:latin typeface="Arial" charset="0"/>
              </a:rPr>
              <a:t>An actual or potential connection between a potable water supply and any non-potable substance or source.(source of contamination)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a:solidFill>
                  <a:schemeClr val="accent2"/>
                </a:solidFill>
              </a:rPr>
              <a:t>Forces Acting on Cross Connections</a:t>
            </a:r>
          </a:p>
        </p:txBody>
      </p:sp>
      <p:sp>
        <p:nvSpPr>
          <p:cNvPr id="34819" name="Rectangle 3"/>
          <p:cNvSpPr>
            <a:spLocks noGrp="1" noChangeArrowheads="1"/>
          </p:cNvSpPr>
          <p:nvPr>
            <p:ph type="body" idx="1"/>
          </p:nvPr>
        </p:nvSpPr>
        <p:spPr/>
        <p:txBody>
          <a:bodyPr/>
          <a:lstStyle/>
          <a:p>
            <a:pPr algn="ctr">
              <a:spcBef>
                <a:spcPct val="50000"/>
              </a:spcBef>
              <a:buFontTx/>
              <a:buNone/>
            </a:pPr>
            <a:r>
              <a:rPr lang="en-US" sz="4000" b="1">
                <a:solidFill>
                  <a:schemeClr val="tx2"/>
                </a:solidFill>
                <a:latin typeface="Arial" charset="0"/>
              </a:rPr>
              <a:t>Backflow</a:t>
            </a:r>
            <a:endParaRPr lang="en-US" sz="4000">
              <a:solidFill>
                <a:schemeClr val="tx2"/>
              </a:solidFill>
              <a:latin typeface="Arial" charset="0"/>
            </a:endParaRPr>
          </a:p>
          <a:p>
            <a:pPr>
              <a:spcBef>
                <a:spcPct val="50000"/>
              </a:spcBef>
              <a:buFontTx/>
              <a:buNone/>
            </a:pPr>
            <a:r>
              <a:rPr lang="en-US" b="1">
                <a:solidFill>
                  <a:srgbClr val="3B3B3B"/>
                </a:solidFill>
                <a:latin typeface="Arial" charset="0"/>
              </a:rPr>
              <a:t>The undesirable reversal of flow of water or other substances into the potable water distribution supply.</a:t>
            </a:r>
          </a:p>
          <a:p>
            <a:pPr>
              <a:spcBef>
                <a:spcPct val="50000"/>
              </a:spcBef>
              <a:buFontTx/>
              <a:buNone/>
            </a:pPr>
            <a:r>
              <a:rPr lang="en-US" sz="2800"/>
              <a:t>				Backpressure</a:t>
            </a:r>
          </a:p>
          <a:p>
            <a:pPr>
              <a:spcBef>
                <a:spcPct val="50000"/>
              </a:spcBef>
              <a:buFontTx/>
              <a:buNone/>
            </a:pPr>
            <a:r>
              <a:rPr lang="en-US" sz="2800"/>
              <a:t>				Backsiphonage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000A-D6D1-489B-8C47-D6BE2B0F1305}"/>
              </a:ext>
            </a:extLst>
          </p:cNvPr>
          <p:cNvSpPr>
            <a:spLocks noGrp="1"/>
          </p:cNvSpPr>
          <p:nvPr>
            <p:ph type="title"/>
          </p:nvPr>
        </p:nvSpPr>
        <p:spPr/>
        <p:txBody>
          <a:bodyPr/>
          <a:lstStyle/>
          <a:p>
            <a:r>
              <a:rPr lang="en-US" dirty="0"/>
              <a:t>Inspection Form, cont.</a:t>
            </a:r>
          </a:p>
        </p:txBody>
      </p:sp>
      <p:pic>
        <p:nvPicPr>
          <p:cNvPr id="5" name="Picture 4" descr="Text&#10;&#10;Description automatically generated with medium confidence">
            <a:extLst>
              <a:ext uri="{FF2B5EF4-FFF2-40B4-BE49-F238E27FC236}">
                <a16:creationId xmlns:a16="http://schemas.microsoft.com/office/drawing/2014/main" id="{7BC7D656-E1F0-B8F3-520D-850E812B1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35" y="2438400"/>
            <a:ext cx="7606632" cy="1398639"/>
          </a:xfrm>
          <a:prstGeom prst="rect">
            <a:avLst/>
          </a:prstGeom>
        </p:spPr>
      </p:pic>
    </p:spTree>
    <p:extLst>
      <p:ext uri="{BB962C8B-B14F-4D97-AF65-F5344CB8AC3E}">
        <p14:creationId xmlns:p14="http://schemas.microsoft.com/office/powerpoint/2010/main" val="85729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r>
              <a:rPr lang="en-US" sz="4000"/>
              <a:t>Forces Acting on Cross Connections</a:t>
            </a:r>
          </a:p>
        </p:txBody>
      </p:sp>
      <p:sp>
        <p:nvSpPr>
          <p:cNvPr id="35843" name="Rectangle 3"/>
          <p:cNvSpPr>
            <a:spLocks noGrp="1" noChangeArrowheads="1"/>
          </p:cNvSpPr>
          <p:nvPr>
            <p:ph type="body" idx="1"/>
          </p:nvPr>
        </p:nvSpPr>
        <p:spPr>
          <a:xfrm>
            <a:off x="533400" y="990600"/>
            <a:ext cx="7772400" cy="4114800"/>
          </a:xfrm>
        </p:spPr>
        <p:txBody>
          <a:bodyPr/>
          <a:lstStyle/>
          <a:p>
            <a:pPr algn="ctr">
              <a:lnSpc>
                <a:spcPct val="90000"/>
              </a:lnSpc>
            </a:pPr>
            <a:r>
              <a:rPr lang="en-US" b="1">
                <a:solidFill>
                  <a:schemeClr val="accent2"/>
                </a:solidFill>
              </a:rPr>
              <a:t>Backpressure</a:t>
            </a:r>
          </a:p>
          <a:p>
            <a:pPr>
              <a:lnSpc>
                <a:spcPct val="90000"/>
              </a:lnSpc>
            </a:pPr>
            <a:endParaRPr lang="en-US" b="1">
              <a:solidFill>
                <a:schemeClr val="accent2"/>
              </a:solidFill>
            </a:endParaRPr>
          </a:p>
          <a:p>
            <a:pPr>
              <a:lnSpc>
                <a:spcPct val="90000"/>
              </a:lnSpc>
            </a:pPr>
            <a:endParaRPr lang="en-US" b="1">
              <a:solidFill>
                <a:schemeClr val="accent2"/>
              </a:solidFill>
            </a:endParaRPr>
          </a:p>
          <a:p>
            <a:pPr>
              <a:lnSpc>
                <a:spcPct val="90000"/>
              </a:lnSpc>
            </a:pPr>
            <a:endParaRPr lang="en-US">
              <a:solidFill>
                <a:schemeClr val="accent2"/>
              </a:solidFill>
            </a:endParaRPr>
          </a:p>
          <a:p>
            <a:pPr algn="ctr">
              <a:lnSpc>
                <a:spcPct val="90000"/>
              </a:lnSpc>
            </a:pPr>
            <a:endParaRPr lang="en-US">
              <a:solidFill>
                <a:schemeClr val="accent2"/>
              </a:solidFill>
            </a:endParaRPr>
          </a:p>
          <a:p>
            <a:pPr algn="ctr">
              <a:lnSpc>
                <a:spcPct val="90000"/>
              </a:lnSpc>
            </a:pPr>
            <a:endParaRPr lang="en-US">
              <a:solidFill>
                <a:schemeClr val="accent2"/>
              </a:solidFill>
            </a:endParaRPr>
          </a:p>
          <a:p>
            <a:pPr algn="ctr">
              <a:lnSpc>
                <a:spcPct val="90000"/>
              </a:lnSpc>
            </a:pPr>
            <a:r>
              <a:rPr lang="en-US" b="1">
                <a:solidFill>
                  <a:schemeClr val="accent2"/>
                </a:solidFill>
              </a:rPr>
              <a:t>Backsiphonage</a:t>
            </a:r>
          </a:p>
          <a:p>
            <a:pPr>
              <a:lnSpc>
                <a:spcPct val="90000"/>
              </a:lnSpc>
              <a:buFontTx/>
              <a:buNone/>
            </a:pPr>
            <a:r>
              <a:rPr lang="en-US" b="1">
                <a:solidFill>
                  <a:srgbClr val="3B3B3B"/>
                </a:solidFill>
              </a:rPr>
              <a:t>Vacuum or pulling force in water supply piping created by negative pressure causing nonpotable source to be drawn or siphoned into potable water source.</a:t>
            </a:r>
          </a:p>
          <a:p>
            <a:pPr>
              <a:lnSpc>
                <a:spcPct val="90000"/>
              </a:lnSpc>
            </a:pPr>
            <a:endParaRPr lang="en-US" b="1">
              <a:solidFill>
                <a:schemeClr val="accent2"/>
              </a:solidFill>
            </a:endParaRPr>
          </a:p>
        </p:txBody>
      </p:sp>
      <p:sp>
        <p:nvSpPr>
          <p:cNvPr id="35844" name="Rectangle 4"/>
          <p:cNvSpPr>
            <a:spLocks noChangeArrowheads="1"/>
          </p:cNvSpPr>
          <p:nvPr/>
        </p:nvSpPr>
        <p:spPr bwMode="auto">
          <a:xfrm>
            <a:off x="533400" y="1447800"/>
            <a:ext cx="8610600" cy="1066800"/>
          </a:xfrm>
          <a:prstGeom prst="rect">
            <a:avLst/>
          </a:prstGeom>
          <a:noFill/>
          <a:ln w="9525">
            <a:noFill/>
            <a:miter lim="800000"/>
            <a:headEnd/>
            <a:tailEnd/>
          </a:ln>
          <a:effectLst/>
        </p:spPr>
        <p:txBody>
          <a:bodyPr>
            <a:spAutoFit/>
          </a:bodyPr>
          <a:lstStyle/>
          <a:p>
            <a:pPr eaLnBrk="0" hangingPunct="0">
              <a:spcBef>
                <a:spcPct val="20000"/>
              </a:spcBef>
              <a:buClr>
                <a:srgbClr val="CC3300"/>
              </a:buClr>
              <a:buFont typeface="Monotype Sorts" pitchFamily="2" charset="2"/>
              <a:buNone/>
            </a:pPr>
            <a:r>
              <a:rPr lang="en-US" sz="3200" b="1">
                <a:solidFill>
                  <a:srgbClr val="3B3B3B"/>
                </a:solidFill>
                <a:latin typeface="Arial" charset="0"/>
              </a:rPr>
              <a:t>Pressure in down stream piping greater than supply pressure.</a:t>
            </a:r>
          </a:p>
        </p:txBody>
      </p:sp>
      <p:pic>
        <p:nvPicPr>
          <p:cNvPr id="35845" name="Picture 5" descr="Image5"/>
          <p:cNvPicPr>
            <a:picLocks noChangeAspect="1" noChangeArrowheads="1"/>
          </p:cNvPicPr>
          <p:nvPr/>
        </p:nvPicPr>
        <p:blipFill>
          <a:blip r:embed="rId2" cstate="print"/>
          <a:srcRect l="-5679" t="-5681" r="-5075" b="-5089"/>
          <a:stretch>
            <a:fillRect/>
          </a:stretch>
        </p:blipFill>
        <p:spPr bwMode="auto">
          <a:xfrm>
            <a:off x="5029200" y="2133600"/>
            <a:ext cx="2971800" cy="1828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solidFill>
                  <a:schemeClr val="accent2"/>
                </a:solidFill>
              </a:rPr>
              <a:t>Protection of Water Supply</a:t>
            </a:r>
          </a:p>
        </p:txBody>
      </p:sp>
      <p:sp>
        <p:nvSpPr>
          <p:cNvPr id="36867" name="Rectangle 3"/>
          <p:cNvSpPr>
            <a:spLocks noGrp="1" noChangeArrowheads="1"/>
          </p:cNvSpPr>
          <p:nvPr>
            <p:ph type="body" idx="1"/>
          </p:nvPr>
        </p:nvSpPr>
        <p:spPr/>
        <p:txBody>
          <a:bodyPr/>
          <a:lstStyle/>
          <a:p>
            <a:r>
              <a:rPr lang="en-US" dirty="0"/>
              <a:t>.</a:t>
            </a:r>
            <a:r>
              <a:rPr lang="en-US" b="1" dirty="0"/>
              <a:t>2815 Water Supply (c)</a:t>
            </a:r>
            <a:r>
              <a:rPr lang="en-US" dirty="0"/>
              <a:t>  </a:t>
            </a:r>
            <a:r>
              <a:rPr lang="en-US" sz="2800" dirty="0"/>
              <a:t>If the potential for</a:t>
            </a:r>
            <a:r>
              <a:rPr lang="en-US" sz="2800" b="1" i="1" dirty="0">
                <a:solidFill>
                  <a:srgbClr val="0000CC"/>
                </a:solidFill>
              </a:rPr>
              <a:t> </a:t>
            </a:r>
            <a:r>
              <a:rPr lang="en-US" sz="2800" dirty="0"/>
              <a:t>back flow conditions exist, an approved atmospheric vacuum breaker or back flow prevention device shall be installed</a:t>
            </a:r>
            <a:endParaRPr lang="en-US" sz="2800" b="1" i="1" dirty="0">
              <a:solidFill>
                <a:srgbClr val="0000CC"/>
              </a:solidFill>
            </a:endParaRPr>
          </a:p>
          <a:p>
            <a:pPr marL="1828800" lvl="4" indent="0">
              <a:buNone/>
            </a:pPr>
            <a:endParaRPr lang="en-US" sz="2400" dirty="0"/>
          </a:p>
          <a:p>
            <a:pPr lvl="4"/>
            <a:r>
              <a:rPr lang="en-US" sz="2400" dirty="0"/>
              <a:t>Kitchen sinks</a:t>
            </a:r>
          </a:p>
          <a:p>
            <a:pPr lvl="4"/>
            <a:r>
              <a:rPr lang="en-US" sz="2400" dirty="0"/>
              <a:t>Can wash/ mop sink</a:t>
            </a:r>
          </a:p>
          <a:p>
            <a:pPr lvl="4"/>
            <a:r>
              <a:rPr lang="en-US" sz="2400" dirty="0"/>
              <a:t>Dishwashers</a:t>
            </a:r>
          </a:p>
        </p:txBody>
      </p:sp>
      <p:graphicFrame>
        <p:nvGraphicFramePr>
          <p:cNvPr id="36868" name="Object 4"/>
          <p:cNvGraphicFramePr>
            <a:graphicFrameLocks noChangeAspect="1"/>
          </p:cNvGraphicFramePr>
          <p:nvPr/>
        </p:nvGraphicFramePr>
        <p:xfrm>
          <a:off x="6019800" y="4343400"/>
          <a:ext cx="2286000" cy="2109788"/>
        </p:xfrm>
        <a:graphic>
          <a:graphicData uri="http://schemas.openxmlformats.org/presentationml/2006/ole">
            <mc:AlternateContent xmlns:mc="http://schemas.openxmlformats.org/markup-compatibility/2006">
              <mc:Choice xmlns:v="urn:schemas-microsoft-com:vml" Requires="v">
                <p:oleObj name="Clip" r:id="rId2" imgW="1811880" imgH="1671120" progId="">
                  <p:embed/>
                </p:oleObj>
              </mc:Choice>
              <mc:Fallback>
                <p:oleObj name="Clip" r:id="rId2" imgW="1811880" imgH="1671120" progId="">
                  <p:embed/>
                  <p:pic>
                    <p:nvPicPr>
                      <p:cNvPr id="3686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343400"/>
                        <a:ext cx="2286000" cy="210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000">
                <a:solidFill>
                  <a:schemeClr val="accent2"/>
                </a:solidFill>
              </a:rPr>
              <a:t>Backflow Prevention Methods</a:t>
            </a:r>
          </a:p>
        </p:txBody>
      </p:sp>
      <p:sp>
        <p:nvSpPr>
          <p:cNvPr id="37891" name="Rectangle 3"/>
          <p:cNvSpPr>
            <a:spLocks noGrp="1" noChangeArrowheads="1"/>
          </p:cNvSpPr>
          <p:nvPr>
            <p:ph type="body" idx="1"/>
          </p:nvPr>
        </p:nvSpPr>
        <p:spPr/>
        <p:txBody>
          <a:bodyPr/>
          <a:lstStyle/>
          <a:p>
            <a:pPr algn="ctr"/>
            <a:r>
              <a:rPr lang="en-US" sz="4000" b="1" u="sng" dirty="0"/>
              <a:t>Physical</a:t>
            </a:r>
          </a:p>
          <a:p>
            <a:pPr algn="ctr">
              <a:buFontTx/>
              <a:buChar char="-"/>
            </a:pPr>
            <a:r>
              <a:rPr lang="en-US" b="1" dirty="0"/>
              <a:t>Air Gap</a:t>
            </a:r>
            <a:r>
              <a:rPr lang="en-US" dirty="0"/>
              <a:t> (most desirable method of  backflow prevention)</a:t>
            </a:r>
          </a:p>
          <a:p>
            <a:pPr>
              <a:buFontTx/>
              <a:buNone/>
            </a:pPr>
            <a:r>
              <a:rPr lang="en-US" dirty="0"/>
              <a:t>   </a:t>
            </a:r>
            <a:r>
              <a:rPr lang="en-US" sz="2800" dirty="0"/>
              <a:t>Air gap must be a </a:t>
            </a:r>
            <a:r>
              <a:rPr lang="en-US" sz="2800" u="sng" dirty="0"/>
              <a:t>minimum</a:t>
            </a:r>
            <a:r>
              <a:rPr lang="en-US" sz="2800" dirty="0"/>
              <a:t> of one inch or twice the inside diameter of the supply pipe (</a:t>
            </a:r>
            <a:r>
              <a:rPr lang="en-US" sz="2400" dirty="0"/>
              <a:t>“2xD or 1in”)</a:t>
            </a:r>
          </a:p>
          <a:p>
            <a:pPr algn="ctr">
              <a:buFontTx/>
              <a:buChar char="-"/>
            </a:pPr>
            <a:r>
              <a:rPr lang="en-US" dirty="0"/>
              <a:t>-</a:t>
            </a:r>
            <a:r>
              <a:rPr lang="en-US" b="1" dirty="0"/>
              <a:t>Air Break</a:t>
            </a:r>
            <a:r>
              <a:rPr lang="en-US" dirty="0"/>
              <a:t> (references waste lines only</a:t>
            </a:r>
            <a:r>
              <a:rPr lang="en-US" sz="2800"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a:solidFill>
                  <a:schemeClr val="accent2"/>
                </a:solidFill>
              </a:rPr>
              <a:t>  Air Gap</a:t>
            </a:r>
            <a:r>
              <a:rPr lang="en-US" b="1"/>
              <a:t>	</a:t>
            </a:r>
          </a:p>
        </p:txBody>
      </p:sp>
      <p:pic>
        <p:nvPicPr>
          <p:cNvPr id="38916" name="Picture 4" descr="airGapSink"/>
          <p:cNvPicPr>
            <a:picLocks noChangeAspect="1" noChangeArrowheads="1"/>
          </p:cNvPicPr>
          <p:nvPr/>
        </p:nvPicPr>
        <p:blipFill>
          <a:blip r:embed="rId3" cstate="print"/>
          <a:srcRect l="3687"/>
          <a:stretch>
            <a:fillRect/>
          </a:stretch>
        </p:blipFill>
        <p:spPr bwMode="auto">
          <a:xfrm>
            <a:off x="533400" y="2057400"/>
            <a:ext cx="3981450" cy="3659188"/>
          </a:xfrm>
          <a:prstGeom prst="rect">
            <a:avLst/>
          </a:prstGeom>
          <a:noFill/>
        </p:spPr>
      </p:pic>
      <p:pic>
        <p:nvPicPr>
          <p:cNvPr id="38917" name="Picture 5" descr="AirGapFaucet"/>
          <p:cNvPicPr>
            <a:picLocks noGrp="1" noChangeAspect="1" noChangeArrowheads="1"/>
          </p:cNvPicPr>
          <p:nvPr>
            <p:ph type="body" idx="1"/>
          </p:nvPr>
        </p:nvPicPr>
        <p:blipFill>
          <a:blip r:embed="rId4" cstate="print"/>
          <a:srcRect t="9077"/>
          <a:stretch>
            <a:fillRect/>
          </a:stretch>
        </p:blipFill>
        <p:spPr>
          <a:xfrm>
            <a:off x="5105400" y="2362200"/>
            <a:ext cx="3276600" cy="3352800"/>
          </a:xfrm>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a:solidFill>
                  <a:schemeClr val="accent2"/>
                </a:solidFill>
              </a:rPr>
              <a:t>Indirect Waste</a:t>
            </a:r>
          </a:p>
        </p:txBody>
      </p:sp>
      <p:pic>
        <p:nvPicPr>
          <p:cNvPr id="43012" name="Picture 4" descr="Indirect Waste"/>
          <p:cNvPicPr>
            <a:picLocks noGrp="1" noChangeAspect="1" noChangeArrowheads="1"/>
          </p:cNvPicPr>
          <p:nvPr>
            <p:ph type="body" idx="1"/>
          </p:nvPr>
        </p:nvPicPr>
        <p:blipFill>
          <a:blip r:embed="rId2" cstate="print"/>
          <a:srcRect t="12105" b="15271"/>
          <a:stretch>
            <a:fillRect/>
          </a:stretch>
        </p:blipFill>
        <p:spPr>
          <a:xfrm>
            <a:off x="1657350" y="1981200"/>
            <a:ext cx="5829300" cy="4114800"/>
          </a:xfrm>
          <a:solidFill>
            <a:srgbClr val="FF0000"/>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3CmptSinkPlumb"/>
          <p:cNvPicPr>
            <a:picLocks noChangeAspect="1" noChangeArrowheads="1"/>
          </p:cNvPicPr>
          <p:nvPr/>
        </p:nvPicPr>
        <p:blipFill>
          <a:blip r:embed="rId2" cstate="print"/>
          <a:srcRect l="14943" r="20689" b="8676"/>
          <a:stretch>
            <a:fillRect/>
          </a:stretch>
        </p:blipFill>
        <p:spPr bwMode="auto">
          <a:xfrm>
            <a:off x="2057400" y="1524000"/>
            <a:ext cx="4267200" cy="4419600"/>
          </a:xfrm>
          <a:prstGeom prst="rect">
            <a:avLst/>
          </a:prstGeom>
          <a:noFill/>
        </p:spPr>
      </p:pic>
      <p:sp>
        <p:nvSpPr>
          <p:cNvPr id="44035" name="Rectangle 3"/>
          <p:cNvSpPr>
            <a:spLocks noChangeArrowheads="1"/>
          </p:cNvSpPr>
          <p:nvPr/>
        </p:nvSpPr>
        <p:spPr bwMode="auto">
          <a:xfrm>
            <a:off x="1433513" y="152400"/>
            <a:ext cx="6224587" cy="1311275"/>
          </a:xfrm>
          <a:prstGeom prst="rect">
            <a:avLst/>
          </a:prstGeom>
          <a:noFill/>
          <a:ln w="9525">
            <a:noFill/>
            <a:miter lim="800000"/>
            <a:headEnd/>
            <a:tailEnd/>
          </a:ln>
          <a:effectLst/>
        </p:spPr>
        <p:txBody>
          <a:bodyPr wrap="none">
            <a:spAutoFit/>
          </a:bodyPr>
          <a:lstStyle/>
          <a:p>
            <a:pPr algn="ctr"/>
            <a:r>
              <a:rPr lang="en-US" sz="4000" b="1">
                <a:solidFill>
                  <a:schemeClr val="accent2"/>
                </a:solidFill>
                <a:latin typeface="Arial" charset="0"/>
              </a:rPr>
              <a:t>Plumbing at </a:t>
            </a:r>
            <a:br>
              <a:rPr lang="en-US" sz="4000" b="1">
                <a:solidFill>
                  <a:schemeClr val="accent2"/>
                </a:solidFill>
                <a:latin typeface="Arial" charset="0"/>
              </a:rPr>
            </a:br>
            <a:r>
              <a:rPr lang="en-US" sz="4000" b="1">
                <a:solidFill>
                  <a:schemeClr val="accent2"/>
                </a:solidFill>
                <a:latin typeface="Arial" charset="0"/>
              </a:rPr>
              <a:t>Three Compartment Sink</a:t>
            </a:r>
          </a:p>
        </p:txBody>
      </p:sp>
      <p:sp>
        <p:nvSpPr>
          <p:cNvPr id="44036" name="AutoShape 4"/>
          <p:cNvSpPr>
            <a:spLocks noChangeArrowheads="1"/>
          </p:cNvSpPr>
          <p:nvPr/>
        </p:nvSpPr>
        <p:spPr bwMode="auto">
          <a:xfrm rot="3367230">
            <a:off x="4038600" y="5181600"/>
            <a:ext cx="533400" cy="685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rgbClr val="FF0000"/>
            </a:solidFill>
            <a:miter lim="800000"/>
            <a:headEnd/>
            <a:tailEnd/>
          </a:ln>
          <a:effectLst/>
        </p:spPr>
        <p:txBody>
          <a:bodyPr wrap="none" anchor="ctr"/>
          <a:lstStyle/>
          <a:p>
            <a:endParaRPr lang="en-US"/>
          </a:p>
        </p:txBody>
      </p:sp>
      <p:sp>
        <p:nvSpPr>
          <p:cNvPr id="44038" name="Rectangle 6"/>
          <p:cNvSpPr>
            <a:spLocks noChangeArrowheads="1"/>
          </p:cNvSpPr>
          <p:nvPr/>
        </p:nvSpPr>
        <p:spPr bwMode="auto">
          <a:xfrm>
            <a:off x="2895600" y="5943600"/>
            <a:ext cx="4537075" cy="519113"/>
          </a:xfrm>
          <a:prstGeom prst="rect">
            <a:avLst/>
          </a:prstGeom>
          <a:noFill/>
          <a:ln w="9525">
            <a:noFill/>
            <a:miter lim="800000"/>
            <a:headEnd/>
            <a:tailEnd/>
          </a:ln>
          <a:effectLst/>
        </p:spPr>
        <p:txBody>
          <a:bodyPr wrap="none">
            <a:spAutoFit/>
          </a:bodyPr>
          <a:lstStyle/>
          <a:p>
            <a:r>
              <a:rPr lang="en-US" b="1">
                <a:solidFill>
                  <a:srgbClr val="CC0000"/>
                </a:solidFill>
                <a:latin typeface="Arial" charset="0"/>
              </a:rPr>
              <a:t>Sewage back up potential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AirGap@Floor2"/>
          <p:cNvPicPr>
            <a:picLocks noChangeAspect="1" noChangeArrowheads="1"/>
          </p:cNvPicPr>
          <p:nvPr/>
        </p:nvPicPr>
        <p:blipFill>
          <a:blip r:embed="rId2" cstate="print"/>
          <a:srcRect t="20000" b="8749"/>
          <a:stretch>
            <a:fillRect/>
          </a:stretch>
        </p:blipFill>
        <p:spPr bwMode="auto">
          <a:xfrm>
            <a:off x="5105400" y="2971800"/>
            <a:ext cx="3657600" cy="3352800"/>
          </a:xfrm>
          <a:prstGeom prst="rect">
            <a:avLst/>
          </a:prstGeom>
          <a:noFill/>
        </p:spPr>
      </p:pic>
      <p:sp>
        <p:nvSpPr>
          <p:cNvPr id="46083" name="Rectangle 3"/>
          <p:cNvSpPr>
            <a:spLocks noChangeArrowheads="1"/>
          </p:cNvSpPr>
          <p:nvPr/>
        </p:nvSpPr>
        <p:spPr bwMode="auto">
          <a:xfrm>
            <a:off x="3276600" y="533400"/>
            <a:ext cx="2444750" cy="701675"/>
          </a:xfrm>
          <a:prstGeom prst="rect">
            <a:avLst/>
          </a:prstGeom>
          <a:noFill/>
          <a:ln w="9525">
            <a:noFill/>
            <a:miter lim="800000"/>
            <a:headEnd/>
            <a:tailEnd/>
          </a:ln>
          <a:effectLst/>
        </p:spPr>
        <p:txBody>
          <a:bodyPr wrap="none">
            <a:spAutoFit/>
          </a:bodyPr>
          <a:lstStyle/>
          <a:p>
            <a:r>
              <a:rPr lang="en-US" sz="4000" b="1">
                <a:solidFill>
                  <a:schemeClr val="accent2"/>
                </a:solidFill>
                <a:latin typeface="Arial" charset="0"/>
              </a:rPr>
              <a:t>Air Break</a:t>
            </a:r>
          </a:p>
        </p:txBody>
      </p:sp>
      <p:pic>
        <p:nvPicPr>
          <p:cNvPr id="4" name="Picture 2" descr="30D">
            <a:extLst>
              <a:ext uri="{FF2B5EF4-FFF2-40B4-BE49-F238E27FC236}">
                <a16:creationId xmlns:a16="http://schemas.microsoft.com/office/drawing/2014/main" id="{D7C6B7C9-CB97-47FA-8862-8946530F6B57}"/>
              </a:ext>
            </a:extLst>
          </p:cNvPr>
          <p:cNvPicPr>
            <a:picLocks noChangeAspect="1" noChangeArrowheads="1"/>
          </p:cNvPicPr>
          <p:nvPr/>
        </p:nvPicPr>
        <p:blipFill>
          <a:blip r:embed="rId3" cstate="print">
            <a:lum bright="-6000" contrast="-6000"/>
          </a:blip>
          <a:srcRect/>
          <a:stretch>
            <a:fillRect/>
          </a:stretch>
        </p:blipFill>
        <p:spPr bwMode="auto">
          <a:xfrm>
            <a:off x="533400" y="3340244"/>
            <a:ext cx="4038600" cy="261591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Image39"/>
          <p:cNvPicPr>
            <a:picLocks noChangeAspect="1" noChangeArrowheads="1"/>
          </p:cNvPicPr>
          <p:nvPr/>
        </p:nvPicPr>
        <p:blipFill>
          <a:blip r:embed="rId2" cstate="print">
            <a:lum bright="12000"/>
          </a:blip>
          <a:srcRect/>
          <a:stretch>
            <a:fillRect/>
          </a:stretch>
        </p:blipFill>
        <p:spPr bwMode="auto">
          <a:xfrm>
            <a:off x="1676400" y="992135"/>
            <a:ext cx="6172200" cy="5880100"/>
          </a:xfrm>
          <a:prstGeom prst="rect">
            <a:avLst/>
          </a:prstGeom>
          <a:noFill/>
        </p:spPr>
      </p:pic>
      <p:sp>
        <p:nvSpPr>
          <p:cNvPr id="4" name="Rectangle 3">
            <a:extLst>
              <a:ext uri="{FF2B5EF4-FFF2-40B4-BE49-F238E27FC236}">
                <a16:creationId xmlns:a16="http://schemas.microsoft.com/office/drawing/2014/main" id="{BFD6A32E-0599-41CE-85CD-3B997BFA432A}"/>
              </a:ext>
            </a:extLst>
          </p:cNvPr>
          <p:cNvSpPr/>
          <p:nvPr/>
        </p:nvSpPr>
        <p:spPr>
          <a:xfrm>
            <a:off x="4191000" y="449656"/>
            <a:ext cx="1481496" cy="523220"/>
          </a:xfrm>
          <a:prstGeom prst="rect">
            <a:avLst/>
          </a:prstGeom>
        </p:spPr>
        <p:txBody>
          <a:bodyPr wrap="none">
            <a:spAutoFit/>
          </a:bodyPr>
          <a:lstStyle/>
          <a:p>
            <a:r>
              <a:rPr lang="en-US" b="1" dirty="0">
                <a:solidFill>
                  <a:schemeClr val="accent2"/>
                </a:solidFill>
                <a:latin typeface="Arial" charset="0"/>
              </a:rPr>
              <a:t>Air Gap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solidFill>
                  <a:srgbClr val="0000CC"/>
                </a:solidFill>
              </a:rPr>
              <a:t>Backflow Prevention Methods</a:t>
            </a:r>
          </a:p>
        </p:txBody>
      </p:sp>
      <p:sp>
        <p:nvSpPr>
          <p:cNvPr id="45059" name="Rectangle 3"/>
          <p:cNvSpPr>
            <a:spLocks noGrp="1" noChangeArrowheads="1"/>
          </p:cNvSpPr>
          <p:nvPr>
            <p:ph type="body" idx="1"/>
          </p:nvPr>
        </p:nvSpPr>
        <p:spPr/>
        <p:txBody>
          <a:bodyPr/>
          <a:lstStyle/>
          <a:p>
            <a:pPr algn="ctr"/>
            <a:r>
              <a:rPr lang="en-US" b="1" u="sng" dirty="0"/>
              <a:t>Mechanical</a:t>
            </a:r>
          </a:p>
          <a:p>
            <a:r>
              <a:rPr lang="en-US" dirty="0"/>
              <a:t>Consist of single to multiple check valves that open from the flow pressure of the potable water. Valves prevent any flow in the wrong direction.</a:t>
            </a:r>
          </a:p>
          <a:p>
            <a:pPr lvl="1" algn="ctr"/>
            <a:r>
              <a:rPr lang="en-US" dirty="0"/>
              <a:t>Atmospheric Vacuum Breaker (AVC)</a:t>
            </a:r>
          </a:p>
          <a:p>
            <a:pPr lvl="3"/>
            <a:r>
              <a:rPr lang="en-US" dirty="0"/>
              <a:t> </a:t>
            </a:r>
            <a:r>
              <a:rPr lang="en-US" sz="2800" dirty="0"/>
              <a:t>Hose Bibb Vacuum Breaker(HBVC)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288Aclosed"/>
          <p:cNvPicPr>
            <a:picLocks noChangeAspect="1" noChangeArrowheads="1"/>
          </p:cNvPicPr>
          <p:nvPr/>
        </p:nvPicPr>
        <p:blipFill>
          <a:blip r:embed="rId2" cstate="print"/>
          <a:srcRect l="19354" r="11290" b="8333"/>
          <a:stretch>
            <a:fillRect/>
          </a:stretch>
        </p:blipFill>
        <p:spPr bwMode="auto">
          <a:xfrm>
            <a:off x="990600" y="1752600"/>
            <a:ext cx="3276600" cy="3352800"/>
          </a:xfrm>
          <a:prstGeom prst="rect">
            <a:avLst/>
          </a:prstGeom>
          <a:noFill/>
        </p:spPr>
      </p:pic>
      <p:pic>
        <p:nvPicPr>
          <p:cNvPr id="48131" name="Picture 3" descr="288Aopen"/>
          <p:cNvPicPr>
            <a:picLocks noChangeAspect="1" noChangeArrowheads="1"/>
          </p:cNvPicPr>
          <p:nvPr/>
        </p:nvPicPr>
        <p:blipFill>
          <a:blip r:embed="rId3" cstate="print"/>
          <a:srcRect l="16600" t="4350" r="13559" b="-13101"/>
          <a:stretch>
            <a:fillRect/>
          </a:stretch>
        </p:blipFill>
        <p:spPr bwMode="auto">
          <a:xfrm>
            <a:off x="4876800" y="1752600"/>
            <a:ext cx="3265488" cy="3810000"/>
          </a:xfrm>
          <a:prstGeom prst="rect">
            <a:avLst/>
          </a:prstGeom>
          <a:noFill/>
        </p:spPr>
      </p:pic>
      <p:sp>
        <p:nvSpPr>
          <p:cNvPr id="48132" name="Rectangle 4"/>
          <p:cNvSpPr>
            <a:spLocks noChangeArrowheads="1"/>
          </p:cNvSpPr>
          <p:nvPr/>
        </p:nvSpPr>
        <p:spPr bwMode="auto">
          <a:xfrm>
            <a:off x="990600" y="5105400"/>
            <a:ext cx="3325813" cy="519113"/>
          </a:xfrm>
          <a:prstGeom prst="rect">
            <a:avLst/>
          </a:prstGeom>
          <a:noFill/>
          <a:ln w="9525">
            <a:noFill/>
            <a:miter lim="800000"/>
            <a:headEnd/>
            <a:tailEnd/>
          </a:ln>
          <a:effectLst/>
        </p:spPr>
        <p:txBody>
          <a:bodyPr wrap="none">
            <a:spAutoFit/>
          </a:bodyPr>
          <a:lstStyle/>
          <a:p>
            <a:r>
              <a:rPr lang="en-US" b="1">
                <a:solidFill>
                  <a:srgbClr val="3B3B3B"/>
                </a:solidFill>
                <a:latin typeface="Arial" charset="0"/>
              </a:rPr>
              <a:t>No Flow Condition</a:t>
            </a:r>
          </a:p>
        </p:txBody>
      </p:sp>
      <p:sp>
        <p:nvSpPr>
          <p:cNvPr id="48133" name="Rectangle 5"/>
          <p:cNvSpPr>
            <a:spLocks noChangeArrowheads="1"/>
          </p:cNvSpPr>
          <p:nvPr/>
        </p:nvSpPr>
        <p:spPr bwMode="auto">
          <a:xfrm>
            <a:off x="5105400" y="5105400"/>
            <a:ext cx="2752725" cy="519113"/>
          </a:xfrm>
          <a:prstGeom prst="rect">
            <a:avLst/>
          </a:prstGeom>
          <a:noFill/>
          <a:ln w="9525">
            <a:noFill/>
            <a:miter lim="800000"/>
            <a:headEnd/>
            <a:tailEnd/>
          </a:ln>
          <a:effectLst/>
        </p:spPr>
        <p:txBody>
          <a:bodyPr wrap="none">
            <a:spAutoFit/>
          </a:bodyPr>
          <a:lstStyle/>
          <a:p>
            <a:r>
              <a:rPr lang="en-US" b="1">
                <a:solidFill>
                  <a:srgbClr val="3B3B3B"/>
                </a:solidFill>
                <a:latin typeface="Arial" charset="0"/>
              </a:rPr>
              <a:t>Flow Condition</a:t>
            </a:r>
          </a:p>
        </p:txBody>
      </p:sp>
      <p:sp>
        <p:nvSpPr>
          <p:cNvPr id="48135" name="Rectangle 7"/>
          <p:cNvSpPr>
            <a:spLocks noChangeArrowheads="1"/>
          </p:cNvSpPr>
          <p:nvPr/>
        </p:nvSpPr>
        <p:spPr bwMode="auto">
          <a:xfrm>
            <a:off x="152400" y="2743200"/>
            <a:ext cx="955675" cy="519113"/>
          </a:xfrm>
          <a:prstGeom prst="rect">
            <a:avLst/>
          </a:prstGeom>
          <a:noFill/>
          <a:ln w="9525">
            <a:noFill/>
            <a:miter lim="800000"/>
            <a:headEnd/>
            <a:tailEnd/>
          </a:ln>
          <a:effectLst/>
        </p:spPr>
        <p:txBody>
          <a:bodyPr>
            <a:spAutoFit/>
          </a:bodyPr>
          <a:lstStyle/>
          <a:p>
            <a:pPr eaLnBrk="0" hangingPunct="0"/>
            <a:r>
              <a:rPr lang="en-US" b="1">
                <a:solidFill>
                  <a:srgbClr val="CC3300"/>
                </a:solidFill>
                <a:latin typeface="Arial" charset="0"/>
              </a:rPr>
              <a:t>Vent</a:t>
            </a:r>
          </a:p>
        </p:txBody>
      </p:sp>
      <p:sp>
        <p:nvSpPr>
          <p:cNvPr id="48136" name="AutoShape 8"/>
          <p:cNvSpPr>
            <a:spLocks noChangeArrowheads="1"/>
          </p:cNvSpPr>
          <p:nvPr/>
        </p:nvSpPr>
        <p:spPr bwMode="auto">
          <a:xfrm>
            <a:off x="1219200" y="2590800"/>
            <a:ext cx="609600" cy="5334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9525">
            <a:solidFill>
              <a:srgbClr val="FFFF00"/>
            </a:solidFill>
            <a:miter lim="800000"/>
            <a:headEnd/>
            <a:tailEnd/>
          </a:ln>
          <a:effectLst/>
        </p:spPr>
        <p:txBody>
          <a:bodyPr wrap="none" anchor="ctr"/>
          <a:lstStyle/>
          <a:p>
            <a:endParaRPr lang="en-US"/>
          </a:p>
        </p:txBody>
      </p:sp>
      <p:sp>
        <p:nvSpPr>
          <p:cNvPr id="48137" name="AutoShape 9"/>
          <p:cNvSpPr>
            <a:spLocks noChangeArrowheads="1"/>
          </p:cNvSpPr>
          <p:nvPr/>
        </p:nvSpPr>
        <p:spPr bwMode="auto">
          <a:xfrm rot="5369920">
            <a:off x="2518569" y="2812257"/>
            <a:ext cx="676275" cy="534987"/>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9525">
            <a:solidFill>
              <a:srgbClr val="FFFF00"/>
            </a:solidFill>
            <a:miter lim="800000"/>
            <a:headEnd/>
            <a:tailEnd/>
          </a:ln>
          <a:effectLst/>
        </p:spPr>
        <p:txBody>
          <a:bodyPr wrap="none" anchor="ctr"/>
          <a:lstStyle/>
          <a:p>
            <a:endParaRPr lang="en-US"/>
          </a:p>
        </p:txBody>
      </p:sp>
      <p:sp>
        <p:nvSpPr>
          <p:cNvPr id="48138" name="AutoShape 10"/>
          <p:cNvSpPr>
            <a:spLocks noChangeArrowheads="1"/>
          </p:cNvSpPr>
          <p:nvPr/>
        </p:nvSpPr>
        <p:spPr bwMode="auto">
          <a:xfrm>
            <a:off x="6172200" y="3429000"/>
            <a:ext cx="685800" cy="5334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rgbClr val="FFFF00"/>
            </a:solidFill>
            <a:miter lim="800000"/>
            <a:headEnd/>
            <a:tailEnd/>
          </a:ln>
          <a:effectLst/>
        </p:spPr>
        <p:txBody>
          <a:bodyPr wrap="none" anchor="ctr"/>
          <a:lstStyle/>
          <a:p>
            <a:endParaRPr lang="en-US"/>
          </a:p>
        </p:txBody>
      </p:sp>
      <p:sp>
        <p:nvSpPr>
          <p:cNvPr id="48139" name="Rectangle 11"/>
          <p:cNvSpPr>
            <a:spLocks noChangeArrowheads="1"/>
          </p:cNvSpPr>
          <p:nvPr/>
        </p:nvSpPr>
        <p:spPr bwMode="auto">
          <a:xfrm>
            <a:off x="762000" y="609600"/>
            <a:ext cx="7440613" cy="701675"/>
          </a:xfrm>
          <a:prstGeom prst="rect">
            <a:avLst/>
          </a:prstGeom>
          <a:noFill/>
          <a:ln w="9525">
            <a:noFill/>
            <a:miter lim="800000"/>
            <a:headEnd/>
            <a:tailEnd/>
          </a:ln>
          <a:effectLst/>
        </p:spPr>
        <p:txBody>
          <a:bodyPr wrap="none">
            <a:spAutoFit/>
          </a:bodyPr>
          <a:lstStyle/>
          <a:p>
            <a:r>
              <a:rPr lang="en-US" sz="4000" b="1">
                <a:solidFill>
                  <a:schemeClr val="accent2"/>
                </a:solidFill>
                <a:latin typeface="Arial" charset="0"/>
              </a:rPr>
              <a:t>Atmospheric Vacuum Breaker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solidFill>
                  <a:schemeClr val="accent2"/>
                </a:solidFill>
              </a:rPr>
              <a:t>Who is </a:t>
            </a:r>
            <a:r>
              <a:rPr lang="en-US" sz="4800">
                <a:solidFill>
                  <a:schemeClr val="accent2"/>
                </a:solidFill>
              </a:rPr>
              <a:t>regulated</a:t>
            </a:r>
            <a:r>
              <a:rPr lang="en-US">
                <a:solidFill>
                  <a:schemeClr val="accent2"/>
                </a:solidFill>
              </a:rPr>
              <a:t> under the .1700 Rules?</a:t>
            </a:r>
          </a:p>
        </p:txBody>
      </p:sp>
      <p:sp>
        <p:nvSpPr>
          <p:cNvPr id="5123" name="Rectangle 3"/>
          <p:cNvSpPr>
            <a:spLocks noGrp="1" noChangeArrowheads="1"/>
          </p:cNvSpPr>
          <p:nvPr>
            <p:ph type="body" idx="1"/>
          </p:nvPr>
        </p:nvSpPr>
        <p:spPr>
          <a:xfrm>
            <a:off x="381000" y="2362200"/>
            <a:ext cx="8382000" cy="4114800"/>
          </a:xfrm>
        </p:spPr>
        <p:txBody>
          <a:bodyPr/>
          <a:lstStyle/>
          <a:p>
            <a:pPr>
              <a:buFontTx/>
              <a:buNone/>
            </a:pPr>
            <a:r>
              <a:rPr lang="en-US" sz="3600" b="1" dirty="0">
                <a:solidFill>
                  <a:srgbClr val="3B3B3B"/>
                </a:solidFill>
              </a:rPr>
              <a:t> Non-Community supplies serving an establishment regulated under</a:t>
            </a:r>
          </a:p>
          <a:p>
            <a:pPr algn="ctr">
              <a:buFontTx/>
              <a:buNone/>
            </a:pPr>
            <a:r>
              <a:rPr lang="en-US" sz="3600" b="1" dirty="0">
                <a:solidFill>
                  <a:srgbClr val="3B3B3B"/>
                </a:solidFill>
              </a:rPr>
              <a:t> 15A NCAC 18A</a:t>
            </a:r>
          </a:p>
          <a:p>
            <a:r>
              <a:rPr lang="en-US" sz="3600" b="1" dirty="0">
                <a:solidFill>
                  <a:srgbClr val="3B3B3B"/>
                </a:solidFill>
              </a:rPr>
              <a:t>	.2800 Child Care Centers</a:t>
            </a:r>
          </a:p>
          <a:p>
            <a:pPr>
              <a:buFont typeface="Arial" panose="020B0604020202020204" pitchFamily="34" charset="0"/>
              <a:buChar char="•"/>
            </a:pPr>
            <a:r>
              <a:rPr lang="en-US" sz="3600" b="1" dirty="0">
                <a:solidFill>
                  <a:srgbClr val="3B3B3B"/>
                </a:solidFill>
              </a:rPr>
              <a:t>	.2400 Public, Private, and Religious 		   Schools</a:t>
            </a:r>
          </a:p>
          <a:p>
            <a:pPr marL="457200" lvl="1" indent="0">
              <a:buNone/>
            </a:pPr>
            <a:endParaRPr lang="en-US" sz="2400" dirty="0">
              <a:solidFill>
                <a:srgbClr val="3B3B3B"/>
              </a:solidFill>
            </a:endParaRP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osebibb"/>
          <p:cNvPicPr>
            <a:picLocks noChangeAspect="1" noChangeArrowheads="1"/>
          </p:cNvPicPr>
          <p:nvPr/>
        </p:nvPicPr>
        <p:blipFill>
          <a:blip r:embed="rId2" cstate="print"/>
          <a:srcRect l="20253" r="16455" b="10486"/>
          <a:stretch>
            <a:fillRect/>
          </a:stretch>
        </p:blipFill>
        <p:spPr bwMode="auto">
          <a:xfrm>
            <a:off x="2895600" y="1676400"/>
            <a:ext cx="3810000" cy="4038600"/>
          </a:xfrm>
          <a:prstGeom prst="rect">
            <a:avLst/>
          </a:prstGeom>
          <a:noFill/>
        </p:spPr>
      </p:pic>
      <p:sp>
        <p:nvSpPr>
          <p:cNvPr id="49155" name="Rectangle 3"/>
          <p:cNvSpPr>
            <a:spLocks noChangeArrowheads="1"/>
          </p:cNvSpPr>
          <p:nvPr/>
        </p:nvSpPr>
        <p:spPr bwMode="auto">
          <a:xfrm>
            <a:off x="1143000" y="609600"/>
            <a:ext cx="6845300" cy="701675"/>
          </a:xfrm>
          <a:prstGeom prst="rect">
            <a:avLst/>
          </a:prstGeom>
          <a:noFill/>
          <a:ln w="9525">
            <a:noFill/>
            <a:miter lim="800000"/>
            <a:headEnd/>
            <a:tailEnd/>
          </a:ln>
          <a:effectLst/>
        </p:spPr>
        <p:txBody>
          <a:bodyPr wrap="none">
            <a:spAutoFit/>
          </a:bodyPr>
          <a:lstStyle/>
          <a:p>
            <a:r>
              <a:rPr lang="en-US" sz="4000" b="1">
                <a:solidFill>
                  <a:schemeClr val="accent2"/>
                </a:solidFill>
                <a:latin typeface="Arial" charset="0"/>
              </a:rPr>
              <a:t>Hose Bibb Vacuum Breaker</a:t>
            </a:r>
          </a:p>
        </p:txBody>
      </p:sp>
      <p:sp>
        <p:nvSpPr>
          <p:cNvPr id="49156" name="Rectangle 4"/>
          <p:cNvSpPr>
            <a:spLocks noChangeArrowheads="1"/>
          </p:cNvSpPr>
          <p:nvPr/>
        </p:nvSpPr>
        <p:spPr bwMode="auto">
          <a:xfrm>
            <a:off x="1905000" y="2819400"/>
            <a:ext cx="1108075" cy="579438"/>
          </a:xfrm>
          <a:prstGeom prst="rect">
            <a:avLst/>
          </a:prstGeom>
          <a:noFill/>
          <a:ln w="9525">
            <a:noFill/>
            <a:miter lim="800000"/>
            <a:headEnd/>
            <a:tailEnd/>
          </a:ln>
          <a:effectLst/>
        </p:spPr>
        <p:txBody>
          <a:bodyPr wrap="none">
            <a:spAutoFit/>
          </a:bodyPr>
          <a:lstStyle/>
          <a:p>
            <a:pPr eaLnBrk="0" hangingPunct="0"/>
            <a:r>
              <a:rPr lang="en-US" sz="3200" b="1">
                <a:solidFill>
                  <a:srgbClr val="CC3300"/>
                </a:solidFill>
                <a:latin typeface="Arial" charset="0"/>
              </a:rPr>
              <a:t>Flow</a:t>
            </a:r>
          </a:p>
        </p:txBody>
      </p:sp>
      <p:sp>
        <p:nvSpPr>
          <p:cNvPr id="49157" name="AutoShape 5"/>
          <p:cNvSpPr>
            <a:spLocks noChangeArrowheads="1"/>
          </p:cNvSpPr>
          <p:nvPr/>
        </p:nvSpPr>
        <p:spPr bwMode="auto">
          <a:xfrm>
            <a:off x="3048000" y="2514600"/>
            <a:ext cx="304800" cy="2362200"/>
          </a:xfrm>
          <a:prstGeom prst="downArrow">
            <a:avLst>
              <a:gd name="adj1" fmla="val 50000"/>
              <a:gd name="adj2" fmla="val 193750"/>
            </a:avLst>
          </a:prstGeom>
          <a:solidFill>
            <a:srgbClr val="FF0000"/>
          </a:solidFill>
          <a:ln w="9525">
            <a:solidFill>
              <a:schemeClr val="accent2"/>
            </a:solidFill>
            <a:miter lim="800000"/>
            <a:headEnd/>
            <a:tailEnd/>
          </a:ln>
          <a:effectLst/>
        </p:spPr>
        <p:txBody>
          <a:bodyPr wrap="none" anchor="ctr"/>
          <a:lstStyle/>
          <a:p>
            <a:endParaRPr lang="en-US"/>
          </a:p>
        </p:txBody>
      </p:sp>
      <p:sp>
        <p:nvSpPr>
          <p:cNvPr id="49158" name="AutoShape 6"/>
          <p:cNvSpPr>
            <a:spLocks noChangeArrowheads="1"/>
          </p:cNvSpPr>
          <p:nvPr/>
        </p:nvSpPr>
        <p:spPr bwMode="auto">
          <a:xfrm rot="10609138">
            <a:off x="5400675" y="4119563"/>
            <a:ext cx="765175" cy="376237"/>
          </a:xfrm>
          <a:custGeom>
            <a:avLst/>
            <a:gdLst>
              <a:gd name="G0" fmla="+- 0 0 0"/>
              <a:gd name="G1" fmla="+- 11430971 0 0"/>
              <a:gd name="G2" fmla="+- 0 0 11430971"/>
              <a:gd name="G3" fmla="+- 10800 0 0"/>
              <a:gd name="G4" fmla="+- 0 0 0"/>
              <a:gd name="T0" fmla="*/ 360 256 1"/>
              <a:gd name="T1" fmla="*/ 0 256 1"/>
              <a:gd name="G5" fmla="+- G2 T0 T1"/>
              <a:gd name="G6" fmla="?: G2 G2 G5"/>
              <a:gd name="G7" fmla="+- 0 0 G6"/>
              <a:gd name="G8" fmla="+- 5400 0 0"/>
              <a:gd name="G9" fmla="+- 0 0 11430971"/>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430971"/>
              <a:gd name="G36" fmla="sin G34 11430971"/>
              <a:gd name="G37" fmla="+/ 11430971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274 w 21600"/>
              <a:gd name="T5" fmla="*/ 12 h 21600"/>
              <a:gd name="T6" fmla="*/ 2738 w 21600"/>
              <a:gd name="T7" fmla="*/ 11587 h 21600"/>
              <a:gd name="T8" fmla="*/ 10537 w 21600"/>
              <a:gd name="T9" fmla="*/ 5406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399" y="10975"/>
                  <a:pt x="5408" y="11150"/>
                  <a:pt x="5425" y="11324"/>
                </a:cubicBezTo>
                <a:lnTo>
                  <a:pt x="51" y="11849"/>
                </a:lnTo>
                <a:cubicBezTo>
                  <a:pt x="17" y="11500"/>
                  <a:pt x="0" y="11150"/>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rgbClr val="FFFF00"/>
            </a:solidFill>
            <a:miter lim="800000"/>
            <a:headEnd/>
            <a:tailEnd/>
          </a:ln>
          <a:effectLst/>
        </p:spPr>
        <p:txBody>
          <a:bodyPr wrap="none" anchor="ctr"/>
          <a:lstStyle/>
          <a:p>
            <a:endParaRPr lang="en-US"/>
          </a:p>
        </p:txBody>
      </p:sp>
      <p:sp>
        <p:nvSpPr>
          <p:cNvPr id="49160" name="Rectangle 8"/>
          <p:cNvSpPr>
            <a:spLocks noChangeArrowheads="1"/>
          </p:cNvSpPr>
          <p:nvPr/>
        </p:nvSpPr>
        <p:spPr bwMode="auto">
          <a:xfrm>
            <a:off x="5715000" y="3733800"/>
            <a:ext cx="1063625" cy="579438"/>
          </a:xfrm>
          <a:prstGeom prst="rect">
            <a:avLst/>
          </a:prstGeom>
          <a:noFill/>
          <a:ln w="9525">
            <a:noFill/>
            <a:miter lim="800000"/>
            <a:headEnd/>
            <a:tailEnd/>
          </a:ln>
          <a:effectLst/>
        </p:spPr>
        <p:txBody>
          <a:bodyPr wrap="none">
            <a:spAutoFit/>
          </a:bodyPr>
          <a:lstStyle/>
          <a:p>
            <a:pPr eaLnBrk="0" hangingPunct="0"/>
            <a:r>
              <a:rPr lang="en-US" sz="3200" b="1">
                <a:solidFill>
                  <a:srgbClr val="CC3300"/>
                </a:solidFill>
                <a:latin typeface="Arial" charset="0"/>
              </a:rPr>
              <a:t>Vent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mage32"/>
          <p:cNvPicPr>
            <a:picLocks noChangeAspect="1" noChangeArrowheads="1"/>
          </p:cNvPicPr>
          <p:nvPr/>
        </p:nvPicPr>
        <p:blipFill>
          <a:blip r:embed="rId2" cstate="print"/>
          <a:srcRect/>
          <a:stretch>
            <a:fillRect/>
          </a:stretch>
        </p:blipFill>
        <p:spPr bwMode="auto">
          <a:xfrm>
            <a:off x="1981200" y="1143000"/>
            <a:ext cx="6019800" cy="476091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VacBrkrHose"/>
          <p:cNvPicPr>
            <a:picLocks noChangeAspect="1" noChangeArrowheads="1"/>
          </p:cNvPicPr>
          <p:nvPr/>
        </p:nvPicPr>
        <p:blipFill>
          <a:blip r:embed="rId2" cstate="print"/>
          <a:srcRect/>
          <a:stretch>
            <a:fillRect/>
          </a:stretch>
        </p:blipFill>
        <p:spPr bwMode="auto">
          <a:xfrm>
            <a:off x="1828800" y="1295400"/>
            <a:ext cx="5665788" cy="4249738"/>
          </a:xfrm>
          <a:prstGeom prst="rect">
            <a:avLst/>
          </a:prstGeom>
          <a:noFill/>
        </p:spPr>
      </p:pic>
      <p:sp>
        <p:nvSpPr>
          <p:cNvPr id="51205" name="Rectangle 5"/>
          <p:cNvSpPr>
            <a:spLocks noChangeArrowheads="1"/>
          </p:cNvSpPr>
          <p:nvPr/>
        </p:nvSpPr>
        <p:spPr bwMode="auto">
          <a:xfrm>
            <a:off x="838200" y="381000"/>
            <a:ext cx="7440613" cy="701675"/>
          </a:xfrm>
          <a:prstGeom prst="rect">
            <a:avLst/>
          </a:prstGeom>
          <a:noFill/>
          <a:ln w="9525">
            <a:noFill/>
            <a:miter lim="800000"/>
            <a:headEnd/>
            <a:tailEnd/>
          </a:ln>
          <a:effectLst/>
        </p:spPr>
        <p:txBody>
          <a:bodyPr wrap="none">
            <a:spAutoFit/>
          </a:bodyPr>
          <a:lstStyle/>
          <a:p>
            <a:r>
              <a:rPr lang="en-US" sz="4000" b="1">
                <a:solidFill>
                  <a:schemeClr val="accent2"/>
                </a:solidFill>
                <a:latin typeface="Arial" charset="0"/>
              </a:rPr>
              <a:t>Atmospheric Vacuum Breaker</a:t>
            </a:r>
          </a:p>
        </p:txBody>
      </p:sp>
      <p:sp>
        <p:nvSpPr>
          <p:cNvPr id="51206" name="AutoShape 6"/>
          <p:cNvSpPr>
            <a:spLocks noChangeArrowheads="1"/>
          </p:cNvSpPr>
          <p:nvPr/>
        </p:nvSpPr>
        <p:spPr bwMode="auto">
          <a:xfrm rot="-18682685">
            <a:off x="2321719" y="1727994"/>
            <a:ext cx="1752600" cy="322262"/>
          </a:xfrm>
          <a:prstGeom prst="rightArrow">
            <a:avLst>
              <a:gd name="adj1" fmla="val 50000"/>
              <a:gd name="adj2" fmla="val 135961"/>
            </a:avLst>
          </a:prstGeom>
          <a:solidFill>
            <a:srgbClr val="FF0000"/>
          </a:solidFill>
          <a:ln w="9525">
            <a:solidFill>
              <a:srgbClr val="FFFF00"/>
            </a:solidFill>
            <a:miter lim="800000"/>
            <a:headEnd/>
            <a:tailEnd/>
          </a:ln>
          <a:effectLst/>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acBrkrDW"/>
          <p:cNvPicPr>
            <a:picLocks noChangeAspect="1" noChangeArrowheads="1"/>
          </p:cNvPicPr>
          <p:nvPr/>
        </p:nvPicPr>
        <p:blipFill>
          <a:blip r:embed="rId2" cstate="print"/>
          <a:srcRect/>
          <a:stretch>
            <a:fillRect/>
          </a:stretch>
        </p:blipFill>
        <p:spPr bwMode="auto">
          <a:xfrm>
            <a:off x="1676400" y="1600200"/>
            <a:ext cx="5894388" cy="4114800"/>
          </a:xfrm>
          <a:prstGeom prst="rect">
            <a:avLst/>
          </a:prstGeom>
          <a:noFill/>
        </p:spPr>
      </p:pic>
      <p:sp>
        <p:nvSpPr>
          <p:cNvPr id="52227" name="Rectangle 3"/>
          <p:cNvSpPr>
            <a:spLocks noChangeArrowheads="1"/>
          </p:cNvSpPr>
          <p:nvPr/>
        </p:nvSpPr>
        <p:spPr bwMode="auto">
          <a:xfrm>
            <a:off x="1371600" y="228600"/>
            <a:ext cx="6096000" cy="1066800"/>
          </a:xfrm>
          <a:prstGeom prst="rect">
            <a:avLst/>
          </a:prstGeom>
          <a:noFill/>
          <a:ln w="9525">
            <a:noFill/>
            <a:miter lim="800000"/>
            <a:headEnd/>
            <a:tailEnd/>
          </a:ln>
          <a:effectLst/>
        </p:spPr>
        <p:txBody>
          <a:bodyPr wrap="none">
            <a:spAutoFit/>
          </a:bodyPr>
          <a:lstStyle/>
          <a:p>
            <a:pPr algn="ctr"/>
            <a:r>
              <a:rPr lang="en-US" sz="3200" b="1">
                <a:solidFill>
                  <a:schemeClr val="accent2"/>
                </a:solidFill>
                <a:latin typeface="Arial" charset="0"/>
              </a:rPr>
              <a:t>Atmospheric Vacuum Breaker </a:t>
            </a:r>
          </a:p>
          <a:p>
            <a:pPr algn="ctr"/>
            <a:r>
              <a:rPr lang="en-US" sz="3200" b="1">
                <a:solidFill>
                  <a:schemeClr val="accent2"/>
                </a:solidFill>
                <a:latin typeface="Arial" charset="0"/>
              </a:rPr>
              <a:t> on Dishwasher</a:t>
            </a:r>
          </a:p>
        </p:txBody>
      </p:sp>
      <p:sp>
        <p:nvSpPr>
          <p:cNvPr id="52228" name="AutoShape 4"/>
          <p:cNvSpPr>
            <a:spLocks noChangeArrowheads="1"/>
          </p:cNvSpPr>
          <p:nvPr/>
        </p:nvSpPr>
        <p:spPr bwMode="auto">
          <a:xfrm>
            <a:off x="5791200" y="1981200"/>
            <a:ext cx="1676400" cy="228600"/>
          </a:xfrm>
          <a:prstGeom prst="leftArrow">
            <a:avLst>
              <a:gd name="adj1" fmla="val 50000"/>
              <a:gd name="adj2" fmla="val 183333"/>
            </a:avLst>
          </a:prstGeom>
          <a:solidFill>
            <a:srgbClr val="FF0000"/>
          </a:solidFill>
          <a:ln w="9525">
            <a:solidFill>
              <a:srgbClr val="FFFF00"/>
            </a:solidFill>
            <a:miter lim="800000"/>
            <a:headEnd/>
            <a:tailEnd/>
          </a:ln>
          <a:effectLst/>
        </p:spPr>
        <p:txBody>
          <a:bodyPr wrap="none" anchor="ctr"/>
          <a:lstStyle/>
          <a:p>
            <a:endParaRPr lang="en-US"/>
          </a:p>
        </p:txBody>
      </p:sp>
      <p:sp>
        <p:nvSpPr>
          <p:cNvPr id="52229" name="Rectangle 5"/>
          <p:cNvSpPr>
            <a:spLocks noChangeArrowheads="1"/>
          </p:cNvSpPr>
          <p:nvPr/>
        </p:nvSpPr>
        <p:spPr bwMode="auto">
          <a:xfrm>
            <a:off x="7620000" y="1828800"/>
            <a:ext cx="935038" cy="519113"/>
          </a:xfrm>
          <a:prstGeom prst="rect">
            <a:avLst/>
          </a:prstGeom>
          <a:noFill/>
          <a:ln w="9525">
            <a:noFill/>
            <a:miter lim="800000"/>
            <a:headEnd/>
            <a:tailEnd/>
          </a:ln>
          <a:effectLst/>
        </p:spPr>
        <p:txBody>
          <a:bodyPr wrap="none">
            <a:spAutoFit/>
          </a:bodyPr>
          <a:lstStyle/>
          <a:p>
            <a:r>
              <a:rPr lang="en-US" b="1">
                <a:solidFill>
                  <a:srgbClr val="CC3300"/>
                </a:solidFill>
                <a:latin typeface="Arial" charset="0"/>
              </a:rPr>
              <a:t>AVB</a:t>
            </a:r>
          </a:p>
        </p:txBody>
      </p:sp>
      <p:sp>
        <p:nvSpPr>
          <p:cNvPr id="52231" name="Rectangle 7"/>
          <p:cNvSpPr>
            <a:spLocks noChangeArrowheads="1"/>
          </p:cNvSpPr>
          <p:nvPr/>
        </p:nvSpPr>
        <p:spPr bwMode="auto">
          <a:xfrm>
            <a:off x="152400" y="3962400"/>
            <a:ext cx="1676400" cy="854075"/>
          </a:xfrm>
          <a:prstGeom prst="rect">
            <a:avLst/>
          </a:prstGeom>
          <a:noFill/>
          <a:ln w="9525">
            <a:noFill/>
            <a:miter lim="800000"/>
            <a:headEnd/>
            <a:tailEnd/>
          </a:ln>
          <a:effectLst/>
        </p:spPr>
        <p:txBody>
          <a:bodyPr>
            <a:spAutoFit/>
          </a:bodyPr>
          <a:lstStyle/>
          <a:p>
            <a:pPr eaLnBrk="0" hangingPunct="0">
              <a:spcBef>
                <a:spcPct val="50000"/>
              </a:spcBef>
            </a:pPr>
            <a:r>
              <a:rPr lang="en-US" sz="2000" b="1">
                <a:solidFill>
                  <a:srgbClr val="CC3300"/>
                </a:solidFill>
                <a:latin typeface="Arial" charset="0"/>
              </a:rPr>
              <a:t>Chemical </a:t>
            </a:r>
          </a:p>
          <a:p>
            <a:pPr eaLnBrk="0" hangingPunct="0">
              <a:spcBef>
                <a:spcPct val="50000"/>
              </a:spcBef>
            </a:pPr>
            <a:r>
              <a:rPr lang="en-US" sz="2000" b="1">
                <a:solidFill>
                  <a:srgbClr val="CC3300"/>
                </a:solidFill>
                <a:latin typeface="Arial" charset="0"/>
              </a:rPr>
              <a:t>Pump</a:t>
            </a:r>
          </a:p>
        </p:txBody>
      </p:sp>
      <p:sp>
        <p:nvSpPr>
          <p:cNvPr id="52232" name="AutoShape 8"/>
          <p:cNvSpPr>
            <a:spLocks noChangeArrowheads="1"/>
          </p:cNvSpPr>
          <p:nvPr/>
        </p:nvSpPr>
        <p:spPr bwMode="auto">
          <a:xfrm rot="-10789731">
            <a:off x="1447800" y="4038600"/>
            <a:ext cx="1143000" cy="228600"/>
          </a:xfrm>
          <a:prstGeom prst="leftArrow">
            <a:avLst>
              <a:gd name="adj1" fmla="val 50000"/>
              <a:gd name="adj2" fmla="val 125000"/>
            </a:avLst>
          </a:prstGeom>
          <a:solidFill>
            <a:srgbClr val="FF0000"/>
          </a:solidFill>
          <a:ln w="9525">
            <a:solidFill>
              <a:srgbClr val="FFFF00"/>
            </a:solidFill>
            <a:miter lim="800000"/>
            <a:headEnd/>
            <a:tailEnd/>
          </a:ln>
          <a:effectLst/>
        </p:spPr>
        <p:txBody>
          <a:bodyPr wrap="none" anchor="ct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0"/>
            <a:ext cx="7772400" cy="1143000"/>
          </a:xfrm>
        </p:spPr>
        <p:txBody>
          <a:bodyPr/>
          <a:lstStyle/>
          <a:p>
            <a:r>
              <a:rPr lang="en-US" sz="4000" dirty="0">
                <a:solidFill>
                  <a:schemeClr val="accent2"/>
                </a:solidFill>
              </a:rPr>
              <a:t>Water Heater Requirements</a:t>
            </a:r>
            <a:br>
              <a:rPr lang="en-US" sz="4000" dirty="0">
                <a:solidFill>
                  <a:schemeClr val="accent2"/>
                </a:solidFill>
              </a:rPr>
            </a:br>
            <a:r>
              <a:rPr lang="en-US" sz="4000" dirty="0">
                <a:solidFill>
                  <a:schemeClr val="accent2"/>
                </a:solidFill>
              </a:rPr>
              <a:t>.2815(d)</a:t>
            </a:r>
          </a:p>
        </p:txBody>
      </p:sp>
      <p:sp>
        <p:nvSpPr>
          <p:cNvPr id="54275" name="Rectangle 3"/>
          <p:cNvSpPr>
            <a:spLocks noGrp="1" noChangeArrowheads="1"/>
          </p:cNvSpPr>
          <p:nvPr>
            <p:ph type="body" idx="1"/>
          </p:nvPr>
        </p:nvSpPr>
        <p:spPr>
          <a:xfrm>
            <a:off x="685800" y="1371600"/>
            <a:ext cx="7772400" cy="4114800"/>
          </a:xfrm>
        </p:spPr>
        <p:txBody>
          <a:bodyPr/>
          <a:lstStyle/>
          <a:p>
            <a:pPr>
              <a:lnSpc>
                <a:spcPct val="90000"/>
              </a:lnSpc>
            </a:pPr>
            <a:r>
              <a:rPr lang="en-US" sz="2800" dirty="0"/>
              <a:t>W</a:t>
            </a:r>
            <a:r>
              <a:rPr lang="en-US" sz="2400" dirty="0"/>
              <a:t>ater heating equipment that is sufficient to meet the </a:t>
            </a:r>
            <a:r>
              <a:rPr lang="en-US" sz="2400" u="sng" dirty="0"/>
              <a:t>maximum</a:t>
            </a:r>
            <a:r>
              <a:rPr lang="en-US" sz="2400" dirty="0"/>
              <a:t> expected requirements of the center shall be based on the following: </a:t>
            </a:r>
          </a:p>
          <a:p>
            <a:pPr lvl="1">
              <a:lnSpc>
                <a:spcPct val="90000"/>
              </a:lnSpc>
            </a:pPr>
            <a:r>
              <a:rPr lang="en-US" dirty="0"/>
              <a:t>Number and size of sinks</a:t>
            </a:r>
          </a:p>
          <a:p>
            <a:pPr lvl="1">
              <a:lnSpc>
                <a:spcPct val="90000"/>
              </a:lnSpc>
            </a:pPr>
            <a:r>
              <a:rPr lang="en-US" dirty="0"/>
              <a:t>Capacity of dishwashing machines</a:t>
            </a:r>
          </a:p>
          <a:p>
            <a:pPr lvl="1">
              <a:lnSpc>
                <a:spcPct val="90000"/>
              </a:lnSpc>
            </a:pPr>
            <a:r>
              <a:rPr lang="en-US" dirty="0"/>
              <a:t>Capacity of laundry machines</a:t>
            </a:r>
          </a:p>
          <a:p>
            <a:pPr lvl="1">
              <a:lnSpc>
                <a:spcPct val="90000"/>
              </a:lnSpc>
            </a:pPr>
            <a:r>
              <a:rPr lang="en-US" dirty="0"/>
              <a:t>Diaper changing facilities</a:t>
            </a:r>
          </a:p>
          <a:p>
            <a:pPr lvl="1">
              <a:lnSpc>
                <a:spcPct val="90000"/>
              </a:lnSpc>
            </a:pPr>
            <a:r>
              <a:rPr lang="en-US" dirty="0"/>
              <a:t>Food service needs</a:t>
            </a:r>
          </a:p>
          <a:p>
            <a:pPr lvl="1">
              <a:lnSpc>
                <a:spcPct val="90000"/>
              </a:lnSpc>
            </a:pPr>
            <a:r>
              <a:rPr lang="en-US" dirty="0"/>
              <a:t>Cleaning needs</a:t>
            </a:r>
          </a:p>
          <a:p>
            <a:pPr lvl="1">
              <a:lnSpc>
                <a:spcPct val="90000"/>
              </a:lnSpc>
              <a:buFontTx/>
              <a:buNone/>
            </a:pPr>
            <a:endParaRPr lang="en-US" sz="2400" b="1" dirty="0"/>
          </a:p>
          <a:p>
            <a:pPr lvl="1">
              <a:lnSpc>
                <a:spcPct val="90000"/>
              </a:lnSpc>
              <a:buFontTx/>
              <a:buNone/>
            </a:pPr>
            <a:r>
              <a:rPr lang="en-US" sz="2400" b="1" dirty="0"/>
              <a:t>*  </a:t>
            </a:r>
            <a:r>
              <a:rPr lang="en-US" sz="2400" dirty="0"/>
              <a:t>For CCC fewer than 13 </a:t>
            </a:r>
            <a:r>
              <a:rPr lang="en-US" sz="2400" u="sng" dirty="0"/>
              <a:t>and</a:t>
            </a:r>
            <a:r>
              <a:rPr lang="en-US" sz="2400" dirty="0"/>
              <a:t> located in a residence existing water heater or equivalent replacement is adequate  (must meet temperature requirements)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55BA-ECE8-4EE2-92C6-FC95B670176A}"/>
              </a:ext>
            </a:extLst>
          </p:cNvPr>
          <p:cNvSpPr>
            <a:spLocks noGrp="1"/>
          </p:cNvSpPr>
          <p:nvPr>
            <p:ph type="title"/>
          </p:nvPr>
        </p:nvSpPr>
        <p:spPr/>
        <p:txBody>
          <a:bodyPr/>
          <a:lstStyle/>
          <a:p>
            <a:r>
              <a:rPr lang="en-US" dirty="0">
                <a:solidFill>
                  <a:schemeClr val="accent2"/>
                </a:solidFill>
              </a:rPr>
              <a:t>.2815(d) cont.</a:t>
            </a:r>
            <a:endParaRPr lang="en-US" dirty="0"/>
          </a:p>
        </p:txBody>
      </p:sp>
      <p:sp>
        <p:nvSpPr>
          <p:cNvPr id="112643" name="Rectangle 3"/>
          <p:cNvSpPr>
            <a:spLocks noGrp="1" noChangeArrowheads="1"/>
          </p:cNvSpPr>
          <p:nvPr>
            <p:ph idx="1"/>
          </p:nvPr>
        </p:nvSpPr>
        <p:spPr/>
        <p:txBody>
          <a:bodyPr/>
          <a:lstStyle/>
          <a:p>
            <a:pPr>
              <a:buFontTx/>
              <a:buNone/>
            </a:pPr>
            <a:r>
              <a:rPr lang="en-US" dirty="0">
                <a:solidFill>
                  <a:srgbClr val="FF3300"/>
                </a:solidFill>
              </a:rPr>
              <a:t>  hot</a:t>
            </a:r>
            <a:r>
              <a:rPr lang="en-US" dirty="0"/>
              <a:t> &amp; </a:t>
            </a:r>
            <a:r>
              <a:rPr lang="en-US" dirty="0">
                <a:solidFill>
                  <a:srgbClr val="0000CC"/>
                </a:solidFill>
              </a:rPr>
              <a:t>cold</a:t>
            </a:r>
            <a:r>
              <a:rPr lang="en-US" dirty="0"/>
              <a:t> water under pressure shall be provided in all rooms where:</a:t>
            </a:r>
          </a:p>
          <a:p>
            <a:pPr lvl="1"/>
            <a:r>
              <a:rPr lang="en-US" dirty="0"/>
              <a:t>Food is prepared</a:t>
            </a:r>
          </a:p>
          <a:p>
            <a:pPr lvl="1"/>
            <a:r>
              <a:rPr lang="en-US" dirty="0"/>
              <a:t>Utensils or equipment are washed</a:t>
            </a:r>
          </a:p>
          <a:p>
            <a:pPr lvl="1"/>
            <a:r>
              <a:rPr lang="en-US" dirty="0"/>
              <a:t>Areas where water is required for cleaning &amp; sanitizing</a:t>
            </a:r>
          </a:p>
          <a:p>
            <a:pPr lvl="1"/>
            <a:r>
              <a:rPr lang="en-US" dirty="0"/>
              <a:t>Diaper changing areas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1143000"/>
          </a:xfrm>
        </p:spPr>
        <p:txBody>
          <a:bodyPr/>
          <a:lstStyle/>
          <a:p>
            <a:r>
              <a:rPr lang="en-US" b="1" dirty="0">
                <a:solidFill>
                  <a:schemeClr val="accent2"/>
                </a:solidFill>
              </a:rPr>
              <a:t>Hot Water Requirements</a:t>
            </a:r>
            <a:br>
              <a:rPr lang="en-US" b="1" dirty="0">
                <a:solidFill>
                  <a:schemeClr val="accent2"/>
                </a:solidFill>
              </a:rPr>
            </a:br>
            <a:r>
              <a:rPr lang="en-US" b="1" dirty="0">
                <a:solidFill>
                  <a:schemeClr val="accent2"/>
                </a:solidFill>
              </a:rPr>
              <a:t>.2815(e)</a:t>
            </a:r>
            <a:br>
              <a:rPr lang="en-US" b="1" dirty="0">
                <a:solidFill>
                  <a:schemeClr val="accent2"/>
                </a:solidFill>
              </a:rPr>
            </a:br>
            <a:endParaRPr lang="en-US" sz="3200" b="1" dirty="0">
              <a:solidFill>
                <a:srgbClr val="0000CC"/>
              </a:solidFill>
            </a:endParaRPr>
          </a:p>
        </p:txBody>
      </p:sp>
      <p:sp>
        <p:nvSpPr>
          <p:cNvPr id="60419" name="Rectangle 3"/>
          <p:cNvSpPr>
            <a:spLocks noGrp="1" noChangeArrowheads="1"/>
          </p:cNvSpPr>
          <p:nvPr>
            <p:ph type="body" idx="1"/>
          </p:nvPr>
        </p:nvSpPr>
        <p:spPr>
          <a:xfrm>
            <a:off x="304800" y="1219200"/>
            <a:ext cx="8610600" cy="5486400"/>
          </a:xfrm>
        </p:spPr>
        <p:txBody>
          <a:bodyPr/>
          <a:lstStyle/>
          <a:p>
            <a:pPr>
              <a:lnSpc>
                <a:spcPct val="90000"/>
              </a:lnSpc>
            </a:pPr>
            <a:r>
              <a:rPr lang="en-US" sz="2800" dirty="0"/>
              <a:t>For cleaning &amp; sanitizing food utensils &amp; laundry	 </a:t>
            </a:r>
            <a:r>
              <a:rPr lang="en-US" sz="2800" b="1" dirty="0">
                <a:solidFill>
                  <a:srgbClr val="0000CC"/>
                </a:solidFill>
              </a:rPr>
              <a:t>min </a:t>
            </a:r>
            <a:r>
              <a:rPr lang="en-US" sz="2800" b="1" dirty="0">
                <a:solidFill>
                  <a:srgbClr val="0000CC"/>
                </a:solidFill>
                <a:cs typeface="Times New Roman" charset="0"/>
              </a:rPr>
              <a:t>120°F (item 15, 6 point provisional item-kitchen)</a:t>
            </a:r>
          </a:p>
          <a:p>
            <a:pPr>
              <a:lnSpc>
                <a:spcPct val="90000"/>
              </a:lnSpc>
              <a:buFontTx/>
              <a:buNone/>
            </a:pPr>
            <a:r>
              <a:rPr lang="en-US" sz="2800" dirty="0">
                <a:cs typeface="Times New Roman" charset="0"/>
              </a:rPr>
              <a:t>*water in areas accessible to children	</a:t>
            </a:r>
          </a:p>
          <a:p>
            <a:pPr algn="ctr">
              <a:lnSpc>
                <a:spcPct val="90000"/>
              </a:lnSpc>
              <a:buFontTx/>
              <a:buNone/>
            </a:pPr>
            <a:r>
              <a:rPr lang="en-US" sz="2800" dirty="0">
                <a:cs typeface="Times New Roman" charset="0"/>
              </a:rPr>
              <a:t>	</a:t>
            </a:r>
            <a:r>
              <a:rPr lang="en-US" sz="2800" b="1" dirty="0">
                <a:solidFill>
                  <a:srgbClr val="0000CC"/>
                </a:solidFill>
                <a:cs typeface="Times New Roman" charset="0"/>
              </a:rPr>
              <a:t>80 °-110°F (item 16, 4 point item)</a:t>
            </a:r>
          </a:p>
          <a:p>
            <a:pPr>
              <a:lnSpc>
                <a:spcPct val="90000"/>
              </a:lnSpc>
              <a:buFontTx/>
              <a:buNone/>
            </a:pPr>
            <a:r>
              <a:rPr lang="en-US" sz="2800" dirty="0">
                <a:cs typeface="Times New Roman" charset="0"/>
              </a:rPr>
              <a:t>*burn hazard (accessible to children)   	</a:t>
            </a:r>
          </a:p>
          <a:p>
            <a:pPr algn="ctr">
              <a:lnSpc>
                <a:spcPct val="90000"/>
              </a:lnSpc>
              <a:buFontTx/>
              <a:buNone/>
            </a:pPr>
            <a:r>
              <a:rPr lang="en-US" sz="2800" dirty="0">
                <a:cs typeface="Times New Roman" charset="0"/>
              </a:rPr>
              <a:t>	excess of </a:t>
            </a:r>
            <a:r>
              <a:rPr lang="en-US" sz="2800" b="1" dirty="0">
                <a:solidFill>
                  <a:srgbClr val="0000CC"/>
                </a:solidFill>
                <a:cs typeface="Times New Roman" charset="0"/>
              </a:rPr>
              <a:t>120°F (item 17, 6 point provisional item)</a:t>
            </a:r>
          </a:p>
          <a:p>
            <a:pPr>
              <a:lnSpc>
                <a:spcPct val="90000"/>
              </a:lnSpc>
              <a:buFontTx/>
              <a:buNone/>
            </a:pPr>
            <a:r>
              <a:rPr lang="en-US" sz="2800" b="1" dirty="0">
                <a:cs typeface="Times New Roman" charset="0"/>
              </a:rPr>
              <a:t>	-</a:t>
            </a:r>
            <a:r>
              <a:rPr lang="en-US" sz="2800" dirty="0" err="1">
                <a:cs typeface="Times New Roman" charset="0"/>
              </a:rPr>
              <a:t>Handwash</a:t>
            </a:r>
            <a:r>
              <a:rPr lang="en-US" sz="2800" dirty="0">
                <a:cs typeface="Times New Roman" charset="0"/>
              </a:rPr>
              <a:t> lavatories used exclusively by school aged children the minimum 80°F does not apply</a:t>
            </a:r>
          </a:p>
          <a:p>
            <a:pPr>
              <a:lnSpc>
                <a:spcPct val="90000"/>
              </a:lnSpc>
              <a:buFontTx/>
              <a:buNone/>
            </a:pPr>
            <a:r>
              <a:rPr lang="en-US" sz="2800" dirty="0">
                <a:cs typeface="Times New Roman" charset="0"/>
              </a:rPr>
              <a:t>	-Child care centers serving only school age  children are not required to provide hot water</a:t>
            </a:r>
          </a:p>
          <a:p>
            <a:pPr>
              <a:lnSpc>
                <a:spcPct val="90000"/>
              </a:lnSpc>
              <a:buFontTx/>
              <a:buNone/>
            </a:pPr>
            <a:r>
              <a:rPr lang="en-US" sz="2800" dirty="0">
                <a:cs typeface="Times New Roman" charset="0"/>
              </a:rPr>
              <a:t>	-In the event of the loss of hot water contact HD immediately</a:t>
            </a:r>
          </a:p>
          <a:p>
            <a:pPr>
              <a:lnSpc>
                <a:spcPct val="90000"/>
              </a:lnSpc>
            </a:pPr>
            <a:endParaRPr lang="en-US" sz="2800" b="1" dirty="0">
              <a:cs typeface="Times New Roman" charset="0"/>
            </a:endParaRPr>
          </a:p>
          <a:p>
            <a:pPr>
              <a:lnSpc>
                <a:spcPct val="90000"/>
              </a:lnSpc>
            </a:pPr>
            <a:endParaRPr lang="en-US" sz="28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AE72-7A0F-4717-A242-B4CB5D42A461}"/>
              </a:ext>
            </a:extLst>
          </p:cNvPr>
          <p:cNvSpPr>
            <a:spLocks noGrp="1"/>
          </p:cNvSpPr>
          <p:nvPr>
            <p:ph type="title"/>
          </p:nvPr>
        </p:nvSpPr>
        <p:spPr/>
        <p:txBody>
          <a:bodyPr/>
          <a:lstStyle/>
          <a:p>
            <a:r>
              <a:rPr lang="en-US" b="1" dirty="0">
                <a:solidFill>
                  <a:schemeClr val="accent2"/>
                </a:solidFill>
              </a:rPr>
              <a:t>Hot Water at Can/Mop Wash</a:t>
            </a:r>
            <a:br>
              <a:rPr lang="en-US" b="1" dirty="0">
                <a:solidFill>
                  <a:schemeClr val="accent2"/>
                </a:solidFill>
              </a:rPr>
            </a:br>
            <a:r>
              <a:rPr lang="en-US" b="1" dirty="0">
                <a:solidFill>
                  <a:schemeClr val="accent2"/>
                </a:solidFill>
              </a:rPr>
              <a:t>.2830(b)</a:t>
            </a:r>
            <a:endParaRPr lang="en-US" dirty="0"/>
          </a:p>
        </p:txBody>
      </p:sp>
      <p:sp>
        <p:nvSpPr>
          <p:cNvPr id="3" name="Content Placeholder 2">
            <a:extLst>
              <a:ext uri="{FF2B5EF4-FFF2-40B4-BE49-F238E27FC236}">
                <a16:creationId xmlns:a16="http://schemas.microsoft.com/office/drawing/2014/main" id="{A222F087-5ED3-48E4-AEA2-5C5BCAEA7798}"/>
              </a:ext>
            </a:extLst>
          </p:cNvPr>
          <p:cNvSpPr>
            <a:spLocks noGrp="1"/>
          </p:cNvSpPr>
          <p:nvPr>
            <p:ph idx="1"/>
          </p:nvPr>
        </p:nvSpPr>
        <p:spPr>
          <a:xfrm>
            <a:off x="304800" y="1981200"/>
            <a:ext cx="8534400" cy="4419600"/>
          </a:xfrm>
        </p:spPr>
        <p:txBody>
          <a:bodyPr/>
          <a:lstStyle/>
          <a:p>
            <a:r>
              <a:rPr lang="en-US" dirty="0"/>
              <a:t>Can/mop wash facilities </a:t>
            </a:r>
          </a:p>
          <a:p>
            <a:pPr lvl="1"/>
            <a:r>
              <a:rPr lang="en-US" dirty="0"/>
              <a:t>shall include a faucet with a threaded nozzle </a:t>
            </a:r>
          </a:p>
          <a:p>
            <a:pPr lvl="1"/>
            <a:r>
              <a:rPr lang="en-US" dirty="0"/>
              <a:t>Water of at least </a:t>
            </a:r>
            <a:r>
              <a:rPr lang="en-US" dirty="0">
                <a:solidFill>
                  <a:srgbClr val="0000CC"/>
                </a:solidFill>
              </a:rPr>
              <a:t>80°F</a:t>
            </a:r>
          </a:p>
          <a:p>
            <a:pPr lvl="1"/>
            <a:r>
              <a:rPr lang="en-US" dirty="0"/>
              <a:t>In either a designated utility sink or above a curbed impervious pad sloped to drain into wastewater</a:t>
            </a:r>
          </a:p>
          <a:p>
            <a:pPr lvl="1"/>
            <a:r>
              <a:rPr lang="en-US" dirty="0"/>
              <a:t> Can cleaning facilities approved prior to July 1, 1991 shall be approved if in good repair.</a:t>
            </a:r>
          </a:p>
          <a:p>
            <a:pPr lvl="1"/>
            <a:r>
              <a:rPr lang="en-US" dirty="0"/>
              <a:t>&lt;13 in a residence exempt</a:t>
            </a:r>
          </a:p>
        </p:txBody>
      </p:sp>
    </p:spTree>
    <p:extLst>
      <p:ext uri="{BB962C8B-B14F-4D97-AF65-F5344CB8AC3E}">
        <p14:creationId xmlns:p14="http://schemas.microsoft.com/office/powerpoint/2010/main" val="810048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457200"/>
            <a:ext cx="7772400" cy="1143000"/>
          </a:xfrm>
        </p:spPr>
        <p:txBody>
          <a:bodyPr/>
          <a:lstStyle/>
          <a:p>
            <a:r>
              <a:rPr lang="en-US" b="1" dirty="0">
                <a:solidFill>
                  <a:schemeClr val="accent2"/>
                </a:solidFill>
              </a:rPr>
              <a:t>Water Supply</a:t>
            </a:r>
            <a:br>
              <a:rPr lang="en-US" b="1" dirty="0">
                <a:solidFill>
                  <a:schemeClr val="accent2"/>
                </a:solidFill>
              </a:rPr>
            </a:br>
            <a:endParaRPr lang="en-US" sz="3200" b="1" dirty="0">
              <a:solidFill>
                <a:srgbClr val="0000CC"/>
              </a:solidFill>
            </a:endParaRPr>
          </a:p>
        </p:txBody>
      </p:sp>
      <p:sp>
        <p:nvSpPr>
          <p:cNvPr id="61443" name="Rectangle 3"/>
          <p:cNvSpPr>
            <a:spLocks noGrp="1" noChangeArrowheads="1"/>
          </p:cNvSpPr>
          <p:nvPr>
            <p:ph type="body" idx="1"/>
          </p:nvPr>
        </p:nvSpPr>
        <p:spPr>
          <a:xfrm>
            <a:off x="228600" y="1371600"/>
            <a:ext cx="8686800" cy="5181600"/>
          </a:xfrm>
        </p:spPr>
        <p:txBody>
          <a:bodyPr/>
          <a:lstStyle/>
          <a:p>
            <a:pPr algn="ctr">
              <a:buFontTx/>
              <a:buNone/>
            </a:pPr>
            <a:r>
              <a:rPr lang="en-US" u="sng" dirty="0"/>
              <a:t>Drinking fountains .2815(f)</a:t>
            </a:r>
            <a:r>
              <a:rPr lang="en-US" dirty="0"/>
              <a:t>:</a:t>
            </a:r>
          </a:p>
          <a:p>
            <a:pPr>
              <a:buFontTx/>
              <a:buNone/>
            </a:pPr>
            <a:r>
              <a:rPr lang="en-US" dirty="0"/>
              <a:t>	</a:t>
            </a:r>
            <a:r>
              <a:rPr lang="en-US" sz="2800" dirty="0"/>
              <a:t>-comply with the North Carolina Plumbing Code</a:t>
            </a:r>
          </a:p>
          <a:p>
            <a:pPr>
              <a:buFontTx/>
              <a:buNone/>
            </a:pPr>
            <a:r>
              <a:rPr lang="en-US" sz="2800" dirty="0"/>
              <a:t>	-be separate from </a:t>
            </a:r>
            <a:r>
              <a:rPr lang="en-US" sz="2800" dirty="0" err="1"/>
              <a:t>handwash</a:t>
            </a:r>
            <a:r>
              <a:rPr lang="en-US" sz="2800" dirty="0"/>
              <a:t> lavatories</a:t>
            </a:r>
          </a:p>
          <a:p>
            <a:pPr>
              <a:buFontTx/>
              <a:buNone/>
            </a:pPr>
            <a:r>
              <a:rPr lang="en-US" sz="2800" dirty="0"/>
              <a:t>	-be kept clean </a:t>
            </a:r>
          </a:p>
          <a:p>
            <a:pPr>
              <a:buFontTx/>
              <a:buNone/>
            </a:pPr>
            <a:r>
              <a:rPr lang="en-US" sz="2800" dirty="0"/>
              <a:t>	-be regulated that individual’s mouth does not come in contact with the nozzle and does not splash on the floor</a:t>
            </a:r>
          </a:p>
          <a:p>
            <a:pPr algn="ctr">
              <a:buFontTx/>
              <a:buNone/>
            </a:pPr>
            <a:r>
              <a:rPr lang="en-US" u="sng" dirty="0"/>
              <a:t>Outdoor drinking fountains .2815(g)</a:t>
            </a:r>
            <a:endParaRPr lang="en-US" dirty="0"/>
          </a:p>
          <a:p>
            <a:pPr>
              <a:buFontTx/>
              <a:buNone/>
            </a:pPr>
            <a:r>
              <a:rPr lang="en-US" sz="2800" dirty="0"/>
              <a:t>	-constructed to protect spout</a:t>
            </a:r>
          </a:p>
          <a:p>
            <a:pPr>
              <a:buFontTx/>
              <a:buNone/>
            </a:pPr>
            <a:r>
              <a:rPr lang="en-US" sz="2800" dirty="0"/>
              <a:t>	-be kept clean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dirty="0">
                <a:solidFill>
                  <a:srgbClr val="0000CC"/>
                </a:solidFill>
              </a:rPr>
              <a:t>Springs</a:t>
            </a:r>
          </a:p>
        </p:txBody>
      </p:sp>
      <p:sp>
        <p:nvSpPr>
          <p:cNvPr id="58371" name="Rectangle 3"/>
          <p:cNvSpPr>
            <a:spLocks noGrp="1" noChangeArrowheads="1"/>
          </p:cNvSpPr>
          <p:nvPr>
            <p:ph type="body" idx="1"/>
          </p:nvPr>
        </p:nvSpPr>
        <p:spPr/>
        <p:txBody>
          <a:bodyPr/>
          <a:lstStyle/>
          <a:p>
            <a:r>
              <a:rPr lang="en-US" dirty="0"/>
              <a:t>If proposed source:</a:t>
            </a:r>
          </a:p>
          <a:p>
            <a:r>
              <a:rPr lang="en-US" dirty="0"/>
              <a:t>Three step process</a:t>
            </a:r>
          </a:p>
          <a:p>
            <a:pPr lvl="1"/>
            <a:r>
              <a:rPr lang="en-US" b="1" dirty="0"/>
              <a:t>Approval of the site</a:t>
            </a:r>
            <a:r>
              <a:rPr lang="en-US" dirty="0"/>
              <a:t> (investigation)</a:t>
            </a:r>
          </a:p>
          <a:p>
            <a:pPr lvl="1"/>
            <a:r>
              <a:rPr lang="en-US" b="1" dirty="0"/>
              <a:t>Design &amp; Construction</a:t>
            </a:r>
            <a:r>
              <a:rPr lang="en-US" dirty="0"/>
              <a:t> of a collection system</a:t>
            </a:r>
          </a:p>
          <a:p>
            <a:pPr lvl="1"/>
            <a:r>
              <a:rPr lang="en-US" b="1" dirty="0"/>
              <a:t>Water sampling &amp; data collection</a:t>
            </a:r>
            <a:r>
              <a:rPr lang="en-US" dirty="0"/>
              <a:t> extensive </a:t>
            </a:r>
            <a:r>
              <a:rPr lang="en-US" b="1" dirty="0"/>
              <a:t>6</a:t>
            </a:r>
            <a:r>
              <a:rPr lang="en-US" dirty="0"/>
              <a:t> </a:t>
            </a:r>
            <a:r>
              <a:rPr lang="en-US" b="1" dirty="0"/>
              <a:t>months </a:t>
            </a:r>
            <a:r>
              <a:rPr lang="en-US" dirty="0"/>
              <a:t>(under most severe  anticipated environmental conditions)</a:t>
            </a:r>
          </a:p>
          <a:p>
            <a:pPr lvl="1"/>
            <a:r>
              <a:rPr lang="en-US" dirty="0"/>
              <a:t>Costly$$ to ensure springs as safe source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b="1" dirty="0">
                <a:solidFill>
                  <a:schemeClr val="accent2"/>
                </a:solidFill>
                <a:latin typeface="Arial" charset="0"/>
              </a:rPr>
              <a:t>Public Water Supplies</a:t>
            </a:r>
          </a:p>
        </p:txBody>
      </p:sp>
      <p:sp>
        <p:nvSpPr>
          <p:cNvPr id="10243" name="Rectangle 3"/>
          <p:cNvSpPr>
            <a:spLocks noGrp="1" noChangeArrowheads="1"/>
          </p:cNvSpPr>
          <p:nvPr>
            <p:ph type="body" idx="1"/>
          </p:nvPr>
        </p:nvSpPr>
        <p:spPr>
          <a:xfrm>
            <a:off x="685800" y="1752600"/>
            <a:ext cx="7772400" cy="4114800"/>
          </a:xfrm>
        </p:spPr>
        <p:txBody>
          <a:bodyPr/>
          <a:lstStyle/>
          <a:p>
            <a:pPr eaLnBrk="0" hangingPunct="0">
              <a:spcBef>
                <a:spcPct val="0"/>
              </a:spcBef>
              <a:buFontTx/>
              <a:buNone/>
            </a:pPr>
            <a:r>
              <a:rPr lang="en-US" sz="3600" b="1" dirty="0">
                <a:solidFill>
                  <a:srgbClr val="FAFD00"/>
                </a:solidFill>
                <a:latin typeface="Arial" charset="0"/>
              </a:rPr>
              <a:t>				</a:t>
            </a:r>
            <a:r>
              <a:rPr lang="en-US" sz="3600" b="1" dirty="0">
                <a:solidFill>
                  <a:schemeClr val="accent2"/>
                </a:solidFill>
                <a:latin typeface="Arial" charset="0"/>
              </a:rPr>
              <a:t>Community </a:t>
            </a:r>
            <a:endParaRPr lang="en-US" dirty="0">
              <a:solidFill>
                <a:schemeClr val="accent2"/>
              </a:solidFill>
              <a:latin typeface="Arial" charset="0"/>
            </a:endParaRPr>
          </a:p>
          <a:p>
            <a:endParaRPr lang="en-US" dirty="0">
              <a:solidFill>
                <a:schemeClr val="accent2"/>
              </a:solidFill>
            </a:endParaRPr>
          </a:p>
        </p:txBody>
      </p:sp>
      <p:sp>
        <p:nvSpPr>
          <p:cNvPr id="10244" name="Rectangle 4"/>
          <p:cNvSpPr>
            <a:spLocks noChangeArrowheads="1"/>
          </p:cNvSpPr>
          <p:nvPr/>
        </p:nvSpPr>
        <p:spPr bwMode="auto">
          <a:xfrm>
            <a:off x="2679612" y="2390706"/>
            <a:ext cx="4572000" cy="1061829"/>
          </a:xfrm>
          <a:prstGeom prst="rect">
            <a:avLst/>
          </a:prstGeom>
          <a:noFill/>
          <a:ln w="9525">
            <a:noFill/>
            <a:miter lim="800000"/>
            <a:headEnd/>
            <a:tailEnd/>
          </a:ln>
          <a:effectLst/>
        </p:spPr>
        <p:txBody>
          <a:bodyPr>
            <a:spAutoFit/>
          </a:bodyPr>
          <a:lstStyle/>
          <a:p>
            <a:pPr algn="ctr" eaLnBrk="0" hangingPunct="0">
              <a:spcBef>
                <a:spcPct val="50000"/>
              </a:spcBef>
            </a:pPr>
            <a:r>
              <a:rPr lang="en-US" sz="1800" b="1" dirty="0"/>
              <a:t>15 connections or 25 or more users for at least 60  days year round </a:t>
            </a:r>
          </a:p>
          <a:p>
            <a:pPr algn="ctr" eaLnBrk="0" hangingPunct="0">
              <a:spcBef>
                <a:spcPct val="50000"/>
              </a:spcBef>
            </a:pPr>
            <a:r>
              <a:rPr lang="en-US" sz="1800" b="1" dirty="0"/>
              <a:t>RESIDENTS - LIVE THERE</a:t>
            </a:r>
          </a:p>
        </p:txBody>
      </p:sp>
      <p:sp>
        <p:nvSpPr>
          <p:cNvPr id="10245" name="Rectangle 5"/>
          <p:cNvSpPr>
            <a:spLocks noChangeArrowheads="1"/>
          </p:cNvSpPr>
          <p:nvPr/>
        </p:nvSpPr>
        <p:spPr bwMode="auto">
          <a:xfrm>
            <a:off x="2914650" y="3719279"/>
            <a:ext cx="3740150" cy="641350"/>
          </a:xfrm>
          <a:prstGeom prst="rect">
            <a:avLst/>
          </a:prstGeom>
          <a:noFill/>
          <a:ln w="9525">
            <a:noFill/>
            <a:miter lim="800000"/>
            <a:headEnd/>
            <a:tailEnd/>
          </a:ln>
          <a:effectLst/>
        </p:spPr>
        <p:txBody>
          <a:bodyPr wrap="none">
            <a:spAutoFit/>
          </a:bodyPr>
          <a:lstStyle/>
          <a:p>
            <a:r>
              <a:rPr lang="en-US" sz="3600" b="1" dirty="0">
                <a:solidFill>
                  <a:schemeClr val="accent2"/>
                </a:solidFill>
                <a:latin typeface="Arial" charset="0"/>
              </a:rPr>
              <a:t>Non-Community</a:t>
            </a:r>
          </a:p>
        </p:txBody>
      </p:sp>
      <p:sp>
        <p:nvSpPr>
          <p:cNvPr id="10246" name="Rectangle 6"/>
          <p:cNvSpPr>
            <a:spLocks noChangeArrowheads="1"/>
          </p:cNvSpPr>
          <p:nvPr/>
        </p:nvSpPr>
        <p:spPr bwMode="auto">
          <a:xfrm>
            <a:off x="3200400" y="4419600"/>
            <a:ext cx="3168650" cy="366713"/>
          </a:xfrm>
          <a:prstGeom prst="rect">
            <a:avLst/>
          </a:prstGeom>
          <a:noFill/>
          <a:ln w="9525">
            <a:noFill/>
            <a:miter lim="800000"/>
            <a:headEnd/>
            <a:tailEnd/>
          </a:ln>
          <a:effectLst/>
        </p:spPr>
        <p:txBody>
          <a:bodyPr wrap="none">
            <a:spAutoFit/>
          </a:bodyPr>
          <a:lstStyle/>
          <a:p>
            <a:r>
              <a:rPr lang="en-US" sz="1800" b="1"/>
              <a:t>not a community water system</a:t>
            </a:r>
          </a:p>
        </p:txBody>
      </p:sp>
      <p:sp>
        <p:nvSpPr>
          <p:cNvPr id="10247" name="Rectangle 7"/>
          <p:cNvSpPr>
            <a:spLocks noChangeArrowheads="1"/>
          </p:cNvSpPr>
          <p:nvPr/>
        </p:nvSpPr>
        <p:spPr bwMode="auto">
          <a:xfrm>
            <a:off x="533400" y="5037137"/>
            <a:ext cx="2933700" cy="579438"/>
          </a:xfrm>
          <a:prstGeom prst="rect">
            <a:avLst/>
          </a:prstGeom>
          <a:noFill/>
          <a:ln w="9525">
            <a:noFill/>
            <a:miter lim="800000"/>
            <a:headEnd/>
            <a:tailEnd/>
          </a:ln>
          <a:effectLst/>
        </p:spPr>
        <p:txBody>
          <a:bodyPr wrap="none">
            <a:spAutoFit/>
          </a:bodyPr>
          <a:lstStyle/>
          <a:p>
            <a:r>
              <a:rPr lang="en-US" sz="3200" b="1" dirty="0">
                <a:solidFill>
                  <a:schemeClr val="accent2"/>
                </a:solidFill>
                <a:latin typeface="Arial" charset="0"/>
              </a:rPr>
              <a:t>Non-Transient</a:t>
            </a:r>
          </a:p>
        </p:txBody>
      </p:sp>
      <p:sp>
        <p:nvSpPr>
          <p:cNvPr id="10248" name="Rectangle 8"/>
          <p:cNvSpPr>
            <a:spLocks noChangeArrowheads="1"/>
          </p:cNvSpPr>
          <p:nvPr/>
        </p:nvSpPr>
        <p:spPr bwMode="auto">
          <a:xfrm>
            <a:off x="272091" y="5518095"/>
            <a:ext cx="4416081" cy="836126"/>
          </a:xfrm>
          <a:prstGeom prst="rect">
            <a:avLst/>
          </a:prstGeom>
          <a:noFill/>
          <a:ln w="9525">
            <a:noFill/>
            <a:miter lim="800000"/>
            <a:headEnd/>
            <a:tailEnd/>
          </a:ln>
          <a:effectLst/>
        </p:spPr>
        <p:txBody>
          <a:bodyPr wrap="none">
            <a:spAutoFit/>
          </a:bodyPr>
          <a:lstStyle/>
          <a:p>
            <a:pPr eaLnBrk="0" hangingPunct="0">
              <a:spcBef>
                <a:spcPts val="500"/>
              </a:spcBef>
              <a:spcAft>
                <a:spcPts val="500"/>
              </a:spcAft>
            </a:pPr>
            <a:r>
              <a:rPr lang="en-US" sz="1600" b="1" dirty="0"/>
              <a:t>At least 25 of  same persons more than 6 months</a:t>
            </a:r>
          </a:p>
          <a:p>
            <a:pPr eaLnBrk="0" hangingPunct="0">
              <a:spcBef>
                <a:spcPts val="500"/>
              </a:spcBef>
              <a:spcAft>
                <a:spcPts val="500"/>
              </a:spcAft>
            </a:pPr>
            <a:r>
              <a:rPr lang="en-US" sz="1600" b="1" dirty="0"/>
              <a:t>   </a:t>
            </a:r>
            <a:r>
              <a:rPr lang="en-US" sz="2400" b="1" dirty="0"/>
              <a:t>(Child Care Centers, Schools)</a:t>
            </a:r>
            <a:endParaRPr lang="en-US" sz="2400" dirty="0"/>
          </a:p>
        </p:txBody>
      </p:sp>
      <p:sp>
        <p:nvSpPr>
          <p:cNvPr id="10249" name="Rectangle 9"/>
          <p:cNvSpPr>
            <a:spLocks noChangeArrowheads="1"/>
          </p:cNvSpPr>
          <p:nvPr/>
        </p:nvSpPr>
        <p:spPr bwMode="auto">
          <a:xfrm>
            <a:off x="5903824" y="4927118"/>
            <a:ext cx="2009775" cy="579438"/>
          </a:xfrm>
          <a:prstGeom prst="rect">
            <a:avLst/>
          </a:prstGeom>
          <a:noFill/>
          <a:ln w="9525">
            <a:noFill/>
            <a:miter lim="800000"/>
            <a:headEnd/>
            <a:tailEnd/>
          </a:ln>
          <a:effectLst/>
        </p:spPr>
        <p:txBody>
          <a:bodyPr wrap="none">
            <a:spAutoFit/>
          </a:bodyPr>
          <a:lstStyle/>
          <a:p>
            <a:pPr eaLnBrk="0" hangingPunct="0"/>
            <a:r>
              <a:rPr lang="en-US" sz="3200" b="1" dirty="0">
                <a:solidFill>
                  <a:schemeClr val="accent2"/>
                </a:solidFill>
                <a:latin typeface="Arial" charset="0"/>
              </a:rPr>
              <a:t>Transient</a:t>
            </a:r>
          </a:p>
        </p:txBody>
      </p:sp>
      <p:sp>
        <p:nvSpPr>
          <p:cNvPr id="10251" name="Rectangle 11"/>
          <p:cNvSpPr>
            <a:spLocks noChangeArrowheads="1"/>
          </p:cNvSpPr>
          <p:nvPr/>
        </p:nvSpPr>
        <p:spPr bwMode="auto">
          <a:xfrm>
            <a:off x="4965612" y="5521761"/>
            <a:ext cx="3886200" cy="1713290"/>
          </a:xfrm>
          <a:prstGeom prst="rect">
            <a:avLst/>
          </a:prstGeom>
          <a:noFill/>
          <a:ln w="9525">
            <a:noFill/>
            <a:miter lim="800000"/>
            <a:headEnd/>
            <a:tailEnd/>
          </a:ln>
          <a:effectLst/>
        </p:spPr>
        <p:txBody>
          <a:bodyPr>
            <a:spAutoFit/>
          </a:bodyPr>
          <a:lstStyle/>
          <a:p>
            <a:pPr eaLnBrk="0" hangingPunct="0">
              <a:spcBef>
                <a:spcPct val="50000"/>
              </a:spcBef>
              <a:spcAft>
                <a:spcPts val="500"/>
              </a:spcAft>
            </a:pPr>
            <a:r>
              <a:rPr lang="en-US" sz="1400" b="1" dirty="0"/>
              <a:t>does not regularly serve at least 25 of the same more than  6 months</a:t>
            </a:r>
          </a:p>
          <a:p>
            <a:pPr eaLnBrk="0" hangingPunct="0">
              <a:spcBef>
                <a:spcPct val="50000"/>
              </a:spcBef>
              <a:spcAft>
                <a:spcPts val="500"/>
              </a:spcAft>
            </a:pPr>
            <a:r>
              <a:rPr lang="en-US" sz="1400" b="1" dirty="0"/>
              <a:t>(Gas Station, Restaurant)</a:t>
            </a:r>
            <a:endParaRPr lang="en-US" sz="3200" dirty="0"/>
          </a:p>
          <a:p>
            <a:pPr eaLnBrk="0" hangingPunct="0">
              <a:spcBef>
                <a:spcPct val="50000"/>
              </a:spcBef>
            </a:pPr>
            <a:endParaRPr lang="en-US" sz="3200" dirty="0">
              <a:solidFill>
                <a:srgbClr val="FAFD00"/>
              </a:solidFill>
              <a:latin typeface="Arial" charset="0"/>
            </a:endParaRPr>
          </a:p>
        </p:txBody>
      </p:sp>
      <p:sp>
        <p:nvSpPr>
          <p:cNvPr id="3" name="Oval 2">
            <a:extLst>
              <a:ext uri="{FF2B5EF4-FFF2-40B4-BE49-F238E27FC236}">
                <a16:creationId xmlns:a16="http://schemas.microsoft.com/office/drawing/2014/main" id="{AA1F666A-5DC4-4FB6-9649-08C6D2FCCF0F}"/>
              </a:ext>
            </a:extLst>
          </p:cNvPr>
          <p:cNvSpPr/>
          <p:nvPr/>
        </p:nvSpPr>
        <p:spPr>
          <a:xfrm>
            <a:off x="233102" y="4786313"/>
            <a:ext cx="4343400" cy="20716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solidFill>
                  <a:srgbClr val="0000CC"/>
                </a:solidFill>
              </a:rPr>
              <a:t>Things To Consider </a:t>
            </a:r>
            <a:br>
              <a:rPr lang="en-US" dirty="0">
                <a:solidFill>
                  <a:srgbClr val="0000CC"/>
                </a:solidFill>
              </a:rPr>
            </a:br>
            <a:r>
              <a:rPr lang="en-US" dirty="0">
                <a:solidFill>
                  <a:srgbClr val="0000CC"/>
                </a:solidFill>
              </a:rPr>
              <a:t>As Part of Plan Review</a:t>
            </a:r>
          </a:p>
        </p:txBody>
      </p:sp>
      <p:sp>
        <p:nvSpPr>
          <p:cNvPr id="66563" name="Rectangle 3"/>
          <p:cNvSpPr>
            <a:spLocks noGrp="1" noChangeArrowheads="1"/>
          </p:cNvSpPr>
          <p:nvPr>
            <p:ph type="body" idx="1"/>
          </p:nvPr>
        </p:nvSpPr>
        <p:spPr/>
        <p:txBody>
          <a:bodyPr/>
          <a:lstStyle/>
          <a:p>
            <a:r>
              <a:rPr lang="en-US" sz="2800" dirty="0"/>
              <a:t>When converting an existing building to childcare:</a:t>
            </a:r>
          </a:p>
          <a:p>
            <a:r>
              <a:rPr lang="en-US" sz="2800" dirty="0"/>
              <a:t>Plumbing (Plumbing Code) </a:t>
            </a:r>
          </a:p>
          <a:p>
            <a:r>
              <a:rPr lang="en-US" sz="2800" dirty="0"/>
              <a:t>Structural integrity of building </a:t>
            </a:r>
          </a:p>
          <a:p>
            <a:r>
              <a:rPr lang="en-US" sz="2800" dirty="0"/>
              <a:t>Check zoning requirements child care center may not be permittable in that area</a:t>
            </a:r>
          </a:p>
          <a:p>
            <a:r>
              <a:rPr lang="en-US" sz="2800" dirty="0"/>
              <a:t>Water heater requirements/sink requirements</a:t>
            </a:r>
          </a:p>
          <a:p>
            <a:r>
              <a:rPr lang="en-US" sz="2800" dirty="0"/>
              <a:t>Water requirements Public Water Supply/Well</a:t>
            </a:r>
          </a:p>
          <a:p>
            <a:r>
              <a:rPr lang="en-US" sz="2800" dirty="0"/>
              <a:t>Sewage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52400"/>
            <a:ext cx="7772400" cy="1143000"/>
          </a:xfrm>
        </p:spPr>
        <p:txBody>
          <a:bodyPr/>
          <a:lstStyle/>
          <a:p>
            <a:r>
              <a:rPr lang="en-US" dirty="0">
                <a:solidFill>
                  <a:srgbClr val="0000CC"/>
                </a:solidFill>
              </a:rPr>
              <a:t>Water Supply</a:t>
            </a:r>
            <a:br>
              <a:rPr lang="en-US" dirty="0">
                <a:solidFill>
                  <a:srgbClr val="0000CC"/>
                </a:solidFill>
              </a:rPr>
            </a:br>
            <a:r>
              <a:rPr lang="en-US" dirty="0">
                <a:solidFill>
                  <a:srgbClr val="0000CC"/>
                </a:solidFill>
              </a:rPr>
              <a:t>~Plan Review~ </a:t>
            </a:r>
          </a:p>
        </p:txBody>
      </p:sp>
      <p:sp>
        <p:nvSpPr>
          <p:cNvPr id="64515" name="Rectangle 3"/>
          <p:cNvSpPr>
            <a:spLocks noGrp="1" noChangeArrowheads="1"/>
          </p:cNvSpPr>
          <p:nvPr>
            <p:ph type="body" idx="1"/>
          </p:nvPr>
        </p:nvSpPr>
        <p:spPr>
          <a:xfrm>
            <a:off x="685800" y="1371600"/>
            <a:ext cx="7772400" cy="5486400"/>
          </a:xfrm>
        </p:spPr>
        <p:txBody>
          <a:bodyPr/>
          <a:lstStyle/>
          <a:p>
            <a:r>
              <a:rPr lang="en-US" dirty="0"/>
              <a:t>Public Supply –vs- Private Water Supply 						(well)</a:t>
            </a:r>
          </a:p>
          <a:p>
            <a:r>
              <a:rPr lang="en-US" dirty="0"/>
              <a:t>Documentation from PWS for groundwater serving 25 or more</a:t>
            </a:r>
          </a:p>
          <a:p>
            <a:r>
              <a:rPr lang="en-US" dirty="0"/>
              <a:t>Plumbing concerns for new &amp; existing structures </a:t>
            </a:r>
          </a:p>
          <a:p>
            <a:r>
              <a:rPr lang="en-US" dirty="0"/>
              <a:t>Temperature requirements and hot water accessibility </a:t>
            </a:r>
          </a:p>
          <a:p>
            <a:r>
              <a:rPr lang="en-US" dirty="0"/>
              <a:t>Backflow/back </a:t>
            </a:r>
            <a:r>
              <a:rPr lang="en-US" dirty="0" err="1"/>
              <a:t>siphonage</a:t>
            </a:r>
            <a:r>
              <a:rPr lang="en-US" dirty="0"/>
              <a:t> prevention </a:t>
            </a:r>
          </a:p>
          <a:p>
            <a:r>
              <a:rPr lang="en-US" dirty="0"/>
              <a:t>Anti-Scald devices-vs-tempering valves</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152400"/>
            <a:ext cx="7772400" cy="1143000"/>
          </a:xfrm>
        </p:spPr>
        <p:txBody>
          <a:bodyPr/>
          <a:lstStyle/>
          <a:p>
            <a:r>
              <a:rPr lang="en-US"/>
              <a:t>~Plan Review~</a:t>
            </a:r>
            <a:br>
              <a:rPr lang="en-US"/>
            </a:br>
            <a:r>
              <a:rPr lang="en-US" i="1">
                <a:solidFill>
                  <a:srgbClr val="0000CC"/>
                </a:solidFill>
              </a:rPr>
              <a:t>*Hot Water Heaters</a:t>
            </a:r>
            <a:r>
              <a:rPr lang="en-US">
                <a:solidFill>
                  <a:srgbClr val="0000CC"/>
                </a:solidFill>
              </a:rPr>
              <a:t>*</a:t>
            </a:r>
          </a:p>
        </p:txBody>
      </p:sp>
      <p:sp>
        <p:nvSpPr>
          <p:cNvPr id="101379" name="Rectangle 3"/>
          <p:cNvSpPr>
            <a:spLocks noGrp="1" noChangeArrowheads="1"/>
          </p:cNvSpPr>
          <p:nvPr>
            <p:ph type="body" sz="half" idx="1"/>
          </p:nvPr>
        </p:nvSpPr>
        <p:spPr>
          <a:xfrm>
            <a:off x="304800" y="1371600"/>
            <a:ext cx="3810000" cy="5029200"/>
          </a:xfrm>
        </p:spPr>
        <p:txBody>
          <a:bodyPr/>
          <a:lstStyle/>
          <a:p>
            <a:pPr>
              <a:lnSpc>
                <a:spcPct val="90000"/>
              </a:lnSpc>
              <a:buFontTx/>
              <a:buNone/>
            </a:pPr>
            <a:r>
              <a:rPr lang="en-US"/>
              <a:t>  </a:t>
            </a:r>
            <a:r>
              <a:rPr lang="en-US" u="sng"/>
              <a:t>Factors to consider</a:t>
            </a:r>
            <a:r>
              <a:rPr lang="en-US"/>
              <a:t>:</a:t>
            </a:r>
          </a:p>
          <a:p>
            <a:pPr>
              <a:lnSpc>
                <a:spcPct val="90000"/>
              </a:lnSpc>
            </a:pPr>
            <a:r>
              <a:rPr lang="en-US" i="1"/>
              <a:t># and size of sinks</a:t>
            </a:r>
          </a:p>
          <a:p>
            <a:pPr>
              <a:lnSpc>
                <a:spcPct val="90000"/>
              </a:lnSpc>
            </a:pPr>
            <a:r>
              <a:rPr lang="en-US" i="1"/>
              <a:t>Capacity of dishwashing machine</a:t>
            </a:r>
          </a:p>
          <a:p>
            <a:pPr>
              <a:lnSpc>
                <a:spcPct val="90000"/>
              </a:lnSpc>
            </a:pPr>
            <a:r>
              <a:rPr lang="en-US" i="1"/>
              <a:t>Capacity of laundry machine</a:t>
            </a:r>
          </a:p>
          <a:p>
            <a:pPr>
              <a:lnSpc>
                <a:spcPct val="90000"/>
              </a:lnSpc>
            </a:pPr>
            <a:r>
              <a:rPr lang="en-US" i="1"/>
              <a:t>Diaper changing facility</a:t>
            </a:r>
          </a:p>
          <a:p>
            <a:pPr>
              <a:lnSpc>
                <a:spcPct val="90000"/>
              </a:lnSpc>
            </a:pPr>
            <a:r>
              <a:rPr lang="en-US" i="1"/>
              <a:t>Food service needs</a:t>
            </a:r>
          </a:p>
          <a:p>
            <a:pPr>
              <a:lnSpc>
                <a:spcPct val="90000"/>
              </a:lnSpc>
            </a:pPr>
            <a:r>
              <a:rPr lang="en-US" i="1"/>
              <a:t>Is CC Center located in a residence</a:t>
            </a:r>
          </a:p>
        </p:txBody>
      </p:sp>
      <p:sp>
        <p:nvSpPr>
          <p:cNvPr id="101380" name="Rectangle 4"/>
          <p:cNvSpPr>
            <a:spLocks noGrp="1" noChangeArrowheads="1"/>
          </p:cNvSpPr>
          <p:nvPr>
            <p:ph type="body" sz="half" idx="2"/>
          </p:nvPr>
        </p:nvSpPr>
        <p:spPr>
          <a:xfrm>
            <a:off x="3962400" y="1447800"/>
            <a:ext cx="4572000" cy="5029200"/>
          </a:xfrm>
        </p:spPr>
        <p:txBody>
          <a:bodyPr/>
          <a:lstStyle/>
          <a:p>
            <a:pPr>
              <a:lnSpc>
                <a:spcPct val="90000"/>
              </a:lnSpc>
            </a:pPr>
            <a:r>
              <a:rPr lang="en-US" u="sng"/>
              <a:t>Size, Recovery &amp; Capacity </a:t>
            </a:r>
          </a:p>
          <a:p>
            <a:pPr>
              <a:lnSpc>
                <a:spcPct val="90000"/>
              </a:lnSpc>
              <a:buFontTx/>
              <a:buNone/>
            </a:pPr>
            <a:r>
              <a:rPr lang="en-US"/>
              <a:t>		</a:t>
            </a:r>
            <a:r>
              <a:rPr lang="en-US" u="sng"/>
              <a:t>Recommendations </a:t>
            </a:r>
          </a:p>
          <a:p>
            <a:pPr>
              <a:lnSpc>
                <a:spcPct val="90000"/>
              </a:lnSpc>
              <a:buFontTx/>
              <a:buNone/>
            </a:pPr>
            <a:r>
              <a:rPr lang="en-US"/>
              <a:t>        </a:t>
            </a:r>
            <a:r>
              <a:rPr lang="en-US" i="1"/>
              <a:t>*Domestic water heater*</a:t>
            </a:r>
          </a:p>
          <a:p>
            <a:pPr>
              <a:lnSpc>
                <a:spcPct val="90000"/>
              </a:lnSpc>
              <a:buFontTx/>
              <a:buNone/>
            </a:pPr>
            <a:r>
              <a:rPr lang="en-US" i="1"/>
              <a:t>	   	 </a:t>
            </a:r>
            <a:r>
              <a:rPr lang="en-US" sz="2400" i="1" u="sng"/>
              <a:t>Fewer than 13 up to 30</a:t>
            </a:r>
            <a:r>
              <a:rPr lang="en-US" sz="2400" i="1"/>
              <a:t> </a:t>
            </a:r>
          </a:p>
          <a:p>
            <a:pPr>
              <a:lnSpc>
                <a:spcPct val="90000"/>
              </a:lnSpc>
              <a:buFontTx/>
              <a:buNone/>
            </a:pPr>
            <a:r>
              <a:rPr lang="en-US" sz="2400" i="1"/>
              <a:t>	   	*Min. 40 gallon storage</a:t>
            </a:r>
          </a:p>
          <a:p>
            <a:pPr>
              <a:lnSpc>
                <a:spcPct val="90000"/>
              </a:lnSpc>
              <a:buFontTx/>
              <a:buNone/>
            </a:pPr>
            <a:r>
              <a:rPr lang="en-US" sz="2400" i="1"/>
              <a:t>	 	     </a:t>
            </a:r>
            <a:r>
              <a:rPr lang="en-US" sz="2400" i="1" u="sng"/>
              <a:t> </a:t>
            </a:r>
            <a:r>
              <a:rPr lang="en-US" sz="2400" i="1"/>
              <a:t>  	 </a:t>
            </a:r>
            <a:r>
              <a:rPr lang="en-US" sz="2400" i="1" u="sng"/>
              <a:t>30-49</a:t>
            </a:r>
          </a:p>
          <a:p>
            <a:pPr>
              <a:lnSpc>
                <a:spcPct val="90000"/>
              </a:lnSpc>
              <a:buFontTx/>
              <a:buNone/>
            </a:pPr>
            <a:r>
              <a:rPr lang="en-US" sz="2400" i="1"/>
              <a:t>	   	*Min. 50 gallon storage</a:t>
            </a:r>
          </a:p>
          <a:p>
            <a:pPr>
              <a:lnSpc>
                <a:spcPct val="90000"/>
              </a:lnSpc>
              <a:buFontTx/>
              <a:buNone/>
            </a:pPr>
            <a:r>
              <a:rPr lang="en-US" sz="2400" i="1"/>
              <a:t>	                  </a:t>
            </a:r>
            <a:r>
              <a:rPr lang="en-US" sz="2400" i="1" u="sng"/>
              <a:t>50-100</a:t>
            </a:r>
          </a:p>
          <a:p>
            <a:pPr>
              <a:lnSpc>
                <a:spcPct val="90000"/>
              </a:lnSpc>
              <a:buFontTx/>
              <a:buNone/>
            </a:pPr>
            <a:r>
              <a:rPr lang="en-US" sz="2400" i="1"/>
              <a:t>          *Min. 80 gallon storage</a:t>
            </a:r>
          </a:p>
          <a:p>
            <a:pPr>
              <a:lnSpc>
                <a:spcPct val="90000"/>
              </a:lnSpc>
              <a:buFontTx/>
              <a:buNone/>
            </a:pPr>
            <a:r>
              <a:rPr lang="en-US" sz="2400" i="1"/>
              <a:t>		          </a:t>
            </a:r>
            <a:r>
              <a:rPr lang="en-US" sz="2400" i="1" u="sng"/>
              <a:t>over 100</a:t>
            </a:r>
          </a:p>
          <a:p>
            <a:pPr>
              <a:lnSpc>
                <a:spcPct val="90000"/>
              </a:lnSpc>
              <a:buFontTx/>
              <a:buNone/>
            </a:pPr>
            <a:r>
              <a:rPr lang="en-US" sz="2400" i="1"/>
              <a:t>          *Min. 120 gallon storage</a:t>
            </a:r>
          </a:p>
          <a:p>
            <a:pPr>
              <a:lnSpc>
                <a:spcPct val="90000"/>
              </a:lnSpc>
              <a:buFontTx/>
              <a:buNone/>
            </a:pPr>
            <a:endParaRPr lang="en-US" sz="2400" i="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p:cNvGraphicFramePr>
            <a:graphicFrameLocks noChangeAspect="1"/>
          </p:cNvGraphicFramePr>
          <p:nvPr>
            <p:extLst>
              <p:ext uri="{D42A27DB-BD31-4B8C-83A1-F6EECF244321}">
                <p14:modId xmlns:p14="http://schemas.microsoft.com/office/powerpoint/2010/main" val="235082219"/>
              </p:ext>
            </p:extLst>
          </p:nvPr>
        </p:nvGraphicFramePr>
        <p:xfrm>
          <a:off x="2057400" y="2057400"/>
          <a:ext cx="5410200" cy="4558703"/>
        </p:xfrm>
        <a:graphic>
          <a:graphicData uri="http://schemas.openxmlformats.org/presentationml/2006/ole">
            <mc:AlternateContent xmlns:mc="http://schemas.openxmlformats.org/markup-compatibility/2006">
              <mc:Choice xmlns:v="urn:schemas-microsoft-com:vml" Requires="v">
                <p:oleObj name="Worksheet" r:id="rId2" imgW="8001000" imgH="6319800" progId="Excel.Sheet.8">
                  <p:embed/>
                </p:oleObj>
              </mc:Choice>
              <mc:Fallback>
                <p:oleObj name="Worksheet" r:id="rId2" imgW="8001000" imgH="6319800" progId="Excel.Sheet.8">
                  <p:embed/>
                  <p:pic>
                    <p:nvPicPr>
                      <p:cNvPr id="1024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5410200" cy="4558703"/>
                      </a:xfrm>
                      <a:prstGeom prst="rect">
                        <a:avLst/>
                      </a:prstGeom>
                      <a:noFill/>
                      <a:ln>
                        <a:noFill/>
                      </a:ln>
                      <a:effectLst/>
                    </p:spPr>
                  </p:pic>
                </p:oleObj>
              </mc:Fallback>
            </mc:AlternateContent>
          </a:graphicData>
        </a:graphic>
      </p:graphicFrame>
      <p:sp>
        <p:nvSpPr>
          <p:cNvPr id="102403" name="Rectangle 3"/>
          <p:cNvSpPr>
            <a:spLocks noChangeArrowheads="1"/>
          </p:cNvSpPr>
          <p:nvPr/>
        </p:nvSpPr>
        <p:spPr bwMode="auto">
          <a:xfrm>
            <a:off x="152400" y="225855"/>
            <a:ext cx="8839200" cy="1569660"/>
          </a:xfrm>
          <a:prstGeom prst="rect">
            <a:avLst/>
          </a:prstGeom>
          <a:noFill/>
          <a:ln w="9525">
            <a:noFill/>
            <a:miter lim="800000"/>
            <a:headEnd/>
            <a:tailEnd/>
          </a:ln>
          <a:effectLst/>
        </p:spPr>
        <p:txBody>
          <a:bodyPr>
            <a:spAutoFit/>
          </a:bodyPr>
          <a:lstStyle/>
          <a:p>
            <a:pPr algn="ctr"/>
            <a:r>
              <a:rPr lang="en-US" sz="3200" dirty="0">
                <a:solidFill>
                  <a:schemeClr val="tx2"/>
                </a:solidFill>
              </a:rPr>
              <a:t>~Plan Review~</a:t>
            </a:r>
            <a:br>
              <a:rPr lang="en-US" sz="3200" dirty="0">
                <a:solidFill>
                  <a:schemeClr val="tx2"/>
                </a:solidFill>
              </a:rPr>
            </a:br>
            <a:r>
              <a:rPr lang="en-US" sz="3200" i="1" dirty="0">
                <a:solidFill>
                  <a:srgbClr val="0000CC"/>
                </a:solidFill>
              </a:rPr>
              <a:t>*Hot Water Heaters</a:t>
            </a:r>
            <a:r>
              <a:rPr lang="en-US" sz="3200" dirty="0">
                <a:solidFill>
                  <a:srgbClr val="0000CC"/>
                </a:solidFill>
              </a:rPr>
              <a:t>*</a:t>
            </a:r>
          </a:p>
          <a:p>
            <a:pPr algn="ctr"/>
            <a:r>
              <a:rPr lang="en-US" sz="3200" dirty="0">
                <a:solidFill>
                  <a:schemeClr val="accent2"/>
                </a:solidFill>
                <a:hlinkClick r:id="rId4">
                  <a:extLst>
                    <a:ext uri="{A12FA001-AC4F-418D-AE19-62706E023703}">
                      <ahyp:hlinkClr xmlns:ahyp="http://schemas.microsoft.com/office/drawing/2018/hyperlinkcolor" val="tx"/>
                    </a:ext>
                  </a:extLst>
                </a:hlinkClick>
              </a:rPr>
              <a:t>WaterHeaterCalculator-0713.xls (live.com)</a:t>
            </a:r>
            <a:endParaRPr lang="en-US" sz="3200" dirty="0">
              <a:solidFill>
                <a:schemeClr val="accent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609600"/>
            <a:ext cx="9753600" cy="1143000"/>
          </a:xfrm>
        </p:spPr>
        <p:txBody>
          <a:bodyPr/>
          <a:lstStyle/>
          <a:p>
            <a:r>
              <a:rPr lang="en-US" dirty="0">
                <a:solidFill>
                  <a:srgbClr val="0000CC"/>
                </a:solidFill>
              </a:rPr>
              <a:t>~Plan Review~</a:t>
            </a:r>
            <a:br>
              <a:rPr lang="en-US" dirty="0">
                <a:solidFill>
                  <a:srgbClr val="0000CC"/>
                </a:solidFill>
              </a:rPr>
            </a:br>
            <a:r>
              <a:rPr lang="en-US" sz="3600" i="1" dirty="0">
                <a:solidFill>
                  <a:srgbClr val="0000CC"/>
                </a:solidFill>
              </a:rPr>
              <a:t>*Tempering Valve-vs- Anti-scald device </a:t>
            </a:r>
            <a:r>
              <a:rPr lang="en-US" sz="3600" dirty="0">
                <a:solidFill>
                  <a:srgbClr val="0000CC"/>
                </a:solidFill>
              </a:rPr>
              <a:t>*</a:t>
            </a:r>
          </a:p>
        </p:txBody>
      </p:sp>
      <p:sp>
        <p:nvSpPr>
          <p:cNvPr id="93187" name="Rectangle 3"/>
          <p:cNvSpPr>
            <a:spLocks noGrp="1" noChangeArrowheads="1"/>
          </p:cNvSpPr>
          <p:nvPr>
            <p:ph type="body" idx="1"/>
          </p:nvPr>
        </p:nvSpPr>
        <p:spPr/>
        <p:txBody>
          <a:bodyPr/>
          <a:lstStyle/>
          <a:p>
            <a:r>
              <a:rPr lang="en-US" sz="2800" dirty="0">
                <a:solidFill>
                  <a:srgbClr val="000000"/>
                </a:solidFill>
                <a:latin typeface="Times New Roman" panose="02020603050405020304" pitchFamily="18" charset="0"/>
                <a:ea typeface="Arial Unicode MS" pitchFamily="34" charset="-128"/>
                <a:cs typeface="Times New Roman" panose="02020603050405020304" pitchFamily="18" charset="0"/>
              </a:rPr>
              <a:t>A tempering valve is meant to be used as a "BTU conserver", while a true anti-scald valve is recognized as a "safety" valve. Manufacturers and installers must understand the difference between these two valves, especially as they relate to safety and legal ramifications.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sz="half" idx="2"/>
          </p:nvPr>
        </p:nvSpPr>
        <p:spPr>
          <a:xfrm>
            <a:off x="4343400" y="1676400"/>
            <a:ext cx="4648200" cy="4114800"/>
          </a:xfrm>
        </p:spPr>
        <p:txBody>
          <a:bodyPr/>
          <a:lstStyle/>
          <a:p>
            <a:r>
              <a:rPr lang="en-US" sz="2000" dirty="0">
                <a:solidFill>
                  <a:srgbClr val="000000"/>
                </a:solidFill>
                <a:ea typeface="Arial Unicode MS" pitchFamily="34" charset="-128"/>
                <a:cs typeface="Arial Unicode MS" pitchFamily="34" charset="-128"/>
              </a:rPr>
              <a:t>The manufacturer, as indicated in Figure 2, has made sure to point out that these tempering valves are not to be used to provide anti-scald service.</a:t>
            </a:r>
          </a:p>
          <a:p>
            <a:endParaRPr lang="en-US" sz="2000" dirty="0">
              <a:solidFill>
                <a:srgbClr val="000000"/>
              </a:solidFill>
            </a:endParaRPr>
          </a:p>
        </p:txBody>
      </p:sp>
      <p:pic>
        <p:nvPicPr>
          <p:cNvPr id="94211" name="Picture 3" descr="http://www.solar-rating.org/EDUCATION/images/mixingvalve.jpg"/>
          <p:cNvPicPr>
            <a:picLocks noGrp="1" noChangeAspect="1" noChangeArrowheads="1"/>
          </p:cNvPicPr>
          <p:nvPr>
            <p:ph type="body" sz="half" idx="1"/>
          </p:nvPr>
        </p:nvPicPr>
        <p:blipFill>
          <a:blip r:embed="rId2" r:link="rId3" cstate="print"/>
          <a:srcRect/>
          <a:stretch>
            <a:fillRect/>
          </a:stretch>
        </p:blipFill>
        <p:spPr>
          <a:xfrm>
            <a:off x="139261" y="2724807"/>
            <a:ext cx="4369673" cy="4133194"/>
          </a:xfrm>
          <a:noFill/>
          <a:ln/>
        </p:spPr>
      </p:pic>
      <p:sp>
        <p:nvSpPr>
          <p:cNvPr id="94212" name="Rectangle 4"/>
          <p:cNvSpPr>
            <a:spLocks noChangeArrowheads="1"/>
          </p:cNvSpPr>
          <p:nvPr/>
        </p:nvSpPr>
        <p:spPr bwMode="auto">
          <a:xfrm>
            <a:off x="2903538" y="2271713"/>
            <a:ext cx="9144000" cy="0"/>
          </a:xfrm>
          <a:prstGeom prst="rect">
            <a:avLst/>
          </a:prstGeom>
          <a:noFill/>
          <a:ln w="9525">
            <a:noFill/>
            <a:miter lim="800000"/>
            <a:headEnd/>
            <a:tailEnd/>
          </a:ln>
          <a:effectLst/>
        </p:spPr>
        <p:txBody>
          <a:bodyPr>
            <a:spAutoFit/>
          </a:bodyPr>
          <a:lstStyle/>
          <a:p>
            <a:endParaRPr lang="en-US"/>
          </a:p>
        </p:txBody>
      </p:sp>
      <p:pic>
        <p:nvPicPr>
          <p:cNvPr id="94213" name="Picture 5" descr="http://www.solar-rating.org/EDUCATION/images/mixingwarning.jpg"/>
          <p:cNvPicPr>
            <a:picLocks noChangeAspect="1" noChangeArrowheads="1"/>
          </p:cNvPicPr>
          <p:nvPr/>
        </p:nvPicPr>
        <p:blipFill>
          <a:blip r:embed="rId4" r:link="rId5" cstate="print"/>
          <a:srcRect/>
          <a:stretch>
            <a:fillRect/>
          </a:stretch>
        </p:blipFill>
        <p:spPr bwMode="auto">
          <a:xfrm>
            <a:off x="4572000" y="3468688"/>
            <a:ext cx="4114800" cy="2855912"/>
          </a:xfrm>
          <a:prstGeom prst="rect">
            <a:avLst/>
          </a:prstGeom>
          <a:noFill/>
        </p:spPr>
      </p:pic>
      <p:sp>
        <p:nvSpPr>
          <p:cNvPr id="94214" name="Rectangle 6"/>
          <p:cNvSpPr>
            <a:spLocks noGrp="1" noChangeArrowheads="1"/>
          </p:cNvSpPr>
          <p:nvPr>
            <p:ph type="title"/>
          </p:nvPr>
        </p:nvSpPr>
        <p:spPr>
          <a:xfrm>
            <a:off x="152400" y="1752600"/>
            <a:ext cx="4419600" cy="1295400"/>
          </a:xfrm>
          <a:noFill/>
          <a:ln/>
        </p:spPr>
        <p:txBody>
          <a:bodyPr/>
          <a:lstStyle/>
          <a:p>
            <a:pPr algn="l">
              <a:spcBef>
                <a:spcPct val="20000"/>
              </a:spcBef>
              <a:buFontTx/>
              <a:buChar char="•"/>
            </a:pPr>
            <a:r>
              <a:rPr lang="en-US" sz="2000" dirty="0">
                <a:solidFill>
                  <a:srgbClr val="000000"/>
                </a:solidFill>
                <a:latin typeface="Times New Roman" panose="02020603050405020304" pitchFamily="18" charset="0"/>
                <a:ea typeface="Arial Unicode MS" pitchFamily="34" charset="-128"/>
                <a:cs typeface="Times New Roman" panose="02020603050405020304" pitchFamily="18" charset="0"/>
              </a:rPr>
              <a:t>Figure 1 illustrates a standard "tempering" valve that is meant to be used as a "hot water extender" and not as a "safety" device.</a:t>
            </a:r>
          </a:p>
        </p:txBody>
      </p:sp>
      <p:sp>
        <p:nvSpPr>
          <p:cNvPr id="94215" name="Rectangle 7"/>
          <p:cNvSpPr>
            <a:spLocks noChangeArrowheads="1"/>
          </p:cNvSpPr>
          <p:nvPr/>
        </p:nvSpPr>
        <p:spPr bwMode="auto">
          <a:xfrm>
            <a:off x="644525" y="228600"/>
            <a:ext cx="7854950" cy="1311275"/>
          </a:xfrm>
          <a:prstGeom prst="rect">
            <a:avLst/>
          </a:prstGeom>
          <a:noFill/>
          <a:ln w="9525">
            <a:noFill/>
            <a:miter lim="800000"/>
            <a:headEnd/>
            <a:tailEnd/>
          </a:ln>
          <a:effectLst/>
        </p:spPr>
        <p:txBody>
          <a:bodyPr wrap="none">
            <a:spAutoFit/>
          </a:bodyPr>
          <a:lstStyle/>
          <a:p>
            <a:pPr algn="ctr"/>
            <a:r>
              <a:rPr lang="en-US" sz="4400" dirty="0">
                <a:solidFill>
                  <a:srgbClr val="0000CC"/>
                </a:solidFill>
              </a:rPr>
              <a:t>~Plan Review~</a:t>
            </a:r>
            <a:br>
              <a:rPr lang="en-US" sz="4400" dirty="0">
                <a:solidFill>
                  <a:srgbClr val="0000CC"/>
                </a:solidFill>
              </a:rPr>
            </a:br>
            <a:r>
              <a:rPr lang="en-US" sz="3600" i="1" dirty="0">
                <a:solidFill>
                  <a:srgbClr val="0000CC"/>
                </a:solidFill>
              </a:rPr>
              <a:t>*Tempering Valve-vs- Anti-scald device </a:t>
            </a:r>
            <a:r>
              <a:rPr lang="en-US" sz="3600" dirty="0">
                <a:solidFill>
                  <a:srgbClr val="0000CC"/>
                </a:solidFill>
              </a:rPr>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a:solidFill>
                  <a:srgbClr val="0000CC"/>
                </a:solidFill>
              </a:rPr>
              <a:t>~Anti Scald Devices~</a:t>
            </a:r>
            <a:br>
              <a:rPr lang="en-US" dirty="0">
                <a:solidFill>
                  <a:srgbClr val="0000CC"/>
                </a:solidFill>
              </a:rPr>
            </a:br>
            <a:r>
              <a:rPr lang="en-US" dirty="0"/>
              <a:t>(Thermostatic Mixing Valves)</a:t>
            </a:r>
          </a:p>
        </p:txBody>
      </p:sp>
      <p:sp>
        <p:nvSpPr>
          <p:cNvPr id="95235" name="Rectangle 3"/>
          <p:cNvSpPr>
            <a:spLocks noGrp="1" noChangeArrowheads="1"/>
          </p:cNvSpPr>
          <p:nvPr>
            <p:ph type="body" idx="1"/>
          </p:nvPr>
        </p:nvSpPr>
        <p:spPr/>
        <p:txBody>
          <a:bodyPr/>
          <a:lstStyle/>
          <a:p>
            <a:endParaRPr lang="en-US" sz="2800" b="1" dirty="0">
              <a:latin typeface="Arial" charset="0"/>
              <a:cs typeface="Arial" charset="0"/>
            </a:endParaRPr>
          </a:p>
          <a:p>
            <a:r>
              <a:rPr lang="en-US" sz="2800" b="1" dirty="0">
                <a:cs typeface="Arial" charset="0"/>
              </a:rPr>
              <a:t>How do Thermostatic Mixing Valves work?</a:t>
            </a:r>
            <a:br>
              <a:rPr lang="en-US" sz="1800" dirty="0">
                <a:cs typeface="Arial" charset="0"/>
              </a:rPr>
            </a:br>
            <a:r>
              <a:rPr lang="en-US" sz="2400" dirty="0">
                <a:cs typeface="Arial" charset="0"/>
              </a:rPr>
              <a:t>TMV's blend hot water with cold water to produce water for direct ablutionary use. It incorporates a temperature sensitive element that reacts to water temperature entering the TMV. It reacts by controlling the travel of a shuttle, automatically adjusting the amount of hot and cold water entering the valve to deliver stable temperature warm water. </a:t>
            </a:r>
            <a:br>
              <a:rPr lang="en-US" sz="2400" dirty="0">
                <a:cs typeface="Arial" charset="0"/>
              </a:rPr>
            </a:br>
            <a:endParaRPr lang="en-US" sz="2400" dirty="0">
              <a:cs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28600" y="609600"/>
            <a:ext cx="8686800" cy="1143000"/>
          </a:xfrm>
        </p:spPr>
        <p:txBody>
          <a:bodyPr/>
          <a:lstStyle/>
          <a:p>
            <a:r>
              <a:rPr lang="en-US" dirty="0">
                <a:solidFill>
                  <a:srgbClr val="0000CC"/>
                </a:solidFill>
              </a:rPr>
              <a:t>~Anti Scald Temperature Valves~</a:t>
            </a:r>
          </a:p>
        </p:txBody>
      </p:sp>
      <p:sp>
        <p:nvSpPr>
          <p:cNvPr id="97283" name="Rectangle 3"/>
          <p:cNvSpPr>
            <a:spLocks noChangeArrowheads="1"/>
          </p:cNvSpPr>
          <p:nvPr/>
        </p:nvSpPr>
        <p:spPr bwMode="auto">
          <a:xfrm>
            <a:off x="2903538" y="2320925"/>
            <a:ext cx="9144000" cy="0"/>
          </a:xfrm>
          <a:prstGeom prst="rect">
            <a:avLst/>
          </a:prstGeom>
          <a:noFill/>
          <a:ln w="9525">
            <a:noFill/>
            <a:miter lim="800000"/>
            <a:headEnd/>
            <a:tailEnd/>
          </a:ln>
          <a:effectLst/>
        </p:spPr>
        <p:txBody>
          <a:bodyPr>
            <a:spAutoFit/>
          </a:bodyPr>
          <a:lstStyle/>
          <a:p>
            <a:endParaRPr lang="en-US"/>
          </a:p>
        </p:txBody>
      </p:sp>
      <p:pic>
        <p:nvPicPr>
          <p:cNvPr id="97284" name="Picture 4" descr="http://www.solar-rating.org/EDUCATION/images/antiscald.jpg"/>
          <p:cNvPicPr>
            <a:picLocks noChangeAspect="1" noChangeArrowheads="1"/>
          </p:cNvPicPr>
          <p:nvPr/>
        </p:nvPicPr>
        <p:blipFill>
          <a:blip r:embed="rId2" r:link="rId3" cstate="print"/>
          <a:srcRect/>
          <a:stretch>
            <a:fillRect/>
          </a:stretch>
        </p:blipFill>
        <p:spPr bwMode="auto">
          <a:xfrm>
            <a:off x="381000" y="1752600"/>
            <a:ext cx="3962400" cy="2633663"/>
          </a:xfrm>
          <a:prstGeom prst="rect">
            <a:avLst/>
          </a:prstGeom>
          <a:noFill/>
        </p:spPr>
      </p:pic>
      <p:sp>
        <p:nvSpPr>
          <p:cNvPr id="97285" name="Rectangle 5"/>
          <p:cNvSpPr>
            <a:spLocks noChangeArrowheads="1"/>
          </p:cNvSpPr>
          <p:nvPr/>
        </p:nvSpPr>
        <p:spPr bwMode="auto">
          <a:xfrm>
            <a:off x="2884488" y="2347913"/>
            <a:ext cx="9144000" cy="0"/>
          </a:xfrm>
          <a:prstGeom prst="rect">
            <a:avLst/>
          </a:prstGeom>
          <a:noFill/>
          <a:ln w="9525">
            <a:noFill/>
            <a:miter lim="800000"/>
            <a:headEnd/>
            <a:tailEnd/>
          </a:ln>
          <a:effectLst/>
        </p:spPr>
        <p:txBody>
          <a:bodyPr>
            <a:spAutoFit/>
          </a:bodyPr>
          <a:lstStyle/>
          <a:p>
            <a:endParaRPr lang="en-US"/>
          </a:p>
        </p:txBody>
      </p:sp>
      <p:pic>
        <p:nvPicPr>
          <p:cNvPr id="97286" name="Picture 6" descr="http://www.solar-rating.org/EDUCATION/images/antiscldset.jpg"/>
          <p:cNvPicPr>
            <a:picLocks noChangeAspect="1" noChangeArrowheads="1"/>
          </p:cNvPicPr>
          <p:nvPr/>
        </p:nvPicPr>
        <p:blipFill>
          <a:blip r:embed="rId4" r:link="rId5" cstate="print"/>
          <a:srcRect/>
          <a:stretch>
            <a:fillRect/>
          </a:stretch>
        </p:blipFill>
        <p:spPr bwMode="auto">
          <a:xfrm>
            <a:off x="4572000" y="3616325"/>
            <a:ext cx="4343400" cy="278447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81000" y="609600"/>
            <a:ext cx="9753600" cy="1143000"/>
          </a:xfrm>
        </p:spPr>
        <p:txBody>
          <a:bodyPr/>
          <a:lstStyle/>
          <a:p>
            <a:r>
              <a:rPr lang="en-US" dirty="0">
                <a:solidFill>
                  <a:srgbClr val="0000CC"/>
                </a:solidFill>
              </a:rPr>
              <a:t>~Plan Review~</a:t>
            </a:r>
            <a:br>
              <a:rPr lang="en-US" dirty="0">
                <a:solidFill>
                  <a:srgbClr val="0000CC"/>
                </a:solidFill>
              </a:rPr>
            </a:br>
            <a:endParaRPr lang="en-US" sz="3600" dirty="0">
              <a:solidFill>
                <a:srgbClr val="0000CC"/>
              </a:solidFill>
            </a:endParaRPr>
          </a:p>
        </p:txBody>
      </p:sp>
      <p:sp>
        <p:nvSpPr>
          <p:cNvPr id="99331" name="Rectangle 3"/>
          <p:cNvSpPr>
            <a:spLocks noGrp="1" noChangeArrowheads="1"/>
          </p:cNvSpPr>
          <p:nvPr>
            <p:ph type="body" idx="1"/>
          </p:nvPr>
        </p:nvSpPr>
        <p:spPr/>
        <p:txBody>
          <a:bodyPr/>
          <a:lstStyle/>
          <a:p>
            <a:pPr>
              <a:lnSpc>
                <a:spcPct val="90000"/>
              </a:lnSpc>
            </a:pPr>
            <a:r>
              <a:rPr lang="en-US" sz="2400" dirty="0">
                <a:solidFill>
                  <a:srgbClr val="000000"/>
                </a:solidFill>
                <a:ea typeface="Arial Unicode MS" pitchFamily="34" charset="-128"/>
                <a:cs typeface="Arial Unicode MS" pitchFamily="34" charset="-128"/>
              </a:rPr>
              <a:t>Do plumbing fixtures and connections meet NC Plumbing Code?</a:t>
            </a:r>
          </a:p>
          <a:p>
            <a:pPr>
              <a:lnSpc>
                <a:spcPct val="90000"/>
              </a:lnSpc>
            </a:pPr>
            <a:r>
              <a:rPr lang="en-US" sz="2400" dirty="0">
                <a:solidFill>
                  <a:srgbClr val="000000"/>
                </a:solidFill>
                <a:ea typeface="Arial Unicode MS" pitchFamily="34" charset="-128"/>
                <a:cs typeface="Arial Unicode MS" pitchFamily="34" charset="-128"/>
              </a:rPr>
              <a:t>Approved backflow prevention device protect all water lines subject to backflow, back pressure or back </a:t>
            </a:r>
            <a:r>
              <a:rPr lang="en-US" sz="2400" dirty="0" err="1">
                <a:solidFill>
                  <a:srgbClr val="000000"/>
                </a:solidFill>
                <a:ea typeface="Arial Unicode MS" pitchFamily="34" charset="-128"/>
                <a:cs typeface="Arial Unicode MS" pitchFamily="34" charset="-128"/>
              </a:rPr>
              <a:t>siphonage</a:t>
            </a:r>
            <a:r>
              <a:rPr lang="en-US" sz="2400" dirty="0">
                <a:solidFill>
                  <a:srgbClr val="000000"/>
                </a:solidFill>
                <a:ea typeface="Arial Unicode MS" pitchFamily="34" charset="-128"/>
                <a:cs typeface="Arial Unicode MS" pitchFamily="34" charset="-128"/>
              </a:rPr>
              <a:t>? </a:t>
            </a:r>
          </a:p>
          <a:p>
            <a:pPr>
              <a:lnSpc>
                <a:spcPct val="90000"/>
              </a:lnSpc>
            </a:pPr>
            <a:r>
              <a:rPr lang="en-US" sz="2400" dirty="0">
                <a:solidFill>
                  <a:srgbClr val="000000"/>
                </a:solidFill>
                <a:ea typeface="Arial Unicode MS" pitchFamily="34" charset="-128"/>
                <a:cs typeface="Arial Unicode MS" pitchFamily="34" charset="-128"/>
              </a:rPr>
              <a:t>Water heater isolated from classrooms?</a:t>
            </a:r>
          </a:p>
          <a:p>
            <a:pPr>
              <a:lnSpc>
                <a:spcPct val="90000"/>
              </a:lnSpc>
            </a:pPr>
            <a:r>
              <a:rPr lang="en-US" sz="2400" dirty="0">
                <a:solidFill>
                  <a:srgbClr val="000000"/>
                </a:solidFill>
                <a:ea typeface="Arial Unicode MS" pitchFamily="34" charset="-128"/>
                <a:cs typeface="Arial Unicode MS" pitchFamily="34" charset="-128"/>
              </a:rPr>
              <a:t>Hot water heater sized to provide hot water in sufficient quantity based on need?</a:t>
            </a:r>
          </a:p>
          <a:p>
            <a:pPr>
              <a:lnSpc>
                <a:spcPct val="90000"/>
              </a:lnSpc>
            </a:pPr>
            <a:r>
              <a:rPr lang="en-US" sz="2400" dirty="0">
                <a:solidFill>
                  <a:srgbClr val="000000"/>
                </a:solidFill>
                <a:ea typeface="Arial Unicode MS" pitchFamily="34" charset="-128"/>
                <a:cs typeface="Arial Unicode MS" pitchFamily="34" charset="-128"/>
              </a:rPr>
              <a:t>Consideration of separate water heaters for kitchen and </a:t>
            </a:r>
            <a:r>
              <a:rPr lang="en-US" sz="2400" dirty="0" err="1">
                <a:solidFill>
                  <a:srgbClr val="000000"/>
                </a:solidFill>
                <a:ea typeface="Arial Unicode MS" pitchFamily="34" charset="-128"/>
                <a:cs typeface="Arial Unicode MS" pitchFamily="34" charset="-128"/>
              </a:rPr>
              <a:t>handwash</a:t>
            </a:r>
            <a:r>
              <a:rPr lang="en-US" sz="2400" dirty="0">
                <a:solidFill>
                  <a:srgbClr val="000000"/>
                </a:solidFill>
                <a:ea typeface="Arial Unicode MS" pitchFamily="34" charset="-128"/>
                <a:cs typeface="Arial Unicode MS" pitchFamily="34" charset="-128"/>
              </a:rPr>
              <a:t> needs vs anti-scald devices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0"/>
            <a:ext cx="7772400" cy="1143000"/>
          </a:xfrm>
        </p:spPr>
        <p:txBody>
          <a:bodyPr/>
          <a:lstStyle/>
          <a:p>
            <a:r>
              <a:rPr lang="en-US" dirty="0">
                <a:solidFill>
                  <a:srgbClr val="0000CC"/>
                </a:solidFill>
              </a:rPr>
              <a:t>Water Supply Emergencies</a:t>
            </a:r>
          </a:p>
        </p:txBody>
      </p:sp>
      <p:sp>
        <p:nvSpPr>
          <p:cNvPr id="106499" name="Rectangle 3"/>
          <p:cNvSpPr>
            <a:spLocks noGrp="1" noChangeArrowheads="1"/>
          </p:cNvSpPr>
          <p:nvPr>
            <p:ph type="body" idx="1"/>
          </p:nvPr>
        </p:nvSpPr>
        <p:spPr>
          <a:xfrm>
            <a:off x="457200" y="990600"/>
            <a:ext cx="8458199" cy="5867400"/>
          </a:xfrm>
        </p:spPr>
        <p:txBody>
          <a:bodyPr/>
          <a:lstStyle/>
          <a:p>
            <a:pPr algn="ctr" eaLnBrk="0" hangingPunct="0">
              <a:spcBef>
                <a:spcPct val="0"/>
              </a:spcBef>
              <a:buFontTx/>
              <a:buNone/>
            </a:pPr>
            <a:r>
              <a:rPr lang="en-US" sz="2400" b="1" dirty="0">
                <a:cs typeface="Times New Roman" charset="0"/>
              </a:rPr>
              <a:t>Environmental Health </a:t>
            </a:r>
            <a:endParaRPr lang="en-US" sz="1200" dirty="0">
              <a:cs typeface="Times New Roman" charset="0"/>
            </a:endParaRPr>
          </a:p>
          <a:p>
            <a:pPr algn="ctr" eaLnBrk="0" hangingPunct="0">
              <a:spcBef>
                <a:spcPct val="0"/>
              </a:spcBef>
              <a:buFontTx/>
              <a:buNone/>
            </a:pPr>
            <a:r>
              <a:rPr lang="en-US" sz="2400" b="1" dirty="0">
                <a:cs typeface="Times New Roman" charset="0"/>
              </a:rPr>
              <a:t>Emergency Preparedness and Recovery Guidance Manual</a:t>
            </a:r>
            <a:endParaRPr lang="en-US" sz="1200" dirty="0">
              <a:cs typeface="Times New Roman" charset="0"/>
            </a:endParaRPr>
          </a:p>
          <a:p>
            <a:pPr algn="ctr" eaLnBrk="0" hangingPunct="0">
              <a:spcBef>
                <a:spcPct val="0"/>
              </a:spcBef>
              <a:buFontTx/>
              <a:buNone/>
            </a:pPr>
            <a:r>
              <a:rPr lang="en-US" sz="2400" b="1" dirty="0">
                <a:cs typeface="Times New Roman" charset="0"/>
              </a:rPr>
              <a:t>North Carolina</a:t>
            </a:r>
            <a:endParaRPr lang="en-US" sz="1200" dirty="0">
              <a:cs typeface="Times New Roman" charset="0"/>
            </a:endParaRPr>
          </a:p>
          <a:p>
            <a:pPr eaLnBrk="0" hangingPunct="0">
              <a:spcBef>
                <a:spcPct val="0"/>
              </a:spcBef>
              <a:buFontTx/>
              <a:buNone/>
            </a:pPr>
            <a:r>
              <a:rPr lang="en-US" sz="1200" dirty="0">
                <a:cs typeface="Times New Roman" charset="0"/>
              </a:rPr>
              <a:t> </a:t>
            </a:r>
          </a:p>
          <a:p>
            <a:pPr algn="ctr" eaLnBrk="0" hangingPunct="0">
              <a:spcBef>
                <a:spcPct val="0"/>
              </a:spcBef>
              <a:buFontTx/>
              <a:buNone/>
            </a:pPr>
            <a:r>
              <a:rPr lang="en-US" sz="1200" dirty="0">
                <a:cs typeface="Times New Roman" charset="0"/>
              </a:rPr>
              <a:t> 	</a:t>
            </a:r>
            <a:r>
              <a:rPr lang="en-US" sz="3600" b="1" dirty="0">
                <a:cs typeface="Times New Roman" charset="0"/>
              </a:rPr>
              <a:t>Revised 2018</a:t>
            </a:r>
          </a:p>
          <a:p>
            <a:pPr eaLnBrk="0" hangingPunct="0">
              <a:spcBef>
                <a:spcPct val="0"/>
              </a:spcBef>
              <a:buFontTx/>
              <a:buNone/>
            </a:pPr>
            <a:endParaRPr lang="en-US" sz="1200" dirty="0">
              <a:cs typeface="Times New Roman" charset="0"/>
            </a:endParaRPr>
          </a:p>
          <a:p>
            <a:r>
              <a:rPr lang="en-US" dirty="0">
                <a:cs typeface="Times New Roman" charset="0"/>
              </a:rPr>
              <a:t>Types of Water Supply Emergencies	</a:t>
            </a:r>
            <a:r>
              <a:rPr lang="en-US" dirty="0"/>
              <a:t> </a:t>
            </a:r>
          </a:p>
          <a:p>
            <a:r>
              <a:rPr lang="en-US" dirty="0">
                <a:cs typeface="Times New Roman" charset="0"/>
              </a:rPr>
              <a:t>Types of Notifications</a:t>
            </a:r>
            <a:r>
              <a:rPr lang="en-US" dirty="0"/>
              <a:t> </a:t>
            </a:r>
          </a:p>
          <a:p>
            <a:r>
              <a:rPr lang="en-US" dirty="0">
                <a:cs typeface="Times New Roman" charset="0"/>
              </a:rPr>
              <a:t>Recommended Use Restrictions for Child Care Centers</a:t>
            </a:r>
            <a:r>
              <a:rPr lang="en-US" dirty="0"/>
              <a:t> </a:t>
            </a:r>
          </a:p>
          <a:p>
            <a:r>
              <a:rPr lang="en-US" dirty="0"/>
              <a:t>https://ehs.ncpublichealth.com/faf/food/fd/docs/EH-PreparednessManual-Final.pdf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3" name="Rectangle 7"/>
          <p:cNvSpPr>
            <a:spLocks noGrp="1" noChangeArrowheads="1"/>
          </p:cNvSpPr>
          <p:nvPr>
            <p:ph type="title"/>
          </p:nvPr>
        </p:nvSpPr>
        <p:spPr/>
        <p:txBody>
          <a:bodyPr>
            <a:normAutofit fontScale="90000"/>
          </a:bodyPr>
          <a:lstStyle/>
          <a:p>
            <a:pPr eaLnBrk="1" hangingPunct="1">
              <a:defRPr/>
            </a:pPr>
            <a:r>
              <a:rPr lang="en-US" sz="4000"/>
              <a:t>Non-Transient, Non-Community Examples</a:t>
            </a:r>
          </a:p>
        </p:txBody>
      </p:sp>
      <p:pic>
        <p:nvPicPr>
          <p:cNvPr id="12291" name="Picture 12" descr="NTNC"/>
          <p:cNvPicPr>
            <a:picLocks noGrp="1" noChangeAspect="1" noChangeArrowheads="1"/>
          </p:cNvPicPr>
          <p:nvPr>
            <p:ph idx="1"/>
          </p:nvPr>
        </p:nvPicPr>
        <p:blipFill>
          <a:blip r:embed="rId3" cstate="print"/>
          <a:stretch>
            <a:fillRect/>
          </a:stretch>
        </p:blipFill>
        <p:spPr>
          <a:xfrm>
            <a:off x="381000" y="1752600"/>
            <a:ext cx="4800600" cy="3200400"/>
          </a:xfrm>
          <a:noFill/>
        </p:spPr>
      </p:pic>
      <p:pic>
        <p:nvPicPr>
          <p:cNvPr id="12292" name="Picture 13" descr="NTNC"/>
          <p:cNvPicPr>
            <a:picLocks noGrp="1" noChangeAspect="1" noChangeArrowheads="1"/>
          </p:cNvPicPr>
          <p:nvPr>
            <p:ph sz="quarter" idx="4294967295"/>
          </p:nvPr>
        </p:nvPicPr>
        <p:blipFill>
          <a:blip r:embed="rId4" cstate="print"/>
          <a:stretch>
            <a:fillRect/>
          </a:stretch>
        </p:blipFill>
        <p:spPr>
          <a:xfrm>
            <a:off x="4114801" y="3505201"/>
            <a:ext cx="5029200" cy="3352800"/>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62000" y="1676400"/>
            <a:ext cx="7772400" cy="5029200"/>
          </a:xfrm>
        </p:spPr>
        <p:txBody>
          <a:bodyPr/>
          <a:lstStyle/>
          <a:p>
            <a:r>
              <a:rPr lang="en-US" sz="2800" b="1" u="sng" dirty="0">
                <a:cs typeface="Times New Roman" charset="0"/>
              </a:rPr>
              <a:t>Boil Water Advisory</a:t>
            </a:r>
            <a:r>
              <a:rPr lang="en-US" sz="2800" dirty="0">
                <a:cs typeface="Times New Roman" charset="0"/>
              </a:rPr>
              <a:t> means there is reason to suspect an increased risk for the water system to be contaminated.  Boil water advisories are generally given when testing confirms the presence of total coliform bacteria in the water supply or if a pressure loss or break in the water system increases the risk that water system could have been contaminated with bacteria.  Center may remain open for operations, but may want to take precautions.  May use bagged ice, bottled water, food cooked with bottled or boiled water.  </a:t>
            </a:r>
          </a:p>
        </p:txBody>
      </p:sp>
      <p:sp>
        <p:nvSpPr>
          <p:cNvPr id="104451" name="Rectangle 3"/>
          <p:cNvSpPr>
            <a:spLocks noChangeArrowheads="1"/>
          </p:cNvSpPr>
          <p:nvPr/>
        </p:nvSpPr>
        <p:spPr bwMode="auto">
          <a:xfrm>
            <a:off x="1295400" y="609600"/>
            <a:ext cx="6477000" cy="641350"/>
          </a:xfrm>
          <a:prstGeom prst="rect">
            <a:avLst/>
          </a:prstGeom>
          <a:noFill/>
          <a:ln w="9525">
            <a:noFill/>
            <a:miter lim="800000"/>
            <a:headEnd/>
            <a:tailEnd/>
          </a:ln>
          <a:effectLst/>
        </p:spPr>
        <p:txBody>
          <a:bodyPr>
            <a:spAutoFit/>
          </a:bodyPr>
          <a:lstStyle/>
          <a:p>
            <a:pPr algn="ctr"/>
            <a:r>
              <a:rPr lang="en-US" sz="3600" b="1" dirty="0">
                <a:solidFill>
                  <a:srgbClr val="0000CC"/>
                </a:solidFill>
                <a:cs typeface="Times New Roman" charset="0"/>
              </a:rPr>
              <a:t>Types of Notices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0" y="609600"/>
            <a:ext cx="7772400" cy="1143000"/>
          </a:xfrm>
        </p:spPr>
        <p:txBody>
          <a:bodyPr/>
          <a:lstStyle/>
          <a:p>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br>
              <a:rPr lang="en-US" sz="2800" b="1" dirty="0">
                <a:cs typeface="Times New Roman" charset="0"/>
              </a:rPr>
            </a:br>
            <a:r>
              <a:rPr lang="en-US" sz="3600" b="1" dirty="0">
                <a:solidFill>
                  <a:srgbClr val="0000CC"/>
                </a:solidFill>
                <a:cs typeface="Times New Roman" charset="0"/>
              </a:rPr>
              <a:t>Types of Notices (cont.)</a:t>
            </a:r>
            <a:br>
              <a:rPr lang="en-US" sz="3600" b="1" dirty="0">
                <a:cs typeface="Times New Roman" charset="0"/>
              </a:rPr>
            </a:br>
            <a:br>
              <a:rPr lang="en-US" sz="2800" b="1" dirty="0">
                <a:cs typeface="Times New Roman" charset="0"/>
              </a:rPr>
            </a:br>
            <a:br>
              <a:rPr lang="en-US" sz="2800" b="1" dirty="0">
                <a:cs typeface="Times New Roman" charset="0"/>
              </a:rPr>
            </a:br>
            <a:r>
              <a:rPr lang="en-US" sz="2800" b="1" u="sng" dirty="0">
                <a:cs typeface="Times New Roman" charset="0"/>
              </a:rPr>
              <a:t>Fecal Coliform Bacteria Notice</a:t>
            </a:r>
            <a:r>
              <a:rPr lang="en-US" sz="2800" b="1" dirty="0">
                <a:cs typeface="Times New Roman" charset="0"/>
              </a:rPr>
              <a:t> </a:t>
            </a:r>
            <a:r>
              <a:rPr lang="en-US" sz="2800" dirty="0">
                <a:cs typeface="Times New Roman" charset="0"/>
              </a:rPr>
              <a:t>issued due to water testing positive for e. coli or other contamination, establishment should not operate until water supply is safe.  DCDEE should be notified. Beverages, ice and any other food made with contaminated water should be discarded.  </a:t>
            </a:r>
            <a:br>
              <a:rPr lang="en-US" sz="2800" dirty="0">
                <a:cs typeface="Times New Roman" charset="0"/>
              </a:rPr>
            </a:br>
            <a:br>
              <a:rPr lang="en-US" sz="2800" dirty="0">
                <a:cs typeface="Times New Roman" charset="0"/>
              </a:rPr>
            </a:br>
            <a:br>
              <a:rPr lang="en-US" sz="2800" dirty="0">
                <a:cs typeface="Times New Roman" charset="0"/>
              </a:rPr>
            </a:br>
            <a:endParaRPr 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a:solidFill>
                  <a:srgbClr val="0000CC"/>
                </a:solidFill>
              </a:rPr>
              <a:t>Scenario #1</a:t>
            </a:r>
          </a:p>
        </p:txBody>
      </p:sp>
      <p:sp>
        <p:nvSpPr>
          <p:cNvPr id="3" name="TextBox 2"/>
          <p:cNvSpPr txBox="1"/>
          <p:nvPr/>
        </p:nvSpPr>
        <p:spPr>
          <a:xfrm>
            <a:off x="1371600" y="1828800"/>
            <a:ext cx="6858000" cy="4401205"/>
          </a:xfrm>
          <a:prstGeom prst="rect">
            <a:avLst/>
          </a:prstGeom>
          <a:noFill/>
        </p:spPr>
        <p:txBody>
          <a:bodyPr wrap="square" rtlCol="0">
            <a:spAutoFit/>
          </a:bodyPr>
          <a:lstStyle/>
          <a:p>
            <a:r>
              <a:rPr lang="en-US" dirty="0"/>
              <a:t>Receive call from PWS that town of Cary  is under a boil water notice</a:t>
            </a:r>
          </a:p>
          <a:p>
            <a:endParaRPr lang="en-US" dirty="0"/>
          </a:p>
          <a:p>
            <a:r>
              <a:rPr lang="en-US" dirty="0"/>
              <a:t>You have 3 child care centers in town located on that system</a:t>
            </a:r>
          </a:p>
          <a:p>
            <a:endParaRPr lang="en-US" dirty="0"/>
          </a:p>
          <a:p>
            <a:r>
              <a:rPr lang="en-US" dirty="0"/>
              <a:t>You receive a call from DCDEE asking what guidance to give the center.</a:t>
            </a:r>
          </a:p>
          <a:p>
            <a:endParaRPr lang="en-US" dirty="0"/>
          </a:p>
          <a:p>
            <a:r>
              <a:rPr lang="en-US" dirty="0"/>
              <a:t>What do you do?</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a:solidFill>
                  <a:srgbClr val="0000CC"/>
                </a:solidFill>
              </a:rPr>
              <a:t>Scenario #2</a:t>
            </a:r>
          </a:p>
        </p:txBody>
      </p:sp>
      <p:sp>
        <p:nvSpPr>
          <p:cNvPr id="3" name="TextBox 2"/>
          <p:cNvSpPr txBox="1"/>
          <p:nvPr/>
        </p:nvSpPr>
        <p:spPr>
          <a:xfrm>
            <a:off x="1371600" y="1828800"/>
            <a:ext cx="6858000" cy="3970318"/>
          </a:xfrm>
          <a:prstGeom prst="rect">
            <a:avLst/>
          </a:prstGeom>
          <a:noFill/>
        </p:spPr>
        <p:txBody>
          <a:bodyPr wrap="square" rtlCol="0">
            <a:spAutoFit/>
          </a:bodyPr>
          <a:lstStyle/>
          <a:p>
            <a:r>
              <a:rPr lang="en-US" dirty="0"/>
              <a:t>Receive notice from PWS that a child care center located on a well has tested positive for total </a:t>
            </a:r>
            <a:r>
              <a:rPr lang="en-US" dirty="0" err="1"/>
              <a:t>coliform</a:t>
            </a:r>
            <a:r>
              <a:rPr lang="en-US" dirty="0"/>
              <a:t>.</a:t>
            </a:r>
          </a:p>
          <a:p>
            <a:endParaRPr lang="en-US" dirty="0"/>
          </a:p>
          <a:p>
            <a:r>
              <a:rPr lang="en-US" dirty="0"/>
              <a:t>What do you do?</a:t>
            </a:r>
          </a:p>
          <a:p>
            <a:endParaRPr lang="en-US" dirty="0"/>
          </a:p>
          <a:p>
            <a:r>
              <a:rPr lang="en-US" dirty="0"/>
              <a:t>What guidance do you offer for the center?</a:t>
            </a:r>
          </a:p>
          <a:p>
            <a:endParaRPr lang="en-US" dirty="0"/>
          </a:p>
          <a:p>
            <a:r>
              <a:rPr lang="en-US" dirty="0"/>
              <a:t>What, if anything, is issued?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a:solidFill>
                  <a:srgbClr val="0000CC"/>
                </a:solidFill>
              </a:rPr>
              <a:t>Scenario #3</a:t>
            </a:r>
          </a:p>
        </p:txBody>
      </p:sp>
      <p:sp>
        <p:nvSpPr>
          <p:cNvPr id="3" name="TextBox 2"/>
          <p:cNvSpPr txBox="1"/>
          <p:nvPr/>
        </p:nvSpPr>
        <p:spPr>
          <a:xfrm>
            <a:off x="1371600" y="1828800"/>
            <a:ext cx="6858000" cy="4401205"/>
          </a:xfrm>
          <a:prstGeom prst="rect">
            <a:avLst/>
          </a:prstGeom>
          <a:noFill/>
        </p:spPr>
        <p:txBody>
          <a:bodyPr wrap="square" rtlCol="0">
            <a:spAutoFit/>
          </a:bodyPr>
          <a:lstStyle/>
          <a:p>
            <a:r>
              <a:rPr lang="en-US" dirty="0"/>
              <a:t>Receive notice that a child care center located on a well has tested positive for total </a:t>
            </a:r>
            <a:r>
              <a:rPr lang="en-US" dirty="0" err="1"/>
              <a:t>coliform</a:t>
            </a:r>
            <a:r>
              <a:rPr lang="en-US" dirty="0"/>
              <a:t>. Confirmation sampling tested positive for fecal. </a:t>
            </a:r>
          </a:p>
          <a:p>
            <a:endParaRPr lang="en-US" dirty="0"/>
          </a:p>
          <a:p>
            <a:r>
              <a:rPr lang="en-US" dirty="0"/>
              <a:t>What do you do?</a:t>
            </a:r>
          </a:p>
          <a:p>
            <a:endParaRPr lang="en-US" dirty="0"/>
          </a:p>
          <a:p>
            <a:r>
              <a:rPr lang="en-US" dirty="0"/>
              <a:t>What guidance do you offer for the center?</a:t>
            </a:r>
          </a:p>
          <a:p>
            <a:endParaRPr lang="en-US" dirty="0"/>
          </a:p>
          <a:p>
            <a:r>
              <a:rPr lang="en-US" dirty="0"/>
              <a:t>What, if anything, is issued?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a:solidFill>
                  <a:srgbClr val="0000CC"/>
                </a:solidFill>
              </a:rPr>
              <a:t>Questions?</a:t>
            </a:r>
          </a:p>
        </p:txBody>
      </p:sp>
      <p:sp>
        <p:nvSpPr>
          <p:cNvPr id="2" name="Content Placeholder 1">
            <a:extLst>
              <a:ext uri="{FF2B5EF4-FFF2-40B4-BE49-F238E27FC236}">
                <a16:creationId xmlns:a16="http://schemas.microsoft.com/office/drawing/2014/main" id="{E09D85FD-9F55-4729-B3DD-A643072B8E9B}"/>
              </a:ext>
            </a:extLst>
          </p:cNvPr>
          <p:cNvSpPr>
            <a:spLocks noGrp="1"/>
          </p:cNvSpPr>
          <p:nvPr>
            <p:ph idx="1"/>
          </p:nvPr>
        </p:nvSpPr>
        <p:spPr/>
        <p:txBody>
          <a:bodyPr/>
          <a:lstStyle/>
          <a:p>
            <a:r>
              <a:rPr lang="en-US" dirty="0"/>
              <a:t>Carissa Moore, REHS</a:t>
            </a:r>
          </a:p>
          <a:p>
            <a:pPr marL="457200" lvl="1" indent="0">
              <a:buNone/>
            </a:pPr>
            <a:r>
              <a:rPr lang="en-US" dirty="0"/>
              <a:t>Environmental Health Regional Specialist</a:t>
            </a:r>
          </a:p>
          <a:p>
            <a:pPr marL="457200" lvl="1" indent="0">
              <a:buNone/>
            </a:pPr>
            <a:r>
              <a:rPr lang="en-US" dirty="0"/>
              <a:t>Children’s Environmental Health</a:t>
            </a:r>
          </a:p>
          <a:p>
            <a:pPr marL="457200" lvl="1" indent="0">
              <a:buNone/>
            </a:pPr>
            <a:r>
              <a:rPr lang="en-US" dirty="0"/>
              <a:t>Division of Public Health, NC DHHS</a:t>
            </a:r>
          </a:p>
          <a:p>
            <a:pPr lvl="1"/>
            <a:endParaRPr lang="en-US" dirty="0"/>
          </a:p>
          <a:p>
            <a:pPr marL="457200" lvl="1" indent="0">
              <a:buNone/>
            </a:pPr>
            <a:r>
              <a:rPr lang="en-US" dirty="0"/>
              <a:t>828-417-4629</a:t>
            </a:r>
          </a:p>
          <a:p>
            <a:pPr marL="457200" lvl="1" indent="0">
              <a:buNone/>
            </a:pPr>
            <a:r>
              <a:rPr lang="en-US" dirty="0"/>
              <a:t>Carissa.moore@dhhs.nc.gov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143000"/>
          </a:xfrm>
        </p:spPr>
        <p:txBody>
          <a:bodyPr/>
          <a:lstStyle/>
          <a:p>
            <a:r>
              <a:rPr lang="en-US" dirty="0">
                <a:solidFill>
                  <a:schemeClr val="accent2"/>
                </a:solidFill>
              </a:rPr>
              <a:t>Water Supply</a:t>
            </a:r>
            <a:br>
              <a:rPr lang="en-US" dirty="0">
                <a:solidFill>
                  <a:schemeClr val="accent2"/>
                </a:solidFill>
              </a:rPr>
            </a:br>
            <a:r>
              <a:rPr lang="en-US" dirty="0">
                <a:solidFill>
                  <a:schemeClr val="accent2"/>
                </a:solidFill>
              </a:rPr>
              <a:t>.2815(a)</a:t>
            </a:r>
          </a:p>
        </p:txBody>
      </p:sp>
      <p:sp>
        <p:nvSpPr>
          <p:cNvPr id="3075" name="Text Box 3"/>
          <p:cNvSpPr txBox="1">
            <a:spLocks noChangeArrowheads="1"/>
          </p:cNvSpPr>
          <p:nvPr/>
        </p:nvSpPr>
        <p:spPr bwMode="auto">
          <a:xfrm>
            <a:off x="1828800" y="1676400"/>
            <a:ext cx="6416675" cy="4893647"/>
          </a:xfrm>
          <a:prstGeom prst="rect">
            <a:avLst/>
          </a:prstGeom>
          <a:noFill/>
          <a:ln w="9525">
            <a:noFill/>
            <a:miter lim="800000"/>
            <a:headEnd/>
            <a:tailEnd/>
          </a:ln>
          <a:effectLst/>
        </p:spPr>
        <p:txBody>
          <a:bodyPr>
            <a:spAutoFit/>
          </a:bodyPr>
          <a:lstStyle/>
          <a:p>
            <a:pPr eaLnBrk="0" hangingPunct="0">
              <a:spcBef>
                <a:spcPct val="50000"/>
              </a:spcBef>
            </a:pPr>
            <a:r>
              <a:rPr lang="en-US" sz="2400" dirty="0">
                <a:solidFill>
                  <a:srgbClr val="FF0000"/>
                </a:solidFill>
              </a:rPr>
              <a:t>Shall meet 15A NCAC 18A .1700  </a:t>
            </a:r>
            <a:r>
              <a:rPr lang="en-US" sz="2400" dirty="0">
                <a:solidFill>
                  <a:srgbClr val="3B3B3B"/>
                </a:solidFill>
              </a:rPr>
              <a:t>Protection of 		Water Supplies. </a:t>
            </a:r>
          </a:p>
          <a:p>
            <a:pPr eaLnBrk="0" hangingPunct="0">
              <a:spcBef>
                <a:spcPct val="50000"/>
              </a:spcBef>
            </a:pPr>
            <a:r>
              <a:rPr lang="en-US" sz="2400" b="1" i="1" dirty="0">
                <a:solidFill>
                  <a:srgbClr val="0000CC"/>
                </a:solidFill>
              </a:rPr>
              <a:t>*Any center using a groundwater supply that serves 25 or more people shall provide documentation from the Public Water Supply Section that the well meets the requirements of 15A NCAC 18C.*</a:t>
            </a:r>
          </a:p>
          <a:p>
            <a:pPr eaLnBrk="0" hangingPunct="0">
              <a:spcBef>
                <a:spcPct val="50000"/>
              </a:spcBef>
            </a:pPr>
            <a:r>
              <a:rPr lang="en-US" sz="2400" dirty="0">
                <a:solidFill>
                  <a:srgbClr val="3B3B3B"/>
                </a:solidFill>
              </a:rPr>
              <a:t> A water sample shall be collected by the </a:t>
            </a:r>
            <a:r>
              <a:rPr lang="en-US" sz="2400" b="1" i="1" dirty="0">
                <a:solidFill>
                  <a:srgbClr val="0000CC"/>
                </a:solidFill>
              </a:rPr>
              <a:t>Department</a:t>
            </a:r>
            <a:r>
              <a:rPr lang="en-US" sz="2400" dirty="0">
                <a:solidFill>
                  <a:srgbClr val="3B3B3B"/>
                </a:solidFill>
              </a:rPr>
              <a:t> and submitted to state certified laboratory for bacteriological analysis annually </a:t>
            </a:r>
            <a:r>
              <a:rPr lang="en-US" sz="2400" b="1" i="1" dirty="0">
                <a:solidFill>
                  <a:srgbClr val="0000CC"/>
                </a:solidFill>
              </a:rPr>
              <a:t>if the child care center is not served by a community water supply.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solidFill>
                  <a:schemeClr val="accent2"/>
                </a:solidFill>
              </a:rPr>
              <a:t>Public Water Supply:</a:t>
            </a:r>
          </a:p>
        </p:txBody>
      </p:sp>
      <p:sp>
        <p:nvSpPr>
          <p:cNvPr id="7171" name="Rectangle 3"/>
          <p:cNvSpPr>
            <a:spLocks noGrp="1" noChangeArrowheads="1"/>
          </p:cNvSpPr>
          <p:nvPr>
            <p:ph type="body" idx="1"/>
          </p:nvPr>
        </p:nvSpPr>
        <p:spPr>
          <a:xfrm>
            <a:off x="685800" y="1447800"/>
            <a:ext cx="7772400" cy="5029200"/>
          </a:xfrm>
        </p:spPr>
        <p:txBody>
          <a:bodyPr/>
          <a:lstStyle/>
          <a:p>
            <a:r>
              <a:rPr lang="en-US" sz="2800" b="1" dirty="0">
                <a:hlinkClick r:id="rId3"/>
              </a:rPr>
              <a:t>https://www.pwss.enr.state.nc.us/NCDWW/</a:t>
            </a:r>
            <a:endParaRPr lang="en-US" sz="3600" b="1" dirty="0"/>
          </a:p>
          <a:p>
            <a:endParaRPr lang="en-US" dirty="0"/>
          </a:p>
        </p:txBody>
      </p:sp>
      <p:pic>
        <p:nvPicPr>
          <p:cNvPr id="2" name="Picture 1">
            <a:extLst>
              <a:ext uri="{FF2B5EF4-FFF2-40B4-BE49-F238E27FC236}">
                <a16:creationId xmlns:a16="http://schemas.microsoft.com/office/drawing/2014/main" id="{AA8C03B5-FD3A-4245-83CE-0CBF79FC0ADA}"/>
              </a:ext>
            </a:extLst>
          </p:cNvPr>
          <p:cNvPicPr>
            <a:picLocks noChangeAspect="1"/>
          </p:cNvPicPr>
          <p:nvPr/>
        </p:nvPicPr>
        <p:blipFill>
          <a:blip r:embed="rId4"/>
          <a:stretch>
            <a:fillRect/>
          </a:stretch>
        </p:blipFill>
        <p:spPr>
          <a:xfrm>
            <a:off x="1111562" y="2362200"/>
            <a:ext cx="6920876" cy="43352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solidFill>
                  <a:schemeClr val="accent2"/>
                </a:solidFill>
              </a:rPr>
              <a:t>Public Water Supply:</a:t>
            </a:r>
          </a:p>
        </p:txBody>
      </p:sp>
      <p:sp>
        <p:nvSpPr>
          <p:cNvPr id="7171" name="Rectangle 3"/>
          <p:cNvSpPr>
            <a:spLocks noGrp="1" noChangeArrowheads="1"/>
          </p:cNvSpPr>
          <p:nvPr>
            <p:ph type="body" idx="1"/>
          </p:nvPr>
        </p:nvSpPr>
        <p:spPr>
          <a:xfrm>
            <a:off x="685800" y="1447800"/>
            <a:ext cx="7772400" cy="5029200"/>
          </a:xfrm>
        </p:spPr>
        <p:txBody>
          <a:bodyPr/>
          <a:lstStyle/>
          <a:p>
            <a:r>
              <a:rPr lang="en-US" sz="3600" b="1" dirty="0">
                <a:hlinkClick r:id="rId3"/>
              </a:rPr>
              <a:t>https://www.ncwater.org/?page=125</a:t>
            </a:r>
            <a:endParaRPr lang="en-US" dirty="0"/>
          </a:p>
        </p:txBody>
      </p:sp>
      <p:pic>
        <p:nvPicPr>
          <p:cNvPr id="2" name="Picture 1">
            <a:extLst>
              <a:ext uri="{FF2B5EF4-FFF2-40B4-BE49-F238E27FC236}">
                <a16:creationId xmlns:a16="http://schemas.microsoft.com/office/drawing/2014/main" id="{F1470094-446B-4C09-B039-ABDC85854EF7}"/>
              </a:ext>
            </a:extLst>
          </p:cNvPr>
          <p:cNvPicPr>
            <a:picLocks noChangeAspect="1"/>
          </p:cNvPicPr>
          <p:nvPr/>
        </p:nvPicPr>
        <p:blipFill>
          <a:blip r:embed="rId4"/>
          <a:stretch>
            <a:fillRect/>
          </a:stretch>
        </p:blipFill>
        <p:spPr>
          <a:xfrm>
            <a:off x="1600200" y="2213184"/>
            <a:ext cx="5724525" cy="4035216"/>
          </a:xfrm>
          <a:prstGeom prst="rect">
            <a:avLst/>
          </a:prstGeom>
        </p:spPr>
      </p:pic>
      <p:sp>
        <p:nvSpPr>
          <p:cNvPr id="3" name="Rectangle 2">
            <a:extLst>
              <a:ext uri="{FF2B5EF4-FFF2-40B4-BE49-F238E27FC236}">
                <a16:creationId xmlns:a16="http://schemas.microsoft.com/office/drawing/2014/main" id="{9F41A4A7-4641-43A1-8798-5CA2A0DDB502}"/>
              </a:ext>
            </a:extLst>
          </p:cNvPr>
          <p:cNvSpPr/>
          <p:nvPr/>
        </p:nvSpPr>
        <p:spPr>
          <a:xfrm>
            <a:off x="1485900" y="2196437"/>
            <a:ext cx="61722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573335"/>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206c7d-ee11-4b55-90e5-ac8204f637ba" xsi:nil="true"/>
    <lcf76f155ced4ddcb4097134ff3c332f xmlns="f36cb3f5-6ea6-42b5-bbfa-54f76c708ee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FEE30422645A459041866543E5112E" ma:contentTypeVersion="15" ma:contentTypeDescription="Create a new document." ma:contentTypeScope="" ma:versionID="ad4748206974993da82240a98af310d9">
  <xsd:schema xmlns:xsd="http://www.w3.org/2001/XMLSchema" xmlns:xs="http://www.w3.org/2001/XMLSchema" xmlns:p="http://schemas.microsoft.com/office/2006/metadata/properties" xmlns:ns2="f36cb3f5-6ea6-42b5-bbfa-54f76c708ee7" xmlns:ns3="05206c7d-ee11-4b55-90e5-ac8204f637ba" targetNamespace="http://schemas.microsoft.com/office/2006/metadata/properties" ma:root="true" ma:fieldsID="567dabeb86b71f909eb0930112540867" ns2:_="" ns3:_="">
    <xsd:import namespace="f36cb3f5-6ea6-42b5-bbfa-54f76c708ee7"/>
    <xsd:import namespace="05206c7d-ee11-4b55-90e5-ac8204f637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cb3f5-6ea6-42b5-bbfa-54f76c708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06c7d-ee11-4b55-90e5-ac8204f637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226c897-98c7-443b-a76d-cf00a5bcf808}" ma:internalName="TaxCatchAll" ma:showField="CatchAllData" ma:web="05206c7d-ee11-4b55-90e5-ac8204f63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3D9FC7-416E-48EC-8A77-396DB76A4447}">
  <ds:schemaRefs>
    <ds:schemaRef ds:uri="http://schemas.microsoft.com/office/2006/metadata/properties"/>
    <ds:schemaRef ds:uri="http://schemas.microsoft.com/office/infopath/2007/PartnerControls"/>
    <ds:schemaRef ds:uri="05206c7d-ee11-4b55-90e5-ac8204f637ba"/>
    <ds:schemaRef ds:uri="f36cb3f5-6ea6-42b5-bbfa-54f76c708ee7"/>
  </ds:schemaRefs>
</ds:datastoreItem>
</file>

<file path=customXml/itemProps2.xml><?xml version="1.0" encoding="utf-8"?>
<ds:datastoreItem xmlns:ds="http://schemas.openxmlformats.org/officeDocument/2006/customXml" ds:itemID="{9514A397-011C-4820-8A7A-3C1DA417B0A7}"/>
</file>

<file path=customXml/itemProps3.xml><?xml version="1.0" encoding="utf-8"?>
<ds:datastoreItem xmlns:ds="http://schemas.openxmlformats.org/officeDocument/2006/customXml" ds:itemID="{C5B34E49-C190-433C-B0DB-A9911FA036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2402</TotalTime>
  <Words>2886</Words>
  <Application>Microsoft Office PowerPoint</Application>
  <PresentationFormat>On-screen Show (4:3)</PresentationFormat>
  <Paragraphs>339</Paragraphs>
  <Slides>65</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2" baseType="lpstr">
      <vt:lpstr>Arial</vt:lpstr>
      <vt:lpstr>Arial Unicode MS</vt:lpstr>
      <vt:lpstr>Monotype Sorts</vt:lpstr>
      <vt:lpstr>Times New Roman</vt:lpstr>
      <vt:lpstr>Default Design</vt:lpstr>
      <vt:lpstr>Clip</vt:lpstr>
      <vt:lpstr>Worksheet</vt:lpstr>
      <vt:lpstr>WATER SUPPLY Child Care Sanitation Tab 14 </vt:lpstr>
      <vt:lpstr>Inspection Form</vt:lpstr>
      <vt:lpstr>Inspection Form, cont.</vt:lpstr>
      <vt:lpstr>Who is regulated under the .1700 Rules?</vt:lpstr>
      <vt:lpstr>Public Water Supplies</vt:lpstr>
      <vt:lpstr>Non-Transient, Non-Community Examples</vt:lpstr>
      <vt:lpstr>Water Supply .2815(a)</vt:lpstr>
      <vt:lpstr>Public Water Supply:</vt:lpstr>
      <vt:lpstr>Public Water Supply:</vt:lpstr>
      <vt:lpstr>Child Cares Served by Wells</vt:lpstr>
      <vt:lpstr>Scenario #1: Child Care</vt:lpstr>
      <vt:lpstr>Scenario #2: Child Care</vt:lpstr>
      <vt:lpstr>Scenario #3: School Cafeteria </vt:lpstr>
      <vt:lpstr>PowerPoint Presentation</vt:lpstr>
      <vt:lpstr>PowerPoint Presentation</vt:lpstr>
      <vt:lpstr>.1720(c)(5) Check the Wellhead</vt:lpstr>
      <vt:lpstr>Wellhead</vt:lpstr>
      <vt:lpstr>Setbacks by Construction Date</vt:lpstr>
      <vt:lpstr>.1725 Water Quality</vt:lpstr>
      <vt:lpstr>Bacteriological Sample Directions</vt:lpstr>
      <vt:lpstr>1725 (a) Water Quality Confirmed contamination</vt:lpstr>
      <vt:lpstr>Imminent Hazard-vs- Unsafe Water Supply</vt:lpstr>
      <vt:lpstr>One positive sample requires:</vt:lpstr>
      <vt:lpstr>PowerPoint Presentation</vt:lpstr>
      <vt:lpstr>Summary Disapproval  for water supply</vt:lpstr>
      <vt:lpstr>Protection of Water Supply</vt:lpstr>
      <vt:lpstr>.2815(b) Water Supply</vt:lpstr>
      <vt:lpstr>Protection of Water Supply</vt:lpstr>
      <vt:lpstr>Forces Acting on Cross Connections</vt:lpstr>
      <vt:lpstr>Forces Acting on Cross Connections</vt:lpstr>
      <vt:lpstr>Protection of Water Supply</vt:lpstr>
      <vt:lpstr>Backflow Prevention Methods</vt:lpstr>
      <vt:lpstr>  Air Gap </vt:lpstr>
      <vt:lpstr>Indirect Waste</vt:lpstr>
      <vt:lpstr>PowerPoint Presentation</vt:lpstr>
      <vt:lpstr>PowerPoint Presentation</vt:lpstr>
      <vt:lpstr>PowerPoint Presentation</vt:lpstr>
      <vt:lpstr>Backflow Prevention Methods</vt:lpstr>
      <vt:lpstr>PowerPoint Presentation</vt:lpstr>
      <vt:lpstr>PowerPoint Presentation</vt:lpstr>
      <vt:lpstr>PowerPoint Presentation</vt:lpstr>
      <vt:lpstr>PowerPoint Presentation</vt:lpstr>
      <vt:lpstr>PowerPoint Presentation</vt:lpstr>
      <vt:lpstr>Water Heater Requirements .2815(d)</vt:lpstr>
      <vt:lpstr>.2815(d) cont.</vt:lpstr>
      <vt:lpstr>Hot Water Requirements .2815(e) </vt:lpstr>
      <vt:lpstr>Hot Water at Can/Mop Wash .2830(b)</vt:lpstr>
      <vt:lpstr>Water Supply </vt:lpstr>
      <vt:lpstr>Springs</vt:lpstr>
      <vt:lpstr>Things To Consider  As Part of Plan Review</vt:lpstr>
      <vt:lpstr>Water Supply ~Plan Review~ </vt:lpstr>
      <vt:lpstr>~Plan Review~ *Hot Water Heaters*</vt:lpstr>
      <vt:lpstr>PowerPoint Presentation</vt:lpstr>
      <vt:lpstr>~Plan Review~ *Tempering Valve-vs- Anti-scald device *</vt:lpstr>
      <vt:lpstr>Figure 1 illustrates a standard "tempering" valve that is meant to be used as a "hot water extender" and not as a "safety" device.</vt:lpstr>
      <vt:lpstr>~Anti Scald Devices~ (Thermostatic Mixing Valves)</vt:lpstr>
      <vt:lpstr>~Anti Scald Temperature Valves~</vt:lpstr>
      <vt:lpstr>~Plan Review~ </vt:lpstr>
      <vt:lpstr>Water Supply Emergencies</vt:lpstr>
      <vt:lpstr>Boil Water Advisory means there is reason to suspect an increased risk for the water system to be contaminated.  Boil water advisories are generally given when testing confirms the presence of total coliform bacteria in the water supply or if a pressure loss or break in the water system increases the risk that water system could have been contaminated with bacteria.  Center may remain open for operations, but may want to take precautions.  May use bagged ice, bottled water, food cooked with bottled or boiled water.  </vt:lpstr>
      <vt:lpstr>           Types of Notices (cont.)   Fecal Coliform Bacteria Notice issued due to water testing positive for e. coli or other contamination, establishment should not operate until water supply is safe.  DCDEE should be notified. Beverages, ice and any other food made with contaminated water should be discarded.     </vt:lpstr>
      <vt:lpstr>Scenario #1</vt:lpstr>
      <vt:lpstr>Scenario #2</vt:lpstr>
      <vt:lpstr>Scenario #3</vt:lpstr>
      <vt:lpstr>Questions?</vt:lpstr>
    </vt:vector>
  </TitlesOfParts>
  <Company>NC DENR DEH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SUPPLY Child Care Sanitation</dc:title>
  <dc:creator>NC DENR DEH</dc:creator>
  <cp:lastModifiedBy>Moore, Carissa</cp:lastModifiedBy>
  <cp:revision>137</cp:revision>
  <dcterms:created xsi:type="dcterms:W3CDTF">2001-11-13T12:55:57Z</dcterms:created>
  <dcterms:modified xsi:type="dcterms:W3CDTF">2026-03-05T20:12:08Z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0x010100AAFEE30422645A459041866543E5112E</vt:lpwstr>
  </property>
</Properties>
</file>