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9"/>
  </p:notesMasterIdLst>
  <p:handoutMasterIdLst>
    <p:handoutMasterId r:id="rId40"/>
  </p:handoutMasterIdLst>
  <p:sldIdLst>
    <p:sldId id="310" r:id="rId5"/>
    <p:sldId id="316" r:id="rId6"/>
    <p:sldId id="359" r:id="rId7"/>
    <p:sldId id="356" r:id="rId8"/>
    <p:sldId id="317" r:id="rId9"/>
    <p:sldId id="319" r:id="rId10"/>
    <p:sldId id="347" r:id="rId11"/>
    <p:sldId id="313" r:id="rId12"/>
    <p:sldId id="299" r:id="rId13"/>
    <p:sldId id="354" r:id="rId14"/>
    <p:sldId id="300" r:id="rId15"/>
    <p:sldId id="360" r:id="rId16"/>
    <p:sldId id="302" r:id="rId17"/>
    <p:sldId id="269" r:id="rId18"/>
    <p:sldId id="276" r:id="rId19"/>
    <p:sldId id="322" r:id="rId20"/>
    <p:sldId id="348" r:id="rId21"/>
    <p:sldId id="358" r:id="rId22"/>
    <p:sldId id="351" r:id="rId23"/>
    <p:sldId id="326" r:id="rId24"/>
    <p:sldId id="324" r:id="rId25"/>
    <p:sldId id="277" r:id="rId26"/>
    <p:sldId id="272" r:id="rId27"/>
    <p:sldId id="357" r:id="rId28"/>
    <p:sldId id="355" r:id="rId29"/>
    <p:sldId id="321" r:id="rId30"/>
    <p:sldId id="323" r:id="rId31"/>
    <p:sldId id="336" r:id="rId32"/>
    <p:sldId id="327" r:id="rId33"/>
    <p:sldId id="334" r:id="rId34"/>
    <p:sldId id="330" r:id="rId35"/>
    <p:sldId id="337" r:id="rId36"/>
    <p:sldId id="338" r:id="rId37"/>
    <p:sldId id="274" r:id="rId38"/>
  </p:sldIdLst>
  <p:sldSz cx="9144000" cy="6858000" type="screen4x3"/>
  <p:notesSz cx="6858000" cy="90805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 Brenda" initials="BB" lastIdx="1" clrIdx="0">
    <p:extLst>
      <p:ext uri="{19B8F6BF-5375-455C-9EA6-DF929625EA0E}">
        <p15:presenceInfo xmlns:p15="http://schemas.microsoft.com/office/powerpoint/2012/main" userId="S::brenda.bass@dhhs.nc.gov::c856363a-d158-46d7-9bb1-8ebb25265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0214"/>
    <a:srgbClr val="042AEA"/>
    <a:srgbClr val="C0C0C0"/>
    <a:srgbClr val="0B0420"/>
    <a:srgbClr val="CC3300"/>
    <a:srgbClr val="3B10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32094-BABC-4082-F405-F043A52A679D}" v="17" dt="2026-03-07T11:49:26.1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ount, Kimly" userId="S::kimly.blount@dhhs.nc.gov::4a08fb62-e562-4eb3-80ef-715d6e1e1492" providerId="AD" clId="Web-{8E232094-BABC-4082-F405-F043A52A679D}"/>
    <pc:docChg chg="modSld">
      <pc:chgData name="Blount, Kimly" userId="S::kimly.blount@dhhs.nc.gov::4a08fb62-e562-4eb3-80ef-715d6e1e1492" providerId="AD" clId="Web-{8E232094-BABC-4082-F405-F043A52A679D}" dt="2026-03-07T11:49:25.492" v="7" actId="20577"/>
      <pc:docMkLst>
        <pc:docMk/>
      </pc:docMkLst>
      <pc:sldChg chg="modSp">
        <pc:chgData name="Blount, Kimly" userId="S::kimly.blount@dhhs.nc.gov::4a08fb62-e562-4eb3-80ef-715d6e1e1492" providerId="AD" clId="Web-{8E232094-BABC-4082-F405-F043A52A679D}" dt="2026-03-07T11:49:25.492" v="7" actId="20577"/>
        <pc:sldMkLst>
          <pc:docMk/>
          <pc:sldMk cId="3706472494" sldId="360"/>
        </pc:sldMkLst>
        <pc:spChg chg="mod">
          <ac:chgData name="Blount, Kimly" userId="S::kimly.blount@dhhs.nc.gov::4a08fb62-e562-4eb3-80ef-715d6e1e1492" providerId="AD" clId="Web-{8E232094-BABC-4082-F405-F043A52A679D}" dt="2026-03-07T11:49:25.492" v="7" actId="20577"/>
          <ac:spMkLst>
            <pc:docMk/>
            <pc:sldMk cId="3706472494" sldId="360"/>
            <ac:spMk id="5" creationId="{D248BDE0-BFE4-B6D9-B4A9-09197A2AA0F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6868" name="Rectangle 4"/>
          <p:cNvSpPr>
            <a:spLocks noGrp="1" noChangeArrowheads="1"/>
          </p:cNvSpPr>
          <p:nvPr>
            <p:ph type="ftr" sz="quarter" idx="2"/>
          </p:nvPr>
        </p:nvSpPr>
        <p:spPr bwMode="auto">
          <a:xfrm>
            <a:off x="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69" name="Rectangle 5"/>
          <p:cNvSpPr>
            <a:spLocks noGrp="1" noChangeArrowheads="1"/>
          </p:cNvSpPr>
          <p:nvPr>
            <p:ph type="sldNum" sz="quarter" idx="3"/>
          </p:nvPr>
        </p:nvSpPr>
        <p:spPr bwMode="auto">
          <a:xfrm>
            <a:off x="388620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1CDAD1F-0EFE-4616-B523-3B88627FC0E1}" type="slidenum">
              <a:rPr lang="en-US"/>
              <a:pPr>
                <a:defRPr/>
              </a:pPr>
              <a:t>‹#›</a:t>
            </a:fld>
            <a:endParaRPr lang="en-US"/>
          </a:p>
        </p:txBody>
      </p:sp>
    </p:spTree>
    <p:extLst>
      <p:ext uri="{BB962C8B-B14F-4D97-AF65-F5344CB8AC3E}">
        <p14:creationId xmlns:p14="http://schemas.microsoft.com/office/powerpoint/2010/main" val="371166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txBody>
          <a:bodyPr/>
          <a:lstStyle/>
          <a:p>
            <a:endParaRPr lang="en-US"/>
          </a:p>
        </p:txBody>
      </p:sp>
      <p:sp>
        <p:nvSpPr>
          <p:cNvPr id="29701" name="Rectangle 5"/>
          <p:cNvSpPr>
            <a:spLocks noGrp="1" noChangeArrowheads="1"/>
          </p:cNvSpPr>
          <p:nvPr>
            <p:ph type="body" sz="quarter" idx="3"/>
          </p:nvPr>
        </p:nvSpPr>
        <p:spPr bwMode="auto">
          <a:xfrm>
            <a:off x="914400" y="4313238"/>
            <a:ext cx="50292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3" name="Rectangle 7"/>
          <p:cNvSpPr>
            <a:spLocks noGrp="1" noChangeArrowheads="1"/>
          </p:cNvSpPr>
          <p:nvPr>
            <p:ph type="sldNum" sz="quarter" idx="5"/>
          </p:nvPr>
        </p:nvSpPr>
        <p:spPr bwMode="auto">
          <a:xfrm>
            <a:off x="3886200" y="8626475"/>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F86EBC-A727-4555-AA68-3DF3A01A49FE}" type="slidenum">
              <a:rPr lang="en-US"/>
              <a:pPr>
                <a:defRPr/>
              </a:pPr>
              <a:t>‹#›</a:t>
            </a:fld>
            <a:endParaRPr lang="en-US"/>
          </a:p>
        </p:txBody>
      </p:sp>
    </p:spTree>
    <p:extLst>
      <p:ext uri="{BB962C8B-B14F-4D97-AF65-F5344CB8AC3E}">
        <p14:creationId xmlns:p14="http://schemas.microsoft.com/office/powerpoint/2010/main" val="2550785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C416C16-5D30-449B-BE45-9C5F8FF19250}" type="slidenum">
              <a:rPr lang="en-US" smtClean="0"/>
              <a:pPr/>
              <a:t>1</a:t>
            </a:fld>
            <a:endParaRPr lang="en-US"/>
          </a:p>
        </p:txBody>
      </p:sp>
      <p:sp>
        <p:nvSpPr>
          <p:cNvPr id="45059" name="Rectangle 1026"/>
          <p:cNvSpPr>
            <a:spLocks noGrp="1" noRot="1" noChangeAspect="1" noChangeArrowheads="1" noTextEdit="1"/>
          </p:cNvSpPr>
          <p:nvPr>
            <p:ph type="sldImg"/>
          </p:nvPr>
        </p:nvSpPr>
        <p:spPr>
          <a:solidFill>
            <a:srgbClr val="FFFFFF"/>
          </a:solidFill>
          <a:ln/>
        </p:spPr>
        <p:txBody>
          <a:bodyPr/>
          <a:lstStyle/>
          <a:p>
            <a:endParaRPr lang="en-US"/>
          </a:p>
        </p:txBody>
      </p:sp>
      <p:sp>
        <p:nvSpPr>
          <p:cNvPr id="45060" name="Rectangle 1027"/>
          <p:cNvSpPr>
            <a:spLocks noGrp="1" noChangeArrowheads="1"/>
          </p:cNvSpPr>
          <p:nvPr>
            <p:ph type="body" idx="1"/>
          </p:nvPr>
        </p:nvSpPr>
        <p:spPr>
          <a:solidFill>
            <a:srgbClr val="FFFFFF"/>
          </a:solidFill>
          <a:ln>
            <a:solidFill>
              <a:srgbClr val="000000"/>
            </a:solidFill>
          </a:ln>
        </p:spPr>
        <p:txBody>
          <a:bodyPr/>
          <a:lstStyle/>
          <a:p>
            <a:r>
              <a:rPr lang="en-US"/>
              <a:t>Issues under storage covers many areas in a childcare center.</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i="0" u="none" strike="noStrike">
                <a:solidFill>
                  <a:srgbClr val="000000"/>
                </a:solidFill>
                <a:effectLst/>
                <a:latin typeface="Calibri" panose="020F0502020204030204" pitchFamily="34" charset="0"/>
              </a:rPr>
              <a:t>Clarifies that “inaccessible” definition is to be used only for (b), (c) and (d) of .2820</a:t>
            </a:r>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11</a:t>
            </a:fld>
            <a:endParaRPr lang="en-US"/>
          </a:p>
        </p:txBody>
      </p:sp>
    </p:spTree>
    <p:extLst>
      <p:ext uri="{BB962C8B-B14F-4D97-AF65-F5344CB8AC3E}">
        <p14:creationId xmlns:p14="http://schemas.microsoft.com/office/powerpoint/2010/main" val="31286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 discuss</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12</a:t>
            </a:fld>
            <a:endParaRPr lang="en-US"/>
          </a:p>
        </p:txBody>
      </p:sp>
    </p:spTree>
    <p:extLst>
      <p:ext uri="{BB962C8B-B14F-4D97-AF65-F5344CB8AC3E}">
        <p14:creationId xmlns:p14="http://schemas.microsoft.com/office/powerpoint/2010/main" val="9371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Read the last sentence…all hand soap.  Is that sentence completely true!  No. everyone taking notes, correct that sentence.</a:t>
            </a:r>
          </a:p>
          <a:p>
            <a:r>
              <a:rPr lang="en-US"/>
              <a:t>Hand soap [</a:t>
            </a:r>
            <a:r>
              <a:rPr lang="en-US" u="sng"/>
              <a:t>other than that which is in bulk container] </a:t>
            </a:r>
            <a:r>
              <a:rPr lang="en-US"/>
              <a:t>is not required to be kept  inaccessible to children or in locked storage.</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13</a:t>
            </a:fld>
            <a:endParaRPr lang="en-US"/>
          </a:p>
        </p:txBody>
      </p:sp>
    </p:spTree>
    <p:extLst>
      <p:ext uri="{BB962C8B-B14F-4D97-AF65-F5344CB8AC3E}">
        <p14:creationId xmlns:p14="http://schemas.microsoft.com/office/powerpoint/2010/main" val="3741726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a:ln>
                  <a:noFill/>
                </a:ln>
                <a:solidFill>
                  <a:srgbClr val="000000"/>
                </a:solidFill>
                <a:effectLst/>
                <a:uLnTx/>
                <a:uFillTx/>
                <a:latin typeface="Times New Roman" pitchFamily="18" charset="0"/>
                <a:ea typeface="+mn-ea"/>
                <a:cs typeface="+mn-cs"/>
              </a:rPr>
              <a:t>East Carolina University  pediatrician were consulted on this issue and concluded that emergency medications (where a delay of minutes could result in a serious negative outcome) should remain unlocked.  </a:t>
            </a:r>
          </a:p>
          <a:p>
            <a:r>
              <a:rPr lang="en-US"/>
              <a:t>Below are some examples of emergency medications.  </a:t>
            </a:r>
            <a:r>
              <a:rPr lang="en-US" b="1"/>
              <a:t>These emergency medications need to be stored in an area of quick access for the provider yet be stored out of reach of children.</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15</a:t>
            </a:fld>
            <a:endParaRPr lang="en-US"/>
          </a:p>
        </p:txBody>
      </p:sp>
    </p:spTree>
    <p:extLst>
      <p:ext uri="{BB962C8B-B14F-4D97-AF65-F5344CB8AC3E}">
        <p14:creationId xmlns:p14="http://schemas.microsoft.com/office/powerpoint/2010/main" val="325366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EF9AD73D-63D5-43CD-96EA-51A88E28FE50}" type="slidenum">
              <a:rPr lang="en-US" smtClean="0"/>
              <a:pPr/>
              <a:t>16</a:t>
            </a:fld>
            <a:endParaRPr lang="en-US"/>
          </a:p>
        </p:txBody>
      </p:sp>
      <p:sp>
        <p:nvSpPr>
          <p:cNvPr id="50179" name="Rectangle 2"/>
          <p:cNvSpPr>
            <a:spLocks noGrp="1" noRot="1" noChangeAspect="1" noChangeArrowheads="1" noTextEdit="1"/>
          </p:cNvSpPr>
          <p:nvPr>
            <p:ph type="sldImg"/>
          </p:nvPr>
        </p:nvSpPr>
        <p:spPr>
          <a:solidFill>
            <a:srgbClr val="FFFFFF"/>
          </a:solidFill>
          <a:ln/>
        </p:spPr>
        <p:txBody>
          <a:bodyPr/>
          <a:lstStyle/>
          <a:p>
            <a:endParaRPr lang="en-US"/>
          </a:p>
        </p:txBody>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a:t>Non aerosol sanitizers- when not in use.  </a:t>
            </a:r>
            <a:r>
              <a:rPr lang="en-US" b="1"/>
              <a:t>I will discuss purses more in the next couple of slides.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691FCFC-E2F7-451C-B478-1F75B6AE5D85}" type="slidenum">
              <a:rPr lang="en-US" smtClean="0"/>
              <a:pPr/>
              <a:t>20</a:t>
            </a:fld>
            <a:endParaRPr lang="en-US"/>
          </a:p>
        </p:txBody>
      </p:sp>
      <p:sp>
        <p:nvSpPr>
          <p:cNvPr id="51203" name="Rectangle 2"/>
          <p:cNvSpPr>
            <a:spLocks noGrp="1" noRot="1" noChangeAspect="1" noChangeArrowheads="1" noTextEdit="1"/>
          </p:cNvSpPr>
          <p:nvPr>
            <p:ph type="sldImg"/>
          </p:nvPr>
        </p:nvSpPr>
        <p:spPr>
          <a:solidFill>
            <a:srgbClr val="FFFFFF"/>
          </a:solidFill>
          <a:ln/>
        </p:spPr>
        <p:txBody>
          <a:bodyPr/>
          <a:lstStyle/>
          <a:p>
            <a:endParaRPr lang="en-US"/>
          </a:p>
        </p:txBody>
      </p:sp>
      <p:sp>
        <p:nvSpPr>
          <p:cNvPr id="51204" name="Rectangle 3"/>
          <p:cNvSpPr>
            <a:spLocks noGrp="1" noChangeArrowheads="1"/>
          </p:cNvSpPr>
          <p:nvPr>
            <p:ph type="body" idx="1"/>
          </p:nvPr>
        </p:nvSpPr>
        <p:spPr>
          <a:solidFill>
            <a:srgbClr val="FFFFFF"/>
          </a:solidFill>
          <a:ln>
            <a:solidFill>
              <a:srgbClr val="000000"/>
            </a:solidFill>
          </a:ln>
        </p:spPr>
        <p:txBody>
          <a:bodyPr/>
          <a:lstStyle/>
          <a:p>
            <a:r>
              <a:rPr lang="en-US"/>
              <a:t>Under (c)….</a:t>
            </a:r>
          </a:p>
          <a:p>
            <a:r>
              <a:rPr lang="en-US"/>
              <a:t>The storage of coats and the labeling and storage of combs are important for public health reasons.  David will discuss this more in his presentation.</a:t>
            </a:r>
          </a:p>
          <a:p>
            <a:endParaRPr lang="en-US"/>
          </a:p>
          <a:p>
            <a:pPr algn="l">
              <a:buFont typeface="Arial" panose="020B0604020202020204" pitchFamily="34" charset="0"/>
              <a:buChar char="•"/>
            </a:pPr>
            <a:r>
              <a:rPr lang="en-US"/>
              <a:t>There is information on CEH website called Tooth Talk: Toothbrushing Guidelines. I This guidance document was created by </a:t>
            </a:r>
            <a:r>
              <a:rPr kumimoji="1" lang="en-US" sz="1200" b="0" i="0" u="none" strike="noStrike" kern="1200" cap="none" spc="0" normalizeH="0" baseline="0" noProof="0">
                <a:ln>
                  <a:noFill/>
                </a:ln>
                <a:solidFill>
                  <a:srgbClr val="000000"/>
                </a:solidFill>
                <a:effectLst/>
                <a:uLnTx/>
                <a:uFillTx/>
                <a:latin typeface="Times New Roman" pitchFamily="18" charset="0"/>
                <a:ea typeface="+mn-ea"/>
                <a:cs typeface="+mn-cs"/>
              </a:rPr>
              <a:t>by DHHS- Oral Hygiene CEH reviewed this information.  It does provide data on toothbrushes and how to store them.</a:t>
            </a:r>
            <a:endParaRPr lang="en-US" b="0" i="0">
              <a:solidFill>
                <a:srgbClr val="000000"/>
              </a:solidFill>
              <a:effectLst/>
              <a:latin typeface="Verdana" panose="020B0604030504040204" pitchFamily="34" charset="0"/>
            </a:endParaRP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 Stored in accordance with this Rule, as applicable….  May contain medicine or hazardous products, which would require it to be locked or stored inaccessible. Going into someone’s purse or diaper bag is not a part of the sanitation inspection.  But think about what may be in a purse….( next) </a:t>
            </a:r>
          </a:p>
          <a:p>
            <a:r>
              <a:rPr kumimoji="0" lang="en-US" sz="3200" b="0" i="0" u="none" strike="noStrike" kern="100" cap="none" spc="0" normalizeH="0" baseline="0" noProof="0">
                <a:ln>
                  <a:noFill/>
                </a:ln>
                <a:solidFill>
                  <a:srgbClr val="EAEAEA"/>
                </a:solidFill>
                <a:effectLst/>
                <a:uLnTx/>
                <a:uFillTx/>
                <a:latin typeface="Calibri" panose="020F0502020204030204" pitchFamily="34" charset="0"/>
                <a:ea typeface="Calibri" panose="020F0502020204030204" pitchFamily="34" charset="0"/>
                <a:cs typeface="Times New Roman" panose="02020603050405020304" pitchFamily="18" charset="0"/>
              </a:rPr>
              <a:t>However, since purses are not considered a product, they are allowed to be kept out of reach of children by other effective means </a:t>
            </a:r>
            <a:r>
              <a:rPr kumimoji="0" lang="en-US" sz="3200" b="1" i="0" u="none" strike="noStrike" kern="100" cap="none" spc="0" normalizeH="0" baseline="0" noProof="0">
                <a:ln>
                  <a:noFill/>
                </a:ln>
                <a:solidFill>
                  <a:srgbClr val="EAEAEA"/>
                </a:solidFill>
                <a:effectLst/>
                <a:highlight>
                  <a:srgbClr val="070214"/>
                </a:highlight>
                <a:uLnTx/>
                <a:uFillTx/>
                <a:latin typeface="Calibri" panose="020F0502020204030204" pitchFamily="34" charset="0"/>
                <a:ea typeface="Calibri" panose="020F0502020204030204" pitchFamily="34" charset="0"/>
                <a:cs typeface="Times New Roman" panose="02020603050405020304" pitchFamily="18" charset="0"/>
              </a:rPr>
              <a:t>so long as the purse does not contain medications or hazardous products, which would require it to be locked or stored out of reach as defined in .2829(b).</a:t>
            </a:r>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22</a:t>
            </a:fld>
            <a:endParaRPr lang="en-US"/>
          </a:p>
        </p:txBody>
      </p:sp>
    </p:spTree>
    <p:extLst>
      <p:ext uri="{BB962C8B-B14F-4D97-AF65-F5344CB8AC3E}">
        <p14:creationId xmlns:p14="http://schemas.microsoft.com/office/powerpoint/2010/main" val="3426906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Other items </a:t>
            </a:r>
          </a:p>
          <a:p>
            <a:r>
              <a:rPr lang="en-US"/>
              <a:t>Alcoholic beverages</a:t>
            </a:r>
          </a:p>
          <a:p>
            <a:r>
              <a:rPr lang="en-US"/>
              <a:t>Items containing alcohol- </a:t>
            </a:r>
            <a:r>
              <a:rPr lang="en-US" err="1"/>
              <a:t>handsanitizerscertain</a:t>
            </a:r>
            <a:r>
              <a:rPr lang="en-US"/>
              <a:t> colognes, perfumes, cosmetics.</a:t>
            </a:r>
          </a:p>
          <a:p>
            <a:r>
              <a:rPr lang="en-US"/>
              <a:t>OTC items- ointments, creams</a:t>
            </a:r>
          </a:p>
          <a:p>
            <a:r>
              <a:rPr lang="en-US"/>
              <a:t>Choking hazards-large candies, small items( toys)</a:t>
            </a:r>
          </a:p>
          <a:p>
            <a:r>
              <a:rPr lang="en-US"/>
              <a:t>Small scissors</a:t>
            </a:r>
          </a:p>
          <a:p>
            <a:r>
              <a:rPr lang="en-US"/>
              <a:t> Sharp objects</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23</a:t>
            </a:fld>
            <a:endParaRPr lang="en-US"/>
          </a:p>
        </p:txBody>
      </p:sp>
    </p:spTree>
    <p:extLst>
      <p:ext uri="{BB962C8B-B14F-4D97-AF65-F5344CB8AC3E}">
        <p14:creationId xmlns:p14="http://schemas.microsoft.com/office/powerpoint/2010/main" val="763870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kumimoji="1" lang="en-US" sz="1200" b="0" i="0" u="none" strike="noStrike" kern="1200" cap="none" spc="0" normalizeH="0" baseline="0" noProof="0">
                <a:ln>
                  <a:noFill/>
                </a:ln>
                <a:solidFill>
                  <a:srgbClr val="000000"/>
                </a:solidFill>
                <a:effectLst/>
                <a:uLnTx/>
                <a:uFillTx/>
                <a:latin typeface="Times New Roman" pitchFamily="18" charset="0"/>
                <a:ea typeface="+mn-ea"/>
                <a:cs typeface="+mn-cs"/>
              </a:rPr>
              <a:t>Going into someone’s purse or diaper bag is not a part of the sanitation inspection.  But think about what may be in a purse….( next) </a:t>
            </a:r>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24</a:t>
            </a:fld>
            <a:endParaRPr lang="en-US"/>
          </a:p>
        </p:txBody>
      </p:sp>
    </p:spTree>
    <p:extLst>
      <p:ext uri="{BB962C8B-B14F-4D97-AF65-F5344CB8AC3E}">
        <p14:creationId xmlns:p14="http://schemas.microsoft.com/office/powerpoint/2010/main" val="2398215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In reference to .2820(f) employee’s purses are also required to be kept out of reach of children. However, since purses are not considered a product, they are allowed to be kept out of reach of children by other effective means so long as the purse does not contain medications or hazardous products, which would require it to be locked or stored out of reach as defined in .2820 (b).  That section refers back to the hazardous/ chemicals.  Information should be provided by the operator to staff, so that a locked facility can be provided or , restrictions should be discussed on what can come into the center.  </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25</a:t>
            </a:fld>
            <a:endParaRPr lang="en-US"/>
          </a:p>
        </p:txBody>
      </p:sp>
    </p:spTree>
    <p:extLst>
      <p:ext uri="{BB962C8B-B14F-4D97-AF65-F5344CB8AC3E}">
        <p14:creationId xmlns:p14="http://schemas.microsoft.com/office/powerpoint/2010/main" val="375388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As I was reviewing this presentation, I realized that there may be other items that an operator has to find a place to store?  Except chemicals, we will talk about them.  </a:t>
            </a:r>
          </a:p>
          <a:p>
            <a:r>
              <a:rPr lang="en-US"/>
              <a:t>-Toileting supplies- another staff member will reference those items in a presentation later</a:t>
            </a:r>
          </a:p>
          <a:p>
            <a:pPr marL="171450" indent="-171450">
              <a:buFontTx/>
              <a:buChar char="-"/>
            </a:pPr>
            <a:r>
              <a:rPr lang="en-US"/>
              <a:t>Extra items( the abundance)- extra linen, arts and crafts, etc.</a:t>
            </a:r>
          </a:p>
          <a:p>
            <a:r>
              <a:rPr lang="en-US"/>
              <a:t>Sometimes, an operator must provide temporary storage?   Any items that you can think of that  are not included in my list:</a:t>
            </a:r>
          </a:p>
          <a:p>
            <a:r>
              <a:rPr lang="en-US"/>
              <a:t>Items that have to be stored until the end of the day, out of the way.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a:ln>
                  <a:noFill/>
                </a:ln>
                <a:solidFill>
                  <a:srgbClr val="000000"/>
                </a:solidFill>
                <a:effectLst/>
                <a:uLnTx/>
                <a:uFillTx/>
                <a:latin typeface="Times New Roman" pitchFamily="18" charset="0"/>
                <a:ea typeface="+mn-ea"/>
                <a:cs typeface="+mn-cs"/>
              </a:rPr>
              <a:t>-Car seats/ baby carriers</a:t>
            </a:r>
          </a:p>
          <a:p>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a:t>
            </a:fld>
            <a:endParaRPr lang="en-US"/>
          </a:p>
        </p:txBody>
      </p:sp>
    </p:spTree>
    <p:extLst>
      <p:ext uri="{BB962C8B-B14F-4D97-AF65-F5344CB8AC3E}">
        <p14:creationId xmlns:p14="http://schemas.microsoft.com/office/powerpoint/2010/main" val="3332511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342900" marR="0" lvl="0" indent="-342900" algn="l" defTabSz="914400" rtl="0" eaLnBrk="1" fontAlgn="base" latinLnBrk="0" hangingPunct="1">
              <a:lnSpc>
                <a:spcPct val="100000"/>
              </a:lnSpc>
              <a:spcBef>
                <a:spcPct val="20000"/>
              </a:spcBef>
              <a:spcAft>
                <a:spcPct val="0"/>
              </a:spcAft>
              <a:buClr>
                <a:srgbClr val="FFCC66"/>
              </a:buClr>
              <a:buSzPct val="90000"/>
              <a:buFont typeface="Symbol" pitchFamily="18" charset="2"/>
              <a:buChar char="¨"/>
              <a:tabLst/>
              <a:defRPr/>
            </a:pPr>
            <a:r>
              <a:rPr lang="en-US"/>
              <a:t>Both may cause respiratory reactions or responses for some.  White Out and  permanent markers- </a:t>
            </a:r>
            <a:r>
              <a:rPr kumimoji="0" lang="en-US" sz="2800" b="0" i="0" u="none" strike="noStrike" kern="0" cap="none" spc="0" normalizeH="0" baseline="0" noProof="0">
                <a:ln>
                  <a:noFill/>
                </a:ln>
                <a:solidFill>
                  <a:srgbClr val="EAEAEA"/>
                </a:solidFill>
                <a:effectLst/>
                <a:uLnTx/>
                <a:uFillTx/>
                <a:latin typeface="Times New Roman"/>
                <a:ea typeface="+mn-ea"/>
                <a:cs typeface="+mn-cs"/>
              </a:rPr>
              <a:t>Children </a:t>
            </a:r>
            <a:r>
              <a:rPr kumimoji="0" lang="en-US" sz="2800" b="0" i="0" u="sng" strike="noStrike" kern="0" cap="none" spc="0" normalizeH="0" baseline="0" noProof="0">
                <a:ln>
                  <a:noFill/>
                </a:ln>
                <a:solidFill>
                  <a:srgbClr val="EAEAEA"/>
                </a:solidFill>
                <a:effectLst/>
                <a:uLnTx/>
                <a:uFillTx/>
                <a:latin typeface="Times New Roman"/>
                <a:ea typeface="+mn-ea"/>
                <a:cs typeface="+mn-cs"/>
              </a:rPr>
              <a:t>should not</a:t>
            </a:r>
            <a:r>
              <a:rPr kumimoji="0" lang="en-US" sz="2800" b="0" i="0" u="none" strike="noStrike" kern="0" cap="none" spc="0" normalizeH="0" baseline="0" noProof="0">
                <a:ln>
                  <a:noFill/>
                </a:ln>
                <a:solidFill>
                  <a:srgbClr val="EAEAEA"/>
                </a:solidFill>
                <a:effectLst/>
                <a:uLnTx/>
                <a:uFillTx/>
                <a:latin typeface="Times New Roman"/>
                <a:ea typeface="+mn-ea"/>
                <a:cs typeface="+mn-cs"/>
              </a:rPr>
              <a:t> have access to these items</a:t>
            </a:r>
          </a:p>
          <a:p>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26</a:t>
            </a:fld>
            <a:endParaRPr lang="en-US"/>
          </a:p>
        </p:txBody>
      </p:sp>
    </p:spTree>
    <p:extLst>
      <p:ext uri="{BB962C8B-B14F-4D97-AF65-F5344CB8AC3E}">
        <p14:creationId xmlns:p14="http://schemas.microsoft.com/office/powerpoint/2010/main" val="48388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061ED41-0576-4D7B-B63E-6CCF37CB2ED9}" type="slidenum">
              <a:rPr lang="en-US" smtClean="0"/>
              <a:pPr/>
              <a:t>28</a:t>
            </a:fld>
            <a:endParaRPr lang="en-US"/>
          </a:p>
        </p:txBody>
      </p:sp>
      <p:sp>
        <p:nvSpPr>
          <p:cNvPr id="52227" name="Rectangle 2"/>
          <p:cNvSpPr>
            <a:spLocks noGrp="1" noRot="1" noChangeAspect="1" noChangeArrowheads="1" noTextEdit="1"/>
          </p:cNvSpPr>
          <p:nvPr>
            <p:ph type="sldImg"/>
          </p:nvPr>
        </p:nvSpPr>
        <p:spPr>
          <a:ln/>
        </p:spPr>
        <p:txBody>
          <a:bodyPr/>
          <a:lstStyle/>
          <a:p>
            <a:endParaRPr lang="en-US"/>
          </a:p>
        </p:txBody>
      </p:sp>
      <p:sp>
        <p:nvSpPr>
          <p:cNvPr id="52228" name="Rectangle 3"/>
          <p:cNvSpPr>
            <a:spLocks noGrp="1" noChangeArrowheads="1"/>
          </p:cNvSpPr>
          <p:nvPr>
            <p:ph type="body" idx="1"/>
          </p:nvPr>
        </p:nvSpPr>
        <p:spPr>
          <a:noFill/>
          <a:ln/>
        </p:spPr>
        <p:txBody>
          <a:bodyPr/>
          <a:lstStyle/>
          <a:p>
            <a:r>
              <a:rPr lang="en-US"/>
              <a:t>2</a:t>
            </a:r>
            <a:r>
              <a:rPr lang="en-US" baseline="30000"/>
              <a:t>nd</a:t>
            </a:r>
            <a:r>
              <a:rPr lang="en-US"/>
              <a:t>- There are a lot of storage building, that are being used for multiple items…like floor cleaner or stripper.  Remember .2820 would apply.</a:t>
            </a:r>
          </a:p>
          <a:p>
            <a:r>
              <a:rPr lang="en-US"/>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 In reviewing a plan -of a new center or if doing renovations, think how important storage maybe today or even a year from now.</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29</a:t>
            </a:fld>
            <a:endParaRPr lang="en-US"/>
          </a:p>
        </p:txBody>
      </p:sp>
    </p:spTree>
    <p:extLst>
      <p:ext uri="{BB962C8B-B14F-4D97-AF65-F5344CB8AC3E}">
        <p14:creationId xmlns:p14="http://schemas.microsoft.com/office/powerpoint/2010/main" val="4133057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1</a:t>
            </a:r>
            <a:r>
              <a:rPr lang="en-US" baseline="30000"/>
              <a:t>st</a:t>
            </a:r>
            <a:r>
              <a:rPr lang="en-US"/>
              <a:t> read list then- Including the employees personal belonging-coats, purses etc.?  </a:t>
            </a:r>
          </a:p>
          <a:p>
            <a:r>
              <a:rPr lang="en-US"/>
              <a:t>David- brought up this concept, I have not even thought of them, where will employees take breaks or lunches?  </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30</a:t>
            </a:fld>
            <a:endParaRPr lang="en-US"/>
          </a:p>
        </p:txBody>
      </p:sp>
    </p:spTree>
    <p:extLst>
      <p:ext uri="{BB962C8B-B14F-4D97-AF65-F5344CB8AC3E}">
        <p14:creationId xmlns:p14="http://schemas.microsoft.com/office/powerpoint/2010/main" val="2083927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Some centers will experience grown and then about expansion. </a:t>
            </a:r>
            <a:r>
              <a:rPr kumimoji="0" lang="en-US" sz="2000" b="0" i="1" u="none" strike="noStrike" kern="0" cap="none" spc="0" normalizeH="0" baseline="0" noProof="0">
                <a:ln>
                  <a:noFill/>
                </a:ln>
                <a:solidFill>
                  <a:srgbClr val="EAEAEA"/>
                </a:solidFill>
                <a:effectLst/>
                <a:uLnTx/>
                <a:uFillTx/>
                <a:latin typeface="Times New Roman"/>
                <a:ea typeface="+mn-ea"/>
                <a:cs typeface="+mn-cs"/>
              </a:rPr>
              <a:t>If infant/toddler room possibly become 2yr old classroom, require more room and more storage.</a:t>
            </a:r>
          </a:p>
          <a:p>
            <a:r>
              <a:rPr kumimoji="0" lang="en-US" sz="2000" b="0" i="1" u="none" strike="noStrike" kern="0" cap="none" spc="0" normalizeH="0" baseline="0" noProof="0">
                <a:ln>
                  <a:noFill/>
                </a:ln>
                <a:solidFill>
                  <a:srgbClr val="EAEAEA"/>
                </a:solidFill>
                <a:effectLst/>
                <a:uLnTx/>
                <a:uFillTx/>
                <a:latin typeface="Times New Roman"/>
                <a:ea typeface="+mn-ea"/>
                <a:cs typeface="+mn-cs"/>
              </a:rPr>
              <a:t>If you decide that you want a food preparation area in your infant room, Is there enough storage of all of the items needed .  {f the center want to expand their menu or add a refrigerator can they even fit through your doorway and how much storage will you have to give up?</a:t>
            </a:r>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32</a:t>
            </a:fld>
            <a:endParaRPr lang="en-US"/>
          </a:p>
        </p:txBody>
      </p:sp>
    </p:spTree>
    <p:extLst>
      <p:ext uri="{BB962C8B-B14F-4D97-AF65-F5344CB8AC3E}">
        <p14:creationId xmlns:p14="http://schemas.microsoft.com/office/powerpoint/2010/main" val="5421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a:ln>
                  <a:noFill/>
                </a:ln>
                <a:solidFill>
                  <a:srgbClr val="000000"/>
                </a:solidFill>
                <a:effectLst/>
                <a:uLnTx/>
                <a:uFillTx/>
                <a:latin typeface="Times New Roman" pitchFamily="18" charset="0"/>
                <a:ea typeface="+mn-ea"/>
                <a:cs typeface="+mn-cs"/>
              </a:rPr>
              <a:t>Under .2820(a) The second sentence stated …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sz="1200" b="0" i="0" u="none" strike="noStrike" kern="1200" cap="none" spc="0" normalizeH="0" baseline="0" noProof="0">
                <a:ln>
                  <a:noFill/>
                </a:ln>
                <a:solidFill>
                  <a:srgbClr val="000000"/>
                </a:solidFill>
                <a:effectLst/>
                <a:uLnTx/>
                <a:uFillTx/>
                <a:latin typeface="Times New Roman" pitchFamily="18" charset="0"/>
                <a:ea typeface="+mn-ea"/>
                <a:cs typeface="+mn-cs"/>
              </a:rPr>
              <a:t>This may include using portable shelving( on rollers) to able to be moved to clean or even stationary shelving, like the smaller units, that you can keep clean and move to clean the floor.</a:t>
            </a:r>
          </a:p>
          <a:p>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4</a:t>
            </a:fld>
            <a:endParaRPr lang="en-US"/>
          </a:p>
        </p:txBody>
      </p:sp>
    </p:spTree>
    <p:extLst>
      <p:ext uri="{BB962C8B-B14F-4D97-AF65-F5344CB8AC3E}">
        <p14:creationId xmlns:p14="http://schemas.microsoft.com/office/powerpoint/2010/main" val="88101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NEXT</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5</a:t>
            </a:fld>
            <a:endParaRPr lang="en-US"/>
          </a:p>
        </p:txBody>
      </p:sp>
    </p:spTree>
    <p:extLst>
      <p:ext uri="{BB962C8B-B14F-4D97-AF65-F5344CB8AC3E}">
        <p14:creationId xmlns:p14="http://schemas.microsoft.com/office/powerpoint/2010/main" val="36182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6</a:t>
            </a:fld>
            <a:endParaRPr lang="en-US"/>
          </a:p>
        </p:txBody>
      </p:sp>
    </p:spTree>
    <p:extLst>
      <p:ext uri="{BB962C8B-B14F-4D97-AF65-F5344CB8AC3E}">
        <p14:creationId xmlns:p14="http://schemas.microsoft.com/office/powerpoint/2010/main" val="348462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3D221B-1D52-4207-9B15-5D5E386531A1}" type="slidenum">
              <a:rPr lang="en-US" smtClean="0"/>
              <a:pPr/>
              <a:t>7</a:t>
            </a:fld>
            <a:endParaRPr lang="en-US"/>
          </a:p>
        </p:txBody>
      </p:sp>
    </p:spTree>
    <p:extLst>
      <p:ext uri="{BB962C8B-B14F-4D97-AF65-F5344CB8AC3E}">
        <p14:creationId xmlns:p14="http://schemas.microsoft.com/office/powerpoint/2010/main" val="242024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8</a:t>
            </a:fld>
            <a:endParaRPr lang="en-US"/>
          </a:p>
        </p:txBody>
      </p:sp>
    </p:spTree>
    <p:extLst>
      <p:ext uri="{BB962C8B-B14F-4D97-AF65-F5344CB8AC3E}">
        <p14:creationId xmlns:p14="http://schemas.microsoft.com/office/powerpoint/2010/main" val="329603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Section b also states that …”Locked storage rooms  and cabinets shall include those which are unlocked with a……”</a:t>
            </a:r>
          </a:p>
          <a:p>
            <a:r>
              <a:rPr lang="en-US"/>
              <a:t>So just remember that  keys should not  tied on A STRING  the top of the locked box where children can have the ability to reach them.</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9</a:t>
            </a:fld>
            <a:endParaRPr lang="en-US"/>
          </a:p>
        </p:txBody>
      </p:sp>
    </p:spTree>
    <p:extLst>
      <p:ext uri="{BB962C8B-B14F-4D97-AF65-F5344CB8AC3E}">
        <p14:creationId xmlns:p14="http://schemas.microsoft.com/office/powerpoint/2010/main" val="359084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These are all listed if you just google locks. Some are plastic but the issue is none would meet the requirements just referenced/</a:t>
            </a:r>
          </a:p>
        </p:txBody>
      </p:sp>
      <p:sp>
        <p:nvSpPr>
          <p:cNvPr id="4" name="Slide Number Placeholder 3"/>
          <p:cNvSpPr>
            <a:spLocks noGrp="1"/>
          </p:cNvSpPr>
          <p:nvPr>
            <p:ph type="sldNum" sz="quarter" idx="5"/>
          </p:nvPr>
        </p:nvSpPr>
        <p:spPr/>
        <p:txBody>
          <a:bodyPr/>
          <a:lstStyle/>
          <a:p>
            <a:pPr>
              <a:defRPr/>
            </a:pPr>
            <a:fld id="{5CF86EBC-A727-4555-AA68-3DF3A01A49FE}" type="slidenum">
              <a:rPr lang="en-US" smtClean="0"/>
              <a:pPr>
                <a:defRPr/>
              </a:pPr>
              <a:t>10</a:t>
            </a:fld>
            <a:endParaRPr lang="en-US"/>
          </a:p>
        </p:txBody>
      </p:sp>
    </p:spTree>
    <p:extLst>
      <p:ext uri="{BB962C8B-B14F-4D97-AF65-F5344CB8AC3E}">
        <p14:creationId xmlns:p14="http://schemas.microsoft.com/office/powerpoint/2010/main" val="2103412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pic>
          <p:nvPicPr>
            <p:cNvPr id="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pPr>
              <a:defRPr/>
            </a:pPr>
            <a:endParaRPr lang="en-US"/>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pPr>
              <a:defRPr/>
            </a:pPr>
            <a:endParaRPr lang="en-US"/>
          </a:p>
        </p:txBody>
      </p:sp>
      <p:sp>
        <p:nvSpPr>
          <p:cNvPr id="10" name="Rectangle 15"/>
          <p:cNvSpPr>
            <a:spLocks noGrp="1" noChangeArrowheads="1"/>
          </p:cNvSpPr>
          <p:nvPr>
            <p:ph type="sldNum" sz="quarter" idx="12"/>
          </p:nvPr>
        </p:nvSpPr>
        <p:spPr/>
        <p:txBody>
          <a:bodyPr/>
          <a:lstStyle>
            <a:lvl1pPr>
              <a:defRPr/>
            </a:lvl1pPr>
          </a:lstStyle>
          <a:p>
            <a:pPr>
              <a:defRPr/>
            </a:pPr>
            <a:fld id="{55C39791-19D9-4527-A454-B22CA99D64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310EAE4-4EE1-403E-A321-81F89EAA5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756EF2C-A866-4B07-8EAA-378D4C2DC4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a:t>Click to edit Master title style</a:t>
            </a:r>
          </a:p>
        </p:txBody>
      </p:sp>
      <p:sp>
        <p:nvSpPr>
          <p:cNvPr id="3" name="Table Placeholder 2"/>
          <p:cNvSpPr>
            <a:spLocks noGrp="1"/>
          </p:cNvSpPr>
          <p:nvPr>
            <p:ph type="tbl" idx="1"/>
          </p:nvPr>
        </p:nvSpPr>
        <p:spPr>
          <a:xfrm>
            <a:off x="1219200" y="1600200"/>
            <a:ext cx="7772400" cy="4495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6A31CA2-8264-4573-9EDB-920399FECF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9A17B98-EBF4-4516-8FB9-FCD4D13BDE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6A70C291-ACC3-48B0-BEEC-49B442C4FE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65916B2-8485-413A-AAAC-C8CFB6B8DE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7B5C2DD0-6232-4242-8707-4C2288FEE9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43A5FADF-9E0D-49F0-A4CD-E5F470AA6F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3CB6FAFA-0D3F-4240-8807-B511254E72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5047C36-92E6-4305-B806-3209C270F8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49320713-FEC0-49EB-95AF-811E89AB15F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a:p>
          </p:txBody>
        </p:sp>
        <p:pic>
          <p:nvPicPr>
            <p:cNvPr id="1034" name="Picture 5"/>
            <p:cNvPicPr>
              <a:picLocks noChangeArrowheads="1"/>
            </p:cNvPicPr>
            <p:nvPr/>
          </p:nvPicPr>
          <p:blipFill>
            <a:blip r:embed="rId14" cstate="print"/>
            <a:srcRect/>
            <a:stretch>
              <a:fillRect/>
            </a:stretch>
          </p:blipFill>
          <p:spPr bwMode="auto">
            <a:xfrm>
              <a:off x="0" y="312"/>
              <a:ext cx="720" cy="1872"/>
            </a:xfrm>
            <a:prstGeom prst="rect">
              <a:avLst/>
            </a:prstGeom>
            <a:noFill/>
            <a:ln w="9525">
              <a:noFill/>
              <a:miter lim="800000"/>
              <a:headEnd/>
              <a:tailEnd/>
            </a:ln>
          </p:spPr>
        </p:pic>
      </p:grpSp>
      <p:sp>
        <p:nvSpPr>
          <p:cNvPr id="1027" name="Rectangle 11"/>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AC894E4-E554-4811-BC45-958F7C5C7AC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Symbol" pitchFamily="18"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WordArt 4099"/>
          <p:cNvSpPr>
            <a:spLocks noChangeArrowheads="1" noChangeShapeType="1" noTextEdit="1"/>
          </p:cNvSpPr>
          <p:nvPr/>
        </p:nvSpPr>
        <p:spPr bwMode="auto">
          <a:xfrm>
            <a:off x="2438400" y="2057400"/>
            <a:ext cx="6096000" cy="7620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endParaRPr lang="en-US" sz="44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3076" name="Text Box 4100"/>
          <p:cNvSpPr txBox="1">
            <a:spLocks noChangeArrowheads="1"/>
          </p:cNvSpPr>
          <p:nvPr/>
        </p:nvSpPr>
        <p:spPr bwMode="auto">
          <a:xfrm>
            <a:off x="3352800" y="6289675"/>
            <a:ext cx="4267200" cy="457200"/>
          </a:xfrm>
          <a:prstGeom prst="rect">
            <a:avLst/>
          </a:prstGeom>
          <a:noFill/>
          <a:ln w="12700" cap="sq">
            <a:noFill/>
            <a:miter lim="800000"/>
            <a:headEnd type="none" w="sm" len="sm"/>
            <a:tailEnd type="none" w="sm" len="sm"/>
          </a:ln>
        </p:spPr>
        <p:txBody>
          <a:bodyPr>
            <a:spAutoFit/>
          </a:bodyPr>
          <a:lstStyle/>
          <a:p>
            <a:pPr algn="ctr"/>
            <a:endParaRPr lang="en-US"/>
          </a:p>
        </p:txBody>
      </p:sp>
      <p:sp>
        <p:nvSpPr>
          <p:cNvPr id="3077" name="Text Box 4101"/>
          <p:cNvSpPr txBox="1">
            <a:spLocks noChangeArrowheads="1"/>
          </p:cNvSpPr>
          <p:nvPr/>
        </p:nvSpPr>
        <p:spPr bwMode="auto">
          <a:xfrm>
            <a:off x="2699952" y="5273675"/>
            <a:ext cx="5334000" cy="1016000"/>
          </a:xfrm>
          <a:prstGeom prst="rect">
            <a:avLst/>
          </a:prstGeom>
          <a:noFill/>
          <a:ln w="12700" cap="sq">
            <a:noFill/>
            <a:miter lim="800000"/>
            <a:headEnd type="none" w="sm" len="sm"/>
            <a:tailEnd type="none" w="sm" len="sm"/>
          </a:ln>
        </p:spPr>
        <p:txBody>
          <a:bodyPr>
            <a:spAutoFit/>
          </a:bodyPr>
          <a:lstStyle/>
          <a:p>
            <a:pPr algn="ctr">
              <a:spcBef>
                <a:spcPct val="50000"/>
              </a:spcBef>
            </a:pPr>
            <a:r>
              <a:rPr lang="en-US"/>
              <a:t>Brenda Bass, REHS</a:t>
            </a:r>
          </a:p>
          <a:p>
            <a:pPr algn="ctr">
              <a:spcBef>
                <a:spcPct val="50000"/>
              </a:spcBef>
            </a:pPr>
            <a:r>
              <a:rPr lang="en-US"/>
              <a:t>Children’s Environmental Health</a:t>
            </a:r>
          </a:p>
        </p:txBody>
      </p:sp>
      <p:sp>
        <p:nvSpPr>
          <p:cNvPr id="3079" name="WordArt 4103"/>
          <p:cNvSpPr>
            <a:spLocks noChangeArrowheads="1" noChangeShapeType="1" noTextEdit="1"/>
          </p:cNvSpPr>
          <p:nvPr/>
        </p:nvSpPr>
        <p:spPr bwMode="auto">
          <a:xfrm>
            <a:off x="2737022" y="1524000"/>
            <a:ext cx="5568778" cy="914400"/>
          </a:xfrm>
          <a:prstGeom prst="rect">
            <a:avLst/>
          </a:prstGeom>
        </p:spPr>
        <p:txBody>
          <a:bodyPr wrap="none" fromWordArt="1">
            <a:prstTxWarp prst="textPlain">
              <a:avLst>
                <a:gd name="adj" fmla="val 50000"/>
              </a:avLst>
            </a:prstTxWarp>
            <a:scene3d>
              <a:camera prst="legacyPerspectiveBottomRight">
                <a:rot lat="0" lon="21239996" rev="0"/>
              </a:camera>
              <a:lightRig rig="legacyHarsh3" dir="l"/>
            </a:scene3d>
            <a:sp3d extrusionH="430200" prstMaterial="legacyMatte">
              <a:extrusionClr>
                <a:srgbClr val="C0C0C0"/>
              </a:extrusionClr>
            </a:sp3d>
          </a:bodyPr>
          <a:lstStyle/>
          <a:p>
            <a:pPr algn="ctr"/>
            <a:endParaRPr lang="en-US"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endParaRPr>
          </a:p>
        </p:txBody>
      </p:sp>
      <p:sp>
        <p:nvSpPr>
          <p:cNvPr id="4" name="Rectangle 3">
            <a:extLst>
              <a:ext uri="{FF2B5EF4-FFF2-40B4-BE49-F238E27FC236}">
                <a16:creationId xmlns:a16="http://schemas.microsoft.com/office/drawing/2014/main" id="{6266244F-4ED9-0275-9C1B-B1E42DA0E086}"/>
              </a:ext>
            </a:extLst>
          </p:cNvPr>
          <p:cNvSpPr/>
          <p:nvPr/>
        </p:nvSpPr>
        <p:spPr>
          <a:xfrm>
            <a:off x="2737022" y="518358"/>
            <a:ext cx="5334000" cy="4247317"/>
          </a:xfrm>
          <a:prstGeom prst="rect">
            <a:avLst/>
          </a:prstGeom>
          <a:noFill/>
        </p:spPr>
        <p:txBody>
          <a:bodyPr wrap="square" lIns="91440" tIns="45720" rIns="91440" bIns="45720">
            <a:spAutoFit/>
          </a:bodyPr>
          <a:lstStyle/>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rPr>
              <a:t> Chemical</a:t>
            </a:r>
            <a:r>
              <a:rPr lang="en-US" sz="5400" b="1">
                <a:ln w="6600">
                  <a:solidFill>
                    <a:schemeClr val="accent2"/>
                  </a:solidFill>
                  <a:prstDash val="solid"/>
                </a:ln>
                <a:solidFill>
                  <a:srgbClr val="FFFFFF"/>
                </a:solidFill>
                <a:effectLst>
                  <a:outerShdw dist="38100" dir="2700000" algn="tl" rotWithShape="0">
                    <a:schemeClr val="accent2"/>
                  </a:outerShdw>
                </a:effectLst>
              </a:rPr>
              <a:t> </a:t>
            </a:r>
            <a:r>
              <a:rPr lang="en-US" sz="5400" b="1" cap="none" spc="0">
                <a:ln w="6600">
                  <a:solidFill>
                    <a:schemeClr val="accent2"/>
                  </a:solidFill>
                  <a:prstDash val="solid"/>
                </a:ln>
                <a:solidFill>
                  <a:srgbClr val="FFFFFF"/>
                </a:solidFill>
                <a:effectLst>
                  <a:outerShdw dist="38100" dir="2700000" algn="tl" rotWithShape="0">
                    <a:schemeClr val="accent2"/>
                  </a:outerShdw>
                </a:effectLst>
              </a:rPr>
              <a:t>Storage including</a:t>
            </a:r>
          </a:p>
          <a:p>
            <a:pPr algn="ctr"/>
            <a:r>
              <a:rPr lang="en-US" sz="5400" b="1">
                <a:ln w="6600">
                  <a:solidFill>
                    <a:schemeClr val="accent2"/>
                  </a:solidFill>
                  <a:prstDash val="solid"/>
                </a:ln>
                <a:solidFill>
                  <a:srgbClr val="FFFFFF"/>
                </a:solidFill>
                <a:effectLst>
                  <a:outerShdw dist="38100" dir="2700000" algn="tl" rotWithShape="0">
                    <a:schemeClr val="accent2"/>
                  </a:outerShdw>
                </a:effectLst>
              </a:rPr>
              <a:t> Storage in Other Areas</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7ACA-3336-4714-A44B-5DAC6F2B626A}"/>
              </a:ext>
            </a:extLst>
          </p:cNvPr>
          <p:cNvSpPr>
            <a:spLocks noGrp="1"/>
          </p:cNvSpPr>
          <p:nvPr>
            <p:ph type="title"/>
          </p:nvPr>
        </p:nvSpPr>
        <p:spPr/>
        <p:txBody>
          <a:bodyPr/>
          <a:lstStyle/>
          <a:p>
            <a:r>
              <a:rPr lang="en-US" sz="3200"/>
              <a:t>Would any of these meet the requirements of locked storage under .2820(b)?</a:t>
            </a:r>
          </a:p>
        </p:txBody>
      </p:sp>
      <p:pic>
        <p:nvPicPr>
          <p:cNvPr id="4" name="Content Placeholder 3">
            <a:extLst>
              <a:ext uri="{FF2B5EF4-FFF2-40B4-BE49-F238E27FC236}">
                <a16:creationId xmlns:a16="http://schemas.microsoft.com/office/drawing/2014/main" id="{52EC45D4-3FD5-44C1-B037-4199D8E9579F}"/>
              </a:ext>
            </a:extLst>
          </p:cNvPr>
          <p:cNvPicPr>
            <a:picLocks noGrp="1" noChangeAspect="1"/>
          </p:cNvPicPr>
          <p:nvPr>
            <p:ph idx="1"/>
          </p:nvPr>
        </p:nvPicPr>
        <p:blipFill>
          <a:blip r:embed="rId3"/>
          <a:stretch>
            <a:fillRect/>
          </a:stretch>
        </p:blipFill>
        <p:spPr>
          <a:xfrm>
            <a:off x="1447800" y="1926844"/>
            <a:ext cx="2400300" cy="2400300"/>
          </a:xfrm>
          <a:prstGeom prst="rect">
            <a:avLst/>
          </a:prstGeom>
        </p:spPr>
      </p:pic>
      <p:pic>
        <p:nvPicPr>
          <p:cNvPr id="5" name="Picture 4">
            <a:extLst>
              <a:ext uri="{FF2B5EF4-FFF2-40B4-BE49-F238E27FC236}">
                <a16:creationId xmlns:a16="http://schemas.microsoft.com/office/drawing/2014/main" id="{0E2F661B-C3D5-43BA-A6E5-7F59E324F61B}"/>
              </a:ext>
            </a:extLst>
          </p:cNvPr>
          <p:cNvPicPr>
            <a:picLocks noChangeAspect="1"/>
          </p:cNvPicPr>
          <p:nvPr/>
        </p:nvPicPr>
        <p:blipFill>
          <a:blip r:embed="rId4"/>
          <a:stretch>
            <a:fillRect/>
          </a:stretch>
        </p:blipFill>
        <p:spPr>
          <a:xfrm>
            <a:off x="4152900" y="1926844"/>
            <a:ext cx="2400300" cy="2400300"/>
          </a:xfrm>
          <a:prstGeom prst="rect">
            <a:avLst/>
          </a:prstGeom>
        </p:spPr>
      </p:pic>
      <p:pic>
        <p:nvPicPr>
          <p:cNvPr id="6" name="Picture 5">
            <a:extLst>
              <a:ext uri="{FF2B5EF4-FFF2-40B4-BE49-F238E27FC236}">
                <a16:creationId xmlns:a16="http://schemas.microsoft.com/office/drawing/2014/main" id="{C7EC48BC-3A33-4283-AC3C-4500220DC3EE}"/>
              </a:ext>
            </a:extLst>
          </p:cNvPr>
          <p:cNvPicPr>
            <a:picLocks noChangeAspect="1"/>
          </p:cNvPicPr>
          <p:nvPr/>
        </p:nvPicPr>
        <p:blipFill>
          <a:blip r:embed="rId5"/>
          <a:stretch>
            <a:fillRect/>
          </a:stretch>
        </p:blipFill>
        <p:spPr>
          <a:xfrm>
            <a:off x="1295400" y="4648200"/>
            <a:ext cx="2857500" cy="1600200"/>
          </a:xfrm>
          <a:prstGeom prst="rect">
            <a:avLst/>
          </a:prstGeom>
        </p:spPr>
      </p:pic>
      <p:pic>
        <p:nvPicPr>
          <p:cNvPr id="7" name="Picture 6">
            <a:extLst>
              <a:ext uri="{FF2B5EF4-FFF2-40B4-BE49-F238E27FC236}">
                <a16:creationId xmlns:a16="http://schemas.microsoft.com/office/drawing/2014/main" id="{DAEF99C9-CD6D-403A-A11B-824638597048}"/>
              </a:ext>
            </a:extLst>
          </p:cNvPr>
          <p:cNvPicPr>
            <a:picLocks noChangeAspect="1"/>
          </p:cNvPicPr>
          <p:nvPr/>
        </p:nvPicPr>
        <p:blipFill>
          <a:blip r:embed="rId6"/>
          <a:stretch>
            <a:fillRect/>
          </a:stretch>
        </p:blipFill>
        <p:spPr>
          <a:xfrm>
            <a:off x="4357687" y="4495801"/>
            <a:ext cx="2143125" cy="1905000"/>
          </a:xfrm>
          <a:prstGeom prst="rect">
            <a:avLst/>
          </a:prstGeom>
        </p:spPr>
      </p:pic>
      <p:pic>
        <p:nvPicPr>
          <p:cNvPr id="9" name="Picture 8">
            <a:extLst>
              <a:ext uri="{FF2B5EF4-FFF2-40B4-BE49-F238E27FC236}">
                <a16:creationId xmlns:a16="http://schemas.microsoft.com/office/drawing/2014/main" id="{9FF5DD26-F6CF-4178-9A73-1028545D922B}"/>
              </a:ext>
            </a:extLst>
          </p:cNvPr>
          <p:cNvPicPr>
            <a:picLocks noChangeAspect="1"/>
          </p:cNvPicPr>
          <p:nvPr/>
        </p:nvPicPr>
        <p:blipFill>
          <a:blip r:embed="rId7"/>
          <a:stretch>
            <a:fillRect/>
          </a:stretch>
        </p:blipFill>
        <p:spPr>
          <a:xfrm>
            <a:off x="6743890" y="1965325"/>
            <a:ext cx="2228850" cy="2228850"/>
          </a:xfrm>
          <a:prstGeom prst="rect">
            <a:avLst/>
          </a:prstGeom>
        </p:spPr>
      </p:pic>
      <p:sp>
        <p:nvSpPr>
          <p:cNvPr id="10" name="Multiplication Sign 9">
            <a:extLst>
              <a:ext uri="{FF2B5EF4-FFF2-40B4-BE49-F238E27FC236}">
                <a16:creationId xmlns:a16="http://schemas.microsoft.com/office/drawing/2014/main" id="{2E7F19F4-5B32-4863-BD7B-B8297CA5BE3F}"/>
              </a:ext>
            </a:extLst>
          </p:cNvPr>
          <p:cNvSpPr/>
          <p:nvPr/>
        </p:nvSpPr>
        <p:spPr bwMode="auto">
          <a:xfrm>
            <a:off x="1219200" y="1676400"/>
            <a:ext cx="2628900" cy="2650744"/>
          </a:xfrm>
          <a:prstGeom prst="mathMultipl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Multiplication Sign 10">
            <a:extLst>
              <a:ext uri="{FF2B5EF4-FFF2-40B4-BE49-F238E27FC236}">
                <a16:creationId xmlns:a16="http://schemas.microsoft.com/office/drawing/2014/main" id="{71E0AFA9-96C3-4AD3-B9B9-AC60AFBDE974}"/>
              </a:ext>
            </a:extLst>
          </p:cNvPr>
          <p:cNvSpPr/>
          <p:nvPr/>
        </p:nvSpPr>
        <p:spPr bwMode="auto">
          <a:xfrm>
            <a:off x="1447800" y="1926844"/>
            <a:ext cx="2362200" cy="2400300"/>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Multiplication Sign 12">
            <a:extLst>
              <a:ext uri="{FF2B5EF4-FFF2-40B4-BE49-F238E27FC236}">
                <a16:creationId xmlns:a16="http://schemas.microsoft.com/office/drawing/2014/main" id="{A2737CA7-330E-4329-8462-9E645548215D}"/>
              </a:ext>
            </a:extLst>
          </p:cNvPr>
          <p:cNvSpPr/>
          <p:nvPr/>
        </p:nvSpPr>
        <p:spPr bwMode="auto">
          <a:xfrm>
            <a:off x="4114800" y="1965325"/>
            <a:ext cx="2400300" cy="2361819"/>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Multiplication Sign 13">
            <a:extLst>
              <a:ext uri="{FF2B5EF4-FFF2-40B4-BE49-F238E27FC236}">
                <a16:creationId xmlns:a16="http://schemas.microsoft.com/office/drawing/2014/main" id="{1A50E297-0579-482A-84A7-8D70BE1FD25C}"/>
              </a:ext>
            </a:extLst>
          </p:cNvPr>
          <p:cNvSpPr/>
          <p:nvPr/>
        </p:nvSpPr>
        <p:spPr bwMode="auto">
          <a:xfrm>
            <a:off x="6610350" y="1965325"/>
            <a:ext cx="2381250" cy="2228850"/>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Multiplication Sign 14">
            <a:extLst>
              <a:ext uri="{FF2B5EF4-FFF2-40B4-BE49-F238E27FC236}">
                <a16:creationId xmlns:a16="http://schemas.microsoft.com/office/drawing/2014/main" id="{80249D5D-9765-4BEF-84C9-D5DD4C4B6A7A}"/>
              </a:ext>
            </a:extLst>
          </p:cNvPr>
          <p:cNvSpPr/>
          <p:nvPr/>
        </p:nvSpPr>
        <p:spPr bwMode="auto">
          <a:xfrm>
            <a:off x="1524000" y="4492244"/>
            <a:ext cx="2628900" cy="1756156"/>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Multiplication Sign 15">
            <a:extLst>
              <a:ext uri="{FF2B5EF4-FFF2-40B4-BE49-F238E27FC236}">
                <a16:creationId xmlns:a16="http://schemas.microsoft.com/office/drawing/2014/main" id="{48B49C2A-8293-4785-AD63-7CEBFFA0E129}"/>
              </a:ext>
            </a:extLst>
          </p:cNvPr>
          <p:cNvSpPr/>
          <p:nvPr/>
        </p:nvSpPr>
        <p:spPr bwMode="auto">
          <a:xfrm>
            <a:off x="5486400" y="5638800"/>
            <a:ext cx="45719" cy="45719"/>
          </a:xfrm>
          <a:prstGeom prst="mathMultiply">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7" name="Picture 16">
            <a:extLst>
              <a:ext uri="{FF2B5EF4-FFF2-40B4-BE49-F238E27FC236}">
                <a16:creationId xmlns:a16="http://schemas.microsoft.com/office/drawing/2014/main" id="{48F486F0-4886-40BF-8008-8FC1D163222C}"/>
              </a:ext>
            </a:extLst>
          </p:cNvPr>
          <p:cNvPicPr>
            <a:picLocks noChangeAspect="1"/>
          </p:cNvPicPr>
          <p:nvPr/>
        </p:nvPicPr>
        <p:blipFill>
          <a:blip r:embed="rId8"/>
          <a:stretch>
            <a:fillRect/>
          </a:stretch>
        </p:blipFill>
        <p:spPr>
          <a:xfrm>
            <a:off x="6743890" y="4375404"/>
            <a:ext cx="2143125" cy="2143125"/>
          </a:xfrm>
          <a:prstGeom prst="rect">
            <a:avLst/>
          </a:prstGeom>
        </p:spPr>
      </p:pic>
      <p:sp>
        <p:nvSpPr>
          <p:cNvPr id="18" name="Multiplication Sign 17">
            <a:extLst>
              <a:ext uri="{FF2B5EF4-FFF2-40B4-BE49-F238E27FC236}">
                <a16:creationId xmlns:a16="http://schemas.microsoft.com/office/drawing/2014/main" id="{995A88EA-1A05-4B74-8E95-435046BEED99}"/>
              </a:ext>
            </a:extLst>
          </p:cNvPr>
          <p:cNvSpPr/>
          <p:nvPr/>
        </p:nvSpPr>
        <p:spPr bwMode="auto">
          <a:xfrm>
            <a:off x="6743890" y="4375404"/>
            <a:ext cx="2095310" cy="1987296"/>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Multiplication Sign 18">
            <a:extLst>
              <a:ext uri="{FF2B5EF4-FFF2-40B4-BE49-F238E27FC236}">
                <a16:creationId xmlns:a16="http://schemas.microsoft.com/office/drawing/2014/main" id="{87EB37D6-4A75-43BF-8036-F97C8A931BC2}"/>
              </a:ext>
            </a:extLst>
          </p:cNvPr>
          <p:cNvSpPr/>
          <p:nvPr/>
        </p:nvSpPr>
        <p:spPr bwMode="auto">
          <a:xfrm>
            <a:off x="4357686" y="4457700"/>
            <a:ext cx="2095309" cy="1905000"/>
          </a:xfrm>
          <a:prstGeom prst="mathMultiply">
            <a:avLst/>
          </a:prstGeom>
          <a:noFill/>
          <a:ln w="12700" cap="sq" cmpd="sng" algn="ctr">
            <a:solidFill>
              <a:srgbClr val="070214"/>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73867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68300"/>
            <a:ext cx="7772400" cy="1206500"/>
          </a:xfrm>
        </p:spPr>
        <p:txBody>
          <a:bodyPr/>
          <a:lstStyle/>
          <a:p>
            <a:pPr algn="ctr" eaLnBrk="1" hangingPunct="1"/>
            <a:r>
              <a:rPr lang="en-US" sz="4000" b="1"/>
              <a:t>~Storage~</a:t>
            </a:r>
          </a:p>
        </p:txBody>
      </p:sp>
      <p:sp>
        <p:nvSpPr>
          <p:cNvPr id="22531" name="Rectangle 3"/>
          <p:cNvSpPr>
            <a:spLocks noGrp="1" noChangeArrowheads="1"/>
          </p:cNvSpPr>
          <p:nvPr>
            <p:ph type="body" idx="1"/>
          </p:nvPr>
        </p:nvSpPr>
        <p:spPr>
          <a:xfrm>
            <a:off x="838200" y="685800"/>
            <a:ext cx="7924800" cy="5943600"/>
          </a:xfrm>
        </p:spPr>
        <p:txBody>
          <a:bodyPr/>
          <a:lstStyle/>
          <a:p>
            <a:pPr algn="ctr" eaLnBrk="1" hangingPunct="1">
              <a:buFont typeface="Symbol" pitchFamily="18" charset="2"/>
              <a:buNone/>
            </a:pPr>
            <a:r>
              <a:rPr lang="en-US" sz="2800" b="1"/>
              <a:t>What’s Poison?                  Where is it Hiding?</a:t>
            </a:r>
          </a:p>
          <a:p>
            <a:pPr algn="ctr" eaLnBrk="1" hangingPunct="1">
              <a:buFont typeface="Symbol" pitchFamily="18" charset="2"/>
              <a:buNone/>
            </a:pPr>
            <a:endParaRPr lang="en-US" sz="2800" b="1"/>
          </a:p>
          <a:p>
            <a:pPr algn="ctr" eaLnBrk="1" hangingPunct="1">
              <a:buFont typeface="Symbol" pitchFamily="18" charset="2"/>
              <a:buNone/>
            </a:pPr>
            <a:endParaRPr lang="en-US" sz="2800" b="1"/>
          </a:p>
          <a:p>
            <a:pPr eaLnBrk="1" hangingPunct="1">
              <a:buFont typeface="Symbol" pitchFamily="18" charset="2"/>
              <a:buNone/>
            </a:pPr>
            <a:r>
              <a:rPr lang="en-US" sz="2800" b="1"/>
              <a:t>   .</a:t>
            </a:r>
            <a:r>
              <a:rPr lang="en-US" sz="2800" b="1" i="1"/>
              <a:t>2820 (b) </a:t>
            </a:r>
            <a:r>
              <a:rPr lang="en-US" sz="2600" b="1" i="1"/>
              <a:t>Any other product that is labeled "keep out of reach of children" and does not have any other warnings on the label shall be kept </a:t>
            </a:r>
            <a:r>
              <a:rPr lang="en-US" sz="2600" b="1" i="1">
                <a:solidFill>
                  <a:srgbClr val="00B050"/>
                </a:solidFill>
              </a:rPr>
              <a:t>inaccessible </a:t>
            </a:r>
            <a:r>
              <a:rPr lang="en-US" sz="2600" b="1" i="1"/>
              <a:t>to children when not in use, but is not required to be kept in locked storage</a:t>
            </a:r>
            <a:r>
              <a:rPr lang="en-US" sz="2600" b="1" i="1">
                <a:solidFill>
                  <a:schemeClr val="tx2">
                    <a:lumMod val="75000"/>
                  </a:schemeClr>
                </a:solidFill>
              </a:rPr>
              <a:t>. For the purpose of Paragraphs (b), (c), and (d) of this Rule, </a:t>
            </a:r>
            <a:r>
              <a:rPr lang="en-US" sz="2600" b="1" i="1"/>
              <a:t>a product shall be considered</a:t>
            </a:r>
            <a:r>
              <a:rPr lang="en-US" sz="2600" b="1" i="1">
                <a:solidFill>
                  <a:srgbClr val="00B050"/>
                </a:solidFill>
              </a:rPr>
              <a:t> inaccessible </a:t>
            </a:r>
            <a:r>
              <a:rPr lang="en-US" sz="2600" b="1" i="1"/>
              <a:t>to children when </a:t>
            </a:r>
            <a:r>
              <a:rPr lang="en-US" sz="2600" b="1" i="1" u="sng"/>
              <a:t>stored on a shelf or in an unlocked cabinet that is mounted a minimum vertical distance of five feet above the finished floor.​</a:t>
            </a:r>
          </a:p>
        </p:txBody>
      </p:sp>
      <p:pic>
        <p:nvPicPr>
          <p:cNvPr id="22532" name="Picture 4"/>
          <p:cNvPicPr>
            <a:picLocks noChangeAspect="1" noChangeArrowheads="1"/>
          </p:cNvPicPr>
          <p:nvPr/>
        </p:nvPicPr>
        <p:blipFill>
          <a:blip r:embed="rId3" cstate="print"/>
          <a:srcRect/>
          <a:stretch>
            <a:fillRect/>
          </a:stretch>
        </p:blipFill>
        <p:spPr bwMode="auto">
          <a:xfrm>
            <a:off x="4076700" y="533400"/>
            <a:ext cx="990600" cy="1295400"/>
          </a:xfrm>
          <a:prstGeom prst="rect">
            <a:avLst/>
          </a:prstGeom>
          <a:noFill/>
          <a:ln w="12700" cap="sq">
            <a:noFill/>
            <a:miter lim="800000"/>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8BA83A-B5EB-2F90-BDB7-2E25487CDE2A}"/>
              </a:ext>
            </a:extLst>
          </p:cNvPr>
          <p:cNvSpPr txBox="1"/>
          <p:nvPr/>
        </p:nvSpPr>
        <p:spPr>
          <a:xfrm>
            <a:off x="2362200" y="381000"/>
            <a:ext cx="6477000" cy="1569660"/>
          </a:xfrm>
          <a:prstGeom prst="rect">
            <a:avLst/>
          </a:prstGeom>
          <a:noFill/>
        </p:spPr>
        <p:txBody>
          <a:bodyPr wrap="square">
            <a:spAutoFit/>
          </a:bodyPr>
          <a:lstStyle/>
          <a:p>
            <a:r>
              <a:rPr lang="en-US" sz="2400" b="1" i="1">
                <a:solidFill>
                  <a:schemeClr val="tx2">
                    <a:lumMod val="75000"/>
                  </a:schemeClr>
                </a:solidFill>
              </a:rPr>
              <a:t>Inaccessible versus Keep Out of Reach</a:t>
            </a:r>
          </a:p>
          <a:p>
            <a:endParaRPr lang="en-US" b="1" i="1">
              <a:solidFill>
                <a:schemeClr val="tx2">
                  <a:lumMod val="75000"/>
                </a:schemeClr>
              </a:solidFill>
            </a:endParaRPr>
          </a:p>
          <a:p>
            <a:endParaRPr lang="en-US" b="1" i="1">
              <a:solidFill>
                <a:schemeClr val="tx2">
                  <a:lumMod val="75000"/>
                </a:schemeClr>
              </a:solidFill>
            </a:endParaRPr>
          </a:p>
          <a:p>
            <a:r>
              <a:rPr lang="en-US" b="1" i="1">
                <a:solidFill>
                  <a:schemeClr val="tx2">
                    <a:lumMod val="75000"/>
                  </a:schemeClr>
                </a:solidFill>
              </a:rPr>
              <a:t> </a:t>
            </a:r>
          </a:p>
        </p:txBody>
      </p:sp>
      <p:sp>
        <p:nvSpPr>
          <p:cNvPr id="5" name="TextBox 4">
            <a:extLst>
              <a:ext uri="{FF2B5EF4-FFF2-40B4-BE49-F238E27FC236}">
                <a16:creationId xmlns:a16="http://schemas.microsoft.com/office/drawing/2014/main" id="{D248BDE0-BFE4-B6D9-B4A9-09197A2AA0F5}"/>
              </a:ext>
            </a:extLst>
          </p:cNvPr>
          <p:cNvSpPr txBox="1"/>
          <p:nvPr/>
        </p:nvSpPr>
        <p:spPr>
          <a:xfrm>
            <a:off x="1676400" y="1447800"/>
            <a:ext cx="7162800" cy="4893647"/>
          </a:xfrm>
          <a:prstGeom prst="rect">
            <a:avLst/>
          </a:prstGeom>
          <a:noFill/>
        </p:spPr>
        <p:txBody>
          <a:bodyPr wrap="square" lIns="91440" tIns="45720" rIns="91440" bIns="45720" anchor="t">
            <a:spAutoFit/>
          </a:bodyPr>
          <a:lstStyle/>
          <a:p>
            <a:r>
              <a:rPr lang="en-US" sz="2400" b="1" i="1">
                <a:solidFill>
                  <a:schemeClr val="tx2">
                    <a:lumMod val="75000"/>
                  </a:schemeClr>
                </a:solidFill>
                <a:latin typeface="Times New Roman"/>
                <a:cs typeface="Times New Roman"/>
              </a:rPr>
              <a:t> For the purpose of Rule .2820, </a:t>
            </a:r>
            <a:r>
              <a:rPr lang="en-US" sz="2400" b="1" i="1">
                <a:latin typeface="Times New Roman"/>
                <a:cs typeface="Times New Roman"/>
              </a:rPr>
              <a:t>a product shall be considered</a:t>
            </a:r>
            <a:r>
              <a:rPr lang="en-US" sz="2400" b="1" i="1">
                <a:solidFill>
                  <a:srgbClr val="00B050"/>
                </a:solidFill>
                <a:latin typeface="Times New Roman"/>
                <a:cs typeface="Times New Roman"/>
              </a:rPr>
              <a:t> inaccessible </a:t>
            </a:r>
            <a:r>
              <a:rPr lang="en-US" sz="2400" b="1" i="1">
                <a:latin typeface="Times New Roman"/>
                <a:cs typeface="Times New Roman"/>
              </a:rPr>
              <a:t>to children when </a:t>
            </a:r>
            <a:r>
              <a:rPr lang="en-US" sz="2400" b="1" i="1" u="sng">
                <a:latin typeface="Times New Roman"/>
                <a:cs typeface="Times New Roman"/>
              </a:rPr>
              <a:t>stored on a shelf or in an unlocked cabinet that is mounted a minimum vertical distance of five feet above the finished floor.​</a:t>
            </a:r>
          </a:p>
          <a:p>
            <a:endParaRPr lang="en-US" b="1" i="1" u="sng"/>
          </a:p>
          <a:p>
            <a:r>
              <a:rPr lang="en-US" b="1" i="1">
                <a:latin typeface="Times New Roman"/>
                <a:cs typeface="Times New Roman"/>
              </a:rPr>
              <a:t>However, “keep out of reach” is not defined by a specific height requirement but does require that children not have access or access is restricted by whatever means is effective and approved.  An examples of kept out of reach in which we would not want to apply the inaccessible definition in .2820 is the use of bottle warming equipment.</a:t>
            </a:r>
            <a:endParaRPr lang="en-US">
              <a:latin typeface="Times New Roman"/>
              <a:cs typeface="Times New Roman"/>
            </a:endParaRPr>
          </a:p>
        </p:txBody>
      </p:sp>
    </p:spTree>
    <p:extLst>
      <p:ext uri="{BB962C8B-B14F-4D97-AF65-F5344CB8AC3E}">
        <p14:creationId xmlns:p14="http://schemas.microsoft.com/office/powerpoint/2010/main" val="370647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457200"/>
            <a:ext cx="7772400" cy="1206500"/>
          </a:xfrm>
        </p:spPr>
        <p:txBody>
          <a:bodyPr/>
          <a:lstStyle/>
          <a:p>
            <a:pPr eaLnBrk="1" hangingPunct="1"/>
            <a:r>
              <a:rPr lang="en-US" sz="3600"/>
              <a:t>			</a:t>
            </a:r>
            <a:r>
              <a:rPr lang="en-US" sz="3600" b="1"/>
              <a:t>~Storage~</a:t>
            </a:r>
            <a:r>
              <a:rPr lang="en-US" sz="3600"/>
              <a:t>     </a:t>
            </a:r>
          </a:p>
        </p:txBody>
      </p:sp>
      <p:sp>
        <p:nvSpPr>
          <p:cNvPr id="23555" name="Rectangle 3"/>
          <p:cNvSpPr>
            <a:spLocks noGrp="1" noChangeArrowheads="1"/>
          </p:cNvSpPr>
          <p:nvPr>
            <p:ph type="body" idx="1"/>
          </p:nvPr>
        </p:nvSpPr>
        <p:spPr>
          <a:xfrm>
            <a:off x="838200" y="685800"/>
            <a:ext cx="8077200" cy="6172200"/>
          </a:xfrm>
        </p:spPr>
        <p:txBody>
          <a:bodyPr/>
          <a:lstStyle/>
          <a:p>
            <a:pPr algn="ctr" eaLnBrk="1" hangingPunct="1">
              <a:lnSpc>
                <a:spcPct val="90000"/>
              </a:lnSpc>
              <a:buFont typeface="Symbol" pitchFamily="18" charset="2"/>
              <a:buNone/>
            </a:pPr>
            <a:r>
              <a:rPr lang="en-US" sz="2400" b="1"/>
              <a:t>What’s Poison?                  Where is it Hiding?</a:t>
            </a:r>
          </a:p>
          <a:p>
            <a:pPr algn="ctr" eaLnBrk="1" hangingPunct="1">
              <a:lnSpc>
                <a:spcPct val="90000"/>
              </a:lnSpc>
              <a:buFont typeface="Symbol" pitchFamily="18" charset="2"/>
              <a:buNone/>
            </a:pPr>
            <a:endParaRPr lang="en-US" sz="2400" b="1"/>
          </a:p>
          <a:p>
            <a:pPr algn="ctr" eaLnBrk="1" hangingPunct="1">
              <a:lnSpc>
                <a:spcPct val="90000"/>
              </a:lnSpc>
              <a:buFont typeface="Symbol" pitchFamily="18" charset="2"/>
              <a:buNone/>
            </a:pPr>
            <a:endParaRPr kumimoji="0" lang="en-US" sz="2300" b="1" i="1" u="sng" strike="noStrike" kern="0" cap="none" spc="0" normalizeH="0" baseline="0" noProof="0">
              <a:ln>
                <a:noFill/>
              </a:ln>
              <a:solidFill>
                <a:srgbClr val="00B050"/>
              </a:solidFill>
              <a:effectLst/>
              <a:uLnTx/>
              <a:uFillTx/>
              <a:latin typeface="Times New Roman"/>
              <a:ea typeface="+mn-ea"/>
              <a:cs typeface="+mn-cs"/>
            </a:endParaRPr>
          </a:p>
          <a:p>
            <a:pPr algn="ctr" eaLnBrk="1" hangingPunct="1">
              <a:lnSpc>
                <a:spcPct val="90000"/>
              </a:lnSpc>
              <a:buFont typeface="Symbol" pitchFamily="18" charset="2"/>
              <a:buNone/>
            </a:pPr>
            <a:r>
              <a:rPr kumimoji="0" lang="en-US" sz="2300" b="1" i="1" u="sng" strike="noStrike" kern="0" cap="none" spc="0" normalizeH="0" baseline="0" noProof="0">
                <a:ln>
                  <a:noFill/>
                </a:ln>
                <a:solidFill>
                  <a:srgbClr val="00B050"/>
                </a:solidFill>
                <a:effectLst/>
                <a:uLnTx/>
                <a:uFillTx/>
                <a:latin typeface="Times New Roman"/>
                <a:ea typeface="+mn-ea"/>
                <a:cs typeface="+mn-cs"/>
              </a:rPr>
              <a:t>Kept </a:t>
            </a:r>
            <a:r>
              <a:rPr lang="en-US" sz="2300" b="1" i="1" u="sng">
                <a:solidFill>
                  <a:srgbClr val="00B050"/>
                </a:solidFill>
                <a:latin typeface="Times New Roman"/>
              </a:rPr>
              <a:t>Inaccessible </a:t>
            </a:r>
            <a:endParaRPr kumimoji="0" lang="en-US" sz="2000" b="1" i="1" u="sng" strike="noStrike" kern="0" cap="none" spc="0" normalizeH="0" baseline="0" noProof="0">
              <a:ln>
                <a:noFill/>
              </a:ln>
              <a:solidFill>
                <a:srgbClr val="00B050"/>
              </a:solidFill>
              <a:effectLst/>
              <a:uLnTx/>
              <a:uFillTx/>
              <a:latin typeface="Times New Roman"/>
              <a:ea typeface="+mn-ea"/>
              <a:cs typeface="+mn-cs"/>
            </a:endParaRPr>
          </a:p>
          <a:p>
            <a:pPr algn="ctr" eaLnBrk="1" hangingPunct="1">
              <a:lnSpc>
                <a:spcPct val="90000"/>
              </a:lnSpc>
              <a:buFont typeface="Symbol" pitchFamily="18" charset="2"/>
              <a:buNone/>
            </a:pPr>
            <a:r>
              <a:rPr lang="en-US" sz="2300" b="1" i="1"/>
              <a:t>Approved disinfectants</a:t>
            </a:r>
          </a:p>
          <a:p>
            <a:pPr algn="ctr" eaLnBrk="1" hangingPunct="1">
              <a:lnSpc>
                <a:spcPct val="90000"/>
              </a:lnSpc>
              <a:buFont typeface="Symbol" pitchFamily="18" charset="2"/>
              <a:buNone/>
            </a:pPr>
            <a:r>
              <a:rPr lang="en-US" sz="2300" b="1" i="1"/>
              <a:t>Detergent solutions</a:t>
            </a:r>
          </a:p>
          <a:p>
            <a:pPr algn="ctr" eaLnBrk="1" hangingPunct="1">
              <a:lnSpc>
                <a:spcPct val="90000"/>
              </a:lnSpc>
              <a:buFont typeface="Symbol" pitchFamily="18" charset="2"/>
              <a:buNone/>
            </a:pPr>
            <a:r>
              <a:rPr lang="en-US" sz="2300" b="1" i="1"/>
              <a:t>Hand  antiseptics</a:t>
            </a:r>
          </a:p>
          <a:p>
            <a:pPr algn="ctr" eaLnBrk="1" hangingPunct="1">
              <a:lnSpc>
                <a:spcPct val="90000"/>
              </a:lnSpc>
              <a:buFont typeface="Symbol" pitchFamily="18" charset="2"/>
              <a:buNone/>
            </a:pPr>
            <a:r>
              <a:rPr lang="en-US" sz="2300" b="1" i="1"/>
              <a:t>Hand lotions </a:t>
            </a:r>
          </a:p>
          <a:p>
            <a:pPr algn="ctr" eaLnBrk="1" hangingPunct="1">
              <a:lnSpc>
                <a:spcPct val="90000"/>
              </a:lnSpc>
              <a:buFont typeface="Symbol" pitchFamily="18" charset="2"/>
              <a:buNone/>
            </a:pPr>
            <a:endParaRPr lang="en-US" sz="2300" b="1" i="1"/>
          </a:p>
          <a:p>
            <a:pPr marL="342900" marR="0" lvl="0" indent="-342900" defTabSz="914400" rtl="0" eaLnBrk="1" fontAlgn="base" latinLnBrk="0" hangingPunct="1">
              <a:lnSpc>
                <a:spcPct val="90000"/>
              </a:lnSpc>
              <a:spcBef>
                <a:spcPct val="20000"/>
              </a:spcBef>
              <a:spcAft>
                <a:spcPct val="0"/>
              </a:spcAft>
              <a:buClr>
                <a:srgbClr val="FFCC66"/>
              </a:buClr>
              <a:buSzPct val="90000"/>
              <a:buFont typeface="Symbol" pitchFamily="18" charset="2"/>
              <a:buNone/>
              <a:tabLst/>
              <a:defRPr/>
            </a:pPr>
            <a:r>
              <a:rPr lang="en-US" sz="2400" b="1" i="1"/>
              <a:t>	</a:t>
            </a:r>
            <a:r>
              <a:rPr kumimoji="0" lang="en-US" sz="2800" b="1" i="1" strike="noStrike" kern="0" cap="none" spc="0" normalizeH="0" baseline="0" noProof="0">
                <a:ln>
                  <a:noFill/>
                </a:ln>
                <a:solidFill>
                  <a:srgbClr val="EAEAEA"/>
                </a:solidFill>
                <a:effectLst/>
                <a:uLnTx/>
                <a:uFillTx/>
                <a:latin typeface="Times New Roman"/>
                <a:ea typeface="+mn-ea"/>
                <a:cs typeface="+mn-cs"/>
              </a:rPr>
              <a:t>.</a:t>
            </a:r>
            <a:r>
              <a:rPr kumimoji="0" lang="en-US" sz="2000" b="1" i="1" strike="noStrike" kern="0" cap="none" spc="0" normalizeH="0" baseline="0" noProof="0">
                <a:ln>
                  <a:noFill/>
                </a:ln>
                <a:solidFill>
                  <a:srgbClr val="EAEAEA"/>
                </a:solidFill>
                <a:effectLst/>
                <a:uLnTx/>
                <a:uFillTx/>
                <a:latin typeface="Times New Roman"/>
                <a:ea typeface="+mn-ea"/>
                <a:cs typeface="+mn-cs"/>
              </a:rPr>
              <a:t>2820(c) Non- aerosol sanitizing, disinfecting and detergent solutions, hand sanitizers and hand lotions shall be kept  </a:t>
            </a:r>
            <a:r>
              <a:rPr kumimoji="0" lang="en-US" sz="2000" b="1" i="1" strike="noStrike" kern="0" cap="none" spc="0" normalizeH="0" baseline="0" noProof="0">
                <a:ln>
                  <a:noFill/>
                </a:ln>
                <a:solidFill>
                  <a:srgbClr val="00B050"/>
                </a:solidFill>
                <a:effectLst/>
                <a:uLnTx/>
                <a:uFillTx/>
                <a:latin typeface="Times New Roman"/>
                <a:ea typeface="+mn-ea"/>
                <a:cs typeface="+mn-cs"/>
              </a:rPr>
              <a:t>inaccessible </a:t>
            </a:r>
            <a:r>
              <a:rPr kumimoji="0" lang="en-US" sz="2000" b="1" i="1" strike="noStrike" kern="0" cap="none" spc="0" normalizeH="0" baseline="0" noProof="0">
                <a:ln>
                  <a:noFill/>
                </a:ln>
                <a:solidFill>
                  <a:srgbClr val="EAEAEA"/>
                </a:solidFill>
                <a:effectLst/>
                <a:uLnTx/>
                <a:uFillTx/>
                <a:latin typeface="Times New Roman"/>
                <a:ea typeface="+mn-ea"/>
                <a:cs typeface="+mn-cs"/>
              </a:rPr>
              <a:t>out of reach </a:t>
            </a:r>
            <a:r>
              <a:rPr lang="en-US" sz="2000" b="1" i="1">
                <a:solidFill>
                  <a:srgbClr val="EAEAEA"/>
                </a:solidFill>
                <a:latin typeface="Times New Roman"/>
              </a:rPr>
              <a:t>to </a:t>
            </a:r>
            <a:r>
              <a:rPr kumimoji="0" lang="en-US" sz="2000" b="1" i="1" strike="noStrike" kern="0" cap="none" spc="0" normalizeH="0" baseline="0" noProof="0">
                <a:ln>
                  <a:noFill/>
                </a:ln>
                <a:solidFill>
                  <a:srgbClr val="EAEAEA"/>
                </a:solidFill>
                <a:effectLst/>
                <a:uLnTx/>
                <a:uFillTx/>
                <a:latin typeface="Times New Roman"/>
                <a:ea typeface="+mn-ea"/>
                <a:cs typeface="+mn-cs"/>
              </a:rPr>
              <a:t>children when not in use, but are not required to be in locked storage</a:t>
            </a:r>
            <a:r>
              <a:rPr kumimoji="0" lang="en-US" sz="2000" b="1" strike="noStrike" kern="0" cap="none" spc="0" normalizeH="0" baseline="0" noProof="0">
                <a:ln>
                  <a:noFill/>
                </a:ln>
                <a:solidFill>
                  <a:srgbClr val="EAEAEA"/>
                </a:solidFill>
                <a:effectLst/>
                <a:uLnTx/>
                <a:uFillTx/>
                <a:latin typeface="Times New Roman"/>
                <a:ea typeface="+mn-ea"/>
                <a:cs typeface="+mn-cs"/>
              </a:rPr>
              <a:t>. </a:t>
            </a:r>
          </a:p>
          <a:p>
            <a:pPr eaLnBrk="1" hangingPunct="1">
              <a:lnSpc>
                <a:spcPct val="90000"/>
              </a:lnSpc>
              <a:buFont typeface="Symbol" pitchFamily="18" charset="2"/>
              <a:buNone/>
            </a:pPr>
            <a:r>
              <a:rPr lang="en-US" sz="2000" b="1" i="1"/>
              <a:t>	These solutions shall be labeled accordingly as sanitizing, disinfecting or detergent (soapy water) solutions.</a:t>
            </a:r>
          </a:p>
          <a:p>
            <a:pPr eaLnBrk="1" hangingPunct="1">
              <a:lnSpc>
                <a:spcPct val="90000"/>
              </a:lnSpc>
              <a:buFont typeface="Symbol" pitchFamily="18" charset="2"/>
              <a:buNone/>
            </a:pPr>
            <a:endParaRPr lang="en-US" sz="2000" b="1" i="1"/>
          </a:p>
          <a:p>
            <a:pPr eaLnBrk="1" hangingPunct="1">
              <a:lnSpc>
                <a:spcPct val="90000"/>
              </a:lnSpc>
              <a:buFont typeface="Symbol" pitchFamily="18" charset="2"/>
              <a:buNone/>
            </a:pPr>
            <a:r>
              <a:rPr lang="en-US" sz="2400" b="1" i="1"/>
              <a:t>	Bulk soap shall be kept </a:t>
            </a:r>
            <a:r>
              <a:rPr lang="en-US" sz="2400" b="1" i="1">
                <a:solidFill>
                  <a:srgbClr val="00B050"/>
                </a:solidFill>
              </a:rPr>
              <a:t>inaccessible </a:t>
            </a:r>
            <a:r>
              <a:rPr lang="en-US" sz="2400" b="1" i="1"/>
              <a:t>to children.</a:t>
            </a:r>
          </a:p>
          <a:p>
            <a:pPr eaLnBrk="1" hangingPunct="1">
              <a:lnSpc>
                <a:spcPct val="90000"/>
              </a:lnSpc>
              <a:buFont typeface="Symbol" pitchFamily="18" charset="2"/>
              <a:buNone/>
            </a:pPr>
            <a:endParaRPr lang="en-US" sz="2400" b="1" i="1"/>
          </a:p>
          <a:p>
            <a:pPr eaLnBrk="1" hangingPunct="1">
              <a:lnSpc>
                <a:spcPct val="90000"/>
              </a:lnSpc>
              <a:buFont typeface="Symbol" pitchFamily="18" charset="2"/>
              <a:buNone/>
            </a:pPr>
            <a:endParaRPr lang="en-US" sz="2400" b="1" i="1"/>
          </a:p>
          <a:p>
            <a:pPr eaLnBrk="1" hangingPunct="1">
              <a:lnSpc>
                <a:spcPct val="90000"/>
              </a:lnSpc>
              <a:buFont typeface="Symbol" pitchFamily="18" charset="2"/>
              <a:buNone/>
            </a:pPr>
            <a:endParaRPr lang="en-US" sz="2400" b="1" i="1"/>
          </a:p>
          <a:p>
            <a:pPr algn="ctr" eaLnBrk="1" hangingPunct="1">
              <a:lnSpc>
                <a:spcPct val="90000"/>
              </a:lnSpc>
              <a:buFont typeface="Symbol" pitchFamily="18" charset="2"/>
              <a:buNone/>
            </a:pPr>
            <a:endParaRPr lang="en-US" sz="2400" b="1" i="1"/>
          </a:p>
        </p:txBody>
      </p:sp>
      <p:pic>
        <p:nvPicPr>
          <p:cNvPr id="23556" name="Picture 4"/>
          <p:cNvPicPr>
            <a:picLocks noChangeAspect="1" noChangeArrowheads="1"/>
          </p:cNvPicPr>
          <p:nvPr/>
        </p:nvPicPr>
        <p:blipFill>
          <a:blip r:embed="rId3" cstate="print"/>
          <a:srcRect/>
          <a:stretch>
            <a:fillRect/>
          </a:stretch>
        </p:blipFill>
        <p:spPr bwMode="auto">
          <a:xfrm>
            <a:off x="4194175" y="533400"/>
            <a:ext cx="755650" cy="990600"/>
          </a:xfrm>
          <a:prstGeom prst="rect">
            <a:avLst/>
          </a:prstGeom>
          <a:noFill/>
          <a:ln w="12700" cap="sq">
            <a:noFill/>
            <a:miter lim="800000"/>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95400" y="-76200"/>
            <a:ext cx="7772400" cy="838200"/>
          </a:xfrm>
        </p:spPr>
        <p:txBody>
          <a:bodyPr/>
          <a:lstStyle/>
          <a:p>
            <a:pPr algn="ctr" eaLnBrk="1" hangingPunct="1"/>
            <a:r>
              <a:rPr lang="en-US" sz="3600" b="1"/>
              <a:t>~Storage~</a:t>
            </a:r>
          </a:p>
        </p:txBody>
      </p:sp>
      <p:sp>
        <p:nvSpPr>
          <p:cNvPr id="24579" name="Rectangle 3"/>
          <p:cNvSpPr>
            <a:spLocks noGrp="1" noChangeArrowheads="1"/>
          </p:cNvSpPr>
          <p:nvPr>
            <p:ph type="body" idx="1"/>
          </p:nvPr>
        </p:nvSpPr>
        <p:spPr>
          <a:xfrm>
            <a:off x="1371600" y="838200"/>
            <a:ext cx="7772400" cy="5791200"/>
          </a:xfrm>
        </p:spPr>
        <p:txBody>
          <a:bodyPr/>
          <a:lstStyle/>
          <a:p>
            <a:pPr algn="ctr" eaLnBrk="1" hangingPunct="1">
              <a:lnSpc>
                <a:spcPct val="90000"/>
              </a:lnSpc>
            </a:pPr>
            <a:r>
              <a:rPr lang="en-US" b="1"/>
              <a:t>MEDICATIONS</a:t>
            </a:r>
          </a:p>
          <a:p>
            <a:pPr eaLnBrk="1" hangingPunct="1">
              <a:lnSpc>
                <a:spcPct val="90000"/>
              </a:lnSpc>
            </a:pPr>
            <a:r>
              <a:rPr lang="en-US"/>
              <a:t>.</a:t>
            </a:r>
            <a:r>
              <a:rPr lang="en-US" sz="2800"/>
              <a:t>2820 (d) Medications </a:t>
            </a:r>
            <a:r>
              <a:rPr lang="en-US" sz="2800" b="1" i="1">
                <a:solidFill>
                  <a:srgbClr val="070214"/>
                </a:solidFill>
              </a:rPr>
              <a:t>including prescription and non-prescription items</a:t>
            </a:r>
            <a:r>
              <a:rPr lang="en-US" sz="2800"/>
              <a:t> shall be stored in a separate locked cabinet or other locked container </a:t>
            </a:r>
            <a:r>
              <a:rPr lang="en-US" sz="2800" b="1" i="1">
                <a:solidFill>
                  <a:srgbClr val="070214"/>
                </a:solidFill>
              </a:rPr>
              <a:t>and shall not be stored above food.  </a:t>
            </a:r>
          </a:p>
          <a:p>
            <a:pPr eaLnBrk="1" hangingPunct="1">
              <a:lnSpc>
                <a:spcPct val="90000"/>
              </a:lnSpc>
            </a:pPr>
            <a:endParaRPr lang="en-US" sz="2800" b="1" i="1">
              <a:solidFill>
                <a:srgbClr val="070214"/>
              </a:solidFill>
            </a:endParaRPr>
          </a:p>
          <a:p>
            <a:pPr eaLnBrk="1" hangingPunct="1">
              <a:lnSpc>
                <a:spcPct val="90000"/>
              </a:lnSpc>
            </a:pPr>
            <a:endParaRPr lang="en-US"/>
          </a:p>
          <a:p>
            <a:pPr lvl="4" eaLnBrk="1" hangingPunct="1">
              <a:lnSpc>
                <a:spcPct val="90000"/>
              </a:lnSpc>
              <a:buFontTx/>
              <a:buNone/>
            </a:pPr>
            <a:endParaRPr lang="en-US" sz="2400" b="1"/>
          </a:p>
          <a:p>
            <a:pPr lvl="4" eaLnBrk="1" hangingPunct="1">
              <a:lnSpc>
                <a:spcPct val="90000"/>
              </a:lnSpc>
              <a:buFontTx/>
              <a:buChar char="-"/>
            </a:pPr>
            <a:r>
              <a:rPr lang="en-US" sz="2400" b="1"/>
              <a:t>6-point demerit item</a:t>
            </a:r>
          </a:p>
          <a:p>
            <a:pPr marL="1828800" lvl="4" indent="0" eaLnBrk="1" hangingPunct="1">
              <a:lnSpc>
                <a:spcPct val="90000"/>
              </a:lnSpc>
              <a:buNone/>
            </a:pPr>
            <a:endParaRPr lang="en-US" sz="2400" b="1"/>
          </a:p>
          <a:p>
            <a:pPr eaLnBrk="1" hangingPunct="1">
              <a:lnSpc>
                <a:spcPct val="90000"/>
              </a:lnSpc>
            </a:pPr>
            <a:r>
              <a:rPr lang="en-US" sz="2800" b="1" i="1"/>
              <a:t>Non-prescription diaper creams and sunscreen shall be kept </a:t>
            </a:r>
            <a:r>
              <a:rPr lang="en-US" sz="2800" b="1" i="1">
                <a:solidFill>
                  <a:srgbClr val="00B050"/>
                </a:solidFill>
              </a:rPr>
              <a:t>inaccessible </a:t>
            </a:r>
            <a:r>
              <a:rPr lang="en-US" sz="2800" b="1" i="1"/>
              <a:t>to children when not in use but are not required to be in locked storage.</a:t>
            </a:r>
            <a:endParaRPr lang="en-US" b="1" i="1"/>
          </a:p>
          <a:p>
            <a:pPr lvl="4" eaLnBrk="1" hangingPunct="1">
              <a:lnSpc>
                <a:spcPct val="90000"/>
              </a:lnSpc>
              <a:buFontTx/>
              <a:buNone/>
            </a:pPr>
            <a:r>
              <a:rPr lang="en-US" b="1"/>
              <a:t> </a:t>
            </a:r>
          </a:p>
        </p:txBody>
      </p:sp>
      <p:pic>
        <p:nvPicPr>
          <p:cNvPr id="54276" name="Picture 4"/>
          <p:cNvPicPr>
            <a:picLocks noChangeAspect="1" noChangeArrowheads="1"/>
          </p:cNvPicPr>
          <p:nvPr/>
        </p:nvPicPr>
        <p:blipFill>
          <a:blip r:embed="rId2" cstate="print"/>
          <a:srcRect/>
          <a:stretch>
            <a:fillRect/>
          </a:stretch>
        </p:blipFill>
        <p:spPr bwMode="auto">
          <a:xfrm>
            <a:off x="2057400" y="3124200"/>
            <a:ext cx="1143000" cy="1447800"/>
          </a:xfrm>
          <a:prstGeom prst="rect">
            <a:avLst/>
          </a:prstGeom>
          <a:noFill/>
          <a:ln w="12700" cap="sq">
            <a:noFill/>
            <a:miter lim="800000"/>
            <a:headEnd type="none" w="sm" len="sm"/>
            <a:tailEnd type="none" w="sm" len="sm"/>
          </a:ln>
        </p:spPr>
      </p:pic>
      <p:pic>
        <p:nvPicPr>
          <p:cNvPr id="54277" name="Picture 5"/>
          <p:cNvPicPr>
            <a:picLocks noChangeAspect="1" noChangeArrowheads="1"/>
          </p:cNvPicPr>
          <p:nvPr/>
        </p:nvPicPr>
        <p:blipFill>
          <a:blip r:embed="rId3" cstate="print"/>
          <a:srcRect/>
          <a:stretch>
            <a:fillRect/>
          </a:stretch>
        </p:blipFill>
        <p:spPr bwMode="auto">
          <a:xfrm>
            <a:off x="6248400" y="3124200"/>
            <a:ext cx="1524000" cy="19812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additive="base">
                                        <p:cTn id="7" dur="500" fill="hold"/>
                                        <p:tgtEl>
                                          <p:spTgt spid="54276"/>
                                        </p:tgtEl>
                                        <p:attrNameLst>
                                          <p:attrName>ppt_x</p:attrName>
                                        </p:attrNameLst>
                                      </p:cBhvr>
                                      <p:tavLst>
                                        <p:tav tm="0">
                                          <p:val>
                                            <p:strVal val="0-#ppt_w/2"/>
                                          </p:val>
                                        </p:tav>
                                        <p:tav tm="100000">
                                          <p:val>
                                            <p:strVal val="#ppt_x"/>
                                          </p:val>
                                        </p:tav>
                                      </p:tavLst>
                                    </p:anim>
                                    <p:anim calcmode="lin" valueType="num">
                                      <p:cBhvr additive="base">
                                        <p:cTn id="8"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 calcmode="lin" valueType="num">
                                      <p:cBhvr additive="base">
                                        <p:cTn id="13" dur="500" fill="hold"/>
                                        <p:tgtEl>
                                          <p:spTgt spid="54277"/>
                                        </p:tgtEl>
                                        <p:attrNameLst>
                                          <p:attrName>ppt_x</p:attrName>
                                        </p:attrNameLst>
                                      </p:cBhvr>
                                      <p:tavLst>
                                        <p:tav tm="0">
                                          <p:val>
                                            <p:strVal val="#ppt_x"/>
                                          </p:val>
                                        </p:tav>
                                        <p:tav tm="100000">
                                          <p:val>
                                            <p:strVal val="#ppt_x"/>
                                          </p:val>
                                        </p:tav>
                                      </p:tavLst>
                                    </p:anim>
                                    <p:anim calcmode="lin" valueType="num">
                                      <p:cBhvr additive="base">
                                        <p:cTn id="14"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1219200" y="457200"/>
            <a:ext cx="7772400" cy="4495800"/>
          </a:xfrm>
        </p:spPr>
        <p:txBody>
          <a:bodyPr/>
          <a:lstStyle/>
          <a:p>
            <a:pPr eaLnBrk="1" hangingPunct="1">
              <a:lnSpc>
                <a:spcPct val="90000"/>
              </a:lnSpc>
            </a:pPr>
            <a:r>
              <a:rPr lang="en-US" sz="2400" b="1" i="1"/>
              <a:t>.2820 (d) Designated emergency medications shall be stored out of reach of children but not required to be in locked storage.</a:t>
            </a:r>
            <a:endParaRPr lang="en-US" sz="2400"/>
          </a:p>
          <a:p>
            <a:pPr eaLnBrk="1" hangingPunct="1">
              <a:lnSpc>
                <a:spcPct val="90000"/>
              </a:lnSpc>
            </a:pPr>
            <a:r>
              <a:rPr lang="en-US" sz="2000"/>
              <a:t>Epi-Pen </a:t>
            </a:r>
          </a:p>
          <a:p>
            <a:pPr eaLnBrk="1" hangingPunct="1">
              <a:lnSpc>
                <a:spcPct val="90000"/>
              </a:lnSpc>
            </a:pPr>
            <a:r>
              <a:rPr lang="en-US" sz="2000"/>
              <a:t>Glucagon </a:t>
            </a:r>
          </a:p>
          <a:p>
            <a:pPr eaLnBrk="1" hangingPunct="1">
              <a:lnSpc>
                <a:spcPct val="90000"/>
              </a:lnSpc>
            </a:pPr>
            <a:r>
              <a:rPr lang="en-US" sz="2000"/>
              <a:t>Dilantin suppositories </a:t>
            </a:r>
          </a:p>
          <a:p>
            <a:pPr eaLnBrk="1" hangingPunct="1">
              <a:lnSpc>
                <a:spcPct val="90000"/>
              </a:lnSpc>
            </a:pPr>
            <a:r>
              <a:rPr lang="en-US" sz="2000"/>
              <a:t>The following medications, which may be administered by a metered dose inhaler (for</a:t>
            </a:r>
          </a:p>
          <a:p>
            <a:pPr eaLnBrk="1" hangingPunct="1">
              <a:lnSpc>
                <a:spcPct val="90000"/>
              </a:lnSpc>
            </a:pPr>
            <a:r>
              <a:rPr lang="en-US" sz="2000"/>
              <a:t>use in an aerosol machine), are also exempt. </a:t>
            </a:r>
          </a:p>
          <a:p>
            <a:pPr eaLnBrk="1" hangingPunct="1">
              <a:lnSpc>
                <a:spcPct val="90000"/>
              </a:lnSpc>
            </a:pPr>
            <a:r>
              <a:rPr lang="en-US" sz="2000"/>
              <a:t>Albuterol (Proventil, Ventolin, Volmax) </a:t>
            </a:r>
          </a:p>
          <a:p>
            <a:pPr eaLnBrk="1" hangingPunct="1">
              <a:lnSpc>
                <a:spcPct val="90000"/>
              </a:lnSpc>
            </a:pPr>
            <a:r>
              <a:rPr lang="en-US" sz="2000"/>
              <a:t>Terbutaline (Brethine, Bricanyl) </a:t>
            </a:r>
          </a:p>
          <a:p>
            <a:pPr eaLnBrk="1" hangingPunct="1">
              <a:lnSpc>
                <a:spcPct val="90000"/>
              </a:lnSpc>
            </a:pPr>
            <a:r>
              <a:rPr lang="en-US" sz="2000"/>
              <a:t>Combivent (albuterol/pratropium) </a:t>
            </a:r>
          </a:p>
          <a:p>
            <a:pPr eaLnBrk="1" hangingPunct="1">
              <a:lnSpc>
                <a:spcPct val="90000"/>
              </a:lnSpc>
            </a:pPr>
            <a:r>
              <a:rPr lang="en-US" sz="2000"/>
              <a:t>DuoNeb (albuterol/pratropium) </a:t>
            </a:r>
          </a:p>
          <a:p>
            <a:pPr eaLnBrk="1" hangingPunct="1">
              <a:lnSpc>
                <a:spcPct val="90000"/>
              </a:lnSpc>
            </a:pPr>
            <a:r>
              <a:rPr lang="en-US" sz="2000"/>
              <a:t>Foradil (formoterol) </a:t>
            </a:r>
          </a:p>
          <a:p>
            <a:pPr eaLnBrk="1" hangingPunct="1">
              <a:lnSpc>
                <a:spcPct val="90000"/>
              </a:lnSpc>
            </a:pPr>
            <a:r>
              <a:rPr lang="en-US" sz="2000"/>
              <a:t>Ipratropium </a:t>
            </a:r>
          </a:p>
          <a:p>
            <a:pPr eaLnBrk="1" hangingPunct="1">
              <a:lnSpc>
                <a:spcPct val="90000"/>
              </a:lnSpc>
            </a:pPr>
            <a:r>
              <a:rPr lang="en-US" sz="2000"/>
              <a:t>Maxair (pirbuterol) </a:t>
            </a:r>
          </a:p>
          <a:p>
            <a:pPr eaLnBrk="1" hangingPunct="1">
              <a:lnSpc>
                <a:spcPct val="90000"/>
              </a:lnSpc>
            </a:pPr>
            <a:r>
              <a:rPr lang="en-US" sz="2000"/>
              <a:t>Metaproterenol </a:t>
            </a:r>
          </a:p>
          <a:p>
            <a:pPr eaLnBrk="1" hangingPunct="1">
              <a:lnSpc>
                <a:spcPct val="90000"/>
              </a:lnSpc>
            </a:pPr>
            <a:r>
              <a:rPr lang="en-US" sz="2000"/>
              <a:t>Salmeterol (Serevent) </a:t>
            </a:r>
          </a:p>
          <a:p>
            <a:pPr eaLnBrk="1" hangingPunct="1">
              <a:lnSpc>
                <a:spcPct val="90000"/>
              </a:lnSpc>
            </a:pPr>
            <a:r>
              <a:rPr lang="en-US" sz="2000"/>
              <a:t>Xopenex </a:t>
            </a:r>
          </a:p>
          <a:p>
            <a:pPr eaLnBrk="1" hangingPunct="1">
              <a:lnSpc>
                <a:spcPct val="90000"/>
              </a:lnSpc>
            </a:pPr>
            <a:endParaRPr 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469900"/>
            <a:ext cx="7772400" cy="1206500"/>
          </a:xfrm>
        </p:spPr>
        <p:txBody>
          <a:bodyPr/>
          <a:lstStyle/>
          <a:p>
            <a:pPr algn="ctr" eaLnBrk="1" hangingPunct="1"/>
            <a:r>
              <a:rPr lang="en-US" sz="3600" b="1"/>
              <a:t>~Storage~</a:t>
            </a:r>
            <a:br>
              <a:rPr lang="en-US" sz="3600" b="1"/>
            </a:br>
            <a:endParaRPr lang="en-US" sz="3600" b="1">
              <a:solidFill>
                <a:srgbClr val="070214"/>
              </a:solidFill>
            </a:endParaRPr>
          </a:p>
        </p:txBody>
      </p:sp>
      <p:sp>
        <p:nvSpPr>
          <p:cNvPr id="26627" name="Rectangle 3"/>
          <p:cNvSpPr>
            <a:spLocks noGrp="1" noChangeArrowheads="1"/>
          </p:cNvSpPr>
          <p:nvPr>
            <p:ph type="body" sz="half" idx="1"/>
          </p:nvPr>
        </p:nvSpPr>
        <p:spPr>
          <a:xfrm>
            <a:off x="1295400" y="1143000"/>
            <a:ext cx="3810000" cy="4495800"/>
          </a:xfrm>
        </p:spPr>
        <p:txBody>
          <a:bodyPr/>
          <a:lstStyle/>
          <a:p>
            <a:pPr eaLnBrk="1" hangingPunct="1"/>
            <a:r>
              <a:rPr lang="en-US" b="1" u="sng"/>
              <a:t>Shall be locked</a:t>
            </a:r>
          </a:p>
          <a:p>
            <a:pPr eaLnBrk="1" hangingPunct="1"/>
            <a:r>
              <a:rPr lang="en-US" sz="2000" b="1"/>
              <a:t>.2820 (b)&amp;.2820 (d)</a:t>
            </a:r>
          </a:p>
          <a:p>
            <a:pPr lvl="1" eaLnBrk="1" hangingPunct="1"/>
            <a:r>
              <a:rPr lang="en-US" sz="2000" b="1"/>
              <a:t>Corrosive agents</a:t>
            </a:r>
          </a:p>
          <a:p>
            <a:pPr lvl="1" eaLnBrk="1" hangingPunct="1"/>
            <a:r>
              <a:rPr lang="en-US" sz="2000" b="1"/>
              <a:t>Pesticides</a:t>
            </a:r>
          </a:p>
          <a:p>
            <a:pPr lvl="1" eaLnBrk="1" hangingPunct="1"/>
            <a:r>
              <a:rPr lang="en-US" sz="2000" b="1"/>
              <a:t>Bleaches</a:t>
            </a:r>
          </a:p>
          <a:p>
            <a:pPr lvl="1" eaLnBrk="1" hangingPunct="1"/>
            <a:r>
              <a:rPr lang="en-US" sz="2000" b="1"/>
              <a:t>Detergents</a:t>
            </a:r>
          </a:p>
          <a:p>
            <a:pPr lvl="1" eaLnBrk="1" hangingPunct="1"/>
            <a:r>
              <a:rPr lang="en-US" sz="2000" b="1"/>
              <a:t>cleansers</a:t>
            </a:r>
          </a:p>
          <a:p>
            <a:pPr lvl="1" eaLnBrk="1" hangingPunct="1"/>
            <a:r>
              <a:rPr lang="en-US" sz="2000" b="1"/>
              <a:t>Polishes</a:t>
            </a:r>
          </a:p>
          <a:p>
            <a:pPr lvl="1" eaLnBrk="1" hangingPunct="1"/>
            <a:r>
              <a:rPr lang="en-US" sz="2000" b="1"/>
              <a:t>Aerosol dispenser</a:t>
            </a:r>
          </a:p>
          <a:p>
            <a:pPr lvl="1" eaLnBrk="1" hangingPunct="1"/>
            <a:r>
              <a:rPr lang="en-US" sz="2000" b="1"/>
              <a:t>Hazardous if ingested, inhaled, handled</a:t>
            </a:r>
          </a:p>
          <a:p>
            <a:pPr lvl="1" eaLnBrk="1" hangingPunct="1"/>
            <a:r>
              <a:rPr lang="en-US" sz="2000" b="1"/>
              <a:t>Medications</a:t>
            </a:r>
          </a:p>
          <a:p>
            <a:pPr lvl="1" eaLnBrk="1" hangingPunct="1"/>
            <a:endParaRPr lang="en-US" sz="2000" b="1"/>
          </a:p>
        </p:txBody>
      </p:sp>
      <p:sp>
        <p:nvSpPr>
          <p:cNvPr id="26628" name="Rectangle 4"/>
          <p:cNvSpPr>
            <a:spLocks noGrp="1" noChangeArrowheads="1"/>
          </p:cNvSpPr>
          <p:nvPr>
            <p:ph type="body" sz="half" idx="2"/>
          </p:nvPr>
        </p:nvSpPr>
        <p:spPr>
          <a:xfrm>
            <a:off x="5105400" y="1219200"/>
            <a:ext cx="3810000" cy="4267200"/>
          </a:xfrm>
        </p:spPr>
        <p:txBody>
          <a:bodyPr/>
          <a:lstStyle/>
          <a:p>
            <a:pPr eaLnBrk="1" hangingPunct="1">
              <a:lnSpc>
                <a:spcPct val="90000"/>
              </a:lnSpc>
            </a:pPr>
            <a:r>
              <a:rPr lang="en-US" b="1" u="sng">
                <a:solidFill>
                  <a:srgbClr val="00B050"/>
                </a:solidFill>
              </a:rPr>
              <a:t>Shall be inaccessible</a:t>
            </a:r>
          </a:p>
          <a:p>
            <a:pPr algn="ctr" eaLnBrk="1" hangingPunct="1">
              <a:lnSpc>
                <a:spcPct val="90000"/>
              </a:lnSpc>
            </a:pPr>
            <a:r>
              <a:rPr lang="en-US" sz="2000" b="1"/>
              <a:t>.2820 (b)(c)</a:t>
            </a:r>
          </a:p>
          <a:p>
            <a:pPr lvl="1" eaLnBrk="1" hangingPunct="1">
              <a:lnSpc>
                <a:spcPct val="90000"/>
              </a:lnSpc>
            </a:pPr>
            <a:r>
              <a:rPr lang="en-US" sz="2000" b="1"/>
              <a:t>“keep out of reach” products without any other warnings</a:t>
            </a:r>
          </a:p>
          <a:p>
            <a:pPr lvl="1" eaLnBrk="1" hangingPunct="1">
              <a:lnSpc>
                <a:spcPct val="90000"/>
              </a:lnSpc>
            </a:pPr>
            <a:r>
              <a:rPr lang="en-US" sz="2000" b="1"/>
              <a:t>Non-aerosol sanitizing &amp; disinfecting solutions</a:t>
            </a:r>
          </a:p>
          <a:p>
            <a:pPr lvl="1" eaLnBrk="1" hangingPunct="1">
              <a:lnSpc>
                <a:spcPct val="90000"/>
              </a:lnSpc>
            </a:pPr>
            <a:r>
              <a:rPr lang="en-US" sz="2000" b="1"/>
              <a:t>detergent solutions (soapy water)</a:t>
            </a:r>
          </a:p>
          <a:p>
            <a:pPr lvl="1" eaLnBrk="1" hangingPunct="1">
              <a:lnSpc>
                <a:spcPct val="90000"/>
              </a:lnSpc>
            </a:pPr>
            <a:r>
              <a:rPr lang="en-US" sz="2000" b="1"/>
              <a:t>Hand sanitizers &amp; lotions</a:t>
            </a:r>
          </a:p>
          <a:p>
            <a:pPr lvl="1" eaLnBrk="1" hangingPunct="1">
              <a:lnSpc>
                <a:spcPct val="90000"/>
              </a:lnSpc>
            </a:pPr>
            <a:r>
              <a:rPr lang="en-US" sz="2000" b="1"/>
              <a:t>Toothpaste(research)</a:t>
            </a:r>
          </a:p>
          <a:p>
            <a:pPr lvl="1" eaLnBrk="1" hangingPunct="1">
              <a:lnSpc>
                <a:spcPct val="90000"/>
              </a:lnSpc>
            </a:pPr>
            <a:r>
              <a:rPr lang="en-US" sz="2000" b="1"/>
              <a:t>Non-prescription diaper creams &amp; sunscreens  (d)</a:t>
            </a:r>
          </a:p>
          <a:p>
            <a:pPr marL="457200" lvl="1" indent="0" eaLnBrk="1" hangingPunct="1">
              <a:lnSpc>
                <a:spcPct val="90000"/>
              </a:lnSpc>
              <a:buNone/>
            </a:pPr>
            <a:endParaRPr lang="en-US" sz="2000" b="1"/>
          </a:p>
          <a:p>
            <a:pPr marL="457200" lvl="1" indent="0" eaLnBrk="1" hangingPunct="1">
              <a:lnSpc>
                <a:spcPct val="90000"/>
              </a:lnSpc>
              <a:buNone/>
            </a:pPr>
            <a:r>
              <a:rPr lang="en-US" sz="2000" b="1"/>
              <a:t>(g) Employees purses &amp; other personal effects shall be kept out of reach of children.</a:t>
            </a:r>
          </a:p>
          <a:p>
            <a:pPr lvl="1" eaLnBrk="1" hangingPunct="1">
              <a:lnSpc>
                <a:spcPct val="90000"/>
              </a:lnSpc>
            </a:pPr>
            <a:endParaRPr lang="en-US" sz="20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Chemical Storage</a:t>
            </a:r>
          </a:p>
        </p:txBody>
      </p:sp>
      <p:sp>
        <p:nvSpPr>
          <p:cNvPr id="3" name="Rectangle 2"/>
          <p:cNvSpPr/>
          <p:nvPr/>
        </p:nvSpPr>
        <p:spPr>
          <a:xfrm>
            <a:off x="1295399" y="1828800"/>
            <a:ext cx="7525657" cy="461665"/>
          </a:xfrm>
          <a:prstGeom prst="rect">
            <a:avLst/>
          </a:prstGeom>
        </p:spPr>
        <p:txBody>
          <a:bodyPr wrap="square">
            <a:spAutoFit/>
          </a:bodyPr>
          <a:lstStyle/>
          <a:p>
            <a:r>
              <a:rPr lang="en-US" sz="2400"/>
              <a:t>(e) </a:t>
            </a:r>
          </a:p>
        </p:txBody>
      </p:sp>
      <p:sp>
        <p:nvSpPr>
          <p:cNvPr id="5" name="TextBox 4">
            <a:extLst>
              <a:ext uri="{FF2B5EF4-FFF2-40B4-BE49-F238E27FC236}">
                <a16:creationId xmlns:a16="http://schemas.microsoft.com/office/drawing/2014/main" id="{076AC33E-0333-0EDF-505B-85A3ED23E6E1}"/>
              </a:ext>
            </a:extLst>
          </p:cNvPr>
          <p:cNvSpPr txBox="1"/>
          <p:nvPr/>
        </p:nvSpPr>
        <p:spPr>
          <a:xfrm>
            <a:off x="1905000" y="1799968"/>
            <a:ext cx="4143733" cy="1569660"/>
          </a:xfrm>
          <a:prstGeom prst="rect">
            <a:avLst/>
          </a:prstGeom>
          <a:noFill/>
        </p:spPr>
        <p:txBody>
          <a:bodyPr wrap="square">
            <a:spAutoFit/>
          </a:bodyPr>
          <a:lstStyle/>
          <a:p>
            <a:r>
              <a:rPr lang="en-US">
                <a:solidFill>
                  <a:srgbClr val="FF0000"/>
                </a:solidFill>
              </a:rPr>
              <a:t>A locked kitchen is not considered to be a locked storage room or cabinet for the purposes of this Rule;…..</a:t>
            </a:r>
          </a:p>
        </p:txBody>
      </p:sp>
      <p:sp>
        <p:nvSpPr>
          <p:cNvPr id="7" name="TextBox 6">
            <a:extLst>
              <a:ext uri="{FF2B5EF4-FFF2-40B4-BE49-F238E27FC236}">
                <a16:creationId xmlns:a16="http://schemas.microsoft.com/office/drawing/2014/main" id="{9C5DD824-891C-4215-9A5D-588073A8CD7C}"/>
              </a:ext>
            </a:extLst>
          </p:cNvPr>
          <p:cNvSpPr txBox="1"/>
          <p:nvPr/>
        </p:nvSpPr>
        <p:spPr>
          <a:xfrm>
            <a:off x="4191000" y="3720079"/>
            <a:ext cx="4572000" cy="267765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sng" strike="noStrike" kern="1200" cap="none" spc="0" normalizeH="0" baseline="0" noProof="0">
                <a:ln>
                  <a:noFill/>
                </a:ln>
                <a:solidFill>
                  <a:srgbClr val="EAEAEA"/>
                </a:solidFill>
                <a:effectLst/>
                <a:uLnTx/>
                <a:uFillTx/>
                <a:latin typeface="Times New Roman" pitchFamily="18" charset="0"/>
                <a:ea typeface="+mn-ea"/>
                <a:cs typeface="+mn-cs"/>
              </a:rPr>
              <a:t>Chemicals in the kitchen </a:t>
            </a:r>
            <a:r>
              <a:rPr kumimoji="0" lang="en-US" sz="2400" b="0" i="0" u="none" strike="noStrike" kern="1200" cap="none" spc="0" normalizeH="0" baseline="0" noProof="0">
                <a:ln>
                  <a:noFill/>
                </a:ln>
                <a:solidFill>
                  <a:srgbClr val="EAEAEA"/>
                </a:solidFill>
                <a:effectLst/>
                <a:uLnTx/>
                <a:uFillTx/>
                <a:latin typeface="Times New Roman" pitchFamily="18" charset="0"/>
                <a:ea typeface="+mn-ea"/>
                <a:cs typeface="+mn-cs"/>
              </a:rPr>
              <a:t>must be </a:t>
            </a:r>
            <a:r>
              <a:rPr kumimoji="0" lang="en-US" sz="2400" b="0" i="0" u="none" strike="noStrike" kern="1200" cap="none" spc="0" normalizeH="0" baseline="0" noProof="0">
                <a:ln>
                  <a:noFill/>
                </a:ln>
                <a:solidFill>
                  <a:srgbClr val="FF0000"/>
                </a:solidFill>
                <a:effectLst/>
                <a:uLnTx/>
                <a:uFillTx/>
                <a:latin typeface="Times New Roman" pitchFamily="18" charset="0"/>
                <a:ea typeface="+mn-ea"/>
                <a:cs typeface="+mn-cs"/>
              </a:rPr>
              <a:t>stored</a:t>
            </a:r>
            <a:r>
              <a:rPr kumimoji="0" lang="en-US" sz="2400" b="0" i="0" u="none" strike="noStrike" kern="1200" cap="none" spc="0" normalizeH="0" baseline="0" noProof="0">
                <a:ln>
                  <a:noFill/>
                </a:ln>
                <a:solidFill>
                  <a:srgbClr val="00B050"/>
                </a:solidFill>
                <a:effectLst/>
                <a:uLnTx/>
                <a:uFillTx/>
                <a:latin typeface="Times New Roman" pitchFamily="18" charset="0"/>
                <a:ea typeface="+mn-ea"/>
                <a:cs typeface="+mn-cs"/>
              </a:rPr>
              <a:t> </a:t>
            </a:r>
            <a:r>
              <a:rPr kumimoji="0" lang="en-US" sz="2400" b="0" i="0" u="none" strike="noStrike" kern="1200" cap="none" spc="0" normalizeH="0" baseline="0" noProof="0">
                <a:ln>
                  <a:noFill/>
                </a:ln>
                <a:solidFill>
                  <a:srgbClr val="EAEAEA"/>
                </a:solidFill>
                <a:effectLst/>
                <a:uLnTx/>
                <a:uFillTx/>
                <a:latin typeface="Times New Roman" pitchFamily="18" charset="0"/>
                <a:ea typeface="+mn-ea"/>
                <a:cs typeface="+mn-cs"/>
              </a:rPr>
              <a:t>in a  locked storage room or cabinet.</a:t>
            </a:r>
            <a:r>
              <a:rPr kumimoji="0" lang="en-US" sz="900" b="0" i="0" u="none" strike="noStrike" kern="1200" cap="none" spc="0" normalizeH="0" baseline="0" noProof="0">
                <a:ln>
                  <a:noFill/>
                </a:ln>
                <a:solidFill>
                  <a:srgbClr val="EAEAEA"/>
                </a:solidFill>
                <a:effectLst/>
                <a:uLnTx/>
                <a:uFillTx/>
                <a:latin typeface="Times New Roman" pitchFamily="18" charset="0"/>
                <a:ea typeface="+mn-ea"/>
                <a:cs typeface="+mn-cs"/>
              </a:rPr>
              <a:t>   </a:t>
            </a:r>
            <a:r>
              <a:rPr kumimoji="0" lang="en-US" sz="2400" b="0" i="0" u="none" strike="noStrike" kern="1200" cap="none" spc="0" normalizeH="0" baseline="0" noProof="0">
                <a:ln>
                  <a:noFill/>
                </a:ln>
                <a:solidFill>
                  <a:srgbClr val="EAEAEA"/>
                </a:solidFill>
                <a:effectLst/>
                <a:uLnTx/>
                <a:uFillTx/>
                <a:latin typeface="Times New Roman" pitchFamily="18" charset="0"/>
                <a:ea typeface="+mn-ea"/>
                <a:cs typeface="+mn-cs"/>
              </a:rPr>
              <a:t>Just having the kitchen door locked does not satisfy requirement for this rule</a:t>
            </a:r>
            <a:r>
              <a:rPr kumimoji="0" lang="en-US" sz="2400" b="1" i="0" u="none" strike="noStrike" kern="1200" cap="none" spc="0" normalizeH="0" baseline="0" noProof="0">
                <a:ln>
                  <a:noFill/>
                </a:ln>
                <a:solidFill>
                  <a:srgbClr val="EAEAEA"/>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Times New Roman" pitchFamily="18" charset="0"/>
                <a:ea typeface="+mn-ea"/>
                <a:cs typeface="+mn-cs"/>
              </a:rPr>
              <a:t>* See </a:t>
            </a:r>
            <a:r>
              <a:rPr kumimoji="0" lang="en-US" sz="2400" b="0" i="0" u="none" strike="noStrike" kern="1200" cap="none" spc="0" normalizeH="0" baseline="0" noProof="0">
                <a:ln>
                  <a:noFill/>
                </a:ln>
                <a:solidFill>
                  <a:srgbClr val="EAEAEA"/>
                </a:solidFill>
                <a:effectLst/>
                <a:uLnTx/>
                <a:uFillTx/>
                <a:latin typeface="Times New Roman" pitchFamily="18" charset="0"/>
                <a:ea typeface="+mn-ea"/>
                <a:cs typeface="+mn-cs"/>
              </a:rPr>
              <a:t>Storage of Hazardous Products in a Kitchen memo</a:t>
            </a:r>
            <a:endParaRPr kumimoji="0" lang="en-US" sz="2400" b="1" i="0" u="none" strike="noStrike" kern="1200" cap="none" spc="0" normalizeH="0" baseline="0" noProof="0">
              <a:ln>
                <a:noFill/>
              </a:ln>
              <a:solidFill>
                <a:srgbClr val="EAEAEA"/>
              </a:solidFill>
              <a:effectLst/>
              <a:uLnTx/>
              <a:uFillTx/>
              <a:latin typeface="Times New Roman" pitchFamily="18" charset="0"/>
              <a:ea typeface="+mn-ea"/>
              <a:cs typeface="+mn-cs"/>
            </a:endParaRPr>
          </a:p>
        </p:txBody>
      </p:sp>
      <p:pic>
        <p:nvPicPr>
          <p:cNvPr id="8" name="Picture 7">
            <a:extLst>
              <a:ext uri="{FF2B5EF4-FFF2-40B4-BE49-F238E27FC236}">
                <a16:creationId xmlns:a16="http://schemas.microsoft.com/office/drawing/2014/main" id="{9CBA51EA-C56D-86E2-B7E5-9CD3DA2806A0}"/>
              </a:ext>
            </a:extLst>
          </p:cNvPr>
          <p:cNvPicPr>
            <a:picLocks noChangeAspect="1"/>
          </p:cNvPicPr>
          <p:nvPr/>
        </p:nvPicPr>
        <p:blipFill>
          <a:blip r:embed="rId2"/>
          <a:stretch>
            <a:fillRect/>
          </a:stretch>
        </p:blipFill>
        <p:spPr>
          <a:xfrm>
            <a:off x="1676400" y="3987344"/>
            <a:ext cx="2143125" cy="2143125"/>
          </a:xfrm>
          <a:prstGeom prst="rect">
            <a:avLst/>
          </a:prstGeom>
        </p:spPr>
      </p:pic>
      <p:pic>
        <p:nvPicPr>
          <p:cNvPr id="9" name="Picture 8">
            <a:extLst>
              <a:ext uri="{FF2B5EF4-FFF2-40B4-BE49-F238E27FC236}">
                <a16:creationId xmlns:a16="http://schemas.microsoft.com/office/drawing/2014/main" id="{316623D4-7706-EFD1-B80F-79F6A36DDAFF}"/>
              </a:ext>
            </a:extLst>
          </p:cNvPr>
          <p:cNvPicPr>
            <a:picLocks noChangeAspect="1"/>
          </p:cNvPicPr>
          <p:nvPr/>
        </p:nvPicPr>
        <p:blipFill>
          <a:blip r:embed="rId3"/>
          <a:stretch>
            <a:fillRect/>
          </a:stretch>
        </p:blipFill>
        <p:spPr>
          <a:xfrm>
            <a:off x="6219277" y="1371600"/>
            <a:ext cx="2772323" cy="2209800"/>
          </a:xfrm>
          <a:prstGeom prst="rect">
            <a:avLst/>
          </a:prstGeom>
        </p:spPr>
      </p:pic>
    </p:spTree>
    <p:extLst>
      <p:ext uri="{BB962C8B-B14F-4D97-AF65-F5344CB8AC3E}">
        <p14:creationId xmlns:p14="http://schemas.microsoft.com/office/powerpoint/2010/main" val="155955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9725-47E8-4B80-512B-D495024264E4}"/>
              </a:ext>
            </a:extLst>
          </p:cNvPr>
          <p:cNvSpPr>
            <a:spLocks noGrp="1"/>
          </p:cNvSpPr>
          <p:nvPr>
            <p:ph type="title"/>
          </p:nvPr>
        </p:nvSpPr>
        <p:spPr>
          <a:xfrm>
            <a:off x="1371600" y="245717"/>
            <a:ext cx="7586870" cy="1278283"/>
          </a:xfrm>
        </p:spPr>
        <p:txBody>
          <a:bodyPr/>
          <a:lstStyle/>
          <a:p>
            <a:br>
              <a:rPr lang="en-US"/>
            </a:br>
            <a:br>
              <a:rPr lang="en-US"/>
            </a:br>
            <a:r>
              <a:rPr lang="en-US"/>
              <a:t>Storage…</a:t>
            </a:r>
            <a:br>
              <a:rPr lang="en-US"/>
            </a:br>
            <a:r>
              <a:rPr lang="en-US" sz="3200"/>
              <a:t>within a school and </a:t>
            </a:r>
            <a:br>
              <a:rPr lang="en-US" sz="3200"/>
            </a:br>
            <a:r>
              <a:rPr lang="en-US" sz="3200"/>
              <a:t>the use of the </a:t>
            </a:r>
            <a:br>
              <a:rPr lang="en-US" sz="3200"/>
            </a:br>
            <a:r>
              <a:rPr lang="en-US" sz="3200"/>
              <a:t>school’s kitchen</a:t>
            </a:r>
            <a:br>
              <a:rPr lang="en-US"/>
            </a:br>
            <a:endParaRPr lang="en-US"/>
          </a:p>
        </p:txBody>
      </p:sp>
      <p:sp>
        <p:nvSpPr>
          <p:cNvPr id="3" name="Content Placeholder 2">
            <a:extLst>
              <a:ext uri="{FF2B5EF4-FFF2-40B4-BE49-F238E27FC236}">
                <a16:creationId xmlns:a16="http://schemas.microsoft.com/office/drawing/2014/main" id="{5BB49679-B2BF-5D9A-1D4A-010C8E399344}"/>
              </a:ext>
            </a:extLst>
          </p:cNvPr>
          <p:cNvSpPr>
            <a:spLocks noGrp="1"/>
          </p:cNvSpPr>
          <p:nvPr>
            <p:ph idx="1"/>
          </p:nvPr>
        </p:nvSpPr>
        <p:spPr>
          <a:xfrm>
            <a:off x="1219200" y="2362200"/>
            <a:ext cx="7772400" cy="3962400"/>
          </a:xfrm>
        </p:spPr>
        <p:txBody>
          <a:bodyPr/>
          <a:lstStyle/>
          <a:p>
            <a:r>
              <a:rPr lang="en-US"/>
              <a:t>.</a:t>
            </a:r>
            <a:r>
              <a:rPr lang="en-US" sz="2400"/>
              <a:t>2820(e) </a:t>
            </a:r>
            <a:r>
              <a:rPr lang="en-US" sz="2400" b="0" i="0" u="none" strike="noStrike">
                <a:effectLst/>
                <a:latin typeface="Times New Roman" panose="02020603050405020304" pitchFamily="18" charset="0"/>
              </a:rPr>
              <a:t>A locked kitchen is not considered to be a locked storage room or cabinet for the purposes of this Rule; however, for child care centers that are located within a </a:t>
            </a:r>
            <a:r>
              <a:rPr lang="en-US" sz="2400" b="1" i="0" u="none" strike="noStrike">
                <a:effectLst/>
                <a:latin typeface="Times New Roman" panose="02020603050405020304" pitchFamily="18" charset="0"/>
              </a:rPr>
              <a:t>school </a:t>
            </a:r>
            <a:r>
              <a:rPr lang="en-US" sz="2400" b="0" i="0" u="none" strike="noStrike">
                <a:effectLst/>
                <a:latin typeface="Times New Roman" panose="02020603050405020304" pitchFamily="18" charset="0"/>
              </a:rPr>
              <a:t>and that </a:t>
            </a:r>
            <a:r>
              <a:rPr lang="en-US" sz="2400" b="1" i="0" u="none" strike="noStrike">
                <a:effectLst/>
                <a:latin typeface="Times New Roman" panose="02020603050405020304" pitchFamily="18" charset="0"/>
              </a:rPr>
              <a:t>use the school cafeteria's kitchen to meet the kitchen requirements</a:t>
            </a:r>
            <a:r>
              <a:rPr lang="en-US" sz="2400" b="0" i="0" u="none" strike="noStrike">
                <a:effectLst/>
                <a:latin typeface="Times New Roman" panose="02020603050405020304" pitchFamily="18" charset="0"/>
              </a:rPr>
              <a:t> of the rules of this Section, it </a:t>
            </a:r>
            <a:r>
              <a:rPr lang="en-US" sz="2400" b="0" i="0" u="sng" strike="noStrike">
                <a:effectLst/>
                <a:latin typeface="Times New Roman" panose="02020603050405020304" pitchFamily="18" charset="0"/>
              </a:rPr>
              <a:t>shall not </a:t>
            </a:r>
            <a:r>
              <a:rPr lang="en-US" sz="2400" b="0" i="0" u="none" strike="noStrike">
                <a:effectLst/>
                <a:latin typeface="Times New Roman" panose="02020603050405020304" pitchFamily="18" charset="0"/>
              </a:rPr>
              <a:t>be a violation of this Rule to store products described in Paragraphs (a)-(d) of this Rule unlocked in the cafeteria's kitchen, </a:t>
            </a:r>
            <a:r>
              <a:rPr lang="en-US" sz="2400" b="1" i="0" u="none" strike="noStrike">
                <a:effectLst/>
                <a:latin typeface="Times New Roman" panose="02020603050405020304" pitchFamily="18" charset="0"/>
              </a:rPr>
              <a:t>provided that the kitchen is kept locked and children are not permitted in the kitchen for any purpose</a:t>
            </a:r>
            <a:r>
              <a:rPr lang="en-US" sz="2400" b="0" i="0" u="none" strike="noStrike">
                <a:effectLst/>
                <a:latin typeface="Times New Roman" panose="02020603050405020304" pitchFamily="18" charset="0"/>
              </a:rPr>
              <a:t>.</a:t>
            </a:r>
            <a:endParaRPr lang="en-US" sz="2400"/>
          </a:p>
        </p:txBody>
      </p:sp>
      <p:pic>
        <p:nvPicPr>
          <p:cNvPr id="5" name="Picture 4">
            <a:extLst>
              <a:ext uri="{FF2B5EF4-FFF2-40B4-BE49-F238E27FC236}">
                <a16:creationId xmlns:a16="http://schemas.microsoft.com/office/drawing/2014/main" id="{95A8CC03-292B-A99B-5B15-002ACD03B3DE}"/>
              </a:ext>
            </a:extLst>
          </p:cNvPr>
          <p:cNvPicPr>
            <a:picLocks noChangeAspect="1"/>
          </p:cNvPicPr>
          <p:nvPr/>
        </p:nvPicPr>
        <p:blipFill>
          <a:blip r:embed="rId2"/>
          <a:stretch>
            <a:fillRect/>
          </a:stretch>
        </p:blipFill>
        <p:spPr>
          <a:xfrm>
            <a:off x="5638800" y="127000"/>
            <a:ext cx="3200400" cy="2006600"/>
          </a:xfrm>
          <a:prstGeom prst="rect">
            <a:avLst/>
          </a:prstGeom>
        </p:spPr>
      </p:pic>
    </p:spTree>
    <p:extLst>
      <p:ext uri="{BB962C8B-B14F-4D97-AF65-F5344CB8AC3E}">
        <p14:creationId xmlns:p14="http://schemas.microsoft.com/office/powerpoint/2010/main" val="104985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8B2B20-FEEB-46E6-A998-381B0B3DFBB5}"/>
              </a:ext>
            </a:extLst>
          </p:cNvPr>
          <p:cNvPicPr>
            <a:picLocks noGrp="1" noChangeAspect="1"/>
          </p:cNvPicPr>
          <p:nvPr>
            <p:ph idx="1"/>
          </p:nvPr>
        </p:nvPicPr>
        <p:blipFill>
          <a:blip r:embed="rId2"/>
          <a:stretch>
            <a:fillRect/>
          </a:stretch>
        </p:blipFill>
        <p:spPr>
          <a:xfrm flipH="1">
            <a:off x="1219200" y="228600"/>
            <a:ext cx="3733800" cy="3733800"/>
          </a:xfrm>
          <a:prstGeom prst="rect">
            <a:avLst/>
          </a:prstGeom>
        </p:spPr>
      </p:pic>
      <p:pic>
        <p:nvPicPr>
          <p:cNvPr id="5" name="Picture 4">
            <a:extLst>
              <a:ext uri="{FF2B5EF4-FFF2-40B4-BE49-F238E27FC236}">
                <a16:creationId xmlns:a16="http://schemas.microsoft.com/office/drawing/2014/main" id="{3F2C0B01-EDDC-444B-9BE7-75A53B928F08}"/>
              </a:ext>
            </a:extLst>
          </p:cNvPr>
          <p:cNvPicPr>
            <a:picLocks noChangeAspect="1"/>
          </p:cNvPicPr>
          <p:nvPr/>
        </p:nvPicPr>
        <p:blipFill>
          <a:blip r:embed="rId3"/>
          <a:stretch>
            <a:fillRect/>
          </a:stretch>
        </p:blipFill>
        <p:spPr>
          <a:xfrm>
            <a:off x="5105400" y="1987098"/>
            <a:ext cx="3733800" cy="3950603"/>
          </a:xfrm>
          <a:prstGeom prst="rect">
            <a:avLst/>
          </a:prstGeom>
        </p:spPr>
      </p:pic>
      <p:sp>
        <p:nvSpPr>
          <p:cNvPr id="7" name="TextBox 6">
            <a:extLst>
              <a:ext uri="{FF2B5EF4-FFF2-40B4-BE49-F238E27FC236}">
                <a16:creationId xmlns:a16="http://schemas.microsoft.com/office/drawing/2014/main" id="{50EB0200-A240-4055-9C6C-E1EFACC87444}"/>
              </a:ext>
            </a:extLst>
          </p:cNvPr>
          <p:cNvSpPr txBox="1"/>
          <p:nvPr/>
        </p:nvSpPr>
        <p:spPr>
          <a:xfrm>
            <a:off x="1447800" y="3962400"/>
            <a:ext cx="3505200" cy="2554545"/>
          </a:xfrm>
          <a:prstGeom prst="rect">
            <a:avLst/>
          </a:prstGeom>
          <a:noFill/>
        </p:spPr>
        <p:txBody>
          <a:bodyPr wrap="square" rtlCol="0">
            <a:spAutoFit/>
          </a:bodyPr>
          <a:lstStyle/>
          <a:p>
            <a:r>
              <a:rPr kumimoji="0" lang="en-US" sz="2800" b="0" i="0" u="none" strike="noStrike" kern="1200" cap="none" spc="0" normalizeH="0" baseline="0" noProof="0">
                <a:ln>
                  <a:noFill/>
                </a:ln>
                <a:solidFill>
                  <a:srgbClr val="EAEAEA"/>
                </a:solidFill>
                <a:effectLst/>
                <a:uLnTx/>
                <a:uFillTx/>
                <a:latin typeface="Times New Roman" pitchFamily="18" charset="0"/>
                <a:ea typeface="+mn-ea"/>
                <a:cs typeface="+mn-cs"/>
              </a:rPr>
              <a:t>.</a:t>
            </a:r>
            <a:r>
              <a:rPr kumimoji="0" lang="en-US" sz="2200" b="1" i="1" u="none" strike="noStrike" kern="1200" cap="none" spc="0" normalizeH="0" baseline="0" noProof="0">
                <a:ln>
                  <a:noFill/>
                </a:ln>
                <a:solidFill>
                  <a:srgbClr val="EAEAEA"/>
                </a:solidFill>
                <a:effectLst/>
                <a:uLnTx/>
                <a:uFillTx/>
                <a:latin typeface="Times New Roman" pitchFamily="18" charset="0"/>
                <a:ea typeface="+mn-ea"/>
                <a:cs typeface="+mn-cs"/>
              </a:rPr>
              <a:t>2820(f) Toothbrushes shall be </a:t>
            </a:r>
            <a:r>
              <a:rPr lang="en-US" sz="2200" b="1" i="1">
                <a:solidFill>
                  <a:srgbClr val="EAEAEA"/>
                </a:solidFill>
              </a:rPr>
              <a:t>labeled with the name of the child to whom the toothbrush belongs, </a:t>
            </a:r>
            <a:r>
              <a:rPr kumimoji="0" lang="en-US" sz="2200" b="1" i="1" u="none" strike="noStrike" kern="1200" cap="none" spc="0" normalizeH="0" baseline="0" noProof="0">
                <a:ln>
                  <a:noFill/>
                </a:ln>
                <a:solidFill>
                  <a:srgbClr val="EAEAEA"/>
                </a:solidFill>
                <a:effectLst/>
                <a:uLnTx/>
                <a:uFillTx/>
                <a:latin typeface="Times New Roman" pitchFamily="18" charset="0"/>
                <a:ea typeface="+mn-ea"/>
                <a:cs typeface="+mn-cs"/>
              </a:rPr>
              <a:t>allowed to air dry after use protected  and ….stored in a designated area.</a:t>
            </a:r>
            <a:endParaRPr lang="en-US" sz="2200"/>
          </a:p>
        </p:txBody>
      </p:sp>
      <p:sp>
        <p:nvSpPr>
          <p:cNvPr id="10" name="TextBox 9">
            <a:extLst>
              <a:ext uri="{FF2B5EF4-FFF2-40B4-BE49-F238E27FC236}">
                <a16:creationId xmlns:a16="http://schemas.microsoft.com/office/drawing/2014/main" id="{EE09434E-0852-4F4F-93FD-95D8F96D2A39}"/>
              </a:ext>
            </a:extLst>
          </p:cNvPr>
          <p:cNvSpPr txBox="1"/>
          <p:nvPr/>
        </p:nvSpPr>
        <p:spPr>
          <a:xfrm>
            <a:off x="5257800" y="533400"/>
            <a:ext cx="3657600" cy="954107"/>
          </a:xfrm>
          <a:prstGeom prst="rect">
            <a:avLst/>
          </a:prstGeom>
          <a:noFill/>
        </p:spPr>
        <p:txBody>
          <a:bodyPr wrap="square" rtlCol="0">
            <a:spAutoFit/>
          </a:bodyPr>
          <a:lstStyle/>
          <a:p>
            <a:pPr algn="ctr"/>
            <a:r>
              <a:rPr kumimoji="0" lang="en-US" sz="2800" b="1" i="0" u="none" strike="noStrike" kern="0" cap="none" spc="0" normalizeH="0" baseline="0" noProof="0">
                <a:ln>
                  <a:noFill/>
                </a:ln>
                <a:solidFill>
                  <a:srgbClr val="FFCC66"/>
                </a:solidFill>
                <a:effectLst/>
                <a:uLnTx/>
                <a:uFillTx/>
                <a:latin typeface="Times New Roman"/>
                <a:ea typeface="+mj-ea"/>
                <a:cs typeface="+mj-cs"/>
              </a:rPr>
              <a:t>Other Storage Concerns</a:t>
            </a:r>
            <a:endParaRPr lang="en-US" sz="2800"/>
          </a:p>
        </p:txBody>
      </p:sp>
    </p:spTree>
    <p:extLst>
      <p:ext uri="{BB962C8B-B14F-4D97-AF65-F5344CB8AC3E}">
        <p14:creationId xmlns:p14="http://schemas.microsoft.com/office/powerpoint/2010/main" val="201055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76200"/>
            <a:ext cx="7772400" cy="1206500"/>
          </a:xfrm>
        </p:spPr>
        <p:txBody>
          <a:bodyPr/>
          <a:lstStyle/>
          <a:p>
            <a:pPr algn="ctr" eaLnBrk="1" hangingPunct="1"/>
            <a:r>
              <a:rPr lang="en-US" b="1"/>
              <a:t>~Storage~</a:t>
            </a:r>
            <a:br>
              <a:rPr lang="en-US" b="1"/>
            </a:br>
            <a:r>
              <a:rPr lang="en-US" b="1"/>
              <a:t>.2820(a)</a:t>
            </a:r>
          </a:p>
        </p:txBody>
      </p:sp>
      <p:sp>
        <p:nvSpPr>
          <p:cNvPr id="15363" name="Rectangle 3"/>
          <p:cNvSpPr>
            <a:spLocks noGrp="1" noChangeArrowheads="1"/>
          </p:cNvSpPr>
          <p:nvPr>
            <p:ph type="body" sz="half" idx="1"/>
          </p:nvPr>
        </p:nvSpPr>
        <p:spPr>
          <a:xfrm>
            <a:off x="1219200" y="2438400"/>
            <a:ext cx="3733800" cy="3581400"/>
          </a:xfrm>
        </p:spPr>
        <p:txBody>
          <a:bodyPr/>
          <a:lstStyle/>
          <a:p>
            <a:pPr eaLnBrk="1" hangingPunct="1"/>
            <a:r>
              <a:rPr lang="en-US" sz="3200" i="1"/>
              <a:t>Equipment</a:t>
            </a:r>
          </a:p>
          <a:p>
            <a:pPr eaLnBrk="1" hangingPunct="1"/>
            <a:r>
              <a:rPr lang="en-US" sz="3200" i="1"/>
              <a:t>Furniture</a:t>
            </a:r>
          </a:p>
          <a:p>
            <a:pPr eaLnBrk="1" hangingPunct="1"/>
            <a:r>
              <a:rPr lang="en-US" sz="3200" i="1"/>
              <a:t>Toys</a:t>
            </a:r>
          </a:p>
          <a:p>
            <a:pPr eaLnBrk="1" hangingPunct="1"/>
            <a:r>
              <a:rPr lang="en-US" sz="3200" i="1"/>
              <a:t>Clothes </a:t>
            </a:r>
          </a:p>
          <a:p>
            <a:pPr eaLnBrk="1" hangingPunct="1"/>
            <a:r>
              <a:rPr lang="en-US" sz="3200" i="1"/>
              <a:t>Linen </a:t>
            </a:r>
          </a:p>
          <a:p>
            <a:pPr eaLnBrk="1" hangingPunct="1"/>
            <a:r>
              <a:rPr lang="en-US" sz="3200" i="1"/>
              <a:t>Backpacks</a:t>
            </a:r>
          </a:p>
        </p:txBody>
      </p:sp>
      <p:sp>
        <p:nvSpPr>
          <p:cNvPr id="15364" name="Rectangle 4"/>
          <p:cNvSpPr>
            <a:spLocks noGrp="1" noChangeArrowheads="1"/>
          </p:cNvSpPr>
          <p:nvPr>
            <p:ph type="body" sz="half" idx="2"/>
          </p:nvPr>
        </p:nvSpPr>
        <p:spPr>
          <a:xfrm>
            <a:off x="5181600" y="2438400"/>
            <a:ext cx="3581400" cy="3505200"/>
          </a:xfrm>
        </p:spPr>
        <p:txBody>
          <a:bodyPr/>
          <a:lstStyle/>
          <a:p>
            <a:pPr eaLnBrk="1" hangingPunct="1"/>
            <a:r>
              <a:rPr lang="en-US" sz="3200" i="1"/>
              <a:t>Book bags</a:t>
            </a:r>
          </a:p>
          <a:p>
            <a:pPr eaLnBrk="1" hangingPunct="1"/>
            <a:r>
              <a:rPr lang="en-US" sz="3200" i="1"/>
              <a:t>Diaper bags</a:t>
            </a:r>
          </a:p>
          <a:p>
            <a:pPr eaLnBrk="1" hangingPunct="1"/>
            <a:r>
              <a:rPr lang="en-US" sz="3200" i="1"/>
              <a:t>Beds </a:t>
            </a:r>
          </a:p>
          <a:p>
            <a:pPr eaLnBrk="1" hangingPunct="1"/>
            <a:r>
              <a:rPr lang="en-US" sz="3200" i="1"/>
              <a:t>Cots</a:t>
            </a:r>
          </a:p>
          <a:p>
            <a:pPr eaLnBrk="1" hangingPunct="1"/>
            <a:r>
              <a:rPr lang="en-US" sz="3200" i="1"/>
              <a:t>Mats</a:t>
            </a:r>
          </a:p>
          <a:p>
            <a:pPr eaLnBrk="1" hangingPunct="1"/>
            <a:r>
              <a:rPr lang="en-US" sz="3200" i="1"/>
              <a:t>Supplies</a:t>
            </a:r>
          </a:p>
          <a:p>
            <a:pPr eaLnBrk="1" hangingPunct="1"/>
            <a:endParaRPr lang="en-US" sz="3200" i="1"/>
          </a:p>
        </p:txBody>
      </p:sp>
      <p:sp>
        <p:nvSpPr>
          <p:cNvPr id="15365" name="Text Box 5"/>
          <p:cNvSpPr txBox="1">
            <a:spLocks noChangeArrowheads="1"/>
          </p:cNvSpPr>
          <p:nvPr/>
        </p:nvSpPr>
        <p:spPr bwMode="auto">
          <a:xfrm>
            <a:off x="1812925" y="1336675"/>
            <a:ext cx="6645275" cy="457200"/>
          </a:xfrm>
          <a:prstGeom prst="rect">
            <a:avLst/>
          </a:prstGeom>
          <a:noFill/>
          <a:ln w="12700" cap="sq">
            <a:noFill/>
            <a:miter lim="800000"/>
            <a:headEnd type="none" w="sm" len="sm"/>
            <a:tailEnd type="none" w="sm" len="sm"/>
          </a:ln>
        </p:spPr>
        <p:txBody>
          <a:bodyPr>
            <a:spAutoFit/>
          </a:bodyPr>
          <a:lstStyle/>
          <a:p>
            <a:endParaRPr lang="en-US"/>
          </a:p>
        </p:txBody>
      </p:sp>
      <p:sp>
        <p:nvSpPr>
          <p:cNvPr id="15366" name="Text Box 6"/>
          <p:cNvSpPr txBox="1">
            <a:spLocks noChangeArrowheads="1"/>
          </p:cNvSpPr>
          <p:nvPr/>
        </p:nvSpPr>
        <p:spPr bwMode="auto">
          <a:xfrm>
            <a:off x="1447800" y="1263650"/>
            <a:ext cx="6400800" cy="946150"/>
          </a:xfrm>
          <a:prstGeom prst="rect">
            <a:avLst/>
          </a:prstGeom>
          <a:noFill/>
          <a:ln w="12700" cap="sq">
            <a:noFill/>
            <a:miter lim="800000"/>
            <a:headEnd type="none" w="sm" len="sm"/>
            <a:tailEnd type="none" w="sm" len="sm"/>
          </a:ln>
        </p:spPr>
        <p:txBody>
          <a:bodyPr>
            <a:spAutoFit/>
          </a:bodyPr>
          <a:lstStyle/>
          <a:p>
            <a:r>
              <a:rPr lang="en-US" sz="2800" b="1"/>
              <a:t>In childcare centers, </a:t>
            </a:r>
            <a:r>
              <a:rPr lang="en-US" sz="2800" b="1" i="1" u="sng"/>
              <a:t>adequate</a:t>
            </a:r>
            <a:r>
              <a:rPr lang="en-US" sz="2800" b="1"/>
              <a:t> space shall be provided for the storage of:</a:t>
            </a:r>
          </a:p>
        </p:txBody>
      </p:sp>
      <p:sp>
        <p:nvSpPr>
          <p:cNvPr id="15367" name="Text Box 7"/>
          <p:cNvSpPr txBox="1">
            <a:spLocks noChangeArrowheads="1"/>
          </p:cNvSpPr>
          <p:nvPr/>
        </p:nvSpPr>
        <p:spPr bwMode="auto">
          <a:xfrm>
            <a:off x="1447800" y="6111071"/>
            <a:ext cx="7620000" cy="523220"/>
          </a:xfrm>
          <a:prstGeom prst="rect">
            <a:avLst/>
          </a:prstGeom>
          <a:noFill/>
          <a:ln w="12700" cap="sq">
            <a:noFill/>
            <a:miter lim="800000"/>
            <a:headEnd type="none" w="sm" len="sm"/>
            <a:tailEnd type="none" w="sm" len="sm"/>
          </a:ln>
        </p:spPr>
        <p:txBody>
          <a:bodyPr wrap="square">
            <a:spAutoFit/>
          </a:bodyPr>
          <a:lstStyle/>
          <a:p>
            <a:pPr algn="ctr"/>
            <a:r>
              <a:rPr lang="en-US" sz="2800" b="1" i="1"/>
              <a:t>*and  storage areas shall be kept clean!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19200" y="304800"/>
            <a:ext cx="7772400" cy="990600"/>
          </a:xfrm>
        </p:spPr>
        <p:txBody>
          <a:bodyPr/>
          <a:lstStyle/>
          <a:p>
            <a:pPr algn="ctr" eaLnBrk="1" hangingPunct="1"/>
            <a:r>
              <a:rPr lang="en-US" sz="3600" b="1"/>
              <a:t>~Storage~</a:t>
            </a:r>
          </a:p>
        </p:txBody>
      </p:sp>
      <p:sp>
        <p:nvSpPr>
          <p:cNvPr id="29699" name="Rectangle 3"/>
          <p:cNvSpPr>
            <a:spLocks noGrp="1" noChangeArrowheads="1"/>
          </p:cNvSpPr>
          <p:nvPr>
            <p:ph type="body" idx="1"/>
          </p:nvPr>
        </p:nvSpPr>
        <p:spPr>
          <a:xfrm>
            <a:off x="1219200" y="1447800"/>
            <a:ext cx="7696200" cy="5029200"/>
          </a:xfrm>
        </p:spPr>
        <p:txBody>
          <a:bodyPr/>
          <a:lstStyle/>
          <a:p>
            <a:pPr algn="ctr" eaLnBrk="1" hangingPunct="1">
              <a:lnSpc>
                <a:spcPct val="90000"/>
              </a:lnSpc>
            </a:pPr>
            <a:r>
              <a:rPr lang="en-US" sz="2800" b="1"/>
              <a:t>.2820 (f)</a:t>
            </a:r>
          </a:p>
          <a:p>
            <a:pPr eaLnBrk="1" hangingPunct="1">
              <a:lnSpc>
                <a:spcPct val="90000"/>
              </a:lnSpc>
            </a:pPr>
            <a:r>
              <a:rPr lang="en-US" sz="2800"/>
              <a:t>Individual cubicles, lockers or coat hooks shall be provided for storage of coats, hats, or similar items.</a:t>
            </a:r>
          </a:p>
          <a:p>
            <a:pPr lvl="1" eaLnBrk="1" hangingPunct="1">
              <a:lnSpc>
                <a:spcPct val="90000"/>
              </a:lnSpc>
            </a:pPr>
            <a:r>
              <a:rPr lang="en-US" sz="2400"/>
              <a:t>Coat hooks shall be placed at least 12 horizontal inches apart if not in individual cubicles or lockers.</a:t>
            </a:r>
          </a:p>
          <a:p>
            <a:pPr lvl="1" eaLnBrk="1" hangingPunct="1">
              <a:lnSpc>
                <a:spcPct val="90000"/>
              </a:lnSpc>
            </a:pPr>
            <a:r>
              <a:rPr lang="en-US" sz="2400"/>
              <a:t>Combs shall be labeled and stored individually.</a:t>
            </a:r>
          </a:p>
          <a:p>
            <a:pPr lvl="1" eaLnBrk="1" hangingPunct="1">
              <a:lnSpc>
                <a:spcPct val="90000"/>
              </a:lnSpc>
            </a:pPr>
            <a:r>
              <a:rPr lang="en-US" sz="2400"/>
              <a:t>Toothbrushes shall be individually identified, allowed to air dry and protected from contamination.</a:t>
            </a:r>
          </a:p>
          <a:p>
            <a:pPr lvl="1" eaLnBrk="1" hangingPunct="1">
              <a:lnSpc>
                <a:spcPct val="90000"/>
              </a:lnSpc>
            </a:pPr>
            <a:r>
              <a:rPr lang="en-US" sz="2400"/>
              <a:t>When a container of toothpaste is used for multiple children, the toothpaste shall be dispensed on to an intermediate surface such as waxed paper.</a:t>
            </a:r>
          </a:p>
          <a:p>
            <a:pPr lvl="1" eaLnBrk="1" hangingPunct="1">
              <a:lnSpc>
                <a:spcPct val="90000"/>
              </a:lnSpc>
              <a:buFontTx/>
              <a:buNone/>
            </a:pPr>
            <a:endParaRPr 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sz="4800"/>
              <a:t>~Storage~</a:t>
            </a:r>
            <a:br>
              <a:rPr lang="en-US" sz="4800"/>
            </a:br>
            <a:r>
              <a:rPr lang="en-US" sz="2800" b="1"/>
              <a:t>.2821 Beds, Cots, Mats and Linen</a:t>
            </a:r>
          </a:p>
        </p:txBody>
      </p:sp>
      <p:sp>
        <p:nvSpPr>
          <p:cNvPr id="32771" name="Rectangle 3"/>
          <p:cNvSpPr>
            <a:spLocks noGrp="1" noChangeArrowheads="1"/>
          </p:cNvSpPr>
          <p:nvPr>
            <p:ph type="body" idx="1"/>
          </p:nvPr>
        </p:nvSpPr>
        <p:spPr>
          <a:xfrm>
            <a:off x="1219200" y="2057400"/>
            <a:ext cx="7772400" cy="3962400"/>
          </a:xfrm>
        </p:spPr>
        <p:txBody>
          <a:bodyPr/>
          <a:lstStyle/>
          <a:p>
            <a:pPr algn="ctr" eaLnBrk="1" hangingPunct="1"/>
            <a:r>
              <a:rPr lang="en-US" sz="4000" b="1"/>
              <a:t>Linen</a:t>
            </a:r>
          </a:p>
          <a:p>
            <a:pPr marL="0" indent="0" eaLnBrk="1" hangingPunct="1">
              <a:buNone/>
            </a:pPr>
            <a:r>
              <a:rPr lang="en-US"/>
              <a:t>(f)Linen shall be kept clean, in good repair and </a:t>
            </a:r>
            <a:r>
              <a:rPr lang="en-US" b="1" i="1" u="sng"/>
              <a:t>stored</a:t>
            </a:r>
            <a:r>
              <a:rPr lang="en-US" b="1" i="1"/>
              <a:t> with the mat or cot  that the linens are assigned to or stored apart from the mattress or cot in a manner that keeps the linen used for each child separate from the linens belonging to other children.  </a:t>
            </a:r>
            <a:endParaRPr lang="en-US" sz="4000" b="1"/>
          </a:p>
          <a:p>
            <a:pPr eaLnBrk="1" hangingPunct="1"/>
            <a:endParaRPr lang="en-US" sz="4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1143000" y="0"/>
            <a:ext cx="7772400" cy="1206500"/>
          </a:xfrm>
        </p:spPr>
        <p:txBody>
          <a:bodyPr/>
          <a:lstStyle/>
          <a:p>
            <a:pPr algn="ctr" eaLnBrk="1" hangingPunct="1"/>
            <a:r>
              <a:rPr lang="en-US" sz="3600" b="1"/>
              <a:t>Other Storage Concerns</a:t>
            </a:r>
          </a:p>
        </p:txBody>
      </p:sp>
      <p:sp>
        <p:nvSpPr>
          <p:cNvPr id="27651" name="Rectangle 1027"/>
          <p:cNvSpPr>
            <a:spLocks noGrp="1" noChangeArrowheads="1"/>
          </p:cNvSpPr>
          <p:nvPr>
            <p:ph type="body" idx="1"/>
          </p:nvPr>
        </p:nvSpPr>
        <p:spPr>
          <a:xfrm>
            <a:off x="1219200" y="2819400"/>
            <a:ext cx="7772400" cy="4495800"/>
          </a:xfrm>
        </p:spPr>
        <p:txBody>
          <a:bodyPr/>
          <a:lstStyle/>
          <a:p>
            <a:pPr marL="0" indent="0" algn="ctr" eaLnBrk="1" hangingPunct="1">
              <a:buNone/>
            </a:pPr>
            <a:endParaRPr lang="en-US" sz="2800" b="1"/>
          </a:p>
          <a:p>
            <a:pPr marL="0" indent="0" algn="ctr" eaLnBrk="1" hangingPunct="1">
              <a:buNone/>
            </a:pPr>
            <a:endParaRPr lang="en-US" sz="2800" b="1"/>
          </a:p>
          <a:p>
            <a:pPr eaLnBrk="1" hangingPunct="1"/>
            <a:endParaRPr lang="en-US" sz="2800" b="1"/>
          </a:p>
        </p:txBody>
      </p:sp>
      <p:pic>
        <p:nvPicPr>
          <p:cNvPr id="27652" name="Picture 1028"/>
          <p:cNvPicPr>
            <a:picLocks noChangeAspect="1" noChangeArrowheads="1"/>
          </p:cNvPicPr>
          <p:nvPr/>
        </p:nvPicPr>
        <p:blipFill>
          <a:blip r:embed="rId3" cstate="print"/>
          <a:srcRect/>
          <a:stretch>
            <a:fillRect/>
          </a:stretch>
        </p:blipFill>
        <p:spPr bwMode="auto">
          <a:xfrm>
            <a:off x="3930221" y="4530487"/>
            <a:ext cx="1447800" cy="1447800"/>
          </a:xfrm>
          <a:prstGeom prst="rect">
            <a:avLst/>
          </a:prstGeom>
          <a:noFill/>
          <a:ln w="12700" cap="sq">
            <a:noFill/>
            <a:miter lim="800000"/>
            <a:headEnd type="none" w="sm" len="sm"/>
            <a:tailEnd type="none" w="sm" len="sm"/>
          </a:ln>
        </p:spPr>
      </p:pic>
      <p:sp>
        <p:nvSpPr>
          <p:cNvPr id="27653" name="Text Box 1029"/>
          <p:cNvSpPr txBox="1">
            <a:spLocks noChangeArrowheads="1"/>
          </p:cNvSpPr>
          <p:nvPr/>
        </p:nvSpPr>
        <p:spPr bwMode="auto">
          <a:xfrm>
            <a:off x="1295400" y="838200"/>
            <a:ext cx="7239000" cy="4093428"/>
          </a:xfrm>
          <a:prstGeom prst="rect">
            <a:avLst/>
          </a:prstGeom>
          <a:noFill/>
          <a:ln w="12700" cap="sq">
            <a:noFill/>
            <a:miter lim="800000"/>
            <a:headEnd type="none" w="sm" len="sm"/>
            <a:tailEnd type="none" w="sm" len="sm"/>
          </a:ln>
        </p:spPr>
        <p:txBody>
          <a:bodyPr wrap="square">
            <a:spAutoFit/>
          </a:bodyPr>
          <a:lstStyle/>
          <a:p>
            <a:pPr>
              <a:lnSpc>
                <a:spcPct val="90000"/>
              </a:lnSpc>
              <a:spcBef>
                <a:spcPct val="20000"/>
              </a:spcBef>
              <a:buClr>
                <a:schemeClr val="tx2"/>
              </a:buClr>
              <a:buSzPct val="90000"/>
            </a:pPr>
            <a:endParaRPr lang="en-US" sz="2800" b="1" i="1"/>
          </a:p>
          <a:p>
            <a:pPr>
              <a:lnSpc>
                <a:spcPct val="90000"/>
              </a:lnSpc>
              <a:spcBef>
                <a:spcPct val="20000"/>
              </a:spcBef>
              <a:buClr>
                <a:schemeClr val="tx2"/>
              </a:buClr>
              <a:buSzPct val="90000"/>
            </a:pPr>
            <a:endParaRPr lang="en-US" sz="2800" b="1" i="1"/>
          </a:p>
          <a:p>
            <a:pPr>
              <a:lnSpc>
                <a:spcPct val="90000"/>
              </a:lnSpc>
              <a:spcBef>
                <a:spcPct val="20000"/>
              </a:spcBef>
              <a:buClr>
                <a:schemeClr val="tx2"/>
              </a:buClr>
              <a:buSzPct val="90000"/>
            </a:pPr>
            <a:r>
              <a:rPr lang="en-US" sz="2800" b="1" i="1"/>
              <a:t>    .2820 (g)  Purses and other personal effects belonging to  childcare center employees shall be kept </a:t>
            </a:r>
            <a:r>
              <a:rPr lang="en-US" sz="2800" b="1" i="1">
                <a:solidFill>
                  <a:srgbClr val="00B050"/>
                </a:solidFill>
              </a:rPr>
              <a:t>inaccessible </a:t>
            </a:r>
            <a:r>
              <a:rPr lang="en-US" sz="2800" b="1" i="1"/>
              <a:t>and shall be stored in accordance with this Rule, as applicable.</a:t>
            </a:r>
          </a:p>
          <a:p>
            <a:pPr>
              <a:lnSpc>
                <a:spcPct val="90000"/>
              </a:lnSpc>
              <a:spcBef>
                <a:spcPct val="20000"/>
              </a:spcBef>
              <a:buClr>
                <a:schemeClr val="tx2"/>
              </a:buClr>
              <a:buSzPct val="90000"/>
            </a:pPr>
            <a:endParaRPr lang="en-US" sz="2800" b="1" i="1"/>
          </a:p>
          <a:p>
            <a:pPr>
              <a:lnSpc>
                <a:spcPct val="90000"/>
              </a:lnSpc>
              <a:spcBef>
                <a:spcPct val="20000"/>
              </a:spcBef>
              <a:buClr>
                <a:schemeClr val="tx2"/>
              </a:buClr>
              <a:buSzPct val="90000"/>
            </a:pPr>
            <a:endParaRPr lang="en-US" sz="2800" b="1" i="1"/>
          </a:p>
          <a:p>
            <a:pPr>
              <a:spcBef>
                <a:spcPct val="50000"/>
              </a:spcBef>
            </a:pPr>
            <a:endParaRPr lang="en-US"/>
          </a:p>
        </p:txBody>
      </p:sp>
      <p:pic>
        <p:nvPicPr>
          <p:cNvPr id="4" name="Picture 3">
            <a:extLst>
              <a:ext uri="{FF2B5EF4-FFF2-40B4-BE49-F238E27FC236}">
                <a16:creationId xmlns:a16="http://schemas.microsoft.com/office/drawing/2014/main" id="{824D66DC-7D5C-DC9B-46E4-3B3A42E137B0}"/>
              </a:ext>
            </a:extLst>
          </p:cNvPr>
          <p:cNvPicPr>
            <a:picLocks noChangeAspect="1"/>
          </p:cNvPicPr>
          <p:nvPr/>
        </p:nvPicPr>
        <p:blipFill>
          <a:blip r:embed="rId4"/>
          <a:stretch>
            <a:fillRect/>
          </a:stretch>
        </p:blipFill>
        <p:spPr>
          <a:xfrm>
            <a:off x="1600200" y="4502184"/>
            <a:ext cx="1806146" cy="1905000"/>
          </a:xfrm>
          <a:prstGeom prst="rect">
            <a:avLst/>
          </a:prstGeom>
        </p:spPr>
      </p:pic>
      <p:pic>
        <p:nvPicPr>
          <p:cNvPr id="6" name="Picture 5" descr="A person holding a bag&#10;&#10;Description automatically generated">
            <a:extLst>
              <a:ext uri="{FF2B5EF4-FFF2-40B4-BE49-F238E27FC236}">
                <a16:creationId xmlns:a16="http://schemas.microsoft.com/office/drawing/2014/main" id="{17C54046-59F3-2673-5B96-6CA8F32FE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896" y="4530487"/>
            <a:ext cx="2343150" cy="19526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Pocket Book Contents</a:t>
            </a:r>
          </a:p>
        </p:txBody>
      </p:sp>
      <p:graphicFrame>
        <p:nvGraphicFramePr>
          <p:cNvPr id="59418" name="Group 26"/>
          <p:cNvGraphicFramePr>
            <a:graphicFrameLocks noGrp="1"/>
          </p:cNvGraphicFramePr>
          <p:nvPr>
            <p:ph type="tbl" idx="1"/>
            <p:extLst>
              <p:ext uri="{D42A27DB-BD31-4B8C-83A1-F6EECF244321}">
                <p14:modId xmlns:p14="http://schemas.microsoft.com/office/powerpoint/2010/main" val="2343073827"/>
              </p:ext>
            </p:extLst>
          </p:nvPr>
        </p:nvGraphicFramePr>
        <p:xfrm>
          <a:off x="1219200" y="1600200"/>
          <a:ext cx="7772400" cy="499216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Inhalers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Cigarettes/ e- cigarettes/ Vape cartilages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Mace/pepper spray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Matches/lighters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0011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Guns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Knives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0" i="0" u="none" strike="noStrike" cap="none" normalizeH="0" baseline="0">
                          <a:ln>
                            <a:noFill/>
                          </a:ln>
                          <a:solidFill>
                            <a:schemeClr val="tx1"/>
                          </a:solidFill>
                          <a:effectLst/>
                          <a:latin typeface="Times New Roman" pitchFamily="18" charset="0"/>
                        </a:rPr>
                        <a:t>Medications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3600" b="1" i="0" u="none" strike="noStrike" cap="none" normalizeH="0" baseline="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01272">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r>
                        <a:rPr kumimoji="0" lang="en-US" sz="2800" b="0" i="0" u="none" strike="noStrike" cap="none" normalizeH="0" baseline="0">
                          <a:ln>
                            <a:noFill/>
                          </a:ln>
                          <a:solidFill>
                            <a:schemeClr val="tx1"/>
                          </a:solidFill>
                          <a:effectLst/>
                          <a:latin typeface="Times New Roman" pitchFamily="18" charset="0"/>
                        </a:rPr>
                        <a:t>Bug sprays, repellents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3600" b="1" i="0" u="none" strike="noStrike" kern="1200" cap="none" spc="0" normalizeH="0" baseline="0" noProof="0">
                          <a:ln>
                            <a:noFill/>
                          </a:ln>
                          <a:solidFill>
                            <a:srgbClr val="EAEAEA"/>
                          </a:solidFill>
                          <a:effectLst/>
                          <a:uLnTx/>
                          <a:uFillTx/>
                          <a:latin typeface="Times New Roman" pitchFamily="18" charset="0"/>
                          <a:ea typeface="+mn-ea"/>
                          <a:cs typeface="+mn-cs"/>
                        </a:rPr>
                        <a:t>?</a:t>
                      </a:r>
                    </a:p>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8" charset="2"/>
                        <a:buNone/>
                        <a:tabLst/>
                      </a:pPr>
                      <a:endParaRPr kumimoji="0" lang="en-US" sz="28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8695" name="Picture 21"/>
          <p:cNvPicPr>
            <a:picLocks noChangeAspect="1" noChangeArrowheads="1"/>
          </p:cNvPicPr>
          <p:nvPr/>
        </p:nvPicPr>
        <p:blipFill>
          <a:blip r:embed="rId3" cstate="print"/>
          <a:srcRect/>
          <a:stretch>
            <a:fillRect/>
          </a:stretch>
        </p:blipFill>
        <p:spPr bwMode="auto">
          <a:xfrm>
            <a:off x="7010400" y="228600"/>
            <a:ext cx="1143000" cy="1295400"/>
          </a:xfrm>
          <a:prstGeom prst="rect">
            <a:avLst/>
          </a:prstGeom>
          <a:noFill/>
          <a:ln w="12700" cap="sq">
            <a:noFill/>
            <a:miter lim="800000"/>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F286-14B8-84AB-2A78-58F41725ECDE}"/>
              </a:ext>
            </a:extLst>
          </p:cNvPr>
          <p:cNvSpPr>
            <a:spLocks noGrp="1"/>
          </p:cNvSpPr>
          <p:nvPr>
            <p:ph type="title"/>
          </p:nvPr>
        </p:nvSpPr>
        <p:spPr/>
        <p:txBody>
          <a:bodyPr/>
          <a:lstStyle/>
          <a:p>
            <a:r>
              <a:rPr kumimoji="0" lang="en-US" sz="3600" b="1" i="0" u="none" strike="noStrike" kern="0" cap="none" spc="0" normalizeH="0" baseline="0" noProof="0">
                <a:ln>
                  <a:noFill/>
                </a:ln>
                <a:solidFill>
                  <a:srgbClr val="FFCC66"/>
                </a:solidFill>
                <a:effectLst/>
                <a:uLnTx/>
                <a:uFillTx/>
                <a:latin typeface="Times New Roman"/>
                <a:ea typeface="+mj-ea"/>
                <a:cs typeface="+mj-cs"/>
              </a:rPr>
              <a:t>Other Storage Concerns continues…</a:t>
            </a:r>
            <a:endParaRPr lang="en-US"/>
          </a:p>
        </p:txBody>
      </p:sp>
      <p:sp>
        <p:nvSpPr>
          <p:cNvPr id="3" name="Content Placeholder 2">
            <a:extLst>
              <a:ext uri="{FF2B5EF4-FFF2-40B4-BE49-F238E27FC236}">
                <a16:creationId xmlns:a16="http://schemas.microsoft.com/office/drawing/2014/main" id="{E5BF06FF-E916-2D84-9DCD-E09149C84FF3}"/>
              </a:ext>
            </a:extLst>
          </p:cNvPr>
          <p:cNvSpPr>
            <a:spLocks noGrp="1"/>
          </p:cNvSpPr>
          <p:nvPr>
            <p:ph idx="1"/>
          </p:nvPr>
        </p:nvSpPr>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None/>
              <a:tabLst/>
              <a:defRPr/>
            </a:pPr>
            <a:endParaRPr lang="en-US" sz="2800" b="1">
              <a:solidFill>
                <a:srgbClr val="EAEAEA"/>
              </a:solidFill>
              <a:latin typeface="Times New Roman"/>
            </a:endParaRPr>
          </a:p>
          <a:p>
            <a:pPr marL="0" marR="0" lvl="0" indent="0" algn="ctr" defTabSz="914400" rtl="0" eaLnBrk="1" fontAlgn="base" latinLnBrk="0" hangingPunct="1">
              <a:lnSpc>
                <a:spcPct val="100000"/>
              </a:lnSpc>
              <a:spcBef>
                <a:spcPct val="20000"/>
              </a:spcBef>
              <a:spcAft>
                <a:spcPct val="0"/>
              </a:spcAft>
              <a:buClr>
                <a:srgbClr val="FFCC66"/>
              </a:buClr>
              <a:buSzPct val="90000"/>
              <a:buNone/>
              <a:tabLst/>
              <a:defRPr/>
            </a:pPr>
            <a:r>
              <a:rPr kumimoji="0" lang="en-US" sz="2800" b="1" i="0" u="none" strike="noStrike" kern="0" cap="none" spc="0" normalizeH="0" baseline="0" noProof="0">
                <a:ln>
                  <a:noFill/>
                </a:ln>
                <a:solidFill>
                  <a:srgbClr val="EAEAEA"/>
                </a:solidFill>
                <a:effectLst/>
                <a:uLnTx/>
                <a:uFillTx/>
                <a:latin typeface="Times New Roman"/>
                <a:ea typeface="+mn-ea"/>
                <a:cs typeface="+mn-cs"/>
              </a:rPr>
              <a:t>Purses, Pocketbooks/Diaper Bags and their Content</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a:ln>
                  <a:noFill/>
                </a:ln>
                <a:solidFill>
                  <a:srgbClr val="EAEAEA"/>
                </a:solidFill>
                <a:effectLst/>
                <a:uLnTx/>
                <a:uFillTx/>
                <a:latin typeface="Times New Roman"/>
                <a:ea typeface="+mn-ea"/>
                <a:cs typeface="+mn-cs"/>
              </a:rPr>
              <a:t>-Privacy issues</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a:ln>
                  <a:noFill/>
                </a:ln>
                <a:solidFill>
                  <a:srgbClr val="EAEAEA"/>
                </a:solidFill>
                <a:effectLst/>
                <a:uLnTx/>
                <a:uFillTx/>
                <a:latin typeface="Times New Roman"/>
                <a:ea typeface="+mn-ea"/>
                <a:cs typeface="+mn-cs"/>
              </a:rPr>
              <a:t>-Remind operator of potential hazards and liability</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a:ln>
                  <a:noFill/>
                </a:ln>
                <a:solidFill>
                  <a:srgbClr val="EAEAEA"/>
                </a:solidFill>
                <a:effectLst/>
                <a:uLnTx/>
                <a:uFillTx/>
                <a:latin typeface="Times New Roman"/>
                <a:ea typeface="+mn-ea"/>
                <a:cs typeface="+mn-cs"/>
              </a:rPr>
              <a:t>-Diaper bags &amp; book bags should be inspected daily </a:t>
            </a:r>
          </a:p>
          <a:p>
            <a:pPr marL="0" marR="0" lvl="0" indent="0" algn="l" defTabSz="914400" rtl="0" eaLnBrk="1" fontAlgn="base" latinLnBrk="0" hangingPunct="1">
              <a:lnSpc>
                <a:spcPct val="100000"/>
              </a:lnSpc>
              <a:spcBef>
                <a:spcPct val="20000"/>
              </a:spcBef>
              <a:spcAft>
                <a:spcPct val="0"/>
              </a:spcAft>
              <a:buClr>
                <a:srgbClr val="FFCC66"/>
              </a:buClr>
              <a:buSzPct val="90000"/>
              <a:buFont typeface="Symbol" pitchFamily="18" charset="2"/>
              <a:buNone/>
              <a:tabLst/>
              <a:defRPr/>
            </a:pPr>
            <a:r>
              <a:rPr kumimoji="0" lang="en-US" sz="2700" b="1" i="0" u="none" strike="noStrike" kern="0" cap="none" spc="0" normalizeH="0" baseline="0" noProof="0">
                <a:ln>
                  <a:noFill/>
                </a:ln>
                <a:solidFill>
                  <a:srgbClr val="EAEAEA"/>
                </a:solidFill>
                <a:effectLst/>
                <a:uLnTx/>
                <a:uFillTx/>
                <a:latin typeface="Times New Roman"/>
                <a:ea typeface="+mn-ea"/>
                <a:cs typeface="+mn-cs"/>
              </a:rPr>
              <a:t>     by the operator when coming into your center</a:t>
            </a:r>
          </a:p>
          <a:p>
            <a:endParaRPr lang="en-US"/>
          </a:p>
        </p:txBody>
      </p:sp>
    </p:spTree>
    <p:extLst>
      <p:ext uri="{BB962C8B-B14F-4D97-AF65-F5344CB8AC3E}">
        <p14:creationId xmlns:p14="http://schemas.microsoft.com/office/powerpoint/2010/main" val="1123184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83CC-20D3-47BF-9056-67B798E84087}"/>
              </a:ext>
            </a:extLst>
          </p:cNvPr>
          <p:cNvSpPr>
            <a:spLocks noGrp="1"/>
          </p:cNvSpPr>
          <p:nvPr>
            <p:ph type="title"/>
          </p:nvPr>
        </p:nvSpPr>
        <p:spPr/>
        <p:txBody>
          <a:bodyPr/>
          <a:lstStyle/>
          <a:p>
            <a:endParaRPr lang="en-US"/>
          </a:p>
        </p:txBody>
      </p:sp>
      <p:sp>
        <p:nvSpPr>
          <p:cNvPr id="3" name="Table Placeholder 2">
            <a:extLst>
              <a:ext uri="{FF2B5EF4-FFF2-40B4-BE49-F238E27FC236}">
                <a16:creationId xmlns:a16="http://schemas.microsoft.com/office/drawing/2014/main" id="{8F3B1E4D-22DF-478F-B370-356F459C9C47}"/>
              </a:ext>
            </a:extLst>
          </p:cNvPr>
          <p:cNvSpPr>
            <a:spLocks noGrp="1"/>
          </p:cNvSpPr>
          <p:nvPr>
            <p:ph type="tbl" idx="1"/>
          </p:nvPr>
        </p:nvSpPr>
        <p:spPr/>
        <p:txBody>
          <a:bodyPr/>
          <a:lstStyle/>
          <a:p>
            <a:endParaRPr lang="en-US"/>
          </a:p>
        </p:txBody>
      </p:sp>
      <p:pic>
        <p:nvPicPr>
          <p:cNvPr id="7" name="Picture 6">
            <a:extLst>
              <a:ext uri="{FF2B5EF4-FFF2-40B4-BE49-F238E27FC236}">
                <a16:creationId xmlns:a16="http://schemas.microsoft.com/office/drawing/2014/main" id="{3D7DC8F6-09E5-4A57-AD7A-016B9785AF5C}"/>
              </a:ext>
            </a:extLst>
          </p:cNvPr>
          <p:cNvPicPr>
            <a:picLocks noChangeAspect="1"/>
          </p:cNvPicPr>
          <p:nvPr/>
        </p:nvPicPr>
        <p:blipFill>
          <a:blip r:embed="rId3"/>
          <a:stretch>
            <a:fillRect/>
          </a:stretch>
        </p:blipFill>
        <p:spPr>
          <a:xfrm>
            <a:off x="1143000" y="201650"/>
            <a:ext cx="8001000" cy="6656350"/>
          </a:xfrm>
          <a:prstGeom prst="rect">
            <a:avLst/>
          </a:prstGeom>
        </p:spPr>
      </p:pic>
      <p:sp>
        <p:nvSpPr>
          <p:cNvPr id="8" name="Arrow: Right 7">
            <a:extLst>
              <a:ext uri="{FF2B5EF4-FFF2-40B4-BE49-F238E27FC236}">
                <a16:creationId xmlns:a16="http://schemas.microsoft.com/office/drawing/2014/main" id="{9C7B74CB-7185-40B6-AEEF-A3E34DB19623}"/>
              </a:ext>
            </a:extLst>
          </p:cNvPr>
          <p:cNvSpPr/>
          <p:nvPr/>
        </p:nvSpPr>
        <p:spPr bwMode="auto">
          <a:xfrm>
            <a:off x="1050324" y="5486400"/>
            <a:ext cx="6736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40509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1600" y="76200"/>
            <a:ext cx="7772400" cy="1206500"/>
          </a:xfrm>
        </p:spPr>
        <p:txBody>
          <a:bodyPr/>
          <a:lstStyle/>
          <a:p>
            <a:pPr algn="ctr" eaLnBrk="1" hangingPunct="1"/>
            <a:r>
              <a:rPr lang="en-US" sz="3600" b="1"/>
              <a:t>~Other Storage Issues~</a:t>
            </a:r>
          </a:p>
        </p:txBody>
      </p:sp>
      <p:sp>
        <p:nvSpPr>
          <p:cNvPr id="30723" name="Rectangle 3"/>
          <p:cNvSpPr>
            <a:spLocks noGrp="1" noChangeArrowheads="1"/>
          </p:cNvSpPr>
          <p:nvPr>
            <p:ph type="body" idx="1"/>
          </p:nvPr>
        </p:nvSpPr>
        <p:spPr>
          <a:xfrm>
            <a:off x="1371600" y="1371600"/>
            <a:ext cx="7772400" cy="4495800"/>
          </a:xfrm>
        </p:spPr>
        <p:txBody>
          <a:bodyPr/>
          <a:lstStyle/>
          <a:p>
            <a:pPr marL="0" indent="0" algn="ctr" eaLnBrk="1" hangingPunct="1">
              <a:buNone/>
            </a:pPr>
            <a:r>
              <a:rPr lang="en-US" sz="2800" b="1"/>
              <a:t>Office Supplies and Children’s Access</a:t>
            </a:r>
          </a:p>
          <a:p>
            <a:pPr eaLnBrk="1" hangingPunct="1"/>
            <a:r>
              <a:rPr lang="en-US" sz="2800"/>
              <a:t>White-out (commonly left out on desk and   therefore is accessible to children).</a:t>
            </a:r>
          </a:p>
          <a:p>
            <a:pPr eaLnBrk="1" hangingPunct="1"/>
            <a:r>
              <a:rPr lang="en-US" sz="2800"/>
              <a:t>Permanent markers</a:t>
            </a:r>
          </a:p>
          <a:p>
            <a:pPr eaLnBrk="1" hangingPunct="1"/>
            <a:r>
              <a:rPr lang="en-US" sz="2800"/>
              <a:t>If the office is being used as a sick area or is accessible to children, the office is subject to the inspection process.  Office must be made “child proof”.</a:t>
            </a:r>
          </a:p>
          <a:p>
            <a:pPr algn="ctr" eaLnBrk="1" hangingPunct="1"/>
            <a:endParaRPr lang="en-US" sz="2800"/>
          </a:p>
          <a:p>
            <a:pPr algn="ctr" eaLnBrk="1" hangingPunct="1"/>
            <a:endParaRPr 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63500"/>
            <a:ext cx="7772400" cy="1206500"/>
          </a:xfrm>
        </p:spPr>
        <p:txBody>
          <a:bodyPr/>
          <a:lstStyle/>
          <a:p>
            <a:pPr algn="ctr" eaLnBrk="1" hangingPunct="1"/>
            <a:r>
              <a:rPr lang="en-US" sz="4800"/>
              <a:t>~Storage~</a:t>
            </a:r>
            <a:br>
              <a:rPr lang="en-US" sz="4800"/>
            </a:br>
            <a:r>
              <a:rPr lang="en-US" sz="2800" b="1"/>
              <a:t>.2821 Beds, Cots, Mats and Linen</a:t>
            </a:r>
          </a:p>
        </p:txBody>
      </p:sp>
      <p:sp>
        <p:nvSpPr>
          <p:cNvPr id="31747" name="Rectangle 3"/>
          <p:cNvSpPr>
            <a:spLocks noGrp="1" noChangeArrowheads="1"/>
          </p:cNvSpPr>
          <p:nvPr>
            <p:ph type="body" idx="1"/>
          </p:nvPr>
        </p:nvSpPr>
        <p:spPr>
          <a:xfrm>
            <a:off x="1219200" y="1600200"/>
            <a:ext cx="7772400" cy="5257800"/>
          </a:xfrm>
        </p:spPr>
        <p:txBody>
          <a:bodyPr/>
          <a:lstStyle/>
          <a:p>
            <a:pPr marL="0" indent="0" eaLnBrk="1" hangingPunct="1">
              <a:buNone/>
            </a:pPr>
            <a:r>
              <a:rPr lang="en-US"/>
              <a:t>(a)All beds, cots, mats and play pens shall be kept clean and in good repair, </a:t>
            </a:r>
            <a:r>
              <a:rPr lang="en-US" b="1" i="1" u="sng"/>
              <a:t>stored</a:t>
            </a:r>
            <a:r>
              <a:rPr lang="en-US" i="1"/>
              <a:t> to prevent contamination and cleaned and sanitized between users.</a:t>
            </a:r>
          </a:p>
          <a:p>
            <a:pPr algn="ctr" eaLnBrk="1" hangingPunct="1"/>
            <a:r>
              <a:rPr lang="en-US" sz="4000" b="1"/>
              <a:t>Mats</a:t>
            </a:r>
          </a:p>
          <a:p>
            <a:pPr marL="0" indent="0" eaLnBrk="1" hangingPunct="1">
              <a:buNone/>
            </a:pPr>
            <a:r>
              <a:rPr lang="en-US"/>
              <a:t>(d) Mats shall be of a waterproof, washable material at least 2 inches thick </a:t>
            </a:r>
            <a:r>
              <a:rPr lang="en-US" b="1" i="1"/>
              <a:t>and </a:t>
            </a:r>
            <a:r>
              <a:rPr lang="en-US" b="1" i="1" u="sng"/>
              <a:t>stored</a:t>
            </a:r>
            <a:r>
              <a:rPr lang="en-US" b="1" i="1"/>
              <a:t> so that the side  of the mat that makes contact with the floor does not touch  the side of the mat that any child sleeps 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90600" y="304800"/>
            <a:ext cx="8077200" cy="1206500"/>
          </a:xfrm>
        </p:spPr>
        <p:txBody>
          <a:bodyPr/>
          <a:lstStyle/>
          <a:p>
            <a:pPr algn="ctr" eaLnBrk="1" hangingPunct="1"/>
            <a:r>
              <a:rPr lang="en-US" sz="4800"/>
              <a:t>~Storage~</a:t>
            </a:r>
            <a:br>
              <a:rPr lang="en-US" sz="4800"/>
            </a:br>
            <a:r>
              <a:rPr lang="en-US" sz="2800" b="1"/>
              <a:t>.2832 Outdoor Learning Environment &amp; Premises</a:t>
            </a:r>
          </a:p>
        </p:txBody>
      </p:sp>
      <p:sp>
        <p:nvSpPr>
          <p:cNvPr id="33795" name="Rectangle 3"/>
          <p:cNvSpPr>
            <a:spLocks noGrp="1" noChangeArrowheads="1"/>
          </p:cNvSpPr>
          <p:nvPr>
            <p:ph type="body" idx="1"/>
          </p:nvPr>
        </p:nvSpPr>
        <p:spPr>
          <a:xfrm>
            <a:off x="1219200" y="1600200"/>
            <a:ext cx="7772400" cy="4876800"/>
          </a:xfrm>
        </p:spPr>
        <p:txBody>
          <a:bodyPr/>
          <a:lstStyle/>
          <a:p>
            <a:pPr lvl="1" eaLnBrk="1" hangingPunct="1">
              <a:buFontTx/>
              <a:buNone/>
            </a:pPr>
            <a:r>
              <a:rPr lang="en-US" b="1"/>
              <a:t>(g) - Storage provided outdoors for children’s toys shall be kept clean and in good repair.</a:t>
            </a:r>
          </a:p>
          <a:p>
            <a:pPr lvl="1" eaLnBrk="1" hangingPunct="1">
              <a:buFontTx/>
              <a:buNone/>
            </a:pPr>
            <a:r>
              <a:rPr lang="en-US" b="1"/>
              <a:t>      - Storage areas that are accessible to children shall be kept free of equipment that is not intended by manufacturers to be used by children and shall meet the requirements of Rule .2820. </a:t>
            </a:r>
          </a:p>
          <a:p>
            <a:pPr lvl="1" eaLnBrk="1" hangingPunct="1">
              <a:buFontTx/>
              <a:buNone/>
            </a:pPr>
            <a:r>
              <a:rPr lang="en-US" b="1"/>
              <a:t>	  - Storage areas shall meet requirements for lighting as requirements of Rule .2826 of this Section.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371600" y="76200"/>
            <a:ext cx="7772400" cy="1206500"/>
          </a:xfrm>
        </p:spPr>
        <p:txBody>
          <a:bodyPr/>
          <a:lstStyle/>
          <a:p>
            <a:pPr algn="ctr" eaLnBrk="1" hangingPunct="1"/>
            <a:r>
              <a:rPr lang="en-US" sz="3600" b="1"/>
              <a:t>~Other Storage Issues~</a:t>
            </a:r>
          </a:p>
        </p:txBody>
      </p:sp>
      <p:sp>
        <p:nvSpPr>
          <p:cNvPr id="35843" name="Rectangle 3"/>
          <p:cNvSpPr>
            <a:spLocks noGrp="1" noChangeArrowheads="1"/>
          </p:cNvSpPr>
          <p:nvPr>
            <p:ph type="body" idx="1"/>
          </p:nvPr>
        </p:nvSpPr>
        <p:spPr>
          <a:xfrm>
            <a:off x="1371600" y="1371600"/>
            <a:ext cx="7772400" cy="5334000"/>
          </a:xfrm>
        </p:spPr>
        <p:txBody>
          <a:bodyPr/>
          <a:lstStyle/>
          <a:p>
            <a:pPr algn="ctr" eaLnBrk="1" hangingPunct="1"/>
            <a:r>
              <a:rPr lang="en-US" b="1"/>
              <a:t>Plan Review </a:t>
            </a:r>
          </a:p>
          <a:p>
            <a:pPr eaLnBrk="1" hangingPunct="1"/>
            <a:r>
              <a:rPr lang="en-US" b="1"/>
              <a:t>Generally, a major design flaw </a:t>
            </a:r>
          </a:p>
          <a:p>
            <a:pPr eaLnBrk="1" hangingPunct="1">
              <a:buFont typeface="Symbol" pitchFamily="18" charset="2"/>
              <a:buNone/>
            </a:pPr>
            <a:r>
              <a:rPr lang="en-US" b="1"/>
              <a:t>throughout childcare centers </a:t>
            </a:r>
          </a:p>
          <a:p>
            <a:pPr eaLnBrk="1" hangingPunct="1">
              <a:buFont typeface="Symbol" pitchFamily="18" charset="2"/>
              <a:buNone/>
            </a:pPr>
            <a:r>
              <a:rPr lang="en-US" b="1"/>
              <a:t>       </a:t>
            </a:r>
          </a:p>
          <a:p>
            <a:pPr eaLnBrk="1" hangingPunct="1">
              <a:buFont typeface="Symbol" pitchFamily="18" charset="2"/>
              <a:buNone/>
            </a:pPr>
            <a:r>
              <a:rPr lang="en-US" b="1"/>
              <a:t>		  </a:t>
            </a:r>
            <a:r>
              <a:rPr lang="en-US" sz="4000" b="1" i="1"/>
              <a:t>“Not Enough Storage”</a:t>
            </a:r>
          </a:p>
          <a:p>
            <a:pPr eaLnBrk="1" hangingPunct="1">
              <a:buFont typeface="Symbol" pitchFamily="18" charset="2"/>
              <a:buNone/>
            </a:pPr>
            <a:endParaRPr lang="en-US" sz="4000" b="1" i="1"/>
          </a:p>
          <a:p>
            <a:pPr eaLnBrk="1" hangingPunct="1"/>
            <a:r>
              <a:rPr lang="en-US" b="1"/>
              <a:t>Storage must be </a:t>
            </a:r>
            <a:r>
              <a:rPr lang="en-US" b="1" u="sng"/>
              <a:t>adequate!</a:t>
            </a:r>
          </a:p>
          <a:p>
            <a:pPr eaLnBrk="1" hangingPunct="1"/>
            <a:endParaRPr lang="en-US" b="1" u="sng"/>
          </a:p>
          <a:p>
            <a:pPr eaLnBrk="1" hangingPunct="1"/>
            <a:endParaRPr lang="en-US" b="1" u="sng"/>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4CB7E-F6AD-5CFC-992F-64BDF1AF3076}"/>
              </a:ext>
            </a:extLst>
          </p:cNvPr>
          <p:cNvSpPr>
            <a:spLocks noGrp="1"/>
          </p:cNvSpPr>
          <p:nvPr>
            <p:ph type="title"/>
          </p:nvPr>
        </p:nvSpPr>
        <p:spPr>
          <a:xfrm>
            <a:off x="1219200" y="304800"/>
            <a:ext cx="7772400" cy="1828800"/>
          </a:xfrm>
        </p:spPr>
        <p:txBody>
          <a:bodyPr/>
          <a:lstStyle/>
          <a:p>
            <a:r>
              <a:rPr lang="en-US"/>
              <a:t> </a:t>
            </a:r>
            <a:r>
              <a:rPr lang="en-US" sz="2800" b="1"/>
              <a:t>SANITATION OF CHILD CARE CENTERS </a:t>
            </a:r>
            <a:br>
              <a:rPr lang="en-US" sz="2800"/>
            </a:br>
            <a:r>
              <a:rPr lang="en-US" sz="2800"/>
              <a:t>                  </a:t>
            </a:r>
            <a:r>
              <a:rPr lang="en-US" sz="3200"/>
              <a:t>15A NCAC 18A .2801</a:t>
            </a:r>
            <a:br>
              <a:rPr lang="en-US" sz="3200"/>
            </a:br>
            <a:r>
              <a:rPr lang="en-US" sz="3200"/>
              <a:t> 		   DEFINITIONS</a:t>
            </a:r>
          </a:p>
        </p:txBody>
      </p:sp>
      <p:sp>
        <p:nvSpPr>
          <p:cNvPr id="5" name="Content Placeholder 2">
            <a:extLst>
              <a:ext uri="{FF2B5EF4-FFF2-40B4-BE49-F238E27FC236}">
                <a16:creationId xmlns:a16="http://schemas.microsoft.com/office/drawing/2014/main" id="{CA13477D-2155-8E5F-EC55-91E137EC7C65}"/>
              </a:ext>
            </a:extLst>
          </p:cNvPr>
          <p:cNvSpPr>
            <a:spLocks noGrp="1"/>
          </p:cNvSpPr>
          <p:nvPr>
            <p:ph sz="half" idx="2"/>
          </p:nvPr>
        </p:nvSpPr>
        <p:spPr>
          <a:xfrm>
            <a:off x="1447800" y="2514600"/>
            <a:ext cx="7239000" cy="4191000"/>
          </a:xfrm>
        </p:spPr>
        <p:txBody>
          <a:bodyPr/>
          <a:lstStyle/>
          <a:p>
            <a:pPr marL="514350" indent="-514350" algn="ctr">
              <a:buAutoNum type="arabicParenBoth"/>
            </a:pPr>
            <a:r>
              <a:rPr lang="en-US" b="1"/>
              <a:t>"Adequate" </a:t>
            </a:r>
            <a:r>
              <a:rPr lang="en-US"/>
              <a:t>means to be of the size, volume, </a:t>
            </a:r>
          </a:p>
          <a:p>
            <a:pPr marL="0" indent="0" algn="ctr">
              <a:buNone/>
            </a:pPr>
            <a:r>
              <a:rPr lang="en-US"/>
              <a:t>or technical specifications necessary to effectively</a:t>
            </a:r>
          </a:p>
          <a:p>
            <a:pPr marL="0" indent="0" algn="ctr">
              <a:buNone/>
            </a:pPr>
            <a:r>
              <a:rPr lang="en-US"/>
              <a:t>	accommodate and support the planned, 	current, or projected workloads for the 	technology or constructed space.</a:t>
            </a:r>
          </a:p>
        </p:txBody>
      </p:sp>
    </p:spTree>
    <p:extLst>
      <p:ext uri="{BB962C8B-B14F-4D97-AF65-F5344CB8AC3E}">
        <p14:creationId xmlns:p14="http://schemas.microsoft.com/office/powerpoint/2010/main" val="600055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19200" y="-76200"/>
            <a:ext cx="7772400" cy="1206500"/>
          </a:xfrm>
        </p:spPr>
        <p:txBody>
          <a:bodyPr/>
          <a:lstStyle/>
          <a:p>
            <a:pPr algn="ctr" eaLnBrk="1" hangingPunct="1"/>
            <a:r>
              <a:rPr lang="en-US" sz="3600"/>
              <a:t>-Storage-</a:t>
            </a:r>
          </a:p>
        </p:txBody>
      </p:sp>
      <p:sp>
        <p:nvSpPr>
          <p:cNvPr id="38915" name="Rectangle 3"/>
          <p:cNvSpPr>
            <a:spLocks noGrp="1" noChangeArrowheads="1"/>
          </p:cNvSpPr>
          <p:nvPr>
            <p:ph type="body" idx="1"/>
          </p:nvPr>
        </p:nvSpPr>
        <p:spPr>
          <a:xfrm>
            <a:off x="1219200" y="1143000"/>
            <a:ext cx="7772400" cy="4495800"/>
          </a:xfrm>
        </p:spPr>
        <p:txBody>
          <a:bodyPr/>
          <a:lstStyle/>
          <a:p>
            <a:pPr eaLnBrk="1" hangingPunct="1">
              <a:lnSpc>
                <a:spcPct val="90000"/>
              </a:lnSpc>
            </a:pPr>
            <a:r>
              <a:rPr lang="en-US" sz="2800"/>
              <a:t>Major Areas of Concern:</a:t>
            </a:r>
          </a:p>
          <a:p>
            <a:pPr lvl="1" eaLnBrk="1" hangingPunct="1">
              <a:lnSpc>
                <a:spcPct val="90000"/>
              </a:lnSpc>
            </a:pPr>
            <a:r>
              <a:rPr lang="en-US" sz="2400"/>
              <a:t>Food Storage </a:t>
            </a:r>
          </a:p>
          <a:p>
            <a:pPr lvl="1" eaLnBrk="1" hangingPunct="1">
              <a:lnSpc>
                <a:spcPct val="90000"/>
              </a:lnSpc>
              <a:buFontTx/>
              <a:buNone/>
            </a:pPr>
            <a:r>
              <a:rPr lang="en-US" sz="2400"/>
              <a:t>    (including Refrigeration &amp; single service articles)</a:t>
            </a:r>
          </a:p>
          <a:p>
            <a:pPr lvl="1" eaLnBrk="1" hangingPunct="1">
              <a:lnSpc>
                <a:spcPct val="90000"/>
              </a:lnSpc>
            </a:pPr>
            <a:r>
              <a:rPr lang="en-US" sz="2400"/>
              <a:t>Individual Cubicle Storage</a:t>
            </a:r>
          </a:p>
          <a:p>
            <a:pPr lvl="1" eaLnBrk="1" hangingPunct="1">
              <a:lnSpc>
                <a:spcPct val="90000"/>
              </a:lnSpc>
            </a:pPr>
            <a:r>
              <a:rPr lang="en-US" sz="2400"/>
              <a:t>Toys &amp; Furniture Storage (excess)</a:t>
            </a:r>
          </a:p>
          <a:p>
            <a:pPr lvl="1" eaLnBrk="1" hangingPunct="1">
              <a:lnSpc>
                <a:spcPct val="90000"/>
              </a:lnSpc>
            </a:pPr>
            <a:r>
              <a:rPr lang="en-US" sz="2400"/>
              <a:t>Equipment &amp; Supplies Storage</a:t>
            </a:r>
          </a:p>
          <a:p>
            <a:pPr lvl="1" eaLnBrk="1" hangingPunct="1">
              <a:lnSpc>
                <a:spcPct val="90000"/>
              </a:lnSpc>
            </a:pPr>
            <a:r>
              <a:rPr lang="en-US" sz="2400"/>
              <a:t>Chemical &amp; Hazardous Products Storage</a:t>
            </a:r>
          </a:p>
          <a:p>
            <a:pPr lvl="1" eaLnBrk="1" hangingPunct="1">
              <a:lnSpc>
                <a:spcPct val="90000"/>
              </a:lnSpc>
            </a:pPr>
            <a:r>
              <a:rPr lang="en-US" sz="2400"/>
              <a:t>Medication Storage</a:t>
            </a:r>
          </a:p>
          <a:p>
            <a:pPr lvl="1" eaLnBrk="1" hangingPunct="1">
              <a:lnSpc>
                <a:spcPct val="90000"/>
              </a:lnSpc>
            </a:pPr>
            <a:r>
              <a:rPr lang="en-US" sz="2400"/>
              <a:t>“Out of Reach” storage</a:t>
            </a:r>
          </a:p>
          <a:p>
            <a:pPr lvl="1" eaLnBrk="1" hangingPunct="1">
              <a:lnSpc>
                <a:spcPct val="90000"/>
              </a:lnSpc>
            </a:pPr>
            <a:r>
              <a:rPr lang="en-US" sz="2400"/>
              <a:t>Solid Waste Storage</a:t>
            </a:r>
          </a:p>
          <a:p>
            <a:pPr lvl="1" eaLnBrk="1" hangingPunct="1">
              <a:lnSpc>
                <a:spcPct val="90000"/>
              </a:lnSpc>
            </a:pPr>
            <a:r>
              <a:rPr lang="en-US" sz="2400"/>
              <a:t>Outdoor Learning Environment Storage</a:t>
            </a:r>
          </a:p>
          <a:p>
            <a:pPr lvl="1" eaLnBrk="1" hangingPunct="1">
              <a:lnSpc>
                <a:spcPct val="90000"/>
              </a:lnSpc>
            </a:pPr>
            <a:r>
              <a:rPr lang="en-US" sz="2400"/>
              <a:t>Bed/Cots/Mat Storage</a:t>
            </a:r>
          </a:p>
          <a:p>
            <a:pPr lvl="1" eaLnBrk="1" hangingPunct="1">
              <a:lnSpc>
                <a:spcPct val="90000"/>
              </a:lnSpc>
            </a:pPr>
            <a:r>
              <a:rPr lang="en-US" sz="2400"/>
              <a:t>Laundry &amp; Linen Storage</a:t>
            </a:r>
          </a:p>
          <a:p>
            <a:pPr lvl="1" eaLnBrk="1" hangingPunct="1">
              <a:lnSpc>
                <a:spcPct val="90000"/>
              </a:lnSpc>
            </a:pPr>
            <a:r>
              <a:rPr lang="en-US" sz="2400"/>
              <a:t>Personal Belongings</a:t>
            </a:r>
          </a:p>
          <a:p>
            <a:pPr eaLnBrk="1" hangingPunct="1">
              <a:lnSpc>
                <a:spcPct val="90000"/>
              </a:lnSpc>
            </a:pPr>
            <a:endParaRPr lang="en-US" sz="2800"/>
          </a:p>
          <a:p>
            <a:pPr eaLnBrk="1" hangingPunct="1">
              <a:lnSpc>
                <a:spcPct val="90000"/>
              </a:lnSpc>
            </a:pPr>
            <a:endParaRPr lang="en-US" sz="2800"/>
          </a:p>
          <a:p>
            <a:pPr eaLnBrk="1" hangingPunct="1">
              <a:lnSpc>
                <a:spcPct val="90000"/>
              </a:lnSpc>
            </a:pPr>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371600" y="1371600"/>
            <a:ext cx="7772400" cy="5334000"/>
          </a:xfrm>
        </p:spPr>
        <p:txBody>
          <a:bodyPr/>
          <a:lstStyle/>
          <a:p>
            <a:pPr eaLnBrk="1" hangingPunct="1"/>
            <a:r>
              <a:rPr lang="en-US"/>
              <a:t>Ask important questions such as:</a:t>
            </a:r>
          </a:p>
          <a:p>
            <a:pPr lvl="1" eaLnBrk="1" hangingPunct="1"/>
            <a:r>
              <a:rPr lang="en-US"/>
              <a:t>Where are you storing diaper bags/book bags?  Lunches from home( without PHF foods)? Soiled clothing? Soiled linen? Where’s your afterschool individual storage? </a:t>
            </a:r>
          </a:p>
          <a:p>
            <a:pPr lvl="1" eaLnBrk="1" hangingPunct="1"/>
            <a:r>
              <a:rPr lang="en-US"/>
              <a:t>Where are you storing cots/mats/when not in use? Excess furniture, toys or other seasonal items such as Christmas trees?  Garbage storage, mops, brooms etc. medications?</a:t>
            </a:r>
          </a:p>
          <a:p>
            <a:pPr lvl="1" eaLnBrk="1" hangingPunct="1"/>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71600" y="152398"/>
            <a:ext cx="7772400" cy="838201"/>
          </a:xfrm>
        </p:spPr>
        <p:txBody>
          <a:bodyPr/>
          <a:lstStyle/>
          <a:p>
            <a:pPr algn="ctr" eaLnBrk="1" hangingPunct="1"/>
            <a:r>
              <a:rPr lang="en-US" sz="3600" b="1"/>
              <a:t>~Other Storage Issues~</a:t>
            </a:r>
          </a:p>
        </p:txBody>
      </p:sp>
      <p:sp>
        <p:nvSpPr>
          <p:cNvPr id="41987" name="Rectangle 3"/>
          <p:cNvSpPr>
            <a:spLocks noGrp="1" noChangeArrowheads="1"/>
          </p:cNvSpPr>
          <p:nvPr>
            <p:ph type="body" idx="1"/>
          </p:nvPr>
        </p:nvSpPr>
        <p:spPr>
          <a:xfrm>
            <a:off x="1371600" y="1066800"/>
            <a:ext cx="7772400" cy="5638801"/>
          </a:xfrm>
        </p:spPr>
        <p:txBody>
          <a:bodyPr/>
          <a:lstStyle/>
          <a:p>
            <a:pPr eaLnBrk="1" hangingPunct="1">
              <a:lnSpc>
                <a:spcPct val="90000"/>
              </a:lnSpc>
            </a:pPr>
            <a:r>
              <a:rPr lang="en-US" sz="2800"/>
              <a:t>Other important factors to consider such as:</a:t>
            </a:r>
          </a:p>
          <a:p>
            <a:pPr lvl="1" eaLnBrk="1" hangingPunct="1">
              <a:lnSpc>
                <a:spcPct val="90000"/>
              </a:lnSpc>
            </a:pPr>
            <a:r>
              <a:rPr lang="en-US" sz="2400" b="1" i="1"/>
              <a:t>Future or projected use</a:t>
            </a:r>
          </a:p>
          <a:p>
            <a:pPr lvl="2" eaLnBrk="1" hangingPunct="1">
              <a:lnSpc>
                <a:spcPct val="90000"/>
              </a:lnSpc>
            </a:pPr>
            <a:r>
              <a:rPr lang="en-US" sz="2000" i="1"/>
              <a:t>Will infant/toddler room possibly become 2yr old classroom?</a:t>
            </a:r>
          </a:p>
          <a:p>
            <a:pPr lvl="2" eaLnBrk="1" hangingPunct="1">
              <a:lnSpc>
                <a:spcPct val="90000"/>
              </a:lnSpc>
            </a:pPr>
            <a:r>
              <a:rPr lang="en-US" sz="2000" i="1"/>
              <a:t>Do you have enough space for the younger 1 verses the older 1 year old kids? </a:t>
            </a:r>
          </a:p>
          <a:p>
            <a:pPr marL="914400" lvl="2" indent="0" eaLnBrk="1" hangingPunct="1">
              <a:lnSpc>
                <a:spcPct val="90000"/>
              </a:lnSpc>
              <a:buNone/>
            </a:pPr>
            <a:r>
              <a:rPr lang="en-US" sz="2000" i="1"/>
              <a:t> (this increases toys, cots and other room storage requirements)</a:t>
            </a:r>
          </a:p>
          <a:p>
            <a:pPr lvl="1" eaLnBrk="1" hangingPunct="1">
              <a:lnSpc>
                <a:spcPct val="90000"/>
              </a:lnSpc>
            </a:pPr>
            <a:r>
              <a:rPr lang="en-US" sz="2400" b="1" i="1"/>
              <a:t>Accessibility</a:t>
            </a:r>
          </a:p>
          <a:p>
            <a:pPr lvl="2" eaLnBrk="1" hangingPunct="1">
              <a:lnSpc>
                <a:spcPct val="90000"/>
              </a:lnSpc>
            </a:pPr>
            <a:r>
              <a:rPr lang="en-US" sz="2000" i="1"/>
              <a:t>Location of items near place or location to be used</a:t>
            </a:r>
          </a:p>
          <a:p>
            <a:pPr lvl="2" eaLnBrk="1" hangingPunct="1">
              <a:lnSpc>
                <a:spcPct val="90000"/>
              </a:lnSpc>
            </a:pPr>
            <a:r>
              <a:rPr lang="en-US" sz="2000" i="1"/>
              <a:t>Adequate sizing of storage doors to get items in/out</a:t>
            </a:r>
          </a:p>
          <a:p>
            <a:pPr lvl="1" eaLnBrk="1" hangingPunct="1">
              <a:lnSpc>
                <a:spcPct val="90000"/>
              </a:lnSpc>
            </a:pPr>
            <a:r>
              <a:rPr lang="en-US" sz="2400" b="1" i="1"/>
              <a:t>Ability to clean </a:t>
            </a:r>
          </a:p>
          <a:p>
            <a:pPr lvl="2" eaLnBrk="1" hangingPunct="1">
              <a:lnSpc>
                <a:spcPct val="90000"/>
              </a:lnSpc>
            </a:pPr>
            <a:r>
              <a:rPr lang="en-US" sz="2000" i="1"/>
              <a:t>Durable and cleanable material</a:t>
            </a:r>
          </a:p>
          <a:p>
            <a:pPr lvl="2" eaLnBrk="1" hangingPunct="1">
              <a:lnSpc>
                <a:spcPct val="90000"/>
              </a:lnSpc>
            </a:pPr>
            <a:r>
              <a:rPr lang="en-US" sz="2000" i="1"/>
              <a:t>Construction of shelving and containers</a:t>
            </a:r>
          </a:p>
          <a:p>
            <a:pPr lvl="2" eaLnBrk="1" hangingPunct="1">
              <a:lnSpc>
                <a:spcPct val="90000"/>
              </a:lnSpc>
            </a:pPr>
            <a:r>
              <a:rPr lang="en-US" sz="2000" i="1"/>
              <a:t>Can items easily be moved to facilitate cleaning (organized)?</a:t>
            </a:r>
          </a:p>
          <a:p>
            <a:pPr lvl="1" eaLnBrk="1" hangingPunct="1">
              <a:lnSpc>
                <a:spcPct val="90000"/>
              </a:lnSpc>
            </a:pPr>
            <a:r>
              <a:rPr lang="en-US" sz="2400" b="1" i="1"/>
              <a:t>Delivery Frequency</a:t>
            </a:r>
          </a:p>
          <a:p>
            <a:pPr lvl="2" eaLnBrk="1" hangingPunct="1">
              <a:lnSpc>
                <a:spcPct val="90000"/>
              </a:lnSpc>
            </a:pPr>
            <a:r>
              <a:rPr lang="en-US" sz="2000" i="1"/>
              <a:t>Capacity to handle volume of supplies based on delivery and or purchase schedules</a:t>
            </a:r>
          </a:p>
          <a:p>
            <a:pPr lvl="2" eaLnBrk="1" hangingPunct="1">
              <a:lnSpc>
                <a:spcPct val="90000"/>
              </a:lnSpc>
              <a:buFontTx/>
              <a:buNone/>
            </a:pPr>
            <a:endParaRPr lang="en-US" sz="2000" i="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19200" y="0"/>
            <a:ext cx="7772400" cy="838200"/>
          </a:xfrm>
        </p:spPr>
        <p:txBody>
          <a:bodyPr/>
          <a:lstStyle/>
          <a:p>
            <a:pPr algn="ctr" eaLnBrk="1" hangingPunct="1"/>
            <a:r>
              <a:rPr lang="en-US" sz="3600" b="1"/>
              <a:t>~Storage~</a:t>
            </a:r>
          </a:p>
        </p:txBody>
      </p:sp>
      <p:sp>
        <p:nvSpPr>
          <p:cNvPr id="34819" name="Rectangle 3"/>
          <p:cNvSpPr>
            <a:spLocks noGrp="1" noChangeArrowheads="1"/>
          </p:cNvSpPr>
          <p:nvPr>
            <p:ph type="body" idx="1"/>
          </p:nvPr>
        </p:nvSpPr>
        <p:spPr>
          <a:xfrm>
            <a:off x="1219200" y="838200"/>
            <a:ext cx="7772400" cy="4495800"/>
          </a:xfrm>
        </p:spPr>
        <p:txBody>
          <a:bodyPr/>
          <a:lstStyle/>
          <a:p>
            <a:pPr algn="ctr" eaLnBrk="1" hangingPunct="1">
              <a:lnSpc>
                <a:spcPct val="90000"/>
              </a:lnSpc>
            </a:pPr>
            <a:r>
              <a:rPr lang="en-US" b="1" i="1"/>
              <a:t>Where is it all marked?</a:t>
            </a:r>
          </a:p>
          <a:p>
            <a:pPr eaLnBrk="1" hangingPunct="1">
              <a:lnSpc>
                <a:spcPct val="90000"/>
              </a:lnSpc>
            </a:pPr>
            <a:r>
              <a:rPr lang="en-US" sz="2700"/>
              <a:t>Hazardous products?  Demerits?</a:t>
            </a:r>
          </a:p>
          <a:p>
            <a:pPr eaLnBrk="1" hangingPunct="1">
              <a:lnSpc>
                <a:spcPct val="90000"/>
              </a:lnSpc>
            </a:pPr>
            <a:r>
              <a:rPr lang="en-US" sz="2700"/>
              <a:t>Medications?  Demerits?</a:t>
            </a:r>
          </a:p>
          <a:p>
            <a:pPr eaLnBrk="1" hangingPunct="1">
              <a:lnSpc>
                <a:spcPct val="90000"/>
              </a:lnSpc>
            </a:pPr>
            <a:r>
              <a:rPr lang="en-US" sz="2700"/>
              <a:t>“Items marked keep out of reach” without other warnings?</a:t>
            </a:r>
          </a:p>
          <a:p>
            <a:pPr eaLnBrk="1" hangingPunct="1">
              <a:lnSpc>
                <a:spcPct val="90000"/>
              </a:lnSpc>
            </a:pPr>
            <a:r>
              <a:rPr lang="en-US" sz="2700"/>
              <a:t>Emergency medicine not inaccessible?</a:t>
            </a:r>
          </a:p>
          <a:p>
            <a:pPr eaLnBrk="1" hangingPunct="1">
              <a:lnSpc>
                <a:spcPct val="90000"/>
              </a:lnSpc>
            </a:pPr>
            <a:r>
              <a:rPr lang="en-US" sz="2700"/>
              <a:t>Disinfecting solution not inaccessible?</a:t>
            </a:r>
          </a:p>
          <a:p>
            <a:pPr eaLnBrk="1" hangingPunct="1">
              <a:lnSpc>
                <a:spcPct val="90000"/>
              </a:lnSpc>
            </a:pPr>
            <a:r>
              <a:rPr lang="en-US" sz="2700"/>
              <a:t>Hand antiseptics &amp; lotions not inaccessible?</a:t>
            </a:r>
          </a:p>
          <a:p>
            <a:pPr eaLnBrk="1" hangingPunct="1">
              <a:lnSpc>
                <a:spcPct val="90000"/>
              </a:lnSpc>
            </a:pPr>
            <a:r>
              <a:rPr lang="en-US" sz="2700"/>
              <a:t>Diaper cream not inaccessible? Prescription?</a:t>
            </a:r>
          </a:p>
          <a:p>
            <a:pPr eaLnBrk="1" hangingPunct="1">
              <a:lnSpc>
                <a:spcPct val="90000"/>
              </a:lnSpc>
            </a:pPr>
            <a:r>
              <a:rPr lang="en-US" sz="2700"/>
              <a:t>Employee’s purse on the floor? visible medication inside?</a:t>
            </a:r>
          </a:p>
          <a:p>
            <a:pPr eaLnBrk="1" hangingPunct="1">
              <a:lnSpc>
                <a:spcPct val="90000"/>
              </a:lnSpc>
            </a:pPr>
            <a:r>
              <a:rPr lang="en-US" sz="2700"/>
              <a:t>Sunscreen not inaccessible? Aerosol sunscreen?</a:t>
            </a:r>
          </a:p>
          <a:p>
            <a:pPr eaLnBrk="1" hangingPunct="1">
              <a:lnSpc>
                <a:spcPct val="90000"/>
              </a:lnSpc>
            </a:pPr>
            <a:r>
              <a:rPr lang="en-US" sz="2800"/>
              <a:t>Essential oils sitting on a counter?</a:t>
            </a:r>
          </a:p>
        </p:txBody>
      </p:sp>
      <p:pic>
        <p:nvPicPr>
          <p:cNvPr id="158724" name="Picture 4"/>
          <p:cNvPicPr>
            <a:picLocks noChangeAspect="1" noChangeArrowheads="1"/>
          </p:cNvPicPr>
          <p:nvPr/>
        </p:nvPicPr>
        <p:blipFill>
          <a:blip r:embed="rId2" cstate="print"/>
          <a:srcRect/>
          <a:stretch>
            <a:fillRect/>
          </a:stretch>
        </p:blipFill>
        <p:spPr bwMode="auto">
          <a:xfrm>
            <a:off x="7162800" y="1143000"/>
            <a:ext cx="1219200" cy="1524000"/>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58724"/>
                                        </p:tgtEl>
                                        <p:attrNameLst>
                                          <p:attrName>style.visibility</p:attrName>
                                        </p:attrNameLst>
                                      </p:cBhvr>
                                      <p:to>
                                        <p:strVal val="visible"/>
                                      </p:to>
                                    </p:set>
                                    <p:anim calcmode="lin" valueType="num">
                                      <p:cBhvr>
                                        <p:cTn id="7" dur="5000" fill="hold"/>
                                        <p:tgtEl>
                                          <p:spTgt spid="158724"/>
                                        </p:tgtEl>
                                        <p:attrNameLst>
                                          <p:attrName>ppt_w</p:attrName>
                                        </p:attrNameLst>
                                      </p:cBhvr>
                                      <p:tavLst>
                                        <p:tav tm="0" fmla="#ppt_w*sin(2.5*pi*$)">
                                          <p:val>
                                            <p:fltVal val="0"/>
                                          </p:val>
                                        </p:tav>
                                        <p:tav tm="100000">
                                          <p:val>
                                            <p:fltVal val="1"/>
                                          </p:val>
                                        </p:tav>
                                      </p:tavLst>
                                    </p:anim>
                                    <p:anim calcmode="lin" valueType="num">
                                      <p:cBhvr>
                                        <p:cTn id="8" dur="5000" fill="hold"/>
                                        <p:tgtEl>
                                          <p:spTgt spid="1587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981200" y="1236663"/>
            <a:ext cx="7315200" cy="2116137"/>
          </a:xfrm>
        </p:spPr>
        <p:txBody>
          <a:bodyPr/>
          <a:lstStyle/>
          <a:p>
            <a:pPr eaLnBrk="1" hangingPunct="1"/>
            <a:r>
              <a:rPr lang="en-US" sz="3200"/>
              <a:t>*</a:t>
            </a:r>
            <a:r>
              <a:rPr lang="en-US" sz="2800" b="1"/>
              <a:t>Remember …..It’s All About The Children*</a:t>
            </a:r>
          </a:p>
        </p:txBody>
      </p:sp>
      <p:pic>
        <p:nvPicPr>
          <p:cNvPr id="43011" name="Picture 4"/>
          <p:cNvPicPr>
            <a:picLocks noGrp="1" noChangeAspect="1" noChangeArrowheads="1"/>
          </p:cNvPicPr>
          <p:nvPr>
            <p:ph type="subTitle" idx="1"/>
          </p:nvPr>
        </p:nvPicPr>
        <p:blipFill>
          <a:blip r:embed="rId2" cstate="print"/>
          <a:srcRect/>
          <a:stretch>
            <a:fillRect/>
          </a:stretch>
        </p:blipFill>
        <p:spPr>
          <a:xfrm>
            <a:off x="3200400" y="3810000"/>
            <a:ext cx="3657600" cy="2667000"/>
          </a:xfrm>
          <a:noFill/>
        </p:spPr>
      </p:pic>
      <p:sp>
        <p:nvSpPr>
          <p:cNvPr id="43012" name="Rectangle 6"/>
          <p:cNvSpPr>
            <a:spLocks noChangeArrowheads="1"/>
          </p:cNvSpPr>
          <p:nvPr/>
        </p:nvSpPr>
        <p:spPr bwMode="auto">
          <a:xfrm>
            <a:off x="3886200" y="228600"/>
            <a:ext cx="2667000" cy="762000"/>
          </a:xfrm>
          <a:prstGeom prst="rect">
            <a:avLst/>
          </a:prstGeom>
          <a:noFill/>
          <a:ln w="12700" cap="sq">
            <a:noFill/>
            <a:miter lim="800000"/>
            <a:headEnd type="none" w="sm" len="sm"/>
            <a:tailEnd type="none" w="sm" len="sm"/>
          </a:ln>
        </p:spPr>
        <p:txBody>
          <a:bodyPr wrap="none">
            <a:spAutoFit/>
          </a:bodyPr>
          <a:lstStyle/>
          <a:p>
            <a:r>
              <a:rPr lang="en-US" sz="4400">
                <a:solidFill>
                  <a:schemeClr val="tx2"/>
                </a:solidFill>
              </a:rPr>
              <a:t>Questions?</a:t>
            </a:r>
          </a:p>
        </p:txBody>
      </p:sp>
      <p:pic>
        <p:nvPicPr>
          <p:cNvPr id="5" name="Picture 4">
            <a:extLst>
              <a:ext uri="{FF2B5EF4-FFF2-40B4-BE49-F238E27FC236}">
                <a16:creationId xmlns:a16="http://schemas.microsoft.com/office/drawing/2014/main" id="{D5983DB0-D92D-4846-8DEB-BE9019CF0E30}"/>
              </a:ext>
            </a:extLst>
          </p:cNvPr>
          <p:cNvPicPr>
            <a:picLocks noChangeAspect="1"/>
          </p:cNvPicPr>
          <p:nvPr/>
        </p:nvPicPr>
        <p:blipFill>
          <a:blip r:embed="rId3"/>
          <a:stretch>
            <a:fillRect/>
          </a:stretch>
        </p:blipFill>
        <p:spPr>
          <a:xfrm>
            <a:off x="0" y="1600200"/>
            <a:ext cx="1905000" cy="22685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F9AE-C013-3A9C-A124-C6FF95C2A512}"/>
              </a:ext>
            </a:extLst>
          </p:cNvPr>
          <p:cNvSpPr>
            <a:spLocks noGrp="1"/>
          </p:cNvSpPr>
          <p:nvPr>
            <p:ph type="title"/>
          </p:nvPr>
        </p:nvSpPr>
        <p:spPr/>
        <p:txBody>
          <a:bodyPr/>
          <a:lstStyle/>
          <a:p>
            <a:pPr algn="ctr"/>
            <a:r>
              <a:rPr kumimoji="0" lang="en-US" sz="4400" b="1" i="0" u="none" strike="noStrike" kern="0" cap="none" spc="0" normalizeH="0" baseline="0" noProof="0">
                <a:ln>
                  <a:noFill/>
                </a:ln>
                <a:solidFill>
                  <a:srgbClr val="FFCC66"/>
                </a:solidFill>
                <a:effectLst/>
                <a:uLnTx/>
                <a:uFillTx/>
                <a:latin typeface="Times New Roman"/>
                <a:ea typeface="+mj-ea"/>
                <a:cs typeface="+mj-cs"/>
              </a:rPr>
              <a:t>~Storage~</a:t>
            </a:r>
            <a:br>
              <a:rPr kumimoji="0" lang="en-US" sz="4400" b="1" i="0" u="none" strike="noStrike" kern="0" cap="none" spc="0" normalizeH="0" baseline="0" noProof="0">
                <a:ln>
                  <a:noFill/>
                </a:ln>
                <a:solidFill>
                  <a:srgbClr val="FFCC66"/>
                </a:solidFill>
                <a:effectLst/>
                <a:uLnTx/>
                <a:uFillTx/>
                <a:latin typeface="Times New Roman"/>
                <a:ea typeface="+mj-ea"/>
                <a:cs typeface="+mj-cs"/>
              </a:rPr>
            </a:br>
            <a:r>
              <a:rPr kumimoji="0" lang="en-US" sz="4400" b="1" i="0" u="none" strike="noStrike" kern="0" cap="none" spc="0" normalizeH="0" baseline="0" noProof="0">
                <a:ln>
                  <a:noFill/>
                </a:ln>
                <a:solidFill>
                  <a:srgbClr val="FFCC66"/>
                </a:solidFill>
                <a:effectLst/>
                <a:uLnTx/>
                <a:uFillTx/>
                <a:latin typeface="Times New Roman"/>
                <a:ea typeface="+mj-ea"/>
                <a:cs typeface="+mj-cs"/>
              </a:rPr>
              <a:t>.2820(a)</a:t>
            </a:r>
            <a:endParaRPr lang="en-US"/>
          </a:p>
        </p:txBody>
      </p:sp>
      <p:pic>
        <p:nvPicPr>
          <p:cNvPr id="4" name="Content Placeholder 3">
            <a:extLst>
              <a:ext uri="{FF2B5EF4-FFF2-40B4-BE49-F238E27FC236}">
                <a16:creationId xmlns:a16="http://schemas.microsoft.com/office/drawing/2014/main" id="{9E0EA317-56CF-F70A-32E4-235AB5569E20}"/>
              </a:ext>
            </a:extLst>
          </p:cNvPr>
          <p:cNvPicPr>
            <a:picLocks noGrp="1" noChangeAspect="1"/>
          </p:cNvPicPr>
          <p:nvPr>
            <p:ph idx="1"/>
          </p:nvPr>
        </p:nvPicPr>
        <p:blipFill>
          <a:blip r:embed="rId3"/>
          <a:stretch>
            <a:fillRect/>
          </a:stretch>
        </p:blipFill>
        <p:spPr>
          <a:xfrm>
            <a:off x="5943601" y="1772182"/>
            <a:ext cx="3009602" cy="1766291"/>
          </a:xfrm>
          <a:prstGeom prst="rect">
            <a:avLst/>
          </a:prstGeom>
        </p:spPr>
      </p:pic>
      <p:pic>
        <p:nvPicPr>
          <p:cNvPr id="6" name="Picture 5">
            <a:extLst>
              <a:ext uri="{FF2B5EF4-FFF2-40B4-BE49-F238E27FC236}">
                <a16:creationId xmlns:a16="http://schemas.microsoft.com/office/drawing/2014/main" id="{EA526099-3B5D-2393-28DD-A6010C9BD1F9}"/>
              </a:ext>
            </a:extLst>
          </p:cNvPr>
          <p:cNvPicPr>
            <a:picLocks noChangeAspect="1"/>
          </p:cNvPicPr>
          <p:nvPr/>
        </p:nvPicPr>
        <p:blipFill>
          <a:blip r:embed="rId4"/>
          <a:stretch>
            <a:fillRect/>
          </a:stretch>
        </p:blipFill>
        <p:spPr>
          <a:xfrm>
            <a:off x="1905000" y="3632991"/>
            <a:ext cx="2667000" cy="1788799"/>
          </a:xfrm>
          <a:prstGeom prst="rect">
            <a:avLst/>
          </a:prstGeom>
        </p:spPr>
      </p:pic>
      <p:pic>
        <p:nvPicPr>
          <p:cNvPr id="7" name="Picture 6">
            <a:extLst>
              <a:ext uri="{FF2B5EF4-FFF2-40B4-BE49-F238E27FC236}">
                <a16:creationId xmlns:a16="http://schemas.microsoft.com/office/drawing/2014/main" id="{98C88345-F12C-42D1-DFFC-5C8EF4FEE78C}"/>
              </a:ext>
            </a:extLst>
          </p:cNvPr>
          <p:cNvPicPr>
            <a:picLocks noChangeAspect="1"/>
          </p:cNvPicPr>
          <p:nvPr/>
        </p:nvPicPr>
        <p:blipFill>
          <a:blip r:embed="rId5"/>
          <a:stretch>
            <a:fillRect/>
          </a:stretch>
        </p:blipFill>
        <p:spPr>
          <a:xfrm>
            <a:off x="1905000" y="1687611"/>
            <a:ext cx="2514600" cy="1736338"/>
          </a:xfrm>
          <a:prstGeom prst="rect">
            <a:avLst/>
          </a:prstGeom>
        </p:spPr>
      </p:pic>
      <p:sp>
        <p:nvSpPr>
          <p:cNvPr id="8" name="Arrow: Right 7">
            <a:extLst>
              <a:ext uri="{FF2B5EF4-FFF2-40B4-BE49-F238E27FC236}">
                <a16:creationId xmlns:a16="http://schemas.microsoft.com/office/drawing/2014/main" id="{A486A3FC-BEEC-16DD-DBAF-416965D915C1}"/>
              </a:ext>
            </a:extLst>
          </p:cNvPr>
          <p:cNvSpPr/>
          <p:nvPr/>
        </p:nvSpPr>
        <p:spPr bwMode="auto">
          <a:xfrm>
            <a:off x="4724402" y="2396755"/>
            <a:ext cx="978408" cy="484632"/>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9" name="Picture 8">
            <a:extLst>
              <a:ext uri="{FF2B5EF4-FFF2-40B4-BE49-F238E27FC236}">
                <a16:creationId xmlns:a16="http://schemas.microsoft.com/office/drawing/2014/main" id="{BC96A536-FD05-1446-F4BB-514C550C0DEC}"/>
              </a:ext>
            </a:extLst>
          </p:cNvPr>
          <p:cNvPicPr>
            <a:picLocks noChangeAspect="1"/>
          </p:cNvPicPr>
          <p:nvPr/>
        </p:nvPicPr>
        <p:blipFill>
          <a:blip r:embed="rId6"/>
          <a:stretch>
            <a:fillRect/>
          </a:stretch>
        </p:blipFill>
        <p:spPr>
          <a:xfrm>
            <a:off x="4800600" y="4125532"/>
            <a:ext cx="999831" cy="518205"/>
          </a:xfrm>
          <a:prstGeom prst="rect">
            <a:avLst/>
          </a:prstGeom>
        </p:spPr>
      </p:pic>
      <p:sp>
        <p:nvSpPr>
          <p:cNvPr id="12" name="TextBox 11">
            <a:extLst>
              <a:ext uri="{FF2B5EF4-FFF2-40B4-BE49-F238E27FC236}">
                <a16:creationId xmlns:a16="http://schemas.microsoft.com/office/drawing/2014/main" id="{41768DEB-9E28-49BC-034A-A9D5E5838A56}"/>
              </a:ext>
            </a:extLst>
          </p:cNvPr>
          <p:cNvSpPr txBox="1"/>
          <p:nvPr/>
        </p:nvSpPr>
        <p:spPr>
          <a:xfrm>
            <a:off x="1219200" y="5660164"/>
            <a:ext cx="8231112" cy="1077218"/>
          </a:xfrm>
          <a:prstGeom prst="rect">
            <a:avLst/>
          </a:prstGeom>
          <a:noFill/>
        </p:spPr>
        <p:txBody>
          <a:bodyPr wrap="square" rtlCol="0">
            <a:spAutoFit/>
          </a:bodyPr>
          <a:lstStyle/>
          <a:p>
            <a:pPr algn="ctr"/>
            <a:r>
              <a:rPr lang="en-US" sz="2000"/>
              <a:t>Laundry that is NOT CLEAN shall be handled and stored </a:t>
            </a:r>
          </a:p>
          <a:p>
            <a:pPr algn="ctr"/>
            <a:r>
              <a:rPr lang="en-US" sz="2000"/>
              <a:t>separately from clean laundry using separate containers that are</a:t>
            </a:r>
          </a:p>
          <a:p>
            <a:pPr algn="ctr"/>
            <a:r>
              <a:rPr lang="en-US" sz="2000"/>
              <a:t>made clean between uses and kept in good repair</a:t>
            </a:r>
            <a:r>
              <a:rPr lang="en-US"/>
              <a:t>.</a:t>
            </a:r>
          </a:p>
        </p:txBody>
      </p:sp>
      <p:pic>
        <p:nvPicPr>
          <p:cNvPr id="14" name="Picture 13">
            <a:extLst>
              <a:ext uri="{FF2B5EF4-FFF2-40B4-BE49-F238E27FC236}">
                <a16:creationId xmlns:a16="http://schemas.microsoft.com/office/drawing/2014/main" id="{9F72D2C1-351B-DEEE-04AC-602B6FFC0A96}"/>
              </a:ext>
            </a:extLst>
          </p:cNvPr>
          <p:cNvPicPr>
            <a:picLocks noChangeAspect="1"/>
          </p:cNvPicPr>
          <p:nvPr/>
        </p:nvPicPr>
        <p:blipFill>
          <a:blip r:embed="rId7"/>
          <a:stretch>
            <a:fillRect/>
          </a:stretch>
        </p:blipFill>
        <p:spPr>
          <a:xfrm>
            <a:off x="6029030" y="3747514"/>
            <a:ext cx="3009602" cy="1896047"/>
          </a:xfrm>
          <a:prstGeom prst="rect">
            <a:avLst/>
          </a:prstGeom>
        </p:spPr>
      </p:pic>
    </p:spTree>
    <p:extLst>
      <p:ext uri="{BB962C8B-B14F-4D97-AF65-F5344CB8AC3E}">
        <p14:creationId xmlns:p14="http://schemas.microsoft.com/office/powerpoint/2010/main" val="269020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304800"/>
            <a:ext cx="7772400" cy="990600"/>
          </a:xfrm>
        </p:spPr>
        <p:txBody>
          <a:bodyPr/>
          <a:lstStyle/>
          <a:p>
            <a:pPr algn="ctr" eaLnBrk="1" hangingPunct="1"/>
            <a:r>
              <a:rPr lang="en-US" b="1"/>
              <a:t>~Storage~</a:t>
            </a:r>
          </a:p>
        </p:txBody>
      </p:sp>
      <p:sp>
        <p:nvSpPr>
          <p:cNvPr id="16387" name="Rectangle 3"/>
          <p:cNvSpPr>
            <a:spLocks noGrp="1" noChangeArrowheads="1"/>
          </p:cNvSpPr>
          <p:nvPr>
            <p:ph type="body" idx="1"/>
          </p:nvPr>
        </p:nvSpPr>
        <p:spPr>
          <a:xfrm>
            <a:off x="1219200" y="2133600"/>
            <a:ext cx="7772400" cy="3581400"/>
          </a:xfrm>
        </p:spPr>
        <p:txBody>
          <a:bodyPr/>
          <a:lstStyle/>
          <a:p>
            <a:pPr eaLnBrk="1" hangingPunct="1">
              <a:lnSpc>
                <a:spcPct val="90000"/>
              </a:lnSpc>
            </a:pPr>
            <a:r>
              <a:rPr lang="en-US"/>
              <a:t>In childcare centers, all items stored in rooms where food or single service items are stored shall be at least 12 inches above the floor when placed on stationary storage units or 6 inches above the floor when placed on portable storage units.</a:t>
            </a:r>
          </a:p>
        </p:txBody>
      </p:sp>
      <p:sp>
        <p:nvSpPr>
          <p:cNvPr id="126980" name="Text Box 4"/>
          <p:cNvSpPr txBox="1">
            <a:spLocks noChangeArrowheads="1"/>
          </p:cNvSpPr>
          <p:nvPr/>
        </p:nvSpPr>
        <p:spPr bwMode="auto">
          <a:xfrm>
            <a:off x="3657600" y="5641983"/>
            <a:ext cx="2895600" cy="579438"/>
          </a:xfrm>
          <a:prstGeom prst="rect">
            <a:avLst/>
          </a:prstGeom>
          <a:noFill/>
          <a:ln w="12700" cap="sq">
            <a:noFill/>
            <a:miter lim="800000"/>
            <a:headEnd type="none" w="sm" len="sm"/>
            <a:tailEnd type="none" w="sm" len="sm"/>
          </a:ln>
        </p:spPr>
        <p:txBody>
          <a:bodyPr>
            <a:spAutoFit/>
          </a:bodyPr>
          <a:lstStyle/>
          <a:p>
            <a:pPr algn="ctr">
              <a:spcBef>
                <a:spcPct val="50000"/>
              </a:spcBef>
            </a:pPr>
            <a:r>
              <a:rPr lang="en-US" sz="3200" b="1"/>
              <a:t>False</a:t>
            </a:r>
          </a:p>
        </p:txBody>
      </p:sp>
      <p:sp>
        <p:nvSpPr>
          <p:cNvPr id="6" name="TextBox 5">
            <a:extLst>
              <a:ext uri="{FF2B5EF4-FFF2-40B4-BE49-F238E27FC236}">
                <a16:creationId xmlns:a16="http://schemas.microsoft.com/office/drawing/2014/main" id="{43AAA9EC-DAC4-4A58-B17C-93FB2FCE3F9E}"/>
              </a:ext>
            </a:extLst>
          </p:cNvPr>
          <p:cNvSpPr txBox="1"/>
          <p:nvPr/>
        </p:nvSpPr>
        <p:spPr>
          <a:xfrm>
            <a:off x="3276600" y="1279217"/>
            <a:ext cx="4572000" cy="535531"/>
          </a:xfrm>
          <a:prstGeom prst="rect">
            <a:avLst/>
          </a:prstGeom>
          <a:noFill/>
        </p:spPr>
        <p:txBody>
          <a:bodyPr wrap="square">
            <a:spAutoFit/>
          </a:bodyPr>
          <a:lstStyle/>
          <a:p>
            <a:pPr marR="0" lvl="0" algn="ctr" defTabSz="914400" rtl="0" eaLnBrk="1" fontAlgn="base" latinLnBrk="0" hangingPunct="1">
              <a:lnSpc>
                <a:spcPct val="90000"/>
              </a:lnSpc>
              <a:spcBef>
                <a:spcPct val="20000"/>
              </a:spcBef>
              <a:spcAft>
                <a:spcPct val="0"/>
              </a:spcAft>
              <a:buClr>
                <a:srgbClr val="FFCC66"/>
              </a:buClr>
              <a:buSzPct val="90000"/>
              <a:tabLst/>
              <a:defRPr/>
            </a:pPr>
            <a:r>
              <a:rPr kumimoji="0" lang="en-US" sz="3200" b="0" i="0" u="none" strike="noStrike" kern="0" cap="none" spc="0" normalizeH="0" baseline="0" noProof="0">
                <a:ln>
                  <a:noFill/>
                </a:ln>
                <a:solidFill>
                  <a:srgbClr val="EAEAEA"/>
                </a:solidFill>
                <a:effectLst/>
                <a:uLnTx/>
                <a:uFillTx/>
                <a:latin typeface="Times New Roman"/>
                <a:ea typeface="+mn-ea"/>
                <a:cs typeface="+mn-cs"/>
              </a:rPr>
              <a:t>True or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6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26980"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228600" y="838200"/>
            <a:ext cx="8915400" cy="4724400"/>
          </a:xfrm>
        </p:spPr>
        <p:txBody>
          <a:bodyPr/>
          <a:lstStyle/>
          <a:p>
            <a:pPr algn="ctr" eaLnBrk="1" hangingPunct="1"/>
            <a:r>
              <a:rPr lang="en-US" sz="6600">
                <a:latin typeface="Monotype Corsiva" pitchFamily="66" charset="0"/>
              </a:rPr>
              <a:t>To Be</a:t>
            </a:r>
            <a:br>
              <a:rPr lang="en-US" sz="6600">
                <a:latin typeface="Monotype Corsiva" pitchFamily="66" charset="0"/>
              </a:rPr>
            </a:br>
            <a:r>
              <a:rPr lang="en-US" sz="6600">
                <a:latin typeface="Monotype Corsiva" pitchFamily="66" charset="0"/>
              </a:rPr>
              <a:t>-or- </a:t>
            </a:r>
            <a:br>
              <a:rPr lang="en-US" sz="6600">
                <a:latin typeface="Monotype Corsiva" pitchFamily="66" charset="0"/>
              </a:rPr>
            </a:br>
            <a:r>
              <a:rPr lang="en-US" sz="6600">
                <a:latin typeface="Monotype Corsiva" pitchFamily="66" charset="0"/>
              </a:rPr>
              <a:t>Not To Be</a:t>
            </a:r>
            <a:br>
              <a:rPr lang="en-US" sz="6600">
                <a:latin typeface="Monotype Corsiva" pitchFamily="66" charset="0"/>
              </a:rPr>
            </a:br>
            <a:r>
              <a:rPr lang="en-US" sz="6600">
                <a:latin typeface="Monotype Corsiva" pitchFamily="66" charset="0"/>
              </a:rPr>
              <a:t>   Locked…</a:t>
            </a:r>
            <a:br>
              <a:rPr lang="en-US" sz="6600">
                <a:latin typeface="Monotype Corsiva" pitchFamily="66" charset="0"/>
              </a:rPr>
            </a:br>
            <a:r>
              <a:rPr lang="en-US" sz="6600">
                <a:latin typeface="Monotype Corsiva" pitchFamily="66" charset="0"/>
              </a:rPr>
              <a:t>That Is the Question?!</a:t>
            </a:r>
            <a:br>
              <a:rPr lang="en-US" sz="6600">
                <a:latin typeface="Monotype Corsiva" pitchFamily="66" charset="0"/>
              </a:rPr>
            </a:br>
            <a:endParaRPr lang="en-US" sz="6600">
              <a:latin typeface="Monotype Corsiva"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Chemical Storage</a:t>
            </a:r>
          </a:p>
        </p:txBody>
      </p:sp>
      <p:sp>
        <p:nvSpPr>
          <p:cNvPr id="3" name="Rectangle 2"/>
          <p:cNvSpPr/>
          <p:nvPr/>
        </p:nvSpPr>
        <p:spPr>
          <a:xfrm>
            <a:off x="1371600" y="1371600"/>
            <a:ext cx="7467600" cy="4893647"/>
          </a:xfrm>
          <a:prstGeom prst="rect">
            <a:avLst/>
          </a:prstGeom>
        </p:spPr>
        <p:txBody>
          <a:bodyPr wrap="square">
            <a:spAutoFit/>
          </a:bodyPr>
          <a:lstStyle/>
          <a:p>
            <a:r>
              <a:rPr lang="it-IT" sz="2400" b="1"/>
              <a:t>15A NCAC 18A .2820 STORAGE</a:t>
            </a:r>
          </a:p>
          <a:p>
            <a:endParaRPr lang="it-IT" sz="2400" b="1"/>
          </a:p>
          <a:p>
            <a:r>
              <a:rPr lang="en-US" sz="2400"/>
              <a:t>(b)</a:t>
            </a:r>
            <a:r>
              <a:rPr lang="en-US"/>
              <a:t> Toxic substances, which include corrosive agents, pesticides, bleaches, detergents, cleansers, polishes, any product which is under pressure in an aerosol dispenser, and any substance which may be hazardous to a child if ingested, inhaled, or handled shall be kept in the original container or in another labeled container, used according to the manufacturer's instructions, and stored in a locked storage room or cabinet when not in use</a:t>
            </a:r>
            <a:r>
              <a:rPr lang="en-US">
                <a:solidFill>
                  <a:srgbClr val="FF0000"/>
                </a:solidFill>
              </a:rPr>
              <a:t>. Locked storage rooms and cabinets shall include those which are unlocked with a combination lock, electronic or magnetic device, keypad, key, or equivalent locking device</a:t>
            </a:r>
            <a:endParaRPr lang="en-US" sz="2400">
              <a:solidFill>
                <a:srgbClr val="FF0000"/>
              </a:solidFill>
            </a:endParaRPr>
          </a:p>
        </p:txBody>
      </p:sp>
    </p:spTree>
    <p:extLst>
      <p:ext uri="{BB962C8B-B14F-4D97-AF65-F5344CB8AC3E}">
        <p14:creationId xmlns:p14="http://schemas.microsoft.com/office/powerpoint/2010/main" val="179411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0"/>
            <a:ext cx="7924800" cy="990600"/>
          </a:xfrm>
        </p:spPr>
        <p:txBody>
          <a:bodyPr/>
          <a:lstStyle/>
          <a:p>
            <a:pPr algn="ctr" eaLnBrk="1" hangingPunct="1"/>
            <a:r>
              <a:rPr lang="en-US" sz="4000" b="1"/>
              <a:t>~Storage~</a:t>
            </a:r>
          </a:p>
        </p:txBody>
      </p:sp>
      <p:sp>
        <p:nvSpPr>
          <p:cNvPr id="20483" name="Rectangle 3"/>
          <p:cNvSpPr>
            <a:spLocks noGrp="1" noChangeArrowheads="1"/>
          </p:cNvSpPr>
          <p:nvPr>
            <p:ph type="body" idx="1"/>
          </p:nvPr>
        </p:nvSpPr>
        <p:spPr>
          <a:xfrm>
            <a:off x="914400" y="1295400"/>
            <a:ext cx="7924800" cy="5410200"/>
          </a:xfrm>
        </p:spPr>
        <p:txBody>
          <a:bodyPr/>
          <a:lstStyle/>
          <a:p>
            <a:pPr algn="ctr" eaLnBrk="1" hangingPunct="1">
              <a:buFont typeface="Symbol" pitchFamily="18" charset="2"/>
              <a:buNone/>
            </a:pPr>
            <a:r>
              <a:rPr lang="en-US" sz="2800" b="1"/>
              <a:t>What’s Poison?                  Where is it Hiding?</a:t>
            </a:r>
          </a:p>
          <a:p>
            <a:pPr algn="ctr" eaLnBrk="1" hangingPunct="1">
              <a:buFont typeface="Symbol" pitchFamily="18" charset="2"/>
              <a:buNone/>
            </a:pPr>
            <a:endParaRPr lang="en-US" sz="2800" b="1"/>
          </a:p>
          <a:p>
            <a:pPr algn="ctr" eaLnBrk="1" hangingPunct="1">
              <a:buFont typeface="Symbol" pitchFamily="18" charset="2"/>
              <a:buNone/>
            </a:pPr>
            <a:endParaRPr lang="en-US" sz="2800" b="1"/>
          </a:p>
          <a:p>
            <a:pPr algn="ctr" eaLnBrk="1" hangingPunct="1">
              <a:buFont typeface="Symbol" pitchFamily="18" charset="2"/>
              <a:buNone/>
            </a:pPr>
            <a:endParaRPr lang="en-US" sz="2800" b="1"/>
          </a:p>
          <a:p>
            <a:pPr eaLnBrk="1" hangingPunct="1">
              <a:buFont typeface="Symbol" pitchFamily="18" charset="2"/>
              <a:buNone/>
            </a:pPr>
            <a:r>
              <a:rPr lang="en-US" b="1" i="1">
                <a:solidFill>
                  <a:srgbClr val="070214"/>
                </a:solidFill>
              </a:rPr>
              <a:t>	</a:t>
            </a:r>
            <a:r>
              <a:rPr lang="en-US" b="1" i="1"/>
              <a:t>(.2820)(b)Toxic substances shall be stored below or separate from medications and food.</a:t>
            </a:r>
          </a:p>
        </p:txBody>
      </p:sp>
      <p:pic>
        <p:nvPicPr>
          <p:cNvPr id="20484" name="Picture 4"/>
          <p:cNvPicPr>
            <a:picLocks noChangeAspect="1" noChangeArrowheads="1"/>
          </p:cNvPicPr>
          <p:nvPr/>
        </p:nvPicPr>
        <p:blipFill>
          <a:blip r:embed="rId3" cstate="print"/>
          <a:srcRect/>
          <a:stretch>
            <a:fillRect/>
          </a:stretch>
        </p:blipFill>
        <p:spPr bwMode="auto">
          <a:xfrm>
            <a:off x="4076700" y="990600"/>
            <a:ext cx="990600" cy="1295400"/>
          </a:xfrm>
          <a:prstGeom prst="rect">
            <a:avLst/>
          </a:prstGeom>
          <a:noFill/>
          <a:ln w="12700" cap="sq">
            <a:noFill/>
            <a:miter lim="800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762000" y="-381000"/>
            <a:ext cx="7772400" cy="1206500"/>
          </a:xfrm>
        </p:spPr>
        <p:txBody>
          <a:bodyPr/>
          <a:lstStyle/>
          <a:p>
            <a:pPr algn="ctr" eaLnBrk="1" hangingPunct="1"/>
            <a:r>
              <a:rPr lang="en-US" sz="4000" b="1"/>
              <a:t>~Storage~</a:t>
            </a:r>
          </a:p>
        </p:txBody>
      </p:sp>
      <p:sp>
        <p:nvSpPr>
          <p:cNvPr id="21507" name="Rectangle 1027"/>
          <p:cNvSpPr>
            <a:spLocks noGrp="1" noChangeArrowheads="1"/>
          </p:cNvSpPr>
          <p:nvPr>
            <p:ph type="body" idx="1"/>
          </p:nvPr>
        </p:nvSpPr>
        <p:spPr>
          <a:xfrm>
            <a:off x="1066800" y="685800"/>
            <a:ext cx="7696200" cy="4923284"/>
          </a:xfrm>
        </p:spPr>
        <p:txBody>
          <a:bodyPr/>
          <a:lstStyle/>
          <a:p>
            <a:pPr algn="ctr" eaLnBrk="1" hangingPunct="1">
              <a:lnSpc>
                <a:spcPct val="90000"/>
              </a:lnSpc>
              <a:buFont typeface="Symbol" pitchFamily="18" charset="2"/>
              <a:buNone/>
            </a:pPr>
            <a:r>
              <a:rPr lang="en-US" sz="2400" b="1"/>
              <a:t>What’s Poison?                  Where is it Hiding?</a:t>
            </a:r>
          </a:p>
          <a:p>
            <a:pPr algn="ctr" eaLnBrk="1" hangingPunct="1">
              <a:lnSpc>
                <a:spcPct val="90000"/>
              </a:lnSpc>
              <a:buFont typeface="Symbol" pitchFamily="18" charset="2"/>
              <a:buNone/>
            </a:pPr>
            <a:endParaRPr lang="en-US" sz="2400" b="1"/>
          </a:p>
          <a:p>
            <a:pPr algn="ctr" eaLnBrk="1" hangingPunct="1">
              <a:lnSpc>
                <a:spcPct val="90000"/>
              </a:lnSpc>
              <a:buFont typeface="Symbol" pitchFamily="18" charset="2"/>
              <a:buNone/>
            </a:pPr>
            <a:endParaRPr lang="en-US" sz="2400" b="1"/>
          </a:p>
          <a:p>
            <a:pPr algn="ctr" eaLnBrk="1" hangingPunct="1">
              <a:lnSpc>
                <a:spcPct val="90000"/>
              </a:lnSpc>
              <a:buFont typeface="Symbol" pitchFamily="18" charset="2"/>
              <a:buNone/>
            </a:pPr>
            <a:endParaRPr lang="en-US" sz="2400" b="1"/>
          </a:p>
          <a:p>
            <a:pPr algn="ctr" eaLnBrk="1" hangingPunct="1">
              <a:lnSpc>
                <a:spcPct val="90000"/>
              </a:lnSpc>
              <a:buFont typeface="Symbol" pitchFamily="18" charset="2"/>
              <a:buNone/>
            </a:pPr>
            <a:r>
              <a:rPr lang="en-US" sz="2800" b="1" i="1" u="sng"/>
              <a:t>Locked Storage Rooms &amp; Cabinets</a:t>
            </a:r>
          </a:p>
          <a:p>
            <a:pPr algn="ctr" eaLnBrk="1" hangingPunct="1">
              <a:lnSpc>
                <a:spcPct val="90000"/>
              </a:lnSpc>
              <a:buFont typeface="Symbol" pitchFamily="18" charset="2"/>
              <a:buNone/>
            </a:pPr>
            <a:r>
              <a:rPr lang="en-US" sz="2800" b="1" i="1"/>
              <a:t>Combination lock</a:t>
            </a:r>
          </a:p>
          <a:p>
            <a:pPr algn="ctr" eaLnBrk="1" hangingPunct="1">
              <a:lnSpc>
                <a:spcPct val="90000"/>
              </a:lnSpc>
              <a:buFont typeface="Symbol" pitchFamily="18" charset="2"/>
              <a:buNone/>
            </a:pPr>
            <a:r>
              <a:rPr lang="en-US" sz="2800" b="1" i="1"/>
              <a:t>Key lock</a:t>
            </a:r>
          </a:p>
          <a:p>
            <a:pPr algn="ctr" eaLnBrk="1" hangingPunct="1">
              <a:lnSpc>
                <a:spcPct val="90000"/>
              </a:lnSpc>
              <a:buFont typeface="Symbol" pitchFamily="18" charset="2"/>
              <a:buNone/>
            </a:pPr>
            <a:r>
              <a:rPr lang="en-US" sz="2800" b="1" i="1"/>
              <a:t>      Electronic or Magnetic device</a:t>
            </a:r>
          </a:p>
          <a:p>
            <a:pPr algn="ctr" eaLnBrk="1" hangingPunct="1">
              <a:lnSpc>
                <a:spcPct val="90000"/>
              </a:lnSpc>
              <a:buFont typeface="Symbol" pitchFamily="18" charset="2"/>
              <a:buNone/>
            </a:pPr>
            <a:r>
              <a:rPr lang="en-US" sz="2800" b="1" i="1"/>
              <a:t>Keypad</a:t>
            </a:r>
          </a:p>
          <a:p>
            <a:pPr algn="ctr" eaLnBrk="1" hangingPunct="1">
              <a:lnSpc>
                <a:spcPct val="90000"/>
              </a:lnSpc>
              <a:buFont typeface="Symbol" pitchFamily="18" charset="2"/>
              <a:buNone/>
            </a:pPr>
            <a:r>
              <a:rPr lang="en-US" sz="2800" b="1" i="1"/>
              <a:t>Equivalent locking device</a:t>
            </a:r>
          </a:p>
          <a:p>
            <a:pPr eaLnBrk="1" hangingPunct="1">
              <a:lnSpc>
                <a:spcPct val="90000"/>
              </a:lnSpc>
              <a:buFont typeface="Symbol" pitchFamily="18" charset="2"/>
              <a:buNone/>
            </a:pPr>
            <a:r>
              <a:rPr lang="en-US" sz="2800" b="1" i="1"/>
              <a:t>   </a:t>
            </a:r>
          </a:p>
          <a:p>
            <a:pPr algn="ctr" eaLnBrk="1" hangingPunct="1">
              <a:lnSpc>
                <a:spcPct val="90000"/>
              </a:lnSpc>
              <a:buFont typeface="Symbol" pitchFamily="18" charset="2"/>
              <a:buNone/>
            </a:pPr>
            <a:r>
              <a:rPr lang="en-US" sz="2800" b="1" i="1"/>
              <a:t> </a:t>
            </a:r>
            <a:r>
              <a:rPr lang="en-US" sz="2400" b="1" i="1"/>
              <a:t>Devices shall be kept out of reach of children and keys shall not be stored in the lock.</a:t>
            </a:r>
          </a:p>
          <a:p>
            <a:pPr eaLnBrk="1" hangingPunct="1">
              <a:lnSpc>
                <a:spcPct val="90000"/>
              </a:lnSpc>
              <a:buFont typeface="Symbol" pitchFamily="18" charset="2"/>
              <a:buNone/>
            </a:pPr>
            <a:endParaRPr lang="en-US" sz="2800" b="1" i="1"/>
          </a:p>
          <a:p>
            <a:pPr eaLnBrk="1" hangingPunct="1">
              <a:lnSpc>
                <a:spcPct val="90000"/>
              </a:lnSpc>
              <a:buFont typeface="Symbol" pitchFamily="18" charset="2"/>
              <a:buNone/>
            </a:pPr>
            <a:r>
              <a:rPr lang="en-US" sz="2800" b="1" i="1"/>
              <a:t>				</a:t>
            </a:r>
          </a:p>
          <a:p>
            <a:pPr eaLnBrk="1" hangingPunct="1">
              <a:lnSpc>
                <a:spcPct val="90000"/>
              </a:lnSpc>
              <a:buFont typeface="Symbol" pitchFamily="18" charset="2"/>
              <a:buNone/>
            </a:pPr>
            <a:endParaRPr lang="en-US" sz="2800" b="1" i="1"/>
          </a:p>
        </p:txBody>
      </p:sp>
      <p:pic>
        <p:nvPicPr>
          <p:cNvPr id="21508" name="Picture 1028"/>
          <p:cNvPicPr>
            <a:picLocks noChangeAspect="1" noChangeArrowheads="1"/>
          </p:cNvPicPr>
          <p:nvPr/>
        </p:nvPicPr>
        <p:blipFill>
          <a:blip r:embed="rId3" cstate="print"/>
          <a:srcRect/>
          <a:stretch>
            <a:fillRect/>
          </a:stretch>
        </p:blipFill>
        <p:spPr bwMode="auto">
          <a:xfrm>
            <a:off x="4076700" y="533400"/>
            <a:ext cx="990600" cy="1295400"/>
          </a:xfrm>
          <a:prstGeom prst="rect">
            <a:avLst/>
          </a:prstGeom>
          <a:noFill/>
          <a:ln w="12700" cap="sq">
            <a:noFill/>
            <a:miter lim="800000"/>
            <a:headEnd type="none" w="sm" len="sm"/>
            <a:tailEnd type="none" w="sm" len="sm"/>
          </a:ln>
        </p:spPr>
      </p:pic>
      <p:pic>
        <p:nvPicPr>
          <p:cNvPr id="2" name="Picture 1">
            <a:extLst>
              <a:ext uri="{FF2B5EF4-FFF2-40B4-BE49-F238E27FC236}">
                <a16:creationId xmlns:a16="http://schemas.microsoft.com/office/drawing/2014/main" id="{D1574A91-8C4B-4C0B-A818-A450EBA4842C}"/>
              </a:ext>
            </a:extLst>
          </p:cNvPr>
          <p:cNvPicPr>
            <a:picLocks noChangeAspect="1"/>
          </p:cNvPicPr>
          <p:nvPr/>
        </p:nvPicPr>
        <p:blipFill>
          <a:blip r:embed="rId4"/>
          <a:stretch>
            <a:fillRect/>
          </a:stretch>
        </p:blipFill>
        <p:spPr>
          <a:xfrm>
            <a:off x="7629525" y="1135635"/>
            <a:ext cx="1295400" cy="1295400"/>
          </a:xfrm>
          <a:prstGeom prst="rect">
            <a:avLst/>
          </a:prstGeom>
        </p:spPr>
      </p:pic>
      <p:pic>
        <p:nvPicPr>
          <p:cNvPr id="3" name="Picture 2">
            <a:extLst>
              <a:ext uri="{FF2B5EF4-FFF2-40B4-BE49-F238E27FC236}">
                <a16:creationId xmlns:a16="http://schemas.microsoft.com/office/drawing/2014/main" id="{D3F8A0B0-1FD6-4D81-9B9E-0FAAB786F610}"/>
              </a:ext>
            </a:extLst>
          </p:cNvPr>
          <p:cNvPicPr>
            <a:picLocks noChangeAspect="1"/>
          </p:cNvPicPr>
          <p:nvPr/>
        </p:nvPicPr>
        <p:blipFill>
          <a:blip r:embed="rId5"/>
          <a:stretch>
            <a:fillRect/>
          </a:stretch>
        </p:blipFill>
        <p:spPr>
          <a:xfrm>
            <a:off x="7660958" y="2583435"/>
            <a:ext cx="1295400" cy="1435100"/>
          </a:xfrm>
          <a:prstGeom prst="rect">
            <a:avLst/>
          </a:prstGeom>
        </p:spPr>
      </p:pic>
      <p:pic>
        <p:nvPicPr>
          <p:cNvPr id="4" name="Picture 3">
            <a:extLst>
              <a:ext uri="{FF2B5EF4-FFF2-40B4-BE49-F238E27FC236}">
                <a16:creationId xmlns:a16="http://schemas.microsoft.com/office/drawing/2014/main" id="{50B2856B-23E4-45BF-9592-1861C6A57185}"/>
              </a:ext>
            </a:extLst>
          </p:cNvPr>
          <p:cNvPicPr>
            <a:picLocks noChangeAspect="1"/>
          </p:cNvPicPr>
          <p:nvPr/>
        </p:nvPicPr>
        <p:blipFill>
          <a:blip r:embed="rId6"/>
          <a:stretch>
            <a:fillRect/>
          </a:stretch>
        </p:blipFill>
        <p:spPr>
          <a:xfrm>
            <a:off x="7629524" y="4173983"/>
            <a:ext cx="1373981" cy="1435101"/>
          </a:xfrm>
          <a:prstGeom prst="rect">
            <a:avLst/>
          </a:prstGeom>
        </p:spPr>
      </p:pic>
      <p:pic>
        <p:nvPicPr>
          <p:cNvPr id="5" name="Picture 4">
            <a:extLst>
              <a:ext uri="{FF2B5EF4-FFF2-40B4-BE49-F238E27FC236}">
                <a16:creationId xmlns:a16="http://schemas.microsoft.com/office/drawing/2014/main" id="{A095CD71-164E-4A55-8CA4-4FD1141C4469}"/>
              </a:ext>
            </a:extLst>
          </p:cNvPr>
          <p:cNvPicPr>
            <a:picLocks noChangeAspect="1"/>
          </p:cNvPicPr>
          <p:nvPr/>
        </p:nvPicPr>
        <p:blipFill>
          <a:blip r:embed="rId7"/>
          <a:stretch>
            <a:fillRect/>
          </a:stretch>
        </p:blipFill>
        <p:spPr>
          <a:xfrm>
            <a:off x="1248031" y="2885303"/>
            <a:ext cx="1534583" cy="1470025"/>
          </a:xfrm>
          <a:prstGeom prst="rect">
            <a:avLst/>
          </a:prstGeom>
        </p:spPr>
      </p:pic>
      <p:pic>
        <p:nvPicPr>
          <p:cNvPr id="6" name="Picture 5">
            <a:extLst>
              <a:ext uri="{FF2B5EF4-FFF2-40B4-BE49-F238E27FC236}">
                <a16:creationId xmlns:a16="http://schemas.microsoft.com/office/drawing/2014/main" id="{829FC349-5F95-DE33-7388-93501DB01402}"/>
              </a:ext>
            </a:extLst>
          </p:cNvPr>
          <p:cNvPicPr>
            <a:picLocks noChangeAspect="1"/>
          </p:cNvPicPr>
          <p:nvPr/>
        </p:nvPicPr>
        <p:blipFill>
          <a:blip r:embed="rId8"/>
          <a:stretch>
            <a:fillRect/>
          </a:stretch>
        </p:blipFill>
        <p:spPr>
          <a:xfrm>
            <a:off x="1250090" y="4507728"/>
            <a:ext cx="1534583" cy="1101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ad4748206974993da82240a98af310d9">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567dabeb86b71f909eb0930112540867"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F1B83E-0A19-48CA-96D8-4A96F753FE07}">
  <ds:schemaRefs>
    <ds:schemaRef ds:uri="05206c7d-ee11-4b55-90e5-ac8204f637ba"/>
    <ds:schemaRef ds:uri="f36cb3f5-6ea6-42b5-bbfa-54f76c708ee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6BDE36-4722-4E44-B6BC-6006F812FA9B}">
  <ds:schemaRefs>
    <ds:schemaRef ds:uri="05206c7d-ee11-4b55-90e5-ac8204f637ba"/>
    <ds:schemaRef ds:uri="f36cb3f5-6ea6-42b5-bbfa-54f76c708e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6653C8-C23E-4756-98B9-1EB1ABA0F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Application>Microsoft Office PowerPoint</Application>
  <PresentationFormat>On-screen Show (4:3)</PresentationFormat>
  <Slides>34</Slides>
  <Notes>24</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Lock And Key</vt:lpstr>
      <vt:lpstr>PowerPoint Presentation</vt:lpstr>
      <vt:lpstr>~Storage~ .2820(a)</vt:lpstr>
      <vt:lpstr> SANITATION OF CHILD CARE CENTERS                    15A NCAC 18A .2801       DEFINITIONS</vt:lpstr>
      <vt:lpstr>~Storage~ .2820(a)</vt:lpstr>
      <vt:lpstr>~Storage~</vt:lpstr>
      <vt:lpstr>To Be -or-  Not To Be    Locked… That Is the Question?! </vt:lpstr>
      <vt:lpstr>Chemical Storage</vt:lpstr>
      <vt:lpstr>~Storage~</vt:lpstr>
      <vt:lpstr>~Storage~</vt:lpstr>
      <vt:lpstr>Would any of these meet the requirements of locked storage under .2820(b)?</vt:lpstr>
      <vt:lpstr>~Storage~</vt:lpstr>
      <vt:lpstr>PowerPoint Presentation</vt:lpstr>
      <vt:lpstr>   ~Storage~     </vt:lpstr>
      <vt:lpstr>~Storage~</vt:lpstr>
      <vt:lpstr>PowerPoint Presentation</vt:lpstr>
      <vt:lpstr>~Storage~ </vt:lpstr>
      <vt:lpstr>Chemical Storage</vt:lpstr>
      <vt:lpstr>  Storage… within a school and  the use of the  school’s kitchen </vt:lpstr>
      <vt:lpstr>PowerPoint Presentation</vt:lpstr>
      <vt:lpstr>~Storage~</vt:lpstr>
      <vt:lpstr>~Storage~ .2821 Beds, Cots, Mats and Linen</vt:lpstr>
      <vt:lpstr>Other Storage Concerns</vt:lpstr>
      <vt:lpstr>Pocket Book Contents</vt:lpstr>
      <vt:lpstr>Other Storage Concerns continues…</vt:lpstr>
      <vt:lpstr>PowerPoint Presentation</vt:lpstr>
      <vt:lpstr>~Other Storage Issues~</vt:lpstr>
      <vt:lpstr>~Storage~ .2821 Beds, Cots, Mats and Linen</vt:lpstr>
      <vt:lpstr>~Storage~ .2832 Outdoor Learning Environment &amp; Premises</vt:lpstr>
      <vt:lpstr>~Other Storage Issues~</vt:lpstr>
      <vt:lpstr>-Storage-</vt:lpstr>
      <vt:lpstr>PowerPoint Presentation</vt:lpstr>
      <vt:lpstr>~Other Storage Issues~</vt:lpstr>
      <vt:lpstr>~Storage~</vt:lpstr>
      <vt:lpstr>*Remember …..It’s All About The Children*</vt:lpstr>
    </vt:vector>
  </TitlesOfParts>
  <Company>NC DENR DEH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Inspect A Child Care Center</dc:title>
  <dc:creator>NC DENR DEH</dc:creator>
  <cp:revision>1</cp:revision>
  <cp:lastPrinted>1601-01-01T00:00:00Z</cp:lastPrinted>
  <dcterms:created xsi:type="dcterms:W3CDTF">2001-11-12T16:20:52Z</dcterms:created>
  <dcterms:modified xsi:type="dcterms:W3CDTF">2026-03-07T11:49:35Z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y fmtid="{D5CDD505-2E9C-101B-9397-08002B2CF9AE}" pid="3" name="MediaServiceImageTags">
    <vt:lpwstr/>
  </property>
</Properties>
</file>