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83" r:id="rId3"/>
    <p:sldId id="281" r:id="rId4"/>
    <p:sldId id="282" r:id="rId5"/>
    <p:sldId id="264" r:id="rId6"/>
    <p:sldId id="286" r:id="rId7"/>
    <p:sldId id="269" r:id="rId8"/>
    <p:sldId id="291" r:id="rId9"/>
    <p:sldId id="292" r:id="rId10"/>
    <p:sldId id="270" r:id="rId11"/>
    <p:sldId id="284" r:id="rId12"/>
    <p:sldId id="293" r:id="rId13"/>
    <p:sldId id="295" r:id="rId14"/>
    <p:sldId id="296" r:id="rId15"/>
    <p:sldId id="273" r:id="rId16"/>
    <p:sldId id="287" r:id="rId17"/>
    <p:sldId id="297" r:id="rId18"/>
    <p:sldId id="289" r:id="rId19"/>
    <p:sldId id="285" r:id="rId20"/>
    <p:sldId id="299" r:id="rId21"/>
    <p:sldId id="265" r:id="rId22"/>
    <p:sldId id="267" r:id="rId23"/>
    <p:sldId id="268" r:id="rId24"/>
    <p:sldId id="271" r:id="rId25"/>
    <p:sldId id="272" r:id="rId26"/>
    <p:sldId id="294" r:id="rId27"/>
    <p:sldId id="277" r:id="rId28"/>
    <p:sldId id="278" r:id="rId29"/>
    <p:sldId id="279" r:id="rId30"/>
    <p:sldId id="280" r:id="rId31"/>
    <p:sldId id="290" r:id="rId32"/>
    <p:sldId id="258" r:id="rId33"/>
    <p:sldId id="259" r:id="rId34"/>
    <p:sldId id="260" r:id="rId35"/>
    <p:sldId id="261" r:id="rId36"/>
    <p:sldId id="300" r:id="rId37"/>
    <p:sldId id="301" r:id="rId38"/>
    <p:sldId id="2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660"/>
  </p:normalViewPr>
  <p:slideViewPr>
    <p:cSldViewPr snapToGrid="0">
      <p:cViewPr varScale="1">
        <p:scale>
          <a:sx n="82" d="100"/>
          <a:sy n="82" d="100"/>
        </p:scale>
        <p:origin x="1085" y="96"/>
      </p:cViewPr>
      <p:guideLst/>
    </p:cSldViewPr>
  </p:slideViewPr>
  <p:notesTextViewPr>
    <p:cViewPr>
      <p:scale>
        <a:sx n="1" d="1"/>
        <a:sy n="1" d="1"/>
      </p:scale>
      <p:origin x="0" y="0"/>
    </p:cViewPr>
  </p:notesTextViewPr>
  <p:sorterViewPr>
    <p:cViewPr varScale="1">
      <p:scale>
        <a:sx n="1" d="1"/>
        <a:sy n="1" d="1"/>
      </p:scale>
      <p:origin x="0" y="-89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9E80A-0C04-4E1B-9957-FE520BA609D3}"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08178-2725-4B66-996D-FEFF70ED9197}" type="slidenum">
              <a:rPr lang="en-US" smtClean="0"/>
              <a:t>‹#›</a:t>
            </a:fld>
            <a:endParaRPr lang="en-US"/>
          </a:p>
        </p:txBody>
      </p:sp>
    </p:spTree>
    <p:extLst>
      <p:ext uri="{BB962C8B-B14F-4D97-AF65-F5344CB8AC3E}">
        <p14:creationId xmlns:p14="http://schemas.microsoft.com/office/powerpoint/2010/main" val="2078977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2864E-CCCB-4C05-B8B4-2AA362D3F554}" type="slidenum">
              <a:rPr lang="en-US" smtClean="0"/>
              <a:t>20</a:t>
            </a:fld>
            <a:endParaRPr lang="en-US"/>
          </a:p>
        </p:txBody>
      </p:sp>
    </p:spTree>
    <p:extLst>
      <p:ext uri="{BB962C8B-B14F-4D97-AF65-F5344CB8AC3E}">
        <p14:creationId xmlns:p14="http://schemas.microsoft.com/office/powerpoint/2010/main" val="67308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95E1-B619-43DE-9947-33B2E6B48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A05B5-7C44-4EA5-A268-AFC43C1832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C5F44-DC43-4F1C-8227-A74CACA7ED77}"/>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5" name="Footer Placeholder 4">
            <a:extLst>
              <a:ext uri="{FF2B5EF4-FFF2-40B4-BE49-F238E27FC236}">
                <a16:creationId xmlns:a16="http://schemas.microsoft.com/office/drawing/2014/main" id="{DECCB3D0-C875-4A8F-8394-555C33B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E98C1-C076-4036-8C7A-5E0F665D48BD}"/>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188137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8E2C-0BE4-45A5-A1E3-0561B39FD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B373-0162-4145-9591-F6922A632A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71F03-3559-43F3-BE18-633F692611C6}"/>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5" name="Footer Placeholder 4">
            <a:extLst>
              <a:ext uri="{FF2B5EF4-FFF2-40B4-BE49-F238E27FC236}">
                <a16:creationId xmlns:a16="http://schemas.microsoft.com/office/drawing/2014/main" id="{8FF4425E-DDFB-40D2-9C76-AB025BE7C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5DE4A-644A-44C7-A73D-5769872D9C0B}"/>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38274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6F95A-7FCC-4B21-B250-93C035DC97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7ED1E6-E956-4E44-934E-F8EF29028B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AECD6-1894-4927-842D-A26CE3842B18}"/>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5" name="Footer Placeholder 4">
            <a:extLst>
              <a:ext uri="{FF2B5EF4-FFF2-40B4-BE49-F238E27FC236}">
                <a16:creationId xmlns:a16="http://schemas.microsoft.com/office/drawing/2014/main" id="{3ACE9538-DA07-4F23-AE58-A982CB5C0C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1FB24-3C4F-43EB-8847-845A861C50F1}"/>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67104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55C1-31D2-4F72-8081-B9FA884B2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0A6E7-DFE8-48A3-90A7-0AAF08F9DA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C32F5-5D43-4A3B-846E-BBD1B2AE4A6A}"/>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5" name="Footer Placeholder 4">
            <a:extLst>
              <a:ext uri="{FF2B5EF4-FFF2-40B4-BE49-F238E27FC236}">
                <a16:creationId xmlns:a16="http://schemas.microsoft.com/office/drawing/2014/main" id="{DA30B8EB-4F35-45CD-9177-395E6D2342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65C0A-1046-4F29-A83F-D3D80E311BBE}"/>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16409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9C16-145A-44D2-8E5E-883349FEF4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A775C-E775-45E2-9258-F095307BA0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D1085-36AF-4324-BAAF-647548BAC6FD}"/>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5" name="Footer Placeholder 4">
            <a:extLst>
              <a:ext uri="{FF2B5EF4-FFF2-40B4-BE49-F238E27FC236}">
                <a16:creationId xmlns:a16="http://schemas.microsoft.com/office/drawing/2014/main" id="{308BD9D1-2E9E-4AC4-91D0-BB55D4C5F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5B050-E97E-4B20-8423-F6EF6C7CABF9}"/>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52007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8718-49D6-48C9-B928-532758B39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B09A0-D168-419F-9119-B20679286B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894F44-E37C-4261-B17E-B895EE0D4E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F778A-AB0E-485D-8829-0B595864BE2F}"/>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6" name="Footer Placeholder 5">
            <a:extLst>
              <a:ext uri="{FF2B5EF4-FFF2-40B4-BE49-F238E27FC236}">
                <a16:creationId xmlns:a16="http://schemas.microsoft.com/office/drawing/2014/main" id="{B0C44573-6C36-45BA-9EEE-0478C71965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E3347-EB68-4B03-A629-61A2CAEE01F1}"/>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174419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BBFD-634E-44AB-9263-FA62ADE64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B2748-C8E1-45A7-957F-3F8D9FC7E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A8C7A1E-E4DA-4702-929A-CE825BC47D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52282-86BE-4B75-B51F-461B7E7FB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17CF03-CB93-4EC5-BC8A-BC7C100F44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A95CD2-5649-4460-A818-562853FBAFA1}"/>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8" name="Footer Placeholder 7">
            <a:extLst>
              <a:ext uri="{FF2B5EF4-FFF2-40B4-BE49-F238E27FC236}">
                <a16:creationId xmlns:a16="http://schemas.microsoft.com/office/drawing/2014/main" id="{BC7571F9-7427-42CA-9F39-1285B5354A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E8D66-D9FD-4E46-84A6-9B5F187AC5BF}"/>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34284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118D-EDEB-49AA-B217-FBF7D670F8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71C7A-16C9-4BDF-8164-6FB3AF7DC73D}"/>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4" name="Footer Placeholder 3">
            <a:extLst>
              <a:ext uri="{FF2B5EF4-FFF2-40B4-BE49-F238E27FC236}">
                <a16:creationId xmlns:a16="http://schemas.microsoft.com/office/drawing/2014/main" id="{0ACB7BAD-13BC-4AE8-89A2-32979E11A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0274D6-1597-481E-A50D-50F7F9C7A68E}"/>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73118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FC868-3FBC-4639-B9D9-A8790C78A282}"/>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3" name="Footer Placeholder 2">
            <a:extLst>
              <a:ext uri="{FF2B5EF4-FFF2-40B4-BE49-F238E27FC236}">
                <a16:creationId xmlns:a16="http://schemas.microsoft.com/office/drawing/2014/main" id="{0C809261-1484-465B-88A2-4A9EEA543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348607-A623-4C09-93B5-45EF600E070D}"/>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409773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BA466-F76B-4040-B68C-31E5F8D49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72013E-F046-4035-A2B7-6159E3441B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D9FED-6920-4970-9F33-C0DE48AAD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E70E64-85BE-4425-A7D8-CA529126C22B}"/>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6" name="Footer Placeholder 5">
            <a:extLst>
              <a:ext uri="{FF2B5EF4-FFF2-40B4-BE49-F238E27FC236}">
                <a16:creationId xmlns:a16="http://schemas.microsoft.com/office/drawing/2014/main" id="{350DEF59-CBF6-4BEF-9F7F-7D57FDA31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2B891-5CB3-471F-9B84-997213360FF7}"/>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407869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EA7B-8B17-4EA3-A516-FAE8099A0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EDE4B-FAED-4FF9-9EAE-D4A6BB2BA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C376B-2A2E-4FFA-B783-38218B3AA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F347C3-4D05-4549-A7EA-6FBB36D9AA4C}"/>
              </a:ext>
            </a:extLst>
          </p:cNvPr>
          <p:cNvSpPr>
            <a:spLocks noGrp="1"/>
          </p:cNvSpPr>
          <p:nvPr>
            <p:ph type="dt" sz="half" idx="10"/>
          </p:nvPr>
        </p:nvSpPr>
        <p:spPr/>
        <p:txBody>
          <a:bodyPr/>
          <a:lstStyle/>
          <a:p>
            <a:fld id="{A2223C5C-F492-4512-AB85-8315D938AF08}" type="datetimeFigureOut">
              <a:rPr lang="en-US" smtClean="0"/>
              <a:t>3/5/2026</a:t>
            </a:fld>
            <a:endParaRPr lang="en-US"/>
          </a:p>
        </p:txBody>
      </p:sp>
      <p:sp>
        <p:nvSpPr>
          <p:cNvPr id="6" name="Footer Placeholder 5">
            <a:extLst>
              <a:ext uri="{FF2B5EF4-FFF2-40B4-BE49-F238E27FC236}">
                <a16:creationId xmlns:a16="http://schemas.microsoft.com/office/drawing/2014/main" id="{550590E2-4507-41E3-AB38-BCB06DF8E4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0B32D-4B7A-4A20-BC7C-4B525F241EDF}"/>
              </a:ext>
            </a:extLst>
          </p:cNvPr>
          <p:cNvSpPr>
            <a:spLocks noGrp="1"/>
          </p:cNvSpPr>
          <p:nvPr>
            <p:ph type="sldNum" sz="quarter" idx="12"/>
          </p:nvPr>
        </p:nvSpPr>
        <p:spPr/>
        <p:txBody>
          <a:bodyPr/>
          <a:lstStyle/>
          <a:p>
            <a:fld id="{C384ED74-3343-4A9F-A977-971706AA687D}" type="slidenum">
              <a:rPr lang="en-US" smtClean="0"/>
              <a:t>‹#›</a:t>
            </a:fld>
            <a:endParaRPr lang="en-US"/>
          </a:p>
        </p:txBody>
      </p:sp>
    </p:spTree>
    <p:extLst>
      <p:ext uri="{BB962C8B-B14F-4D97-AF65-F5344CB8AC3E}">
        <p14:creationId xmlns:p14="http://schemas.microsoft.com/office/powerpoint/2010/main" val="405037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D6328-EFC9-4B63-A016-86CB1B00A7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4DF35F-80A3-4E51-A68B-CD70757F4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BA7DE-94B3-4E5C-A4FF-4B07F1E5C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3C5C-F492-4512-AB85-8315D938AF08}" type="datetimeFigureOut">
              <a:rPr lang="en-US" smtClean="0"/>
              <a:t>3/5/2026</a:t>
            </a:fld>
            <a:endParaRPr lang="en-US"/>
          </a:p>
        </p:txBody>
      </p:sp>
      <p:sp>
        <p:nvSpPr>
          <p:cNvPr id="5" name="Footer Placeholder 4">
            <a:extLst>
              <a:ext uri="{FF2B5EF4-FFF2-40B4-BE49-F238E27FC236}">
                <a16:creationId xmlns:a16="http://schemas.microsoft.com/office/drawing/2014/main" id="{2838042C-52AA-442E-AF65-5049C918A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28D0D9-E929-4417-9E41-06202516E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4ED74-3343-4A9F-A977-971706AA687D}" type="slidenum">
              <a:rPr lang="en-US" smtClean="0"/>
              <a:t>‹#›</a:t>
            </a:fld>
            <a:endParaRPr lang="en-US"/>
          </a:p>
        </p:txBody>
      </p:sp>
    </p:spTree>
    <p:extLst>
      <p:ext uri="{BB962C8B-B14F-4D97-AF65-F5344CB8AC3E}">
        <p14:creationId xmlns:p14="http://schemas.microsoft.com/office/powerpoint/2010/main" val="1397084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808" y="-381000"/>
            <a:ext cx="8013192" cy="1636776"/>
          </a:xfrm>
        </p:spPr>
        <p:txBody>
          <a:bodyPr/>
          <a:lstStyle/>
          <a:p>
            <a:pPr algn="ctr"/>
            <a:r>
              <a:rPr lang="en-US" dirty="0"/>
              <a:t>Sink Requirements</a:t>
            </a:r>
          </a:p>
        </p:txBody>
      </p:sp>
      <p:sp>
        <p:nvSpPr>
          <p:cNvPr id="3" name="Text Placeholder 2"/>
          <p:cNvSpPr>
            <a:spLocks noGrp="1"/>
          </p:cNvSpPr>
          <p:nvPr>
            <p:ph type="body" idx="1"/>
          </p:nvPr>
        </p:nvSpPr>
        <p:spPr>
          <a:xfrm>
            <a:off x="2264664" y="1600200"/>
            <a:ext cx="8022336" cy="914400"/>
          </a:xfrm>
        </p:spPr>
        <p:txBody>
          <a:bodyPr>
            <a:normAutofit/>
          </a:bodyPr>
          <a:lstStyle/>
          <a:p>
            <a:pPr algn="ctr"/>
            <a:r>
              <a:rPr lang="en-US" sz="3200" dirty="0"/>
              <a:t>.2800 Child Care Sanitation Rules</a:t>
            </a:r>
          </a:p>
        </p:txBody>
      </p:sp>
      <p:pic>
        <p:nvPicPr>
          <p:cNvPr id="28679" name="Picture 7" descr="http://classroomclipart.com/images/gallery/Clipart/Health/washing_hands_sink_02.jpg"/>
          <p:cNvPicPr>
            <a:picLocks noChangeAspect="1" noChangeArrowheads="1"/>
          </p:cNvPicPr>
          <p:nvPr/>
        </p:nvPicPr>
        <p:blipFill>
          <a:blip r:embed="rId2" cstate="print"/>
          <a:srcRect b="8800"/>
          <a:stretch>
            <a:fillRect/>
          </a:stretch>
        </p:blipFill>
        <p:spPr bwMode="auto">
          <a:xfrm>
            <a:off x="3733800" y="2813914"/>
            <a:ext cx="4267200" cy="3891686"/>
          </a:xfrm>
          <a:prstGeom prst="rect">
            <a:avLst/>
          </a:prstGeom>
          <a:noFill/>
        </p:spPr>
      </p:pic>
    </p:spTree>
    <p:extLst>
      <p:ext uri="{BB962C8B-B14F-4D97-AF65-F5344CB8AC3E}">
        <p14:creationId xmlns:p14="http://schemas.microsoft.com/office/powerpoint/2010/main" val="202814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Preparation Areas</a:t>
            </a:r>
          </a:p>
        </p:txBody>
      </p:sp>
      <p:sp>
        <p:nvSpPr>
          <p:cNvPr id="4" name="Rectangle 3"/>
          <p:cNvSpPr/>
          <p:nvPr/>
        </p:nvSpPr>
        <p:spPr>
          <a:xfrm>
            <a:off x="1524000" y="-633650"/>
            <a:ext cx="9296400" cy="7017306"/>
          </a:xfrm>
          <a:prstGeom prst="rect">
            <a:avLst/>
          </a:prstGeom>
        </p:spPr>
        <p:txBody>
          <a:bodyPr wrap="square">
            <a:spAutoFit/>
          </a:bodyPr>
          <a:lstStyle/>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endParaRPr lang="en-US" dirty="0">
              <a:latin typeface="TimesNewRoman"/>
            </a:endParaRPr>
          </a:p>
          <a:p>
            <a:pPr marL="914400" marR="0" indent="-457200" algn="just">
              <a:spcBef>
                <a:spcPts val="0"/>
              </a:spcBef>
              <a:spcAft>
                <a:spcPts val="0"/>
              </a:spcAft>
              <a:tabLst>
                <a:tab pos="1143000" algn="l"/>
                <a:tab pos="457200" algn="l"/>
              </a:tabLst>
            </a:pPr>
            <a:r>
              <a:rPr lang="en-US" dirty="0">
                <a:latin typeface="TimesNewRoman"/>
              </a:rPr>
              <a:t>2810(f)</a:t>
            </a:r>
            <a:r>
              <a:rPr lang="en-US" dirty="0">
                <a:effectLst/>
                <a:latin typeface="Times New Roman" panose="02020603050405020304" pitchFamily="18" charset="0"/>
                <a:ea typeface="Times New Roman" panose="02020603050405020304" pitchFamily="18" charset="0"/>
              </a:rPr>
              <a:t>(1)  </a:t>
            </a:r>
            <a:r>
              <a:rPr lang="en-US" sz="1800" dirty="0">
                <a:effectLst/>
                <a:latin typeface="Times New Roman" panose="02020603050405020304" pitchFamily="18" charset="0"/>
                <a:ea typeface="Times New Roman" panose="02020603050405020304" pitchFamily="18" charset="0"/>
              </a:rPr>
              <a:t>all equipment shall be kept clean. Bottle warming equipment shall be cleaned and sanitized as required in Rule .2812 of this Section and the manufacturer's instructions;</a:t>
            </a:r>
          </a:p>
          <a:p>
            <a:pPr marL="914400" marR="0" indent="-457200" algn="just">
              <a:spcBef>
                <a:spcPts val="0"/>
              </a:spcBef>
              <a:spcAft>
                <a:spcPts val="0"/>
              </a:spcAft>
              <a:tabLst>
                <a:tab pos="1143000" algn="l"/>
                <a:tab pos="457200" algn="l"/>
              </a:tabLst>
            </a:pPr>
            <a:endParaRPr lang="en-US" sz="1800" dirty="0">
              <a:effectLst/>
              <a:latin typeface="Times New Roman" panose="02020603050405020304" pitchFamily="18" charset="0"/>
              <a:ea typeface="Times New Roman" panose="02020603050405020304" pitchFamily="18" charset="0"/>
            </a:endParaRPr>
          </a:p>
          <a:p>
            <a:pPr marL="914400" marR="0" indent="-457200" algn="just">
              <a:spcBef>
                <a:spcPts val="0"/>
              </a:spcBef>
              <a:spcAft>
                <a:spcPts val="0"/>
              </a:spcAft>
              <a:tabLst>
                <a:tab pos="1143000" algn="l"/>
                <a:tab pos="457200" algn="l"/>
              </a:tabLst>
            </a:pPr>
            <a:r>
              <a:rPr lang="en-US" sz="1800" dirty="0">
                <a:effectLst/>
                <a:latin typeface="Times New Roman" panose="02020603050405020304" pitchFamily="18" charset="0"/>
                <a:ea typeface="Times New Roman" panose="02020603050405020304" pitchFamily="18" charset="0"/>
              </a:rPr>
              <a:t>2810(f)(2)  if bottles are warmed, bottles shall be warmed in the </a:t>
            </a:r>
            <a:r>
              <a:rPr lang="en-US" sz="1800" dirty="0">
                <a:effectLst/>
                <a:highlight>
                  <a:srgbClr val="FFFF00"/>
                </a:highlight>
                <a:latin typeface="Times New Roman" panose="02020603050405020304" pitchFamily="18" charset="0"/>
                <a:ea typeface="Times New Roman" panose="02020603050405020304" pitchFamily="18" charset="0"/>
              </a:rPr>
              <a:t>child care center's kitchen or food preparation area. </a:t>
            </a:r>
            <a:r>
              <a:rPr lang="en-US" sz="1800" dirty="0">
                <a:effectLst/>
                <a:latin typeface="Times New Roman" panose="02020603050405020304" pitchFamily="18" charset="0"/>
                <a:ea typeface="Times New Roman" panose="02020603050405020304" pitchFamily="18" charset="0"/>
              </a:rPr>
              <a:t>Bottle warming equipment shall be kept out of reach of children. Microwaves and slow cookers shall not be used to thaw or warm human milk, baby food, formula, or other bottled beverages meant for consumption by children. Bottles shall be warmed by placing bottles under running potable water or in containers of potable water or by using bottle warming equipment that is used in accordance with the manufacturer's instructions. Temperature restrictions listed in Rule .2815(e) of this Section do not apply to equipment manufactured specifically for bottle warming. If other bottle warming methods are used in food preparation areas, compliance with temperature restrictions listed in Rule .2815(e) of this Section is required; and</a:t>
            </a:r>
          </a:p>
          <a:p>
            <a:pPr marL="914400" marR="0" indent="-457200" algn="just">
              <a:spcBef>
                <a:spcPts val="0"/>
              </a:spcBef>
              <a:spcAft>
                <a:spcPts val="0"/>
              </a:spcAft>
              <a:tabLst>
                <a:tab pos="1143000" algn="l"/>
                <a:tab pos="457200" algn="l"/>
              </a:tabLst>
            </a:pPr>
            <a:r>
              <a:rPr lang="en-US" sz="1800" dirty="0">
                <a:effectLst/>
                <a:latin typeface="Times New Roman" panose="02020603050405020304" pitchFamily="18" charset="0"/>
                <a:ea typeface="Times New Roman" panose="02020603050405020304" pitchFamily="18" charset="0"/>
              </a:rPr>
              <a:t>(3)	</a:t>
            </a:r>
            <a:r>
              <a:rPr lang="en-US" sz="1800" dirty="0">
                <a:effectLst/>
                <a:highlight>
                  <a:srgbClr val="FFFF00"/>
                </a:highlight>
                <a:latin typeface="Times New Roman" panose="02020603050405020304" pitchFamily="18" charset="0"/>
                <a:ea typeface="Times New Roman" panose="02020603050405020304" pitchFamily="18" charset="0"/>
              </a:rPr>
              <a:t>after each use, multi-service articles provided by the child care center shall be cleaned and sanitized in the child care center kitchen.</a:t>
            </a:r>
          </a:p>
          <a:p>
            <a:endParaRPr lang="en-US" dirty="0">
              <a:latin typeface="TimesNewRoman"/>
            </a:endParaRPr>
          </a:p>
          <a:p>
            <a:endParaRPr lang="en-US" dirty="0"/>
          </a:p>
        </p:txBody>
      </p:sp>
    </p:spTree>
    <p:extLst>
      <p:ext uri="{BB962C8B-B14F-4D97-AF65-F5344CB8AC3E}">
        <p14:creationId xmlns:p14="http://schemas.microsoft.com/office/powerpoint/2010/main" val="378415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296537" y="1269242"/>
            <a:ext cx="9758149" cy="4117602"/>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Marking Lavatory Use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#8.  Reference .2810(b) a separate lavatory is required in Food Preparation areas.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This sink is for HAND WASHING prior to preparing food or preparing bottles.  It is NOT for obtaining water to prepare the bottles.  This water should come from the kitchen or bottled water.  This sink can be used to wash toys AFTER a change of use.  This sink is not intended to be used for a hand wash sink after changing a diaper., hence the rule requiring a </a:t>
            </a:r>
            <a:r>
              <a:rPr lang="en-US" sz="2400" b="1" dirty="0">
                <a:latin typeface="Calibri" panose="020F0502020204030204" pitchFamily="34" charset="0"/>
                <a:ea typeface="Calibri" panose="020F0502020204030204" pitchFamily="34" charset="0"/>
                <a:cs typeface="Times New Roman" panose="02020603050405020304" pitchFamily="18" charset="0"/>
              </a:rPr>
              <a:t>SEPARATE </a:t>
            </a:r>
            <a:r>
              <a:rPr lang="en-US" sz="2400" dirty="0">
                <a:latin typeface="Calibri" panose="020F0502020204030204" pitchFamily="34" charset="0"/>
                <a:ea typeface="Calibri" panose="020F0502020204030204" pitchFamily="34" charset="0"/>
                <a:cs typeface="Times New Roman" panose="02020603050405020304" pitchFamily="18" charset="0"/>
              </a:rPr>
              <a:t>lavatory for food preparation.  </a:t>
            </a:r>
          </a:p>
        </p:txBody>
      </p:sp>
    </p:spTree>
    <p:extLst>
      <p:ext uri="{BB962C8B-B14F-4D97-AF65-F5344CB8AC3E}">
        <p14:creationId xmlns:p14="http://schemas.microsoft.com/office/powerpoint/2010/main" val="143204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296537" y="1269242"/>
            <a:ext cx="9758149" cy="4231736"/>
          </a:xfrm>
          <a:prstGeom prst="rect">
            <a:avLst/>
          </a:prstGeom>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1-Question:  Can the handwash sinks required by rule 2810 only be used for handwashing required before engaging in food preparation and not for any other ‘types’ of handwashing?</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Answer: .2810 (b) A </a:t>
            </a:r>
            <a:r>
              <a:rPr lang="en-US" sz="2400"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separate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lavatory for handwashing is required in food preparation areas and kitchens. If the dishwashing area is separate from the food preparation area, an additional handwashing lavatory shall be required in the dishwashing area.</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.2810 (f) If food is prepared in a child care center classroom, then the classroom shall be equipped with a food preparation area. Toy cleaning and sanitizing may be conducted in the food preparation area.</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800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296537" y="326852"/>
            <a:ext cx="9758149" cy="6105005"/>
          </a:xfrm>
          <a:prstGeom prst="rect">
            <a:avLst/>
          </a:prstGeom>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Answer Continued: How do you mark this?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This is an example of educating the operator on which sinks are to be used when performing certain task. However, it is not recommended that demerits be taken if an operator is observed using the food prep hand wash lavatory outside of food prep and toy cleaning with a change of use.  Our emphasis should be put on the act of handwashing. We encourage inspectors to use this as an educational opportunity to explain when the food prep area handwash sink should be used and the premise for that separation which is to reduce potential cross contamination. It is not encouraged to mark a violation in this situation. However, EHSs are </a:t>
            </a:r>
            <a:r>
              <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rPr>
              <a:t>trained that only food preparation handwashing and toy cleaning (with a change of use) is to occur at this sink. Other handwashing is to occur at other sinks located throughout the classroom.  Classrooms are not required to have a food prep area, however, if equipped with one, training should occur on how the sink in this area is to be used.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423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81B56-80CD-4E3D-9A32-A890BEB2C6C6}"/>
              </a:ext>
            </a:extLst>
          </p:cNvPr>
          <p:cNvSpPr/>
          <p:nvPr/>
        </p:nvSpPr>
        <p:spPr>
          <a:xfrm>
            <a:off x="1338100" y="1867758"/>
            <a:ext cx="9758149" cy="2548455"/>
          </a:xfrm>
          <a:prstGeom prst="rect">
            <a:avLst/>
          </a:prstGeom>
        </p:spPr>
        <p:txBody>
          <a:bodyPr wrap="square">
            <a:sp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Answer Continued: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It is recommended as a demerited violation if the separate handwash lavatory in the food prep areas is not provided This is a 6 point demerited item. Furthermore, if it is observed that the food prep handwash lavatory is being used to clean utensils or to prepare formula or for bottle warming, then that is also a demerited violation.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615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23"/>
            <a:ext cx="10515600" cy="1325563"/>
          </a:xfrm>
        </p:spPr>
        <p:txBody>
          <a:bodyPr/>
          <a:lstStyle/>
          <a:p>
            <a:pPr algn="ctr"/>
            <a:r>
              <a:rPr lang="en-US" b="1" dirty="0"/>
              <a:t>Define “ Change of Use”</a:t>
            </a:r>
          </a:p>
        </p:txBody>
      </p:sp>
      <p:sp>
        <p:nvSpPr>
          <p:cNvPr id="4" name="Content Placeholder 2"/>
          <p:cNvSpPr txBox="1">
            <a:spLocks/>
          </p:cNvSpPr>
          <p:nvPr/>
        </p:nvSpPr>
        <p:spPr>
          <a:xfrm>
            <a:off x="1878379" y="762000"/>
            <a:ext cx="8435241" cy="6096000"/>
          </a:xfrm>
          <a:prstGeom prst="rect">
            <a:avLst/>
          </a:prstGeom>
        </p:spPr>
        <p:txBody>
          <a:bodyPr>
            <a:normAutofit fontScale="62500" lnSpcReduction="20000"/>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r>
              <a:rPr lang="en-US" sz="5100" dirty="0"/>
              <a:t>Change of Use: is defined as </a:t>
            </a:r>
            <a:r>
              <a:rPr lang="en-US" sz="5100" b="1" dirty="0"/>
              <a:t>using a handwash lavatory for purposes other than its original intent.</a:t>
            </a:r>
            <a:r>
              <a:rPr lang="en-US" sz="5100" dirty="0"/>
              <a:t>  Children washing their hands in a classroom lavatory after toileting or outside play does not constitute change of use because that sink is still ultimately used and intended for handwashing by the children. 2818(c) </a:t>
            </a:r>
            <a:r>
              <a:rPr lang="en-US" sz="5100" dirty="0">
                <a:effectLst/>
                <a:ea typeface="Times New Roman" panose="02020603050405020304" pitchFamily="18" charset="0"/>
              </a:rPr>
              <a:t>Lavatories shall be cleaned and disinfected with </a:t>
            </a:r>
            <a:r>
              <a:rPr lang="en-US" sz="5100" dirty="0">
                <a:effectLst/>
                <a:highlight>
                  <a:srgbClr val="FFFF00"/>
                </a:highlight>
                <a:ea typeface="Times New Roman" panose="02020603050405020304" pitchFamily="18" charset="0"/>
              </a:rPr>
              <a:t>each change of use</a:t>
            </a:r>
            <a:r>
              <a:rPr lang="en-US" sz="5100" dirty="0">
                <a:effectLst/>
                <a:ea typeface="Times New Roman" panose="02020603050405020304" pitchFamily="18" charset="0"/>
              </a:rPr>
              <a:t>, when visibly soiled, and at least daily. Change of use occurs when a handwash lavatory is used outside of its original intent. </a:t>
            </a:r>
            <a:endParaRPr lang="en-US" sz="5100" dirty="0"/>
          </a:p>
        </p:txBody>
      </p:sp>
    </p:spTree>
    <p:extLst>
      <p:ext uri="{BB962C8B-B14F-4D97-AF65-F5344CB8AC3E}">
        <p14:creationId xmlns:p14="http://schemas.microsoft.com/office/powerpoint/2010/main" val="266396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211"/>
            <a:ext cx="10515600" cy="1325563"/>
          </a:xfrm>
        </p:spPr>
        <p:txBody>
          <a:bodyPr/>
          <a:lstStyle/>
          <a:p>
            <a:pPr algn="ctr"/>
            <a:r>
              <a:rPr lang="en-US" b="1" dirty="0"/>
              <a:t>Examples of “ Change of Use”</a:t>
            </a:r>
          </a:p>
        </p:txBody>
      </p:sp>
      <p:sp>
        <p:nvSpPr>
          <p:cNvPr id="4" name="Content Placeholder 2"/>
          <p:cNvSpPr txBox="1">
            <a:spLocks/>
          </p:cNvSpPr>
          <p:nvPr/>
        </p:nvSpPr>
        <p:spPr>
          <a:xfrm>
            <a:off x="1878379" y="1120028"/>
            <a:ext cx="8435241" cy="6096000"/>
          </a:xfrm>
          <a:prstGeom prst="rect">
            <a:avLst/>
          </a:prstGeom>
        </p:spPr>
        <p:txBody>
          <a:bodyPr>
            <a:normAutofit/>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3200" dirty="0"/>
          </a:p>
        </p:txBody>
      </p:sp>
      <p:sp>
        <p:nvSpPr>
          <p:cNvPr id="5" name="Content Placeholder 2">
            <a:extLst>
              <a:ext uri="{FF2B5EF4-FFF2-40B4-BE49-F238E27FC236}">
                <a16:creationId xmlns:a16="http://schemas.microsoft.com/office/drawing/2014/main" id="{5E41896C-0A6F-4AEC-B73F-4CC9FA98ABE1}"/>
              </a:ext>
            </a:extLst>
          </p:cNvPr>
          <p:cNvSpPr txBox="1">
            <a:spLocks/>
          </p:cNvSpPr>
          <p:nvPr/>
        </p:nvSpPr>
        <p:spPr>
          <a:xfrm>
            <a:off x="2030779" y="881729"/>
            <a:ext cx="8435241" cy="6096000"/>
          </a:xfrm>
          <a:prstGeom prst="rect">
            <a:avLst/>
          </a:prstGeom>
        </p:spPr>
        <p:txBody>
          <a:bodyPr>
            <a:normAutofit fontScale="40000" lnSpcReduction="20000"/>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r>
              <a:rPr lang="en-US" sz="6000" dirty="0"/>
              <a:t>Food Prep hand wash lavatory in food prep area</a:t>
            </a:r>
          </a:p>
          <a:p>
            <a:pPr marL="1353312" lvl="2" indent="-320040">
              <a:buClr>
                <a:schemeClr val="accent1"/>
              </a:buClr>
              <a:buSzPct val="80000"/>
              <a:buFont typeface="Wingdings 2"/>
              <a:buChar char=""/>
              <a:defRPr/>
            </a:pPr>
            <a:r>
              <a:rPr lang="en-US" sz="6000" dirty="0"/>
              <a:t>COU  toy cleaning</a:t>
            </a:r>
          </a:p>
          <a:p>
            <a:pPr marL="1353312" lvl="2" indent="-320040">
              <a:buClr>
                <a:schemeClr val="accent1"/>
              </a:buClr>
              <a:buSzPct val="80000"/>
              <a:buFont typeface="Wingdings 2"/>
              <a:buChar char=""/>
              <a:defRPr/>
            </a:pPr>
            <a:r>
              <a:rPr lang="en-US" sz="6000" dirty="0"/>
              <a:t>COU rinsing of toothbrushes by operator</a:t>
            </a:r>
          </a:p>
          <a:p>
            <a:pPr marL="438912" indent="-320040">
              <a:buClr>
                <a:schemeClr val="accent1"/>
              </a:buClr>
              <a:buSzPct val="80000"/>
              <a:buFont typeface="Wingdings 2"/>
              <a:buChar char=""/>
              <a:defRPr/>
            </a:pPr>
            <a:endParaRPr lang="en-US" sz="6000" b="1" dirty="0"/>
          </a:p>
          <a:p>
            <a:pPr marL="438912" indent="-320040">
              <a:buClr>
                <a:schemeClr val="accent1"/>
              </a:buClr>
              <a:buSzPct val="80000"/>
              <a:buFont typeface="Wingdings 2"/>
              <a:buChar char=""/>
              <a:defRPr/>
            </a:pPr>
            <a:r>
              <a:rPr lang="en-US" sz="6000" b="1" dirty="0"/>
              <a:t> </a:t>
            </a:r>
            <a:r>
              <a:rPr lang="en-US" sz="6000" dirty="0"/>
              <a:t>Regular classroom handwash lavatory</a:t>
            </a:r>
          </a:p>
          <a:p>
            <a:pPr marL="1353312" lvl="2" indent="-320040">
              <a:buClr>
                <a:schemeClr val="accent1"/>
              </a:buClr>
              <a:buSzPct val="80000"/>
              <a:buFont typeface="Wingdings 2"/>
              <a:buChar char=""/>
              <a:defRPr/>
            </a:pPr>
            <a:r>
              <a:rPr lang="en-US" sz="6000" dirty="0"/>
              <a:t>COU used to rinse toothbrushes by children</a:t>
            </a:r>
          </a:p>
          <a:p>
            <a:pPr marL="1353312" lvl="2" indent="-320040">
              <a:buClr>
                <a:schemeClr val="accent1"/>
              </a:buClr>
              <a:buSzPct val="80000"/>
              <a:buFont typeface="Wingdings 2"/>
              <a:buChar char=""/>
              <a:defRPr/>
            </a:pPr>
            <a:r>
              <a:rPr lang="en-US" sz="6000" dirty="0"/>
              <a:t>COU used to clean paint brushes</a:t>
            </a:r>
          </a:p>
          <a:p>
            <a:pPr marL="1353312" lvl="2" indent="-320040">
              <a:buClr>
                <a:schemeClr val="accent1"/>
              </a:buClr>
              <a:buSzPct val="80000"/>
              <a:buFont typeface="Wingdings 2"/>
              <a:buChar char=""/>
              <a:defRPr/>
            </a:pPr>
            <a:r>
              <a:rPr lang="en-US" sz="6000" dirty="0"/>
              <a:t>COU used to meet sink requirement for diaper changing</a:t>
            </a:r>
          </a:p>
          <a:p>
            <a:pPr marL="1353312" lvl="2" indent="-320040">
              <a:buClr>
                <a:schemeClr val="accent1"/>
              </a:buClr>
              <a:buSzPct val="80000"/>
              <a:buFont typeface="Wingdings 2"/>
              <a:buChar char=""/>
              <a:defRPr/>
            </a:pPr>
            <a:endParaRPr lang="en-US" sz="6000" dirty="0"/>
          </a:p>
          <a:p>
            <a:pPr marL="438912" indent="-320040">
              <a:buClr>
                <a:schemeClr val="accent1"/>
              </a:buClr>
              <a:buSzPct val="80000"/>
              <a:buFont typeface="Wingdings 2"/>
              <a:buChar char=""/>
              <a:defRPr/>
            </a:pPr>
            <a:r>
              <a:rPr lang="en-US" sz="6000" b="1" u="sng" dirty="0"/>
              <a:t>Sink Usage Question: </a:t>
            </a:r>
          </a:p>
          <a:p>
            <a:pPr marL="438912" indent="-320040">
              <a:buClr>
                <a:schemeClr val="accent1"/>
              </a:buClr>
              <a:buSzPct val="80000"/>
              <a:buFont typeface="Wingdings 2"/>
              <a:buChar char=""/>
              <a:defRPr/>
            </a:pPr>
            <a:endParaRPr lang="en-US" sz="6000" dirty="0"/>
          </a:p>
          <a:p>
            <a:pPr marL="438912" indent="-320040">
              <a:buClr>
                <a:schemeClr val="accent1"/>
              </a:buClr>
              <a:buSzPct val="80000"/>
              <a:buFont typeface="Wingdings 2"/>
              <a:buChar char=""/>
              <a:defRPr/>
            </a:pPr>
            <a:r>
              <a:rPr lang="en-US" sz="6000" dirty="0"/>
              <a:t>If a room has one handwash lavatory can it be used for handwashing after bathroom use and before eating without a change of use?</a:t>
            </a:r>
          </a:p>
          <a:p>
            <a:pPr marL="896112" lvl="1" indent="-320040">
              <a:buClr>
                <a:schemeClr val="accent1"/>
              </a:buClr>
              <a:buSzPct val="80000"/>
              <a:buFont typeface="Wingdings 2"/>
              <a:buChar char=""/>
              <a:defRPr/>
            </a:pPr>
            <a:r>
              <a:rPr lang="en-US" sz="6000" dirty="0"/>
              <a:t>Yes if this is the handwash lavatory intended to be used by  children then regular handwashing requirements for children is not considered a change of use. </a:t>
            </a:r>
          </a:p>
          <a:p>
            <a:pPr marL="438912" indent="-320040">
              <a:buClr>
                <a:schemeClr val="accent1"/>
              </a:buClr>
              <a:buSzPct val="80000"/>
              <a:buFont typeface="Wingdings 2"/>
              <a:buChar char=""/>
              <a:defRPr/>
            </a:pPr>
            <a:endParaRPr lang="en-US" sz="3200" dirty="0"/>
          </a:p>
        </p:txBody>
      </p:sp>
    </p:spTree>
    <p:extLst>
      <p:ext uri="{BB962C8B-B14F-4D97-AF65-F5344CB8AC3E}">
        <p14:creationId xmlns:p14="http://schemas.microsoft.com/office/powerpoint/2010/main" val="134113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211"/>
            <a:ext cx="10515600" cy="1325563"/>
          </a:xfrm>
        </p:spPr>
        <p:txBody>
          <a:bodyPr/>
          <a:lstStyle/>
          <a:p>
            <a:pPr algn="ctr"/>
            <a:r>
              <a:rPr lang="en-US" b="1" dirty="0"/>
              <a:t>Examples of “ Change of Use”</a:t>
            </a:r>
          </a:p>
        </p:txBody>
      </p:sp>
      <p:sp>
        <p:nvSpPr>
          <p:cNvPr id="4" name="Content Placeholder 2"/>
          <p:cNvSpPr txBox="1">
            <a:spLocks/>
          </p:cNvSpPr>
          <p:nvPr/>
        </p:nvSpPr>
        <p:spPr>
          <a:xfrm>
            <a:off x="1878379" y="1120028"/>
            <a:ext cx="8435241" cy="6096000"/>
          </a:xfrm>
          <a:prstGeom prst="rect">
            <a:avLst/>
          </a:prstGeom>
        </p:spPr>
        <p:txBody>
          <a:bodyPr>
            <a:normAutofit/>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3200" dirty="0"/>
          </a:p>
        </p:txBody>
      </p:sp>
      <p:sp>
        <p:nvSpPr>
          <p:cNvPr id="5" name="Content Placeholder 2">
            <a:extLst>
              <a:ext uri="{FF2B5EF4-FFF2-40B4-BE49-F238E27FC236}">
                <a16:creationId xmlns:a16="http://schemas.microsoft.com/office/drawing/2014/main" id="{5E41896C-0A6F-4AEC-B73F-4CC9FA98ABE1}"/>
              </a:ext>
            </a:extLst>
          </p:cNvPr>
          <p:cNvSpPr txBox="1">
            <a:spLocks/>
          </p:cNvSpPr>
          <p:nvPr/>
        </p:nvSpPr>
        <p:spPr>
          <a:xfrm>
            <a:off x="2030779" y="881729"/>
            <a:ext cx="8435241" cy="6096000"/>
          </a:xfrm>
          <a:prstGeom prst="rect">
            <a:avLst/>
          </a:prstGeom>
        </p:spPr>
        <p:txBody>
          <a:bodyPr>
            <a:normAutofit/>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3200" dirty="0"/>
          </a:p>
        </p:txBody>
      </p:sp>
      <p:sp>
        <p:nvSpPr>
          <p:cNvPr id="6" name="TextBox 5">
            <a:extLst>
              <a:ext uri="{FF2B5EF4-FFF2-40B4-BE49-F238E27FC236}">
                <a16:creationId xmlns:a16="http://schemas.microsoft.com/office/drawing/2014/main" id="{0F4F723B-E778-78A7-B3F5-8EBF65D93C0B}"/>
              </a:ext>
            </a:extLst>
          </p:cNvPr>
          <p:cNvSpPr txBox="1"/>
          <p:nvPr/>
        </p:nvSpPr>
        <p:spPr>
          <a:xfrm>
            <a:off x="2485851" y="1489651"/>
            <a:ext cx="7525095" cy="3441391"/>
          </a:xfrm>
          <a:prstGeom prst="rect">
            <a:avLst/>
          </a:prstGeom>
          <a:noFill/>
        </p:spPr>
        <p:txBody>
          <a:bodyPr wrap="square">
            <a:spAutoFit/>
          </a:bodyPr>
          <a:lstStyle/>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Is change of use required if diapering is done in the toilet room instead of a designated diaper station?</a:t>
            </a:r>
          </a:p>
          <a:p>
            <a:pPr marL="0" marR="0">
              <a:lnSpc>
                <a:spcPct val="107000"/>
              </a:lnSpc>
              <a:spcBef>
                <a:spcPts val="0"/>
              </a:spcBef>
              <a:spcAft>
                <a:spcPts val="800"/>
              </a:spcAft>
            </a:pPr>
            <a:endPar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Answer: .2817 (a) …The toilet room shall include or be adjacent to a handwash lavatory. If diapering is conducted in the toilet room, and the intent of the sink is for children’s handwashing then handwashing occurring at that sink will not require a change of use.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8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77"/>
            <a:ext cx="10515600" cy="1325563"/>
          </a:xfrm>
        </p:spPr>
        <p:txBody>
          <a:bodyPr/>
          <a:lstStyle/>
          <a:p>
            <a:pPr algn="ctr"/>
            <a:r>
              <a:rPr lang="en-US" b="1" dirty="0"/>
              <a:t>Sink Usage Questions</a:t>
            </a:r>
          </a:p>
        </p:txBody>
      </p:sp>
      <p:sp>
        <p:nvSpPr>
          <p:cNvPr id="4" name="Content Placeholder 2"/>
          <p:cNvSpPr txBox="1">
            <a:spLocks/>
          </p:cNvSpPr>
          <p:nvPr/>
        </p:nvSpPr>
        <p:spPr>
          <a:xfrm>
            <a:off x="1878379" y="598371"/>
            <a:ext cx="8435241" cy="6360694"/>
          </a:xfrm>
          <a:prstGeom prst="rect">
            <a:avLst/>
          </a:prstGeom>
        </p:spPr>
        <p:txBody>
          <a:bodyPr>
            <a:normAutofit fontScale="25000" lnSpcReduction="20000"/>
          </a:bodyPr>
          <a:lstStyle/>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endParaRPr lang="en-US" sz="4200" dirty="0"/>
          </a:p>
          <a:p>
            <a:pPr marL="438912" indent="-320040">
              <a:buClr>
                <a:schemeClr val="accent1"/>
              </a:buClr>
              <a:buSzPct val="80000"/>
              <a:buFont typeface="Wingdings 2"/>
              <a:buChar char=""/>
              <a:defRPr/>
            </a:pPr>
            <a:r>
              <a:rPr lang="en-US" sz="7200" b="1" u="sng" dirty="0"/>
              <a:t>Sink Usage: Question: </a:t>
            </a:r>
          </a:p>
          <a:p>
            <a:pPr marL="438912" indent="-320040">
              <a:buClr>
                <a:schemeClr val="accent1"/>
              </a:buClr>
              <a:buSzPct val="80000"/>
              <a:buFont typeface="Wingdings 2"/>
              <a:buChar char=""/>
              <a:defRPr/>
            </a:pPr>
            <a:endParaRPr lang="en-US" sz="7200" dirty="0"/>
          </a:p>
          <a:p>
            <a:pPr marL="438912" indent="-320040">
              <a:buClr>
                <a:schemeClr val="accent1"/>
              </a:buClr>
              <a:buSzPct val="80000"/>
              <a:buFont typeface="Wingdings 2"/>
              <a:buChar char=""/>
              <a:defRPr/>
            </a:pPr>
            <a:r>
              <a:rPr lang="en-US" sz="7200" dirty="0"/>
              <a:t>If a room has </a:t>
            </a:r>
            <a:r>
              <a:rPr lang="en-US" sz="7200" dirty="0">
                <a:highlight>
                  <a:srgbClr val="FFFF00"/>
                </a:highlight>
              </a:rPr>
              <a:t>one classroom handwash lavatory, </a:t>
            </a:r>
            <a:r>
              <a:rPr lang="en-US" sz="7200" dirty="0"/>
              <a:t>can it be used to fill water bottles, fill sippy cups, make formula, wash or rinse bottles/sippy cups? </a:t>
            </a:r>
          </a:p>
          <a:p>
            <a:pPr marL="896112" lvl="1" indent="-320040">
              <a:buClr>
                <a:schemeClr val="accent1"/>
              </a:buClr>
              <a:buSzPct val="80000"/>
              <a:buFont typeface="Wingdings 2"/>
              <a:buChar char=""/>
              <a:defRPr/>
            </a:pPr>
            <a:r>
              <a:rPr lang="en-US" sz="7200" dirty="0"/>
              <a:t>No! Water from a handwash lavatory shall not be used for drinking or consumption. Nor shall it be used to wash, rinse or sanitize utensils or multi-service items.</a:t>
            </a:r>
          </a:p>
          <a:p>
            <a:pPr marL="438912" lvl="0" indent="-320040">
              <a:buClr>
                <a:srgbClr val="4472C4"/>
              </a:buClr>
              <a:buSzPct val="80000"/>
              <a:buFont typeface="Wingdings 2"/>
              <a:buChar char=""/>
              <a:defRPr/>
            </a:pPr>
            <a:r>
              <a:rPr lang="en-US" sz="7200" dirty="0">
                <a:solidFill>
                  <a:prstClr val="black"/>
                </a:solidFill>
              </a:rPr>
              <a:t>If a room has a </a:t>
            </a:r>
            <a:r>
              <a:rPr lang="en-US" sz="7200" dirty="0">
                <a:solidFill>
                  <a:prstClr val="black"/>
                </a:solidFill>
                <a:highlight>
                  <a:srgbClr val="FFFF00"/>
                </a:highlight>
              </a:rPr>
              <a:t>food prep handwash lavatory in a food prep area </a:t>
            </a:r>
            <a:r>
              <a:rPr lang="en-US" sz="7200" dirty="0">
                <a:solidFill>
                  <a:prstClr val="black"/>
                </a:solidFill>
              </a:rPr>
              <a:t>can that sink be used to fill water bottles, fill sippy cups, make formula, wash or rinse bottles/sippy cups? </a:t>
            </a:r>
          </a:p>
          <a:p>
            <a:pPr marL="896112" lvl="1" indent="-320040">
              <a:buClr>
                <a:srgbClr val="4472C4"/>
              </a:buClr>
              <a:buSzPct val="80000"/>
              <a:buFont typeface="Wingdings 2"/>
              <a:buChar char=""/>
              <a:defRPr/>
            </a:pPr>
            <a:r>
              <a:rPr lang="en-US" sz="7200" dirty="0">
                <a:solidFill>
                  <a:prstClr val="black"/>
                </a:solidFill>
              </a:rPr>
              <a:t>No! Water from a handwash lavatory shall not be used for drinking or consumption. Nor shall it be used to wash, rinse or sanitize utensils or multi-service items.</a:t>
            </a:r>
          </a:p>
          <a:p>
            <a:pPr marL="896112" lvl="1" indent="-320040">
              <a:buClr>
                <a:srgbClr val="4472C4"/>
              </a:buClr>
              <a:buSzPct val="80000"/>
              <a:buFont typeface="Wingdings 2"/>
              <a:buChar char=""/>
              <a:defRPr/>
            </a:pPr>
            <a:endParaRPr lang="en-US" sz="7200" dirty="0">
              <a:solidFill>
                <a:prstClr val="black"/>
              </a:solidFill>
            </a:endParaRPr>
          </a:p>
          <a:p>
            <a:pPr marL="438912" lvl="0" indent="-320040">
              <a:buClr>
                <a:srgbClr val="4472C4"/>
              </a:buClr>
              <a:buSzPct val="80000"/>
              <a:buFont typeface="Wingdings 2"/>
              <a:buChar char=""/>
              <a:defRPr/>
            </a:pPr>
            <a:r>
              <a:rPr lang="en-US" sz="7200" dirty="0">
                <a:solidFill>
                  <a:prstClr val="black"/>
                </a:solidFill>
              </a:rPr>
              <a:t>If a room has </a:t>
            </a:r>
            <a:r>
              <a:rPr lang="en-US" sz="7200" dirty="0">
                <a:solidFill>
                  <a:prstClr val="black"/>
                </a:solidFill>
                <a:highlight>
                  <a:srgbClr val="FFFF00"/>
                </a:highlight>
              </a:rPr>
              <a:t>multiple classroom handwash lavatories </a:t>
            </a:r>
            <a:r>
              <a:rPr lang="en-US" sz="7200" dirty="0">
                <a:solidFill>
                  <a:prstClr val="black"/>
                </a:solidFill>
              </a:rPr>
              <a:t>can one be designated and labeled to be used to fill water bottles, fill sippy cups, make formula, wash or rinse bottles/sippy cups? </a:t>
            </a:r>
          </a:p>
          <a:p>
            <a:pPr marL="896112" lvl="1" indent="-320040">
              <a:buClr>
                <a:srgbClr val="4472C4"/>
              </a:buClr>
              <a:buSzPct val="80000"/>
              <a:buFont typeface="Wingdings 2"/>
              <a:buChar char=""/>
              <a:defRPr/>
            </a:pPr>
            <a:r>
              <a:rPr lang="en-US" sz="7200" dirty="0">
                <a:solidFill>
                  <a:prstClr val="black"/>
                </a:solidFill>
              </a:rPr>
              <a:t>No! Water from a handwash lavatory shall not be used for drinking or consumption. Nor shall it be used to wash, rinse or sanitize utensils or multi-service items.</a:t>
            </a:r>
          </a:p>
          <a:p>
            <a:pPr marL="576072" lvl="1">
              <a:buClr>
                <a:srgbClr val="4472C4"/>
              </a:buClr>
              <a:buSzPct val="80000"/>
              <a:defRPr/>
            </a:pPr>
            <a:endParaRPr lang="en-US" sz="7200" dirty="0">
              <a:solidFill>
                <a:prstClr val="black"/>
              </a:solidFill>
            </a:endParaRPr>
          </a:p>
          <a:p>
            <a:pPr marL="438912" lvl="0" indent="-320040">
              <a:buClr>
                <a:srgbClr val="4472C4"/>
              </a:buClr>
              <a:buSzPct val="80000"/>
              <a:buFont typeface="Wingdings 2"/>
              <a:buChar char=""/>
              <a:defRPr/>
            </a:pPr>
            <a:r>
              <a:rPr lang="en-US" sz="7200" dirty="0">
                <a:solidFill>
                  <a:prstClr val="black"/>
                </a:solidFill>
              </a:rPr>
              <a:t>If a room has a </a:t>
            </a:r>
            <a:r>
              <a:rPr lang="en-US" sz="7200" dirty="0">
                <a:solidFill>
                  <a:prstClr val="black"/>
                </a:solidFill>
                <a:highlight>
                  <a:srgbClr val="FFFF00"/>
                </a:highlight>
              </a:rPr>
              <a:t>food preparation area that includes a handwash lavatory can an additional sink be added in that area </a:t>
            </a:r>
            <a:r>
              <a:rPr lang="en-US" sz="7200" dirty="0">
                <a:solidFill>
                  <a:prstClr val="black"/>
                </a:solidFill>
              </a:rPr>
              <a:t>to be used to fill water bottles, fill sippy cups, make formula, wash or rinse bottles/sippy cups? </a:t>
            </a:r>
          </a:p>
          <a:p>
            <a:pPr marL="896112" lvl="1" indent="-320040">
              <a:buClr>
                <a:srgbClr val="4472C4"/>
              </a:buClr>
              <a:buSzPct val="80000"/>
              <a:buFont typeface="Wingdings 2"/>
              <a:buChar char=""/>
              <a:defRPr/>
            </a:pPr>
            <a:r>
              <a:rPr lang="en-US" sz="7200" dirty="0">
                <a:solidFill>
                  <a:prstClr val="black"/>
                </a:solidFill>
              </a:rPr>
              <a:t>Yes to fill water bottles, mix formula (food prep sink not a handwash lavatory)</a:t>
            </a:r>
          </a:p>
          <a:p>
            <a:pPr marL="896112" lvl="1" indent="-320040">
              <a:buClr>
                <a:srgbClr val="4472C4"/>
              </a:buClr>
              <a:buSzPct val="80000"/>
              <a:buFont typeface="Wingdings 2"/>
              <a:buChar char=""/>
              <a:defRPr/>
            </a:pPr>
            <a:r>
              <a:rPr lang="en-US" sz="7200" dirty="0">
                <a:solidFill>
                  <a:prstClr val="black"/>
                </a:solidFill>
              </a:rPr>
              <a:t> No to washing, rinsing or sanitizing of utensils or multi-service items.</a:t>
            </a:r>
          </a:p>
          <a:p>
            <a:pPr marL="438912" indent="-320040">
              <a:buClr>
                <a:schemeClr val="accent1"/>
              </a:buClr>
              <a:buSzPct val="80000"/>
              <a:buFont typeface="Wingdings 2"/>
              <a:buChar char=""/>
              <a:defRPr/>
            </a:pPr>
            <a:endParaRPr lang="en-US" sz="3200" dirty="0"/>
          </a:p>
        </p:txBody>
      </p:sp>
    </p:spTree>
    <p:extLst>
      <p:ext uri="{BB962C8B-B14F-4D97-AF65-F5344CB8AC3E}">
        <p14:creationId xmlns:p14="http://schemas.microsoft.com/office/powerpoint/2010/main" val="133022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BB4C6-2633-4322-B839-44950D0DF76D}"/>
              </a:ext>
            </a:extLst>
          </p:cNvPr>
          <p:cNvSpPr/>
          <p:nvPr/>
        </p:nvSpPr>
        <p:spPr>
          <a:xfrm>
            <a:off x="1066800" y="810201"/>
            <a:ext cx="10058399" cy="5161478"/>
          </a:xfrm>
          <a:prstGeom prst="rect">
            <a:avLst/>
          </a:prstGeom>
        </p:spPr>
        <p:txBody>
          <a:bodyPr wrap="square">
            <a:spAutoFit/>
          </a:bodyPr>
          <a:lstStyle/>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#21.  Reference .2818(c) </a:t>
            </a:r>
            <a:r>
              <a:rPr lang="en-US" sz="2800" b="1" dirty="0">
                <a:effectLst/>
                <a:latin typeface="Times New Roman" panose="02020603050405020304" pitchFamily="18" charset="0"/>
                <a:ea typeface="Times New Roman" panose="02020603050405020304" pitchFamily="18" charset="0"/>
              </a:rPr>
              <a:t>Lavatories shall be cleaned and disinfected with each change of use, when visibly soiled, and at least daily.</a:t>
            </a:r>
            <a:r>
              <a:rPr lang="en-US" sz="3200" dirty="0">
                <a:effectLst/>
                <a:latin typeface="Times New Roman" panose="02020603050405020304" pitchFamily="18" charset="0"/>
                <a:ea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now referenced specifically on the grade sheet)</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Remember that a change of use is based on changing the intent of the use of the sink.  For example:  a sink that is intended for washing hands prior to preparing food/bottles is </a:t>
            </a:r>
            <a:r>
              <a:rPr lang="en-US" sz="2400" u="sng" dirty="0">
                <a:latin typeface="Calibri" panose="020F0502020204030204" pitchFamily="34" charset="0"/>
                <a:ea typeface="Calibri" panose="020F0502020204030204" pitchFamily="34" charset="0"/>
                <a:cs typeface="Times New Roman" panose="02020603050405020304" pitchFamily="18" charset="0"/>
              </a:rPr>
              <a:t>not</a:t>
            </a:r>
            <a:r>
              <a:rPr lang="en-US" sz="2400" dirty="0">
                <a:latin typeface="Calibri" panose="020F0502020204030204" pitchFamily="34" charset="0"/>
                <a:ea typeface="Calibri" panose="020F0502020204030204" pitchFamily="34" charset="0"/>
                <a:cs typeface="Times New Roman" panose="02020603050405020304" pitchFamily="18" charset="0"/>
              </a:rPr>
              <a:t> intended for washing toys or toothbrush holders, therefore a change of use is required.  This Change of Use includes allowing the proper contact time required by the manufacturer of the disinfectant.</a:t>
            </a:r>
          </a:p>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Procedure:</a:t>
            </a:r>
            <a:r>
              <a:rPr lang="en-US" sz="2400" dirty="0">
                <a:latin typeface="Calibri" panose="020F0502020204030204" pitchFamily="34" charset="0"/>
                <a:ea typeface="Calibri" panose="020F0502020204030204" pitchFamily="34" charset="0"/>
                <a:cs typeface="Times New Roman" panose="02020603050405020304" pitchFamily="18" charset="0"/>
              </a:rPr>
              <a:t> Clean and Disinfect  prior to the change</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Clean and Disinfect after the change of use occurs</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(think of it as converting it back to its original intent)</a:t>
            </a:r>
          </a:p>
        </p:txBody>
      </p:sp>
      <p:sp>
        <p:nvSpPr>
          <p:cNvPr id="3" name="Rectangle 2">
            <a:extLst>
              <a:ext uri="{FF2B5EF4-FFF2-40B4-BE49-F238E27FC236}">
                <a16:creationId xmlns:a16="http://schemas.microsoft.com/office/drawing/2014/main" id="{AF980F06-0B72-4CAC-B79E-9AE99B202258}"/>
              </a:ext>
            </a:extLst>
          </p:cNvPr>
          <p:cNvSpPr/>
          <p:nvPr/>
        </p:nvSpPr>
        <p:spPr>
          <a:xfrm>
            <a:off x="1191574" y="340201"/>
            <a:ext cx="4329814" cy="470000"/>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Marking Lavatory Use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97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odprepsink">
            <a:extLst>
              <a:ext uri="{FF2B5EF4-FFF2-40B4-BE49-F238E27FC236}">
                <a16:creationId xmlns:a16="http://schemas.microsoft.com/office/drawing/2014/main" id="{2326FCDC-36B7-40A6-9EA8-8CA51A6A0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59"/>
          <a:stretch/>
        </p:blipFill>
        <p:spPr bwMode="auto">
          <a:xfrm>
            <a:off x="0" y="884830"/>
            <a:ext cx="4424051" cy="55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diaperingsink">
            <a:extLst>
              <a:ext uri="{FF2B5EF4-FFF2-40B4-BE49-F238E27FC236}">
                <a16:creationId xmlns:a16="http://schemas.microsoft.com/office/drawing/2014/main" id="{17CB19F1-1040-4726-B51E-165E84ABBE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87" b="6308"/>
          <a:stretch/>
        </p:blipFill>
        <p:spPr bwMode="auto">
          <a:xfrm>
            <a:off x="3970506" y="884830"/>
            <a:ext cx="4500880" cy="55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childcaresink">
            <a:extLst>
              <a:ext uri="{FF2B5EF4-FFF2-40B4-BE49-F238E27FC236}">
                <a16:creationId xmlns:a16="http://schemas.microsoft.com/office/drawing/2014/main" id="{5A5EDCCD-AC46-4C72-87F2-9011B7F84A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93" b="3034"/>
          <a:stretch/>
        </p:blipFill>
        <p:spPr bwMode="auto">
          <a:xfrm>
            <a:off x="8116544" y="884830"/>
            <a:ext cx="3934429" cy="558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3905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B1E139-0FE6-04FB-B87D-B97D4B440761}"/>
              </a:ext>
            </a:extLst>
          </p:cNvPr>
          <p:cNvPicPr>
            <a:picLocks noGrp="1" noChangeAspect="1"/>
          </p:cNvPicPr>
          <p:nvPr>
            <p:ph sz="half" idx="1"/>
          </p:nvPr>
        </p:nvPicPr>
        <p:blipFill>
          <a:blip r:embed="rId3"/>
          <a:stretch>
            <a:fillRect/>
          </a:stretch>
        </p:blipFill>
        <p:spPr>
          <a:xfrm>
            <a:off x="1582310" y="695307"/>
            <a:ext cx="3796350" cy="3483864"/>
          </a:xfrm>
          <a:prstGeom prst="rect">
            <a:avLst/>
          </a:prstGeom>
        </p:spPr>
      </p:pic>
      <p:pic>
        <p:nvPicPr>
          <p:cNvPr id="6" name="Picture 5">
            <a:extLst>
              <a:ext uri="{FF2B5EF4-FFF2-40B4-BE49-F238E27FC236}">
                <a16:creationId xmlns:a16="http://schemas.microsoft.com/office/drawing/2014/main" id="{78C0F897-B7FD-AA09-E85C-47DF19CD7570}"/>
              </a:ext>
            </a:extLst>
          </p:cNvPr>
          <p:cNvPicPr>
            <a:picLocks noChangeAspect="1"/>
          </p:cNvPicPr>
          <p:nvPr/>
        </p:nvPicPr>
        <p:blipFill>
          <a:blip r:embed="rId3"/>
          <a:stretch>
            <a:fillRect/>
          </a:stretch>
        </p:blipFill>
        <p:spPr>
          <a:xfrm>
            <a:off x="7833360" y="606370"/>
            <a:ext cx="3888502" cy="3483864"/>
          </a:xfrm>
          <a:prstGeom prst="rect">
            <a:avLst/>
          </a:prstGeom>
        </p:spPr>
      </p:pic>
      <p:sp>
        <p:nvSpPr>
          <p:cNvPr id="7" name="TextBox 6">
            <a:extLst>
              <a:ext uri="{FF2B5EF4-FFF2-40B4-BE49-F238E27FC236}">
                <a16:creationId xmlns:a16="http://schemas.microsoft.com/office/drawing/2014/main" id="{8750FEE9-FE9B-61C4-D34A-BE56D75EA3E4}"/>
              </a:ext>
            </a:extLst>
          </p:cNvPr>
          <p:cNvSpPr txBox="1"/>
          <p:nvPr/>
        </p:nvSpPr>
        <p:spPr>
          <a:xfrm>
            <a:off x="71120" y="1740147"/>
            <a:ext cx="1511189" cy="1200329"/>
          </a:xfrm>
          <a:prstGeom prst="rect">
            <a:avLst/>
          </a:prstGeom>
          <a:noFill/>
        </p:spPr>
        <p:txBody>
          <a:bodyPr wrap="square" rtlCol="0">
            <a:spAutoFit/>
          </a:bodyPr>
          <a:lstStyle/>
          <a:p>
            <a:r>
              <a:rPr lang="en-US" dirty="0"/>
              <a:t>Food Preparation Handwashing Lavatory</a:t>
            </a:r>
          </a:p>
        </p:txBody>
      </p:sp>
      <p:sp>
        <p:nvSpPr>
          <p:cNvPr id="9" name="Arrow: Right 8">
            <a:extLst>
              <a:ext uri="{FF2B5EF4-FFF2-40B4-BE49-F238E27FC236}">
                <a16:creationId xmlns:a16="http://schemas.microsoft.com/office/drawing/2014/main" id="{88C02119-FC0B-C0B6-2DDF-5AC3C00F93DA}"/>
              </a:ext>
            </a:extLst>
          </p:cNvPr>
          <p:cNvSpPr/>
          <p:nvPr/>
        </p:nvSpPr>
        <p:spPr>
          <a:xfrm>
            <a:off x="5471491" y="1754104"/>
            <a:ext cx="1071240" cy="844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0C2B70-230B-1771-2D02-0014722BDE37}"/>
              </a:ext>
            </a:extLst>
          </p:cNvPr>
          <p:cNvSpPr/>
          <p:nvPr/>
        </p:nvSpPr>
        <p:spPr>
          <a:xfrm>
            <a:off x="5692616" y="911459"/>
            <a:ext cx="1884784" cy="554732"/>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Change of Use</a:t>
            </a:r>
          </a:p>
        </p:txBody>
      </p:sp>
      <p:sp>
        <p:nvSpPr>
          <p:cNvPr id="12" name="TextBox 11">
            <a:extLst>
              <a:ext uri="{FF2B5EF4-FFF2-40B4-BE49-F238E27FC236}">
                <a16:creationId xmlns:a16="http://schemas.microsoft.com/office/drawing/2014/main" id="{11CDBD67-D580-A592-8BEB-7DCC092D455D}"/>
              </a:ext>
            </a:extLst>
          </p:cNvPr>
          <p:cNvSpPr txBox="1"/>
          <p:nvPr/>
        </p:nvSpPr>
        <p:spPr>
          <a:xfrm>
            <a:off x="6499385" y="1434349"/>
            <a:ext cx="1288255" cy="1754326"/>
          </a:xfrm>
          <a:prstGeom prst="rect">
            <a:avLst/>
          </a:prstGeom>
          <a:noFill/>
        </p:spPr>
        <p:txBody>
          <a:bodyPr wrap="square" rtlCol="0">
            <a:spAutoFit/>
          </a:bodyPr>
          <a:lstStyle/>
          <a:p>
            <a:r>
              <a:rPr lang="en-US" dirty="0"/>
              <a:t>Toy Cleaning</a:t>
            </a:r>
          </a:p>
          <a:p>
            <a:r>
              <a:rPr lang="en-US" dirty="0"/>
              <a:t>Cleaning and Disinfecting</a:t>
            </a:r>
          </a:p>
          <a:p>
            <a:r>
              <a:rPr lang="en-US" dirty="0"/>
              <a:t> </a:t>
            </a:r>
          </a:p>
        </p:txBody>
      </p:sp>
      <p:sp>
        <p:nvSpPr>
          <p:cNvPr id="18" name="TextBox 17">
            <a:extLst>
              <a:ext uri="{FF2B5EF4-FFF2-40B4-BE49-F238E27FC236}">
                <a16:creationId xmlns:a16="http://schemas.microsoft.com/office/drawing/2014/main" id="{4AFCC34E-9AE3-034C-DBEA-1C91911D163B}"/>
              </a:ext>
            </a:extLst>
          </p:cNvPr>
          <p:cNvSpPr txBox="1"/>
          <p:nvPr/>
        </p:nvSpPr>
        <p:spPr>
          <a:xfrm>
            <a:off x="871782" y="5020202"/>
            <a:ext cx="11085150" cy="954107"/>
          </a:xfrm>
          <a:prstGeom prst="rect">
            <a:avLst/>
          </a:prstGeom>
          <a:noFill/>
        </p:spPr>
        <p:txBody>
          <a:bodyPr wrap="square" rtlCol="0">
            <a:spAutoFit/>
          </a:bodyPr>
          <a:lstStyle/>
          <a:p>
            <a:pPr algn="just"/>
            <a:r>
              <a:rPr lang="en-US" sz="2800" b="1" dirty="0"/>
              <a:t>                       </a:t>
            </a:r>
          </a:p>
          <a:p>
            <a:pPr algn="just"/>
            <a:r>
              <a:rPr lang="en-US" sz="2800" b="1" dirty="0"/>
              <a:t>                          Change of Use as defined in .2818(c)</a:t>
            </a:r>
          </a:p>
        </p:txBody>
      </p:sp>
      <p:sp>
        <p:nvSpPr>
          <p:cNvPr id="23" name="TextBox 22">
            <a:extLst>
              <a:ext uri="{FF2B5EF4-FFF2-40B4-BE49-F238E27FC236}">
                <a16:creationId xmlns:a16="http://schemas.microsoft.com/office/drawing/2014/main" id="{7D68D7A4-6FB2-DE98-ED50-57A991C6806B}"/>
              </a:ext>
            </a:extLst>
          </p:cNvPr>
          <p:cNvSpPr txBox="1"/>
          <p:nvPr/>
        </p:nvSpPr>
        <p:spPr>
          <a:xfrm>
            <a:off x="490408" y="0"/>
            <a:ext cx="10322879" cy="523220"/>
          </a:xfrm>
          <a:prstGeom prst="rect">
            <a:avLst/>
          </a:prstGeom>
          <a:noFill/>
        </p:spPr>
        <p:txBody>
          <a:bodyPr wrap="square" rtlCol="0">
            <a:spAutoFit/>
          </a:bodyPr>
          <a:lstStyle/>
          <a:p>
            <a:pPr algn="ctr"/>
            <a:r>
              <a:rPr lang="en-US" sz="2800" b="1" dirty="0"/>
              <a:t>Continued Rules Changes Lavatories</a:t>
            </a:r>
          </a:p>
        </p:txBody>
      </p:sp>
      <p:sp>
        <p:nvSpPr>
          <p:cNvPr id="2" name="Arrow: Curved Left 1">
            <a:extLst>
              <a:ext uri="{FF2B5EF4-FFF2-40B4-BE49-F238E27FC236}">
                <a16:creationId xmlns:a16="http://schemas.microsoft.com/office/drawing/2014/main" id="{ADD41DD5-8853-057A-F711-AE182F913532}"/>
              </a:ext>
            </a:extLst>
          </p:cNvPr>
          <p:cNvSpPr/>
          <p:nvPr/>
        </p:nvSpPr>
        <p:spPr>
          <a:xfrm rot="5400000">
            <a:off x="5707079" y="2120560"/>
            <a:ext cx="1060500" cy="53662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60DDC01C-9E17-725E-4424-D25ECB308674}"/>
              </a:ext>
            </a:extLst>
          </p:cNvPr>
          <p:cNvPicPr>
            <a:picLocks noChangeAspect="1"/>
          </p:cNvPicPr>
          <p:nvPr/>
        </p:nvPicPr>
        <p:blipFill>
          <a:blip r:embed="rId4"/>
          <a:stretch>
            <a:fillRect/>
          </a:stretch>
        </p:blipFill>
        <p:spPr>
          <a:xfrm>
            <a:off x="5378660" y="4538079"/>
            <a:ext cx="1896020" cy="566977"/>
          </a:xfrm>
          <a:prstGeom prst="rect">
            <a:avLst/>
          </a:prstGeom>
        </p:spPr>
      </p:pic>
      <p:pic>
        <p:nvPicPr>
          <p:cNvPr id="8" name="Picture 7">
            <a:extLst>
              <a:ext uri="{FF2B5EF4-FFF2-40B4-BE49-F238E27FC236}">
                <a16:creationId xmlns:a16="http://schemas.microsoft.com/office/drawing/2014/main" id="{C8282EFA-3F5E-6EB7-E09A-022127801FA5}"/>
              </a:ext>
            </a:extLst>
          </p:cNvPr>
          <p:cNvPicPr>
            <a:picLocks noChangeAspect="1"/>
          </p:cNvPicPr>
          <p:nvPr/>
        </p:nvPicPr>
        <p:blipFill>
          <a:blip r:embed="rId5"/>
          <a:stretch>
            <a:fillRect/>
          </a:stretch>
        </p:blipFill>
        <p:spPr>
          <a:xfrm>
            <a:off x="816741" y="-60663"/>
            <a:ext cx="2737478" cy="755970"/>
          </a:xfrm>
          <a:prstGeom prst="rect">
            <a:avLst/>
          </a:prstGeom>
        </p:spPr>
      </p:pic>
    </p:spTree>
    <p:extLst>
      <p:ext uri="{BB962C8B-B14F-4D97-AF65-F5344CB8AC3E}">
        <p14:creationId xmlns:p14="http://schemas.microsoft.com/office/powerpoint/2010/main" val="291963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Diaper Changing- Any issues?</a:t>
            </a:r>
          </a:p>
        </p:txBody>
      </p:sp>
      <p:pic>
        <p:nvPicPr>
          <p:cNvPr id="2050" name="Picture 2" descr="C:\Users\Kimly_blount\AppData\Local\Microsoft\Windows\Temporary Internet Files\Content.Outlook\715XEZ2B\20150812_144124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280" y="2054719"/>
            <a:ext cx="7416797" cy="417194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cxnSpLocks/>
          </p:cNvCxnSpPr>
          <p:nvPr/>
        </p:nvCxnSpPr>
        <p:spPr>
          <a:xfrm flipV="1">
            <a:off x="4591326" y="3697357"/>
            <a:ext cx="3399735" cy="168964"/>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7" name="Multiplication Sign 6">
            <a:extLst>
              <a:ext uri="{FF2B5EF4-FFF2-40B4-BE49-F238E27FC236}">
                <a16:creationId xmlns:a16="http://schemas.microsoft.com/office/drawing/2014/main" id="{B9068C1A-A6B5-41B4-9096-95834F8EF8A2}"/>
              </a:ext>
            </a:extLst>
          </p:cNvPr>
          <p:cNvSpPr/>
          <p:nvPr/>
        </p:nvSpPr>
        <p:spPr>
          <a:xfrm>
            <a:off x="5400261" y="3069230"/>
            <a:ext cx="1391478" cy="125625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30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1800" y="76200"/>
            <a:ext cx="6299200" cy="4724400"/>
          </a:xfrm>
          <a:prstGeom prst="rect">
            <a:avLst/>
          </a:prstGeom>
        </p:spPr>
      </p:pic>
      <p:cxnSp>
        <p:nvCxnSpPr>
          <p:cNvPr id="4" name="Straight Arrow Connector 3"/>
          <p:cNvCxnSpPr>
            <a:cxnSpLocks/>
          </p:cNvCxnSpPr>
          <p:nvPr/>
        </p:nvCxnSpPr>
        <p:spPr>
          <a:xfrm>
            <a:off x="8229600" y="2743200"/>
            <a:ext cx="687316" cy="175260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728" y="3429000"/>
            <a:ext cx="4541672" cy="3406254"/>
          </a:xfrm>
          <a:prstGeom prst="rect">
            <a:avLst/>
          </a:prstGeom>
        </p:spPr>
      </p:pic>
      <p:sp>
        <p:nvSpPr>
          <p:cNvPr id="2" name="Title 1">
            <a:extLst>
              <a:ext uri="{FF2B5EF4-FFF2-40B4-BE49-F238E27FC236}">
                <a16:creationId xmlns:a16="http://schemas.microsoft.com/office/drawing/2014/main" id="{662B2B93-351D-5896-29D6-E4B833F2ECB5}"/>
              </a:ext>
            </a:extLst>
          </p:cNvPr>
          <p:cNvSpPr txBox="1">
            <a:spLocks/>
          </p:cNvSpPr>
          <p:nvPr/>
        </p:nvSpPr>
        <p:spPr>
          <a:xfrm>
            <a:off x="838200" y="365125"/>
            <a:ext cx="3173963" cy="23780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Diaper Changing –Any issues?</a:t>
            </a:r>
            <a:endParaRPr lang="en-US" dirty="0"/>
          </a:p>
        </p:txBody>
      </p:sp>
    </p:spTree>
    <p:extLst>
      <p:ext uri="{BB962C8B-B14F-4D97-AF65-F5344CB8AC3E}">
        <p14:creationId xmlns:p14="http://schemas.microsoft.com/office/powerpoint/2010/main" val="1209206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76200"/>
            <a:ext cx="6858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781839"/>
            <a:ext cx="3962400" cy="2971800"/>
          </a:xfrm>
          <a:prstGeom prst="rect">
            <a:avLst/>
          </a:prstGeom>
        </p:spPr>
      </p:pic>
    </p:spTree>
    <p:extLst>
      <p:ext uri="{BB962C8B-B14F-4D97-AF65-F5344CB8AC3E}">
        <p14:creationId xmlns:p14="http://schemas.microsoft.com/office/powerpoint/2010/main" val="255836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2b3977a-1af6-4114-be70-0fb6091d3e36@namprd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18761" y="1313693"/>
            <a:ext cx="6307896" cy="478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60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2003" t="33683" r="24367"/>
          <a:stretch/>
        </p:blipFill>
        <p:spPr>
          <a:xfrm>
            <a:off x="2031997" y="228600"/>
            <a:ext cx="6862326" cy="5731808"/>
          </a:xfrm>
          <a:prstGeom prst="rect">
            <a:avLst/>
          </a:prstGeom>
        </p:spPr>
      </p:pic>
    </p:spTree>
    <p:extLst>
      <p:ext uri="{BB962C8B-B14F-4D97-AF65-F5344CB8AC3E}">
        <p14:creationId xmlns:p14="http://schemas.microsoft.com/office/powerpoint/2010/main" val="3467728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C08F5D-96E5-C6F7-EF65-70D8BB70EE8B}"/>
              </a:ext>
            </a:extLst>
          </p:cNvPr>
          <p:cNvSpPr txBox="1"/>
          <p:nvPr/>
        </p:nvSpPr>
        <p:spPr>
          <a:xfrm>
            <a:off x="914400" y="1438507"/>
            <a:ext cx="10083338" cy="3441776"/>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Question- </a:t>
            </a:r>
            <a:r>
              <a:rPr lang="en-US" dirty="0">
                <a:latin typeface="Calibri" panose="020F0502020204030204" pitchFamily="34" charset="0"/>
                <a:ea typeface="Calibri" panose="020F0502020204030204" pitchFamily="34" charset="0"/>
                <a:cs typeface="Calibri" panose="020F0502020204030204" pitchFamily="34" charset="0"/>
              </a:rPr>
              <a:t>Some</a:t>
            </a:r>
            <a:r>
              <a:rPr lang="en-US" sz="1800" dirty="0">
                <a:effectLst/>
                <a:latin typeface="Calibri" panose="020F0502020204030204" pitchFamily="34" charset="0"/>
                <a:ea typeface="Calibri" panose="020F0502020204030204" pitchFamily="34" charset="0"/>
                <a:cs typeface="Calibri" panose="020F0502020204030204" pitchFamily="34" charset="0"/>
              </a:rPr>
              <a:t> don’t like the phrasing of ‘general’ handwashing or  ‘general’ handwashing sinks, however, in thinking about how to get the message across is there phrasing that is preferred?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Answer: The phrasing that is discouraged is “general handwash sinks” (GHS) since the 2800 sanitation rules do not refer to general handwash sinks or define general handwashing per rule. However, the rules do specify when specific handwashing activities shall occur. It also specifies when handwash sinks are required. Some counties have required “general handwash sinks” in classrooms and locations that cannot be supported by the rules since we do not have GHS requirements. Minimum handwash sink requirements are mandated by building code which is referencing the lavatories required in 2817. Handwash lavatories in food prep areas, separate dishwashing areas and diaper changing stations are all additional lavatories that may be required per the child care sanitation rules. It is imperative that we understand the difference between recommendations and requirements per the rules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816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570" t="16250" r="24597" b="10000"/>
          <a:stretch>
            <a:fillRect/>
          </a:stretch>
        </p:blipFill>
        <p:spPr bwMode="auto">
          <a:xfrm>
            <a:off x="1981200" y="685800"/>
            <a:ext cx="8229600" cy="5486400"/>
          </a:xfrm>
          <a:prstGeom prst="rect">
            <a:avLst/>
          </a:prstGeom>
          <a:noFill/>
          <a:ln w="9525">
            <a:noFill/>
            <a:miter lim="800000"/>
            <a:headEnd/>
            <a:tailEnd/>
          </a:ln>
        </p:spPr>
      </p:pic>
      <p:sp>
        <p:nvSpPr>
          <p:cNvPr id="3" name="Rectangle 2">
            <a:extLst>
              <a:ext uri="{FF2B5EF4-FFF2-40B4-BE49-F238E27FC236}">
                <a16:creationId xmlns:a16="http://schemas.microsoft.com/office/drawing/2014/main" id="{593A5DA0-FE10-4EE0-A816-009C0CBF8CD2}"/>
              </a:ext>
            </a:extLst>
          </p:cNvPr>
          <p:cNvSpPr/>
          <p:nvPr/>
        </p:nvSpPr>
        <p:spPr>
          <a:xfrm>
            <a:off x="4974482" y="2713383"/>
            <a:ext cx="1610139" cy="337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04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1625" t="15000" r="38653" b="12500"/>
          <a:stretch>
            <a:fillRect/>
          </a:stretch>
        </p:blipFill>
        <p:spPr bwMode="auto">
          <a:xfrm>
            <a:off x="2590800" y="304800"/>
            <a:ext cx="7315200" cy="6553200"/>
          </a:xfrm>
          <a:prstGeom prst="rect">
            <a:avLst/>
          </a:prstGeom>
          <a:noFill/>
          <a:ln w="9525">
            <a:noFill/>
            <a:miter lim="800000"/>
            <a:headEnd/>
            <a:tailEnd/>
          </a:ln>
        </p:spPr>
      </p:pic>
      <p:sp>
        <p:nvSpPr>
          <p:cNvPr id="3" name="Rectangle 2">
            <a:extLst>
              <a:ext uri="{FF2B5EF4-FFF2-40B4-BE49-F238E27FC236}">
                <a16:creationId xmlns:a16="http://schemas.microsoft.com/office/drawing/2014/main" id="{794ACAC1-3C17-4C00-AC71-C523350C328E}"/>
              </a:ext>
            </a:extLst>
          </p:cNvPr>
          <p:cNvSpPr/>
          <p:nvPr/>
        </p:nvSpPr>
        <p:spPr>
          <a:xfrm>
            <a:off x="4472609" y="3429000"/>
            <a:ext cx="2017643" cy="42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351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3031" t="15000" r="35139" b="11250"/>
          <a:stretch>
            <a:fillRect/>
          </a:stretch>
        </p:blipFill>
        <p:spPr bwMode="auto">
          <a:xfrm>
            <a:off x="2362200" y="1"/>
            <a:ext cx="8077200" cy="7117385"/>
          </a:xfrm>
          <a:prstGeom prst="rect">
            <a:avLst/>
          </a:prstGeom>
          <a:noFill/>
          <a:ln w="9525">
            <a:noFill/>
            <a:miter lim="800000"/>
            <a:headEnd/>
            <a:tailEnd/>
          </a:ln>
        </p:spPr>
      </p:pic>
      <p:sp>
        <p:nvSpPr>
          <p:cNvPr id="3" name="Rectangle 2">
            <a:extLst>
              <a:ext uri="{FF2B5EF4-FFF2-40B4-BE49-F238E27FC236}">
                <a16:creationId xmlns:a16="http://schemas.microsoft.com/office/drawing/2014/main" id="{E648B713-8468-47D0-8253-B9C0513A0C59}"/>
              </a:ext>
            </a:extLst>
          </p:cNvPr>
          <p:cNvSpPr/>
          <p:nvPr/>
        </p:nvSpPr>
        <p:spPr>
          <a:xfrm>
            <a:off x="5247861" y="3429000"/>
            <a:ext cx="2126974" cy="397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19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8AB4F5-185B-4873-BF6E-71A984B45D5A}"/>
              </a:ext>
            </a:extLst>
          </p:cNvPr>
          <p:cNvSpPr/>
          <p:nvPr/>
        </p:nvSpPr>
        <p:spPr>
          <a:xfrm>
            <a:off x="859813" y="409432"/>
            <a:ext cx="10877265" cy="1815882"/>
          </a:xfrm>
          <a:prstGeom prst="rect">
            <a:avLst/>
          </a:prstGeom>
        </p:spPr>
        <p:txBody>
          <a:bodyPr wrap="square">
            <a:spAutoFit/>
          </a:bodyPr>
          <a:lstStyle/>
          <a:p>
            <a:r>
              <a:rPr lang="en-US" sz="2800" dirty="0">
                <a:latin typeface="TimesNewRoman"/>
              </a:rPr>
              <a:t>(22) “ Handwashing lavatory" means a sink that is equipped with hot and cold water under pressure and is used </a:t>
            </a:r>
            <a:r>
              <a:rPr lang="en-US" sz="2800" dirty="0">
                <a:highlight>
                  <a:srgbClr val="FFFF00"/>
                </a:highlight>
                <a:latin typeface="TimesNewRoman"/>
              </a:rPr>
              <a:t>primary for handwashing </a:t>
            </a:r>
          </a:p>
          <a:p>
            <a:endParaRPr lang="en-US" sz="2800" dirty="0">
              <a:highlight>
                <a:srgbClr val="FFFF00"/>
              </a:highlight>
              <a:latin typeface="TimesNewRoman"/>
            </a:endParaRPr>
          </a:p>
          <a:p>
            <a:endParaRPr lang="en-US" sz="2800" dirty="0">
              <a:highlight>
                <a:srgbClr val="FFFF00"/>
              </a:highlight>
            </a:endParaRPr>
          </a:p>
        </p:txBody>
      </p:sp>
      <p:sp>
        <p:nvSpPr>
          <p:cNvPr id="3" name="Rectangle 2">
            <a:extLst>
              <a:ext uri="{FF2B5EF4-FFF2-40B4-BE49-F238E27FC236}">
                <a16:creationId xmlns:a16="http://schemas.microsoft.com/office/drawing/2014/main" id="{19D6BEF1-1781-4104-80E4-32539484DA53}"/>
              </a:ext>
            </a:extLst>
          </p:cNvPr>
          <p:cNvSpPr/>
          <p:nvPr/>
        </p:nvSpPr>
        <p:spPr>
          <a:xfrm>
            <a:off x="141027" y="1534827"/>
            <a:ext cx="12050973" cy="4093428"/>
          </a:xfrm>
          <a:prstGeom prst="rect">
            <a:avLst/>
          </a:prstGeom>
        </p:spPr>
        <p:txBody>
          <a:bodyPr wrap="square">
            <a:spAutoFit/>
          </a:bodyPr>
          <a:lstStyle/>
          <a:p>
            <a:r>
              <a:rPr lang="en-US" sz="2000" b="1" dirty="0">
                <a:latin typeface="TimesNewRoman"/>
              </a:rPr>
              <a:t>Employees shall wash hands:  </a:t>
            </a:r>
            <a:r>
              <a:rPr lang="en-US" sz="2000" dirty="0">
                <a:latin typeface="TimesNewRoman"/>
              </a:rPr>
              <a:t>upon reporting for work;</a:t>
            </a:r>
          </a:p>
          <a:p>
            <a:r>
              <a:rPr lang="en-US" sz="2000" dirty="0">
                <a:latin typeface="TimesNewRoman"/>
              </a:rPr>
              <a:t>before and after handling food; before bottle feeding or serving to other children; before handling clean utensils or</a:t>
            </a:r>
          </a:p>
          <a:p>
            <a:r>
              <a:rPr lang="en-US" sz="2000" dirty="0">
                <a:latin typeface="TimesNewRoman"/>
              </a:rPr>
              <a:t>equipment; after toileting or handling of body fluids (e.g., saliva, nasal secretions, vomitus, feces, urine, blood,</a:t>
            </a:r>
          </a:p>
          <a:p>
            <a:r>
              <a:rPr lang="en-US" sz="2000" dirty="0">
                <a:latin typeface="TimesNewRoman"/>
              </a:rPr>
              <a:t>secretions from sores, pustulant discharge); after diaper changing; after handling soiled items such as garbage, mops,</a:t>
            </a:r>
          </a:p>
          <a:p>
            <a:r>
              <a:rPr lang="en-US" sz="2000" dirty="0">
                <a:latin typeface="TimesNewRoman"/>
              </a:rPr>
              <a:t>cloths and clothing; after being outdoors; after handling animals or animal cages; and after removing disposable</a:t>
            </a:r>
          </a:p>
          <a:p>
            <a:r>
              <a:rPr lang="en-US" sz="2000" dirty="0">
                <a:latin typeface="TimesNewRoman"/>
              </a:rPr>
              <a:t>gloves. The use of hand sanitizing products does not replace the requirement for handwashing. However, except for</a:t>
            </a:r>
          </a:p>
          <a:p>
            <a:r>
              <a:rPr lang="en-US" sz="2000" dirty="0">
                <a:latin typeface="TimesNewRoman"/>
              </a:rPr>
              <a:t>diapering, food preparation, and food service, hand sanitizing products may be used in lieu of handwashing while an</a:t>
            </a:r>
          </a:p>
          <a:p>
            <a:r>
              <a:rPr lang="en-US" sz="2000" dirty="0">
                <a:latin typeface="TimesNewRoman"/>
              </a:rPr>
              <a:t>employee is supervising children outdoors if hands are washed upon returning indoors.</a:t>
            </a:r>
          </a:p>
          <a:p>
            <a:endParaRPr lang="en-US" sz="2000" dirty="0">
              <a:latin typeface="TimesNewRoman"/>
            </a:endParaRPr>
          </a:p>
          <a:p>
            <a:r>
              <a:rPr lang="en-US" sz="2000" b="1" dirty="0">
                <a:latin typeface="TimesNewRoman"/>
              </a:rPr>
              <a:t>Children shall wash hands</a:t>
            </a:r>
            <a:r>
              <a:rPr lang="en-US" sz="2000" dirty="0">
                <a:latin typeface="TimesNewRoman"/>
              </a:rPr>
              <a:t> upon arrival at the child care center; after each diaper change or visit to the toilet;</a:t>
            </a:r>
          </a:p>
          <a:p>
            <a:r>
              <a:rPr lang="en-US" sz="2000" dirty="0">
                <a:latin typeface="TimesNewRoman"/>
              </a:rPr>
              <a:t>before eating meals or snacks; before and after water play; after outdoor activity; and after handling animals or</a:t>
            </a:r>
          </a:p>
          <a:p>
            <a:r>
              <a:rPr lang="en-US" sz="2000" dirty="0">
                <a:latin typeface="TimesNewRoman"/>
              </a:rPr>
              <a:t>animal cages. Except for diapering and before eating meals or snacks, hand sanitizing products may be used in lieu</a:t>
            </a:r>
          </a:p>
          <a:p>
            <a:r>
              <a:rPr lang="en-US" sz="2000" dirty="0">
                <a:latin typeface="TimesNewRoman"/>
              </a:rPr>
              <a:t>of handwashing while children are outdoors if hands are washed upon returning indoors.</a:t>
            </a:r>
            <a:endParaRPr lang="en-US" sz="2000" dirty="0"/>
          </a:p>
        </p:txBody>
      </p:sp>
    </p:spTree>
    <p:extLst>
      <p:ext uri="{BB962C8B-B14F-4D97-AF65-F5344CB8AC3E}">
        <p14:creationId xmlns:p14="http://schemas.microsoft.com/office/powerpoint/2010/main" val="97911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1625" t="16250" r="22489" b="11250"/>
          <a:stretch>
            <a:fillRect/>
          </a:stretch>
        </p:blipFill>
        <p:spPr bwMode="auto">
          <a:xfrm>
            <a:off x="1905001" y="381001"/>
            <a:ext cx="8382000" cy="6477000"/>
          </a:xfrm>
          <a:prstGeom prst="rect">
            <a:avLst/>
          </a:prstGeom>
          <a:noFill/>
          <a:ln w="9525">
            <a:noFill/>
            <a:miter lim="800000"/>
            <a:headEnd/>
            <a:tailEnd/>
          </a:ln>
        </p:spPr>
      </p:pic>
    </p:spTree>
    <p:extLst>
      <p:ext uri="{BB962C8B-B14F-4D97-AF65-F5344CB8AC3E}">
        <p14:creationId xmlns:p14="http://schemas.microsoft.com/office/powerpoint/2010/main" val="1136512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13CA-02A5-4643-8A07-DBF064AE21E1}"/>
              </a:ext>
            </a:extLst>
          </p:cNvPr>
          <p:cNvSpPr>
            <a:spLocks noGrp="1"/>
          </p:cNvSpPr>
          <p:nvPr>
            <p:ph type="title"/>
          </p:nvPr>
        </p:nvSpPr>
        <p:spPr>
          <a:xfrm>
            <a:off x="838200" y="2542480"/>
            <a:ext cx="10515600" cy="3313538"/>
          </a:xfrm>
        </p:spPr>
        <p:txBody>
          <a:bodyPr>
            <a:normAutofit fontScale="90000"/>
          </a:bodyPr>
          <a:lstStyle/>
          <a:p>
            <a:pPr algn="ctr"/>
            <a:br>
              <a:rPr lang="en-US" b="1" dirty="0"/>
            </a:br>
            <a:br>
              <a:rPr lang="en-US" b="1" dirty="0"/>
            </a:br>
            <a:br>
              <a:rPr lang="en-US" b="1" dirty="0"/>
            </a:br>
            <a:r>
              <a:rPr lang="en-US" b="1" dirty="0"/>
              <a:t>Now You Decide</a:t>
            </a:r>
            <a:br>
              <a:rPr lang="en-US" b="1" dirty="0"/>
            </a:br>
            <a:br>
              <a:rPr lang="en-US" b="1" dirty="0"/>
            </a:br>
            <a:r>
              <a:rPr lang="en-US" b="1" dirty="0"/>
              <a:t>Adequate or Not?</a:t>
            </a:r>
            <a:br>
              <a:rPr lang="en-US" dirty="0"/>
            </a:br>
            <a:br>
              <a:rPr lang="en-US" dirty="0"/>
            </a:br>
            <a:endParaRPr lang="en-US" dirty="0"/>
          </a:p>
        </p:txBody>
      </p:sp>
    </p:spTree>
    <p:extLst>
      <p:ext uri="{BB962C8B-B14F-4D97-AF65-F5344CB8AC3E}">
        <p14:creationId xmlns:p14="http://schemas.microsoft.com/office/powerpoint/2010/main" val="2912996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570" t="16250" r="24597" b="10000"/>
          <a:stretch>
            <a:fillRect/>
          </a:stretch>
        </p:blipFill>
        <p:spPr bwMode="auto">
          <a:xfrm>
            <a:off x="2278781" y="685800"/>
            <a:ext cx="8229600" cy="5486400"/>
          </a:xfrm>
          <a:prstGeom prst="rect">
            <a:avLst/>
          </a:prstGeom>
          <a:noFill/>
          <a:ln w="9525">
            <a:noFill/>
            <a:miter lim="800000"/>
            <a:headEnd/>
            <a:tailEnd/>
          </a:ln>
        </p:spPr>
      </p:pic>
      <p:sp>
        <p:nvSpPr>
          <p:cNvPr id="3" name="Rectangle: Top Corners Snipped 2"/>
          <p:cNvSpPr/>
          <p:nvPr/>
        </p:nvSpPr>
        <p:spPr>
          <a:xfrm>
            <a:off x="4991100" y="2743200"/>
            <a:ext cx="2209800" cy="6858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Diaper Changing Table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442" y="1524000"/>
            <a:ext cx="1299151" cy="838581"/>
          </a:xfrm>
          <a:prstGeom prst="rect">
            <a:avLst/>
          </a:prstGeom>
        </p:spPr>
      </p:pic>
      <p:sp>
        <p:nvSpPr>
          <p:cNvPr id="8" name="Rectangle: Single Corner Rounded 7"/>
          <p:cNvSpPr/>
          <p:nvPr/>
        </p:nvSpPr>
        <p:spPr>
          <a:xfrm>
            <a:off x="8715477" y="1397618"/>
            <a:ext cx="1371823" cy="838582"/>
          </a:xfrm>
          <a:prstGeom prst="round1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Infant food/bottle  storage</a:t>
            </a:r>
          </a:p>
        </p:txBody>
      </p:sp>
      <p:sp>
        <p:nvSpPr>
          <p:cNvPr id="9" name="TextBox 8"/>
          <p:cNvSpPr txBox="1"/>
          <p:nvPr/>
        </p:nvSpPr>
        <p:spPr>
          <a:xfrm>
            <a:off x="5105400" y="1524000"/>
            <a:ext cx="2209800" cy="381000"/>
          </a:xfrm>
          <a:prstGeom prst="rect">
            <a:avLst/>
          </a:prstGeom>
          <a:noFill/>
        </p:spPr>
        <p:txBody>
          <a:bodyPr wrap="square" rtlCol="0">
            <a:spAutoFit/>
          </a:bodyPr>
          <a:lstStyle/>
          <a:p>
            <a:r>
              <a:rPr lang="en-US" b="1" dirty="0"/>
              <a:t>Infant Classroom</a:t>
            </a:r>
          </a:p>
        </p:txBody>
      </p:sp>
      <p:sp>
        <p:nvSpPr>
          <p:cNvPr id="10" name="AutoShape 2">
            <a:extLst>
              <a:ext uri="{FF2B5EF4-FFF2-40B4-BE49-F238E27FC236}">
                <a16:creationId xmlns:a16="http://schemas.microsoft.com/office/drawing/2014/main" id="{7F135BDA-A8AE-4801-A147-63AF97AFA16D}"/>
              </a:ext>
            </a:extLst>
          </p:cNvPr>
          <p:cNvSpPr>
            <a:spLocks noChangeAspect="1" noChangeArrowheads="1"/>
          </p:cNvSpPr>
          <p:nvPr/>
        </p:nvSpPr>
        <p:spPr bwMode="auto">
          <a:xfrm>
            <a:off x="1058333" y="1727200"/>
            <a:ext cx="1591733" cy="1591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Text&#10;&#10;Description automatically generated">
            <a:extLst>
              <a:ext uri="{FF2B5EF4-FFF2-40B4-BE49-F238E27FC236}">
                <a16:creationId xmlns:a16="http://schemas.microsoft.com/office/drawing/2014/main" id="{2D50B5B3-0595-43D6-B845-AF68106F862D}"/>
              </a:ext>
            </a:extLst>
          </p:cNvPr>
          <p:cNvPicPr>
            <a:picLocks noChangeAspect="1"/>
          </p:cNvPicPr>
          <p:nvPr/>
        </p:nvPicPr>
        <p:blipFill rotWithShape="1">
          <a:blip r:embed="rId4">
            <a:extLst>
              <a:ext uri="{28A0092B-C50C-407E-A947-70E740481C1C}">
                <a14:useLocalDpi xmlns:a14="http://schemas.microsoft.com/office/drawing/2010/main" val="0"/>
              </a:ext>
            </a:extLst>
          </a:blip>
          <a:srcRect l="15958" t="4405" r="10230" b="7327"/>
          <a:stretch/>
        </p:blipFill>
        <p:spPr>
          <a:xfrm>
            <a:off x="7888911" y="1459237"/>
            <a:ext cx="780106" cy="838582"/>
          </a:xfrm>
          <a:prstGeom prst="rect">
            <a:avLst/>
          </a:prstGeom>
        </p:spPr>
      </p:pic>
      <p:pic>
        <p:nvPicPr>
          <p:cNvPr id="15" name="Picture 14">
            <a:extLst>
              <a:ext uri="{FF2B5EF4-FFF2-40B4-BE49-F238E27FC236}">
                <a16:creationId xmlns:a16="http://schemas.microsoft.com/office/drawing/2014/main" id="{5F45E6B6-4A19-4752-8392-D2CEAA4AEB7A}"/>
              </a:ext>
            </a:extLst>
          </p:cNvPr>
          <p:cNvPicPr>
            <a:picLocks noChangeAspect="1"/>
          </p:cNvPicPr>
          <p:nvPr/>
        </p:nvPicPr>
        <p:blipFill rotWithShape="1">
          <a:blip r:embed="rId5">
            <a:extLst>
              <a:ext uri="{28A0092B-C50C-407E-A947-70E740481C1C}">
                <a14:useLocalDpi xmlns:a14="http://schemas.microsoft.com/office/drawing/2010/main" val="0"/>
              </a:ext>
            </a:extLst>
          </a:blip>
          <a:srcRect l="11025" t="7670" r="15340"/>
          <a:stretch/>
        </p:blipFill>
        <p:spPr>
          <a:xfrm flipH="1">
            <a:off x="8683762" y="3995650"/>
            <a:ext cx="1219200" cy="1528762"/>
          </a:xfrm>
          <a:prstGeom prst="rect">
            <a:avLst/>
          </a:prstGeom>
        </p:spPr>
      </p:pic>
    </p:spTree>
    <p:extLst>
      <p:ext uri="{BB962C8B-B14F-4D97-AF65-F5344CB8AC3E}">
        <p14:creationId xmlns:p14="http://schemas.microsoft.com/office/powerpoint/2010/main" val="4145505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570" t="16250" r="24597" b="10000"/>
          <a:stretch>
            <a:fillRect/>
          </a:stretch>
        </p:blipFill>
        <p:spPr bwMode="auto">
          <a:xfrm>
            <a:off x="1981200" y="541176"/>
            <a:ext cx="8229600" cy="5486400"/>
          </a:xfrm>
          <a:prstGeom prst="rect">
            <a:avLst/>
          </a:prstGeom>
          <a:noFill/>
          <a:ln w="9525">
            <a:noFill/>
            <a:miter lim="800000"/>
            <a:headEnd/>
            <a:tailEnd/>
          </a:ln>
        </p:spPr>
      </p:pic>
      <p:sp>
        <p:nvSpPr>
          <p:cNvPr id="3" name="Rectangle: Top Corners Snipped 2"/>
          <p:cNvSpPr/>
          <p:nvPr/>
        </p:nvSpPr>
        <p:spPr>
          <a:xfrm>
            <a:off x="4953000" y="2520434"/>
            <a:ext cx="1981200" cy="763942"/>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Diaper Changing Table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321" y="4382585"/>
            <a:ext cx="1299151" cy="83858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2514600" y="1276066"/>
            <a:ext cx="1253804" cy="1219200"/>
          </a:xfrm>
          <a:prstGeom prst="rect">
            <a:avLst/>
          </a:prstGeom>
        </p:spPr>
      </p:pic>
      <p:sp>
        <p:nvSpPr>
          <p:cNvPr id="8" name="Rectangle: Single Corner Rounded 7"/>
          <p:cNvSpPr/>
          <p:nvPr/>
        </p:nvSpPr>
        <p:spPr>
          <a:xfrm>
            <a:off x="8686800" y="1428466"/>
            <a:ext cx="1066800" cy="914400"/>
          </a:xfrm>
          <a:prstGeom prst="round1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Bulk Food Storage</a:t>
            </a:r>
          </a:p>
        </p:txBody>
      </p:sp>
      <p:sp>
        <p:nvSpPr>
          <p:cNvPr id="4" name="TextBox 3"/>
          <p:cNvSpPr txBox="1"/>
          <p:nvPr/>
        </p:nvSpPr>
        <p:spPr>
          <a:xfrm>
            <a:off x="6529995" y="3944719"/>
            <a:ext cx="3223605" cy="369332"/>
          </a:xfrm>
          <a:prstGeom prst="rect">
            <a:avLst/>
          </a:prstGeom>
          <a:noFill/>
        </p:spPr>
        <p:txBody>
          <a:bodyPr wrap="square" rtlCol="0">
            <a:spAutoFit/>
          </a:bodyPr>
          <a:lstStyle/>
          <a:p>
            <a:r>
              <a:rPr lang="en-US" dirty="0"/>
              <a:t> </a:t>
            </a:r>
            <a:r>
              <a:rPr lang="en-US" b="1" dirty="0"/>
              <a:t>“Classroom handwashing Sink”</a:t>
            </a:r>
          </a:p>
        </p:txBody>
      </p:sp>
      <p:sp>
        <p:nvSpPr>
          <p:cNvPr id="6" name="TextBox 5"/>
          <p:cNvSpPr txBox="1"/>
          <p:nvPr/>
        </p:nvSpPr>
        <p:spPr>
          <a:xfrm>
            <a:off x="5133393" y="1524000"/>
            <a:ext cx="2209800" cy="381000"/>
          </a:xfrm>
          <a:prstGeom prst="rect">
            <a:avLst/>
          </a:prstGeom>
          <a:noFill/>
        </p:spPr>
        <p:txBody>
          <a:bodyPr wrap="square" rtlCol="0">
            <a:spAutoFit/>
          </a:bodyPr>
          <a:lstStyle/>
          <a:p>
            <a:r>
              <a:rPr lang="en-US" b="1" dirty="0"/>
              <a:t>Toddler Classroom</a:t>
            </a:r>
          </a:p>
        </p:txBody>
      </p:sp>
      <p:sp>
        <p:nvSpPr>
          <p:cNvPr id="9" name="Rectangle: Top Corners Snipped 8">
            <a:extLst>
              <a:ext uri="{FF2B5EF4-FFF2-40B4-BE49-F238E27FC236}">
                <a16:creationId xmlns:a16="http://schemas.microsoft.com/office/drawing/2014/main" id="{E08BC4B8-FC50-3CCE-E669-814DDFC1CE71}"/>
              </a:ext>
            </a:extLst>
          </p:cNvPr>
          <p:cNvSpPr/>
          <p:nvPr/>
        </p:nvSpPr>
        <p:spPr>
          <a:xfrm>
            <a:off x="2476500" y="3429000"/>
            <a:ext cx="1358382" cy="619318"/>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play table</a:t>
            </a:r>
          </a:p>
        </p:txBody>
      </p:sp>
    </p:spTree>
    <p:extLst>
      <p:ext uri="{BB962C8B-B14F-4D97-AF65-F5344CB8AC3E}">
        <p14:creationId xmlns:p14="http://schemas.microsoft.com/office/powerpoint/2010/main" val="25988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1625" t="15000" r="38653" b="12500"/>
          <a:stretch>
            <a:fillRect/>
          </a:stretch>
        </p:blipFill>
        <p:spPr bwMode="auto">
          <a:xfrm>
            <a:off x="2667000" y="324678"/>
            <a:ext cx="7315200" cy="6553200"/>
          </a:xfrm>
          <a:prstGeom prst="rect">
            <a:avLst/>
          </a:prstGeom>
          <a:noFill/>
          <a:ln w="9525">
            <a:noFill/>
            <a:miter lim="800000"/>
            <a:headEnd/>
            <a:tailEnd/>
          </a:ln>
        </p:spPr>
      </p:pic>
      <p:sp>
        <p:nvSpPr>
          <p:cNvPr id="3" name="Rectangle 2"/>
          <p:cNvSpPr/>
          <p:nvPr/>
        </p:nvSpPr>
        <p:spPr>
          <a:xfrm>
            <a:off x="4495800" y="3505200"/>
            <a:ext cx="1981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3 </a:t>
            </a:r>
            <a:r>
              <a:rPr lang="en-US" dirty="0" err="1"/>
              <a:t>yr</a:t>
            </a:r>
            <a:r>
              <a:rPr lang="en-US" dirty="0"/>
              <a:t> old</a:t>
            </a:r>
          </a:p>
        </p:txBody>
      </p:sp>
      <p:sp>
        <p:nvSpPr>
          <p:cNvPr id="4" name="Rectangle 3"/>
          <p:cNvSpPr/>
          <p:nvPr/>
        </p:nvSpPr>
        <p:spPr>
          <a:xfrm rot="5400000">
            <a:off x="8039100" y="3086100"/>
            <a:ext cx="1981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Food Prep area</a:t>
            </a:r>
          </a:p>
        </p:txBody>
      </p:sp>
      <p:sp>
        <p:nvSpPr>
          <p:cNvPr id="5" name="Rectangle: Top Corners Snipped 4"/>
          <p:cNvSpPr/>
          <p:nvPr/>
        </p:nvSpPr>
        <p:spPr>
          <a:xfrm>
            <a:off x="5257800" y="914400"/>
            <a:ext cx="1600200" cy="45720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Diaper Changing Table</a:t>
            </a:r>
          </a:p>
        </p:txBody>
      </p:sp>
    </p:spTree>
    <p:extLst>
      <p:ext uri="{BB962C8B-B14F-4D97-AF65-F5344CB8AC3E}">
        <p14:creationId xmlns:p14="http://schemas.microsoft.com/office/powerpoint/2010/main" val="290599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3031" t="15000" r="35139" b="11250"/>
          <a:stretch>
            <a:fillRect/>
          </a:stretch>
        </p:blipFill>
        <p:spPr bwMode="auto">
          <a:xfrm>
            <a:off x="2362200" y="1"/>
            <a:ext cx="8077200" cy="7117385"/>
          </a:xfrm>
          <a:prstGeom prst="rect">
            <a:avLst/>
          </a:prstGeom>
          <a:noFill/>
          <a:ln w="9525">
            <a:noFill/>
            <a:miter lim="800000"/>
            <a:headEnd/>
            <a:tailEnd/>
          </a:ln>
        </p:spPr>
      </p:pic>
      <p:sp>
        <p:nvSpPr>
          <p:cNvPr id="3" name="Rectangle 2"/>
          <p:cNvSpPr/>
          <p:nvPr/>
        </p:nvSpPr>
        <p:spPr>
          <a:xfrm>
            <a:off x="3401660" y="3429000"/>
            <a:ext cx="1084028" cy="1073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Bulk Food Storage area</a:t>
            </a:r>
          </a:p>
        </p:txBody>
      </p:sp>
      <p:pic>
        <p:nvPicPr>
          <p:cNvPr id="4" name="Picture 3" descr="Text&#10;&#10;Description automatically generated">
            <a:extLst>
              <a:ext uri="{FF2B5EF4-FFF2-40B4-BE49-F238E27FC236}">
                <a16:creationId xmlns:a16="http://schemas.microsoft.com/office/drawing/2014/main" id="{1C7BBFA6-E49C-EDC8-DB12-02617EA6BD11}"/>
              </a:ext>
            </a:extLst>
          </p:cNvPr>
          <p:cNvPicPr>
            <a:picLocks noChangeAspect="1"/>
          </p:cNvPicPr>
          <p:nvPr/>
        </p:nvPicPr>
        <p:blipFill rotWithShape="1">
          <a:blip r:embed="rId3">
            <a:extLst>
              <a:ext uri="{28A0092B-C50C-407E-A947-70E740481C1C}">
                <a14:useLocalDpi xmlns:a14="http://schemas.microsoft.com/office/drawing/2010/main" val="0"/>
              </a:ext>
            </a:extLst>
          </a:blip>
          <a:srcRect l="15958" t="4405" r="10230" b="7327"/>
          <a:stretch/>
        </p:blipFill>
        <p:spPr>
          <a:xfrm>
            <a:off x="3401660" y="2515773"/>
            <a:ext cx="780106" cy="838582"/>
          </a:xfrm>
          <a:prstGeom prst="rect">
            <a:avLst/>
          </a:prstGeom>
        </p:spPr>
      </p:pic>
    </p:spTree>
    <p:extLst>
      <p:ext uri="{BB962C8B-B14F-4D97-AF65-F5344CB8AC3E}">
        <p14:creationId xmlns:p14="http://schemas.microsoft.com/office/powerpoint/2010/main" val="807875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41A2-19E7-093C-E9B4-1835B08E28D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B7EA998-F2EF-FBFB-6F61-3074ACCA360B}"/>
              </a:ext>
            </a:extLst>
          </p:cNvPr>
          <p:cNvPicPr/>
          <p:nvPr/>
        </p:nvPicPr>
        <p:blipFill>
          <a:blip r:embed="rId2" cstate="print"/>
          <a:srcRect l="17570" t="16250" r="24597" b="10000"/>
          <a:stretch>
            <a:fillRect/>
          </a:stretch>
        </p:blipFill>
        <p:spPr bwMode="auto">
          <a:xfrm>
            <a:off x="2027413" y="-74645"/>
            <a:ext cx="8229600" cy="5486400"/>
          </a:xfrm>
          <a:prstGeom prst="rect">
            <a:avLst/>
          </a:prstGeom>
          <a:noFill/>
          <a:ln w="9525">
            <a:noFill/>
            <a:miter lim="800000"/>
            <a:headEnd/>
            <a:tailEnd/>
          </a:ln>
        </p:spPr>
      </p:pic>
      <p:sp>
        <p:nvSpPr>
          <p:cNvPr id="8" name="Rectangle: Single Corner Rounded 7">
            <a:extLst>
              <a:ext uri="{FF2B5EF4-FFF2-40B4-BE49-F238E27FC236}">
                <a16:creationId xmlns:a16="http://schemas.microsoft.com/office/drawing/2014/main" id="{3C1DDFB7-E64B-113B-6DF8-B25F21187019}"/>
              </a:ext>
            </a:extLst>
          </p:cNvPr>
          <p:cNvSpPr/>
          <p:nvPr/>
        </p:nvSpPr>
        <p:spPr>
          <a:xfrm>
            <a:off x="8405936" y="735773"/>
            <a:ext cx="1371823" cy="997339"/>
          </a:xfrm>
          <a:prstGeom prst="round1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Lunches from home storage only</a:t>
            </a:r>
          </a:p>
        </p:txBody>
      </p:sp>
      <p:sp>
        <p:nvSpPr>
          <p:cNvPr id="10" name="AutoShape 2">
            <a:extLst>
              <a:ext uri="{FF2B5EF4-FFF2-40B4-BE49-F238E27FC236}">
                <a16:creationId xmlns:a16="http://schemas.microsoft.com/office/drawing/2014/main" id="{EDB3040F-88AA-CFB8-20B1-D2A375ECB56D}"/>
              </a:ext>
            </a:extLst>
          </p:cNvPr>
          <p:cNvSpPr>
            <a:spLocks noChangeAspect="1" noChangeArrowheads="1"/>
          </p:cNvSpPr>
          <p:nvPr/>
        </p:nvSpPr>
        <p:spPr bwMode="auto">
          <a:xfrm>
            <a:off x="1058333" y="1727200"/>
            <a:ext cx="1591733" cy="1591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Text&#10;&#10;Description automatically generated">
            <a:extLst>
              <a:ext uri="{FF2B5EF4-FFF2-40B4-BE49-F238E27FC236}">
                <a16:creationId xmlns:a16="http://schemas.microsoft.com/office/drawing/2014/main" id="{0C09516E-C4CE-7C53-A4AE-690296A41F8D}"/>
              </a:ext>
            </a:extLst>
          </p:cNvPr>
          <p:cNvPicPr>
            <a:picLocks noChangeAspect="1"/>
          </p:cNvPicPr>
          <p:nvPr/>
        </p:nvPicPr>
        <p:blipFill rotWithShape="1">
          <a:blip r:embed="rId3">
            <a:extLst>
              <a:ext uri="{28A0092B-C50C-407E-A947-70E740481C1C}">
                <a14:useLocalDpi xmlns:a14="http://schemas.microsoft.com/office/drawing/2010/main" val="0"/>
              </a:ext>
            </a:extLst>
          </a:blip>
          <a:srcRect l="15958" t="4405" r="10230" b="7327"/>
          <a:stretch/>
        </p:blipFill>
        <p:spPr>
          <a:xfrm>
            <a:off x="7536629" y="815151"/>
            <a:ext cx="780106" cy="838582"/>
          </a:xfrm>
          <a:prstGeom prst="rect">
            <a:avLst/>
          </a:prstGeom>
        </p:spPr>
      </p:pic>
      <p:pic>
        <p:nvPicPr>
          <p:cNvPr id="4" name="Picture 3">
            <a:extLst>
              <a:ext uri="{FF2B5EF4-FFF2-40B4-BE49-F238E27FC236}">
                <a16:creationId xmlns:a16="http://schemas.microsoft.com/office/drawing/2014/main" id="{F3CF3CFD-5468-D476-A8D9-F9557E422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23774" y="2590419"/>
            <a:ext cx="1299151" cy="838581"/>
          </a:xfrm>
          <a:prstGeom prst="rect">
            <a:avLst/>
          </a:prstGeom>
        </p:spPr>
      </p:pic>
      <p:sp>
        <p:nvSpPr>
          <p:cNvPr id="6" name="Rectangle 5">
            <a:extLst>
              <a:ext uri="{FF2B5EF4-FFF2-40B4-BE49-F238E27FC236}">
                <a16:creationId xmlns:a16="http://schemas.microsoft.com/office/drawing/2014/main" id="{AB8C9CC9-460A-3539-AFA0-59B0D0F21BAF}"/>
              </a:ext>
            </a:extLst>
          </p:cNvPr>
          <p:cNvSpPr/>
          <p:nvPr/>
        </p:nvSpPr>
        <p:spPr>
          <a:xfrm>
            <a:off x="8795994" y="5007121"/>
            <a:ext cx="2922037" cy="5912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Is Food Prep Area Required?</a:t>
            </a:r>
          </a:p>
          <a:p>
            <a:pPr algn="ctr"/>
            <a:r>
              <a:rPr lang="en-US" dirty="0"/>
              <a:t>Is this ideal?</a:t>
            </a:r>
          </a:p>
        </p:txBody>
      </p:sp>
      <p:pic>
        <p:nvPicPr>
          <p:cNvPr id="1026" name="Picture 2" descr="Why Bathroom Breaks Are Making Schools Less Safe and a Solution to Consider">
            <a:extLst>
              <a:ext uri="{FF2B5EF4-FFF2-40B4-BE49-F238E27FC236}">
                <a16:creationId xmlns:a16="http://schemas.microsoft.com/office/drawing/2014/main" id="{15857FF1-CC93-4B6D-7780-E75715F22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623" y="4936908"/>
            <a:ext cx="2881639" cy="192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30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2755F-7BD2-0A34-48D6-BAEB5928C4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137105F-5695-1A2F-683F-5808EEA8684E}"/>
              </a:ext>
            </a:extLst>
          </p:cNvPr>
          <p:cNvPicPr/>
          <p:nvPr/>
        </p:nvPicPr>
        <p:blipFill>
          <a:blip r:embed="rId2" cstate="print"/>
          <a:srcRect l="17570" t="16250" r="24597" b="10000"/>
          <a:stretch>
            <a:fillRect/>
          </a:stretch>
        </p:blipFill>
        <p:spPr bwMode="auto">
          <a:xfrm>
            <a:off x="3501092" y="-18798"/>
            <a:ext cx="8229600" cy="5486400"/>
          </a:xfrm>
          <a:prstGeom prst="rect">
            <a:avLst/>
          </a:prstGeom>
          <a:noFill/>
          <a:ln w="9525">
            <a:noFill/>
            <a:miter lim="800000"/>
            <a:headEnd/>
            <a:tailEnd/>
          </a:ln>
        </p:spPr>
      </p:pic>
      <p:sp>
        <p:nvSpPr>
          <p:cNvPr id="8" name="Rectangle: Single Corner Rounded 7">
            <a:extLst>
              <a:ext uri="{FF2B5EF4-FFF2-40B4-BE49-F238E27FC236}">
                <a16:creationId xmlns:a16="http://schemas.microsoft.com/office/drawing/2014/main" id="{EA145032-F76B-D300-A13B-EFEAF1C50483}"/>
              </a:ext>
            </a:extLst>
          </p:cNvPr>
          <p:cNvSpPr/>
          <p:nvPr/>
        </p:nvSpPr>
        <p:spPr>
          <a:xfrm>
            <a:off x="3944071" y="746899"/>
            <a:ext cx="1371823" cy="838582"/>
          </a:xfrm>
          <a:prstGeom prst="round1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Lunches from home</a:t>
            </a:r>
          </a:p>
        </p:txBody>
      </p:sp>
      <p:sp>
        <p:nvSpPr>
          <p:cNvPr id="10" name="AutoShape 2">
            <a:extLst>
              <a:ext uri="{FF2B5EF4-FFF2-40B4-BE49-F238E27FC236}">
                <a16:creationId xmlns:a16="http://schemas.microsoft.com/office/drawing/2014/main" id="{ABCF84B6-139E-9FAC-107B-992473856312}"/>
              </a:ext>
            </a:extLst>
          </p:cNvPr>
          <p:cNvSpPr>
            <a:spLocks noChangeAspect="1" noChangeArrowheads="1"/>
          </p:cNvSpPr>
          <p:nvPr/>
        </p:nvSpPr>
        <p:spPr bwMode="auto">
          <a:xfrm>
            <a:off x="1058333" y="1727200"/>
            <a:ext cx="1591733" cy="1591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Text&#10;&#10;Description automatically generated">
            <a:extLst>
              <a:ext uri="{FF2B5EF4-FFF2-40B4-BE49-F238E27FC236}">
                <a16:creationId xmlns:a16="http://schemas.microsoft.com/office/drawing/2014/main" id="{A9ADD734-2F10-597F-2801-8E1CBC8744CD}"/>
              </a:ext>
            </a:extLst>
          </p:cNvPr>
          <p:cNvPicPr>
            <a:picLocks noChangeAspect="1"/>
          </p:cNvPicPr>
          <p:nvPr/>
        </p:nvPicPr>
        <p:blipFill rotWithShape="1">
          <a:blip r:embed="rId3">
            <a:extLst>
              <a:ext uri="{28A0092B-C50C-407E-A947-70E740481C1C}">
                <a14:useLocalDpi xmlns:a14="http://schemas.microsoft.com/office/drawing/2010/main" val="0"/>
              </a:ext>
            </a:extLst>
          </a:blip>
          <a:srcRect l="15958" t="4405" r="10230" b="7327"/>
          <a:stretch/>
        </p:blipFill>
        <p:spPr>
          <a:xfrm>
            <a:off x="3944071" y="1585481"/>
            <a:ext cx="780106" cy="838582"/>
          </a:xfrm>
          <a:prstGeom prst="rect">
            <a:avLst/>
          </a:prstGeom>
        </p:spPr>
      </p:pic>
      <p:sp>
        <p:nvSpPr>
          <p:cNvPr id="3" name="Rectangle 2">
            <a:extLst>
              <a:ext uri="{FF2B5EF4-FFF2-40B4-BE49-F238E27FC236}">
                <a16:creationId xmlns:a16="http://schemas.microsoft.com/office/drawing/2014/main" id="{C87C6FFD-3C63-91C8-6A38-A79B663A992D}"/>
              </a:ext>
            </a:extLst>
          </p:cNvPr>
          <p:cNvSpPr/>
          <p:nvPr/>
        </p:nvSpPr>
        <p:spPr>
          <a:xfrm>
            <a:off x="8162729" y="3775479"/>
            <a:ext cx="2922037"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Is Food Prep Area Required?</a:t>
            </a:r>
          </a:p>
        </p:txBody>
      </p:sp>
      <p:pic>
        <p:nvPicPr>
          <p:cNvPr id="2050" name="Picture 2" descr="Why Bathroom Breaks Are Making Schools Less Safe and a Solution to Consider">
            <a:extLst>
              <a:ext uri="{FF2B5EF4-FFF2-40B4-BE49-F238E27FC236}">
                <a16:creationId xmlns:a16="http://schemas.microsoft.com/office/drawing/2014/main" id="{061F4999-1B8A-2D18-535B-01FCA9E533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356" y="4708757"/>
            <a:ext cx="3163076" cy="173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588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1143000"/>
          </a:xfrm>
        </p:spPr>
        <p:txBody>
          <a:bodyPr>
            <a:normAutofit/>
          </a:bodyPr>
          <a:lstStyle/>
          <a:p>
            <a:pPr algn="ctr"/>
            <a:r>
              <a:rPr lang="en-US" dirty="0"/>
              <a:t>Special Needs Classrooms</a:t>
            </a:r>
          </a:p>
        </p:txBody>
      </p:sp>
      <p:sp>
        <p:nvSpPr>
          <p:cNvPr id="25602" name="Rectangle 2"/>
          <p:cNvSpPr>
            <a:spLocks noChangeArrowheads="1"/>
          </p:cNvSpPr>
          <p:nvPr/>
        </p:nvSpPr>
        <p:spPr bwMode="auto">
          <a:xfrm>
            <a:off x="2057400" y="3833813"/>
            <a:ext cx="8001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en-US" sz="1600" b="1" dirty="0">
              <a:latin typeface="Arial Rounded MT Bold" pitchFamily="34" charset="0"/>
              <a:ea typeface="Times New Roman" pitchFamily="18" charset="0"/>
              <a:cs typeface="Arial" pitchFamily="34" charset="0"/>
            </a:endParaRPr>
          </a:p>
          <a:p>
            <a:pPr algn="just" fontAlgn="base">
              <a:spcBef>
                <a:spcPct val="0"/>
              </a:spcBef>
              <a:spcAft>
                <a:spcPct val="0"/>
              </a:spcAft>
            </a:pPr>
            <a:r>
              <a:rPr lang="en-US" sz="1600" dirty="0">
                <a:latin typeface="Arial Rounded MT Bold" pitchFamily="34" charset="0"/>
                <a:ea typeface="Times New Roman" pitchFamily="18" charset="0"/>
                <a:cs typeface="Arial" pitchFamily="34" charset="0"/>
              </a:rPr>
              <a:t>.</a:t>
            </a:r>
            <a:endParaRPr lang="en-US" sz="1600" dirty="0">
              <a:latin typeface="Arial Rounded MT Bold" pitchFamily="34" charset="0"/>
              <a:cs typeface="Arial" pitchFamily="34" charset="0"/>
            </a:endParaRPr>
          </a:p>
        </p:txBody>
      </p:sp>
      <p:pic>
        <p:nvPicPr>
          <p:cNvPr id="8" name="Picture 7"/>
          <p:cNvPicPr/>
          <p:nvPr/>
        </p:nvPicPr>
        <p:blipFill>
          <a:blip r:embed="rId2" cstate="print"/>
          <a:srcRect l="31625" t="16250" r="22489" b="11250"/>
          <a:stretch>
            <a:fillRect/>
          </a:stretch>
        </p:blipFill>
        <p:spPr bwMode="auto">
          <a:xfrm>
            <a:off x="2324101" y="1869743"/>
            <a:ext cx="7543799" cy="4953001"/>
          </a:xfrm>
          <a:prstGeom prst="rect">
            <a:avLst/>
          </a:prstGeom>
          <a:noFill/>
          <a:ln w="9525">
            <a:noFill/>
            <a:miter lim="800000"/>
            <a:headEnd/>
            <a:tailEnd/>
          </a:ln>
        </p:spPr>
      </p:pic>
      <p:sp>
        <p:nvSpPr>
          <p:cNvPr id="7" name="TextBox 6"/>
          <p:cNvSpPr txBox="1"/>
          <p:nvPr/>
        </p:nvSpPr>
        <p:spPr>
          <a:xfrm>
            <a:off x="6934200" y="4876800"/>
            <a:ext cx="4038600" cy="646331"/>
          </a:xfrm>
          <a:prstGeom prst="rect">
            <a:avLst/>
          </a:prstGeom>
          <a:noFill/>
        </p:spPr>
        <p:txBody>
          <a:bodyPr wrap="square" rtlCol="0">
            <a:spAutoFit/>
          </a:bodyPr>
          <a:lstStyle/>
          <a:p>
            <a:r>
              <a:rPr lang="en-US" b="1" dirty="0"/>
              <a:t>Special Needs Position Statement</a:t>
            </a:r>
          </a:p>
          <a:p>
            <a:r>
              <a:rPr lang="en-US" b="1" dirty="0"/>
              <a:t>Will need to incorporate in rule change</a:t>
            </a:r>
          </a:p>
        </p:txBody>
      </p:sp>
    </p:spTree>
    <p:extLst>
      <p:ext uri="{BB962C8B-B14F-4D97-AF65-F5344CB8AC3E}">
        <p14:creationId xmlns:p14="http://schemas.microsoft.com/office/powerpoint/2010/main" val="321115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4F2F44-5B12-45ED-AC62-6997534ABEC8}"/>
              </a:ext>
            </a:extLst>
          </p:cNvPr>
          <p:cNvSpPr/>
          <p:nvPr/>
        </p:nvSpPr>
        <p:spPr>
          <a:xfrm>
            <a:off x="627797" y="423081"/>
            <a:ext cx="10959152" cy="5940088"/>
          </a:xfrm>
          <a:prstGeom prst="rect">
            <a:avLst/>
          </a:prstGeom>
        </p:spPr>
        <p:txBody>
          <a:bodyPr wrap="square">
            <a:spAutoFit/>
          </a:bodyPr>
          <a:lstStyle/>
          <a:p>
            <a:pPr algn="ctr"/>
            <a:r>
              <a:rPr lang="it-IT" sz="3200" b="1" dirty="0">
                <a:latin typeface="TimesNewRoman,Bold"/>
              </a:rPr>
              <a:t>15A NCAC 18A .2818 LAVATORIES</a:t>
            </a:r>
          </a:p>
          <a:p>
            <a:endParaRPr lang="it-IT" sz="2400" b="1" dirty="0">
              <a:latin typeface="TimesNewRoman,Bold"/>
            </a:endParaRPr>
          </a:p>
          <a:p>
            <a:pPr marL="457200" indent="-457200">
              <a:buAutoNum type="alphaLcParenBoth"/>
            </a:pPr>
            <a:r>
              <a:rPr lang="en-US" sz="2000" kern="100" dirty="0">
                <a:effectLst/>
                <a:latin typeface="Times New Roman" panose="02020603050405020304" pitchFamily="18" charset="0"/>
                <a:ea typeface="Times New Roman" panose="02020603050405020304" pitchFamily="18" charset="0"/>
              </a:rPr>
              <a:t>In child care centers, lavatories shall be kept clean and in good repair and shall not be used for storage. Lavatories shall be mounted at an appropriate height to accommodate children or otherwise made accessible to children. Water from a handwash lavatory shall not be used for consumption. Lavatories with flush-rimmed sinks or with an attached operable drinking fountain shall not be used for handwashing.</a:t>
            </a:r>
          </a:p>
          <a:p>
            <a:endParaRPr lang="en-US" sz="2000" dirty="0">
              <a:latin typeface="TimesNewRoman"/>
            </a:endParaRPr>
          </a:p>
          <a:p>
            <a:pPr marL="0" marR="0" algn="just">
              <a:spcBef>
                <a:spcPts val="0"/>
              </a:spcBef>
              <a:spcAft>
                <a:spcPts val="0"/>
              </a:spcAft>
            </a:pPr>
            <a:r>
              <a:rPr lang="en-US" sz="2000" dirty="0">
                <a:latin typeface="TimesNewRoman"/>
              </a:rPr>
              <a:t>(b) </a:t>
            </a:r>
            <a:r>
              <a:rPr lang="en-US" sz="2000" dirty="0">
                <a:effectLst/>
                <a:latin typeface="Times New Roman" panose="02020603050405020304" pitchFamily="18" charset="0"/>
                <a:ea typeface="Times New Roman" panose="02020603050405020304" pitchFamily="18" charset="0"/>
              </a:rPr>
              <a:t>Lavatories shall be equipped with hot and cold water or tempered water provided through mixing faucets or pre‑mixing devices which provide water in the temperature range specified in Rule .2815(e) of this Section.</a:t>
            </a:r>
          </a:p>
          <a:p>
            <a:pPr marL="0" marR="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latin typeface="TimesNewRoman"/>
              </a:rPr>
              <a:t>(c) </a:t>
            </a:r>
            <a:r>
              <a:rPr lang="en-US" sz="2000" dirty="0">
                <a:effectLst/>
                <a:latin typeface="Times New Roman" panose="02020603050405020304" pitchFamily="18" charset="0"/>
                <a:ea typeface="Times New Roman" panose="02020603050405020304" pitchFamily="18" charset="0"/>
              </a:rPr>
              <a:t>Lavatories shall be cleaned and disinfected with each change of use, when visibly soiled, and at least daily. Change of use occurs when a handwash lavatory is used outside of its original intent. Change of use includes, but is not limited to, a classroom handwash lavatory used for rinsing toothbrushes, a food preparation handwash lavatory used for toy cleaning, or a classroom handwash lavatory used for diaper changing handwashing. </a:t>
            </a:r>
          </a:p>
          <a:p>
            <a:endParaRPr lang="en-US" sz="2400" dirty="0"/>
          </a:p>
        </p:txBody>
      </p:sp>
    </p:spTree>
    <p:extLst>
      <p:ext uri="{BB962C8B-B14F-4D97-AF65-F5344CB8AC3E}">
        <p14:creationId xmlns:p14="http://schemas.microsoft.com/office/powerpoint/2010/main" val="94833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61116"/>
            <a:ext cx="10515600" cy="1325563"/>
          </a:xfrm>
        </p:spPr>
        <p:txBody>
          <a:bodyPr/>
          <a:lstStyle/>
          <a:p>
            <a:pPr algn="ctr"/>
            <a:r>
              <a:rPr lang="en-US" dirty="0"/>
              <a:t>Diaper Changing Area</a:t>
            </a:r>
          </a:p>
        </p:txBody>
      </p:sp>
      <p:sp>
        <p:nvSpPr>
          <p:cNvPr id="3" name="Rectangle 2"/>
          <p:cNvSpPr/>
          <p:nvPr/>
        </p:nvSpPr>
        <p:spPr>
          <a:xfrm>
            <a:off x="1752600" y="1051561"/>
            <a:ext cx="8686800" cy="5878532"/>
          </a:xfrm>
          <a:prstGeom prst="rect">
            <a:avLst/>
          </a:prstGeom>
        </p:spPr>
        <p:txBody>
          <a:bodyPr wrap="square">
            <a:spAutoFit/>
          </a:bodyPr>
          <a:lstStyle/>
          <a:p>
            <a:pPr algn="ctr"/>
            <a:r>
              <a:rPr lang="en-US" sz="2800" b="1" dirty="0">
                <a:latin typeface="TimesNewRoman,Bold"/>
              </a:rPr>
              <a:t>15A NCAC 18A .2819 DIAPERING AND DIAPER CHANGING FACILITIES</a:t>
            </a:r>
          </a:p>
          <a:p>
            <a:pPr marL="457200" marR="0" indent="-457200" algn="just">
              <a:spcBef>
                <a:spcPts val="0"/>
              </a:spcBef>
              <a:spcAft>
                <a:spcPts val="0"/>
              </a:spcAft>
              <a:buAutoNum type="alphaLcParenBoth"/>
            </a:pPr>
            <a:r>
              <a:rPr lang="en-US" sz="2000" dirty="0">
                <a:effectLst/>
                <a:latin typeface="Times New Roman" panose="02020603050405020304" pitchFamily="18" charset="0"/>
                <a:ea typeface="Times New Roman" panose="02020603050405020304" pitchFamily="18" charset="0"/>
              </a:rPr>
              <a:t>In child care centers, children in diapers shall be changed at stations designated for </a:t>
            </a:r>
            <a:r>
              <a:rPr lang="en-US" sz="2000" b="1" dirty="0">
                <a:effectLst/>
                <a:highlight>
                  <a:srgbClr val="FFFF00"/>
                </a:highlight>
                <a:latin typeface="Times New Roman" panose="02020603050405020304" pitchFamily="18" charset="0"/>
                <a:ea typeface="Times New Roman" panose="02020603050405020304" pitchFamily="18" charset="0"/>
              </a:rPr>
              <a:t>diapering or toileting</a:t>
            </a:r>
            <a:r>
              <a:rPr lang="en-US" sz="2000" dirty="0">
                <a:effectLst/>
                <a:latin typeface="Times New Roman" panose="02020603050405020304" pitchFamily="18" charset="0"/>
                <a:ea typeface="Times New Roman" panose="02020603050405020304" pitchFamily="18" charset="0"/>
              </a:rPr>
              <a:t>. </a:t>
            </a:r>
          </a:p>
          <a:p>
            <a:pPr marR="0"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Each diaper changing station </a:t>
            </a:r>
            <a:r>
              <a:rPr lang="en-US" sz="2000" dirty="0">
                <a:effectLst/>
                <a:highlight>
                  <a:srgbClr val="FFFF00"/>
                </a:highlight>
                <a:latin typeface="Times New Roman" panose="02020603050405020304" pitchFamily="18" charset="0"/>
                <a:ea typeface="Times New Roman" panose="02020603050405020304" pitchFamily="18" charset="0"/>
              </a:rPr>
              <a:t>shall include a handwash lavatory</a:t>
            </a:r>
            <a:r>
              <a:rPr lang="en-US" sz="2000" dirty="0">
                <a:effectLst/>
                <a:latin typeface="Times New Roman" panose="02020603050405020304" pitchFamily="18" charset="0"/>
                <a:ea typeface="Times New Roman" panose="02020603050405020304" pitchFamily="18" charset="0"/>
              </a:rPr>
              <a:t>. </a:t>
            </a:r>
          </a:p>
          <a:p>
            <a:pPr marR="0" algn="just">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For child care centers licensed for fewer than 16 children </a:t>
            </a:r>
            <a:r>
              <a:rPr lang="en-US" sz="2000" dirty="0">
                <a:effectLst/>
                <a:highlight>
                  <a:srgbClr val="FFFF00"/>
                </a:highlight>
                <a:latin typeface="Times New Roman" panose="02020603050405020304" pitchFamily="18" charset="0"/>
                <a:ea typeface="Times New Roman" panose="02020603050405020304" pitchFamily="18" charset="0"/>
              </a:rPr>
              <a:t>and</a:t>
            </a:r>
            <a:r>
              <a:rPr lang="en-US" sz="2000" dirty="0">
                <a:effectLst/>
                <a:latin typeface="Times New Roman" panose="02020603050405020304" pitchFamily="18" charset="0"/>
                <a:ea typeface="Times New Roman" panose="02020603050405020304" pitchFamily="18" charset="0"/>
              </a:rPr>
              <a:t> located in a residence, and for diaper changing areas designated for school age children, a handwash lavatory shall be in or next to the diaper changing area.</a:t>
            </a:r>
            <a:r>
              <a:rPr lang="en-US" sz="2000" dirty="0">
                <a:latin typeface="TimesNewRoman"/>
              </a:rPr>
              <a:t> </a:t>
            </a:r>
          </a:p>
          <a:p>
            <a:pPr marL="457200" indent="-457200">
              <a:buAutoNum type="alphaLcParenBoth"/>
            </a:pPr>
            <a:endParaRPr lang="en-US" sz="2000" dirty="0">
              <a:latin typeface="TimesNewRoman"/>
            </a:endParaRPr>
          </a:p>
          <a:p>
            <a:pPr marL="0" marR="0" algn="just">
              <a:spcBef>
                <a:spcPts val="0"/>
              </a:spcBef>
              <a:spcAft>
                <a:spcPts val="0"/>
              </a:spcAft>
            </a:pPr>
            <a:r>
              <a:rPr lang="en-US" sz="2000" dirty="0">
                <a:latin typeface="TimesNewRoman"/>
              </a:rPr>
              <a:t>(b) </a:t>
            </a:r>
            <a:r>
              <a:rPr lang="en-US" sz="2000" dirty="0">
                <a:effectLst/>
                <a:latin typeface="Times New Roman" panose="02020603050405020304" pitchFamily="18" charset="0"/>
                <a:ea typeface="Times New Roman" panose="02020603050405020304" pitchFamily="18" charset="0"/>
              </a:rPr>
              <a:t>Diapering surfaces shall be made of smooth, intact, nonabsorbent material and shall be kept clean and in good repair. Nothing shall be placed on the diapering surface except for those items required for diapering and the child whose diaper will be changed. If diapering is performed on the floor in a toilet room, then a smooth, intact, nonabsorbent barrier that is clean and in good repair shall be placed on the floor to minimize cross-contamination.</a:t>
            </a:r>
          </a:p>
          <a:p>
            <a:r>
              <a:rPr lang="en-US" sz="2000" dirty="0">
                <a:latin typeface="TimesNewRoman"/>
              </a:rPr>
              <a:t>.</a:t>
            </a:r>
            <a:endParaRPr lang="en-US" sz="2000" dirty="0"/>
          </a:p>
        </p:txBody>
      </p:sp>
    </p:spTree>
    <p:extLst>
      <p:ext uri="{BB962C8B-B14F-4D97-AF65-F5344CB8AC3E}">
        <p14:creationId xmlns:p14="http://schemas.microsoft.com/office/powerpoint/2010/main" val="167202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9798AC-984B-44E7-8CDE-F70128E6E14D}"/>
              </a:ext>
            </a:extLst>
          </p:cNvPr>
          <p:cNvSpPr/>
          <p:nvPr/>
        </p:nvSpPr>
        <p:spPr>
          <a:xfrm>
            <a:off x="723331" y="1451569"/>
            <a:ext cx="10931857" cy="3722429"/>
          </a:xfrm>
          <a:prstGeom prst="rect">
            <a:avLst/>
          </a:prstGeom>
        </p:spPr>
        <p:txBody>
          <a:bodyPr wrap="square">
            <a:spAutoFit/>
          </a:bodyPr>
          <a:lstStyle/>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#24.  Reference .2819(a) Each diaper changing station shall include a hand wash lavatory.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The intent of this rule is that the hand wash lavatory is part of the diaper changing area, not located across the room or in an area that cannot be immediately accessed.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When a lavatory is needed for washing hands when entering the room from the playground or prior to eating a meal or snack, or after using the restroom, etc., </a:t>
            </a:r>
            <a:r>
              <a:rPr lang="en-US" sz="2400" b="1" dirty="0">
                <a:latin typeface="Calibri" panose="020F0502020204030204" pitchFamily="34" charset="0"/>
                <a:ea typeface="Calibri" panose="020F0502020204030204" pitchFamily="34" charset="0"/>
                <a:cs typeface="Times New Roman" panose="02020603050405020304" pitchFamily="18" charset="0"/>
              </a:rPr>
              <a:t>IF</a:t>
            </a:r>
            <a:r>
              <a:rPr lang="en-US" sz="2400" dirty="0">
                <a:latin typeface="Calibri" panose="020F0502020204030204" pitchFamily="34" charset="0"/>
                <a:ea typeface="Calibri" panose="020F0502020204030204" pitchFamily="34" charset="0"/>
                <a:cs typeface="Times New Roman" panose="02020603050405020304" pitchFamily="18" charset="0"/>
              </a:rPr>
              <a:t> there is not a sink specifically for this purpose then the diaper sink can be used AFTER a change of use.</a:t>
            </a:r>
          </a:p>
        </p:txBody>
      </p:sp>
      <p:sp>
        <p:nvSpPr>
          <p:cNvPr id="3" name="Rectangle 2">
            <a:extLst>
              <a:ext uri="{FF2B5EF4-FFF2-40B4-BE49-F238E27FC236}">
                <a16:creationId xmlns:a16="http://schemas.microsoft.com/office/drawing/2014/main" id="{E62B1910-23E4-4FF4-A07D-4859EE2CFCFD}"/>
              </a:ext>
            </a:extLst>
          </p:cNvPr>
          <p:cNvSpPr/>
          <p:nvPr/>
        </p:nvSpPr>
        <p:spPr>
          <a:xfrm>
            <a:off x="723331" y="981569"/>
            <a:ext cx="4329814" cy="470000"/>
          </a:xfrm>
          <a:prstGeom prst="rect">
            <a:avLst/>
          </a:prstGeom>
        </p:spPr>
        <p:txBody>
          <a:bodyPr wrap="square">
            <a:spAutoFit/>
          </a:bodyPr>
          <a:lstStyle/>
          <a:p>
            <a:pPr>
              <a:lnSpc>
                <a:spcPct val="107000"/>
              </a:lnSpc>
              <a:spcAft>
                <a:spcPts val="800"/>
              </a:spcAft>
            </a:pPr>
            <a:r>
              <a:rPr lang="en-US" sz="2400" b="1" u="sng" dirty="0">
                <a:latin typeface="Calibri" panose="020F0502020204030204" pitchFamily="34" charset="0"/>
                <a:ea typeface="Calibri" panose="020F0502020204030204" pitchFamily="34" charset="0"/>
                <a:cs typeface="Times New Roman" panose="02020603050405020304" pitchFamily="18" charset="0"/>
              </a:rPr>
              <a:t>Marking Lavatory Use</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1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Storage &amp; Protection</a:t>
            </a:r>
          </a:p>
        </p:txBody>
      </p:sp>
      <p:sp>
        <p:nvSpPr>
          <p:cNvPr id="3" name="Rectangle 2"/>
          <p:cNvSpPr/>
          <p:nvPr/>
        </p:nvSpPr>
        <p:spPr>
          <a:xfrm>
            <a:off x="1521725" y="1654076"/>
            <a:ext cx="9144000" cy="4154984"/>
          </a:xfrm>
          <a:prstGeom prst="rect">
            <a:avLst/>
          </a:prstGeom>
        </p:spPr>
        <p:txBody>
          <a:bodyPr wrap="square">
            <a:spAutoFit/>
          </a:bodyPr>
          <a:lstStyle/>
          <a:p>
            <a:pPr marL="0" marR="0" algn="just">
              <a:spcBef>
                <a:spcPts val="0"/>
              </a:spcBef>
              <a:spcAft>
                <a:spcPts val="0"/>
              </a:spcAft>
            </a:pPr>
            <a:r>
              <a:rPr lang="en-US" sz="2400" dirty="0">
                <a:latin typeface="TimesNewRoman"/>
              </a:rPr>
              <a:t>.2806</a:t>
            </a:r>
            <a:r>
              <a:rPr lang="en-US" sz="2400" dirty="0">
                <a:effectLst/>
                <a:latin typeface="Times New Roman" panose="02020603050405020304" pitchFamily="18" charset="0"/>
                <a:ea typeface="Times New Roman" panose="02020603050405020304" pitchFamily="18" charset="0"/>
              </a:rPr>
              <a:t>(b)  Food that is stored in child care center classrooms or other rooms intended for child care use, shall be limited to foods that are individually packaged unless the classroom is </a:t>
            </a:r>
            <a:r>
              <a:rPr lang="en-US" sz="2400" dirty="0">
                <a:effectLst/>
                <a:highlight>
                  <a:srgbClr val="FFFF00"/>
                </a:highlight>
                <a:latin typeface="Times New Roman" panose="02020603050405020304" pitchFamily="18" charset="0"/>
                <a:ea typeface="Times New Roman" panose="02020603050405020304" pitchFamily="18" charset="0"/>
              </a:rPr>
              <a:t>equipped with a food preparation area. </a:t>
            </a:r>
          </a:p>
          <a:p>
            <a:pPr marL="0" marR="0" algn="just">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(c)  Notwithstanding Paragraph (b) of this Rule, bulk dry goods or food stored in freezers may be stored in rooms in child care centers that are not equipped with a food preparation area when all food preparation involving the bulk dry goods or frozen food is done in the kitchen or an approved food preparation area.</a:t>
            </a:r>
          </a:p>
          <a:p>
            <a:endParaRPr lang="en-US" sz="2400" dirty="0"/>
          </a:p>
        </p:txBody>
      </p:sp>
    </p:spTree>
    <p:extLst>
      <p:ext uri="{BB962C8B-B14F-4D97-AF65-F5344CB8AC3E}">
        <p14:creationId xmlns:p14="http://schemas.microsoft.com/office/powerpoint/2010/main" val="295720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Food Preparation Areas</a:t>
            </a:r>
          </a:p>
        </p:txBody>
      </p:sp>
      <p:sp>
        <p:nvSpPr>
          <p:cNvPr id="5" name="Rectangle 4"/>
          <p:cNvSpPr/>
          <p:nvPr/>
        </p:nvSpPr>
        <p:spPr>
          <a:xfrm>
            <a:off x="1733203" y="1919716"/>
            <a:ext cx="9144000" cy="2308324"/>
          </a:xfrm>
          <a:prstGeom prst="rect">
            <a:avLst/>
          </a:prstGeom>
        </p:spPr>
        <p:txBody>
          <a:bodyPr wrap="square">
            <a:spAutoFit/>
          </a:bodyPr>
          <a:lstStyle/>
          <a:p>
            <a:r>
              <a:rPr lang="en-US" sz="2400" dirty="0">
                <a:latin typeface="TimesNewRoman"/>
              </a:rPr>
              <a:t>.2810(b) </a:t>
            </a:r>
            <a:r>
              <a:rPr lang="en-US" sz="2400" kern="100" dirty="0">
                <a:effectLst/>
                <a:highlight>
                  <a:srgbClr val="FFFF00"/>
                </a:highlight>
                <a:latin typeface="Times New Roman" panose="02020603050405020304" pitchFamily="18" charset="0"/>
                <a:ea typeface="Times New Roman" panose="02020603050405020304" pitchFamily="18" charset="0"/>
              </a:rPr>
              <a:t>A separate lavatory </a:t>
            </a:r>
            <a:r>
              <a:rPr lang="en-US" sz="2400" kern="100" dirty="0">
                <a:effectLst/>
                <a:latin typeface="Times New Roman" panose="02020603050405020304" pitchFamily="18" charset="0"/>
                <a:ea typeface="Times New Roman" panose="02020603050405020304" pitchFamily="18" charset="0"/>
              </a:rPr>
              <a:t>for handwashing is required in food preparation areas and kitchens. If the dishwashing area is separate from the food preparation area, an additional handwashing lavatory shall be required in the dishwashing area.</a:t>
            </a:r>
            <a:endParaRPr lang="en-US" sz="2400" dirty="0">
              <a:latin typeface="TimesNewRoman"/>
            </a:endParaRPr>
          </a:p>
          <a:p>
            <a:endParaRPr lang="en-US" sz="2400" dirty="0">
              <a:latin typeface="TimesNewRoman"/>
            </a:endParaRPr>
          </a:p>
          <a:p>
            <a:endParaRPr lang="en-US" sz="2400" dirty="0">
              <a:latin typeface="TimesNewRoman"/>
            </a:endParaRPr>
          </a:p>
        </p:txBody>
      </p:sp>
    </p:spTree>
    <p:extLst>
      <p:ext uri="{BB962C8B-B14F-4D97-AF65-F5344CB8AC3E}">
        <p14:creationId xmlns:p14="http://schemas.microsoft.com/office/powerpoint/2010/main" val="2117565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423"/>
            <a:ext cx="10515600" cy="1325563"/>
          </a:xfrm>
        </p:spPr>
        <p:txBody>
          <a:bodyPr/>
          <a:lstStyle/>
          <a:p>
            <a:pPr algn="ctr"/>
            <a:r>
              <a:rPr lang="en-US" dirty="0"/>
              <a:t>Food Preparation Areas</a:t>
            </a:r>
          </a:p>
        </p:txBody>
      </p:sp>
      <p:sp>
        <p:nvSpPr>
          <p:cNvPr id="4" name="Rectangle 3"/>
          <p:cNvSpPr/>
          <p:nvPr/>
        </p:nvSpPr>
        <p:spPr>
          <a:xfrm>
            <a:off x="1713807" y="1328153"/>
            <a:ext cx="9296400" cy="4093428"/>
          </a:xfrm>
          <a:prstGeom prst="rect">
            <a:avLst/>
          </a:prstGeom>
        </p:spPr>
        <p:txBody>
          <a:bodyPr wrap="square">
            <a:spAutoFit/>
          </a:bodyPr>
          <a:lstStyle/>
          <a:p>
            <a:endParaRPr lang="en-US" dirty="0">
              <a:latin typeface="TimesNewRoman"/>
            </a:endParaRPr>
          </a:p>
          <a:p>
            <a:endParaRPr lang="en-US" dirty="0">
              <a:latin typeface="TimesNewRoman"/>
            </a:endParaRPr>
          </a:p>
          <a:p>
            <a:r>
              <a:rPr lang="en-US" sz="2000" dirty="0">
                <a:latin typeface="TimesNewRoman"/>
              </a:rPr>
              <a:t>2810 (</a:t>
            </a:r>
            <a:r>
              <a:rPr lang="en-US" sz="2000" dirty="0">
                <a:effectLst/>
                <a:latin typeface="Times New Roman" panose="02020603050405020304" pitchFamily="18" charset="0"/>
                <a:ea typeface="Times New Roman" panose="02020603050405020304" pitchFamily="18" charset="0"/>
              </a:rPr>
              <a:t>f)  If food is prepared in a child care center classroom, then the classroom shall be equipped with a food preparation area. Water from a handwash lavatory shall not be used for bottle warming or to prepare formula, mix dry cereals, or other foods. </a:t>
            </a:r>
            <a:r>
              <a:rPr lang="en-US" sz="2000" u="sng" dirty="0">
                <a:effectLst/>
                <a:latin typeface="Times New Roman" panose="02020603050405020304" pitchFamily="18" charset="0"/>
                <a:ea typeface="Times New Roman" panose="02020603050405020304" pitchFamily="18" charset="0"/>
              </a:rPr>
              <a:t>Toy cleaning and sanitizing may be conducted in the food preparation area</a:t>
            </a:r>
            <a:r>
              <a:rPr lang="en-US" sz="2000" dirty="0">
                <a:effectLst/>
                <a:latin typeface="Times New Roman" panose="02020603050405020304" pitchFamily="18" charset="0"/>
                <a:ea typeface="Times New Roman" panose="02020603050405020304" pitchFamily="18" charset="0"/>
              </a:rPr>
              <a:t>. T</a:t>
            </a:r>
            <a:r>
              <a:rPr lang="en-US" sz="2000" b="1" dirty="0">
                <a:effectLst/>
                <a:latin typeface="Times New Roman" panose="02020603050405020304" pitchFamily="18" charset="0"/>
                <a:ea typeface="Times New Roman" panose="02020603050405020304" pitchFamily="18" charset="0"/>
              </a:rPr>
              <a:t>his food preparation area shall contain a countertop that is kept clean and in good repair, </a:t>
            </a:r>
            <a:r>
              <a:rPr lang="en-US" sz="2000" b="1" dirty="0">
                <a:effectLst/>
                <a:highlight>
                  <a:srgbClr val="FFFF00"/>
                </a:highlight>
                <a:latin typeface="Times New Roman" panose="02020603050405020304" pitchFamily="18" charset="0"/>
                <a:ea typeface="Times New Roman" panose="02020603050405020304" pitchFamily="18" charset="0"/>
              </a:rPr>
              <a:t>a handwash lavatory</a:t>
            </a:r>
            <a:r>
              <a:rPr lang="en-US" sz="2000" b="1" dirty="0">
                <a:effectLst/>
                <a:latin typeface="Times New Roman" panose="02020603050405020304" pitchFamily="18" charset="0"/>
                <a:ea typeface="Times New Roman" panose="02020603050405020304" pitchFamily="18" charset="0"/>
              </a:rPr>
              <a:t>, and refrigeration when items are stored that require refrigeration in accordance with Rules .2804 and .2806 of this Section.</a:t>
            </a:r>
            <a:r>
              <a:rPr lang="en-US" sz="2000" dirty="0">
                <a:effectLst/>
                <a:latin typeface="Times New Roman" panose="02020603050405020304" pitchFamily="18" charset="0"/>
                <a:ea typeface="Times New Roman" panose="02020603050405020304" pitchFamily="18" charset="0"/>
              </a:rPr>
              <a:t> The food preparation counters, food, and food-contact surfaces shall be out of reach of children and the following shall apply to food preparation counters, food, food-contact surfaces, and equipment used in food preparation:</a:t>
            </a:r>
          </a:p>
          <a:p>
            <a:endParaRPr lang="en-US" sz="2400" dirty="0">
              <a:latin typeface="TimesNewRoman"/>
            </a:endParaRPr>
          </a:p>
        </p:txBody>
      </p:sp>
    </p:spTree>
    <p:extLst>
      <p:ext uri="{BB962C8B-B14F-4D97-AF65-F5344CB8AC3E}">
        <p14:creationId xmlns:p14="http://schemas.microsoft.com/office/powerpoint/2010/main" val="3706302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ad4748206974993da82240a98af310d9">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567dabeb86b71f909eb0930112540867"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537EAF-21CA-4E2D-8642-AF1B214A114D}"/>
</file>

<file path=customXml/itemProps2.xml><?xml version="1.0" encoding="utf-8"?>
<ds:datastoreItem xmlns:ds="http://schemas.openxmlformats.org/officeDocument/2006/customXml" ds:itemID="{E66EFB39-2CEB-45E9-8D9D-3FD0BA03C3DD}"/>
</file>

<file path=customXml/itemProps3.xml><?xml version="1.0" encoding="utf-8"?>
<ds:datastoreItem xmlns:ds="http://schemas.openxmlformats.org/officeDocument/2006/customXml" ds:itemID="{CDDAFA7E-88F0-49C8-913C-407178CAB0C6}"/>
</file>

<file path=docProps/app.xml><?xml version="1.0" encoding="utf-8"?>
<Properties xmlns="http://schemas.openxmlformats.org/officeDocument/2006/extended-properties" xmlns:vt="http://schemas.openxmlformats.org/officeDocument/2006/docPropsVTypes">
  <TotalTime>886</TotalTime>
  <Words>2805</Words>
  <Application>Microsoft Office PowerPoint</Application>
  <PresentationFormat>Widescreen</PresentationFormat>
  <Paragraphs>154</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Rounded MT Bold</vt:lpstr>
      <vt:lpstr>Calibri</vt:lpstr>
      <vt:lpstr>Calibri Light</vt:lpstr>
      <vt:lpstr>Times New Roman</vt:lpstr>
      <vt:lpstr>TimesNewRoman</vt:lpstr>
      <vt:lpstr>TimesNewRoman,Bold</vt:lpstr>
      <vt:lpstr>Wingdings 2</vt:lpstr>
      <vt:lpstr>Office Theme</vt:lpstr>
      <vt:lpstr>Sink Requirements</vt:lpstr>
      <vt:lpstr>PowerPoint Presentation</vt:lpstr>
      <vt:lpstr>PowerPoint Presentation</vt:lpstr>
      <vt:lpstr>PowerPoint Presentation</vt:lpstr>
      <vt:lpstr>Diaper Changing Area</vt:lpstr>
      <vt:lpstr>PowerPoint Presentation</vt:lpstr>
      <vt:lpstr>Food Storage &amp; Protection</vt:lpstr>
      <vt:lpstr>Food Preparation Areas</vt:lpstr>
      <vt:lpstr>Food Preparation Areas</vt:lpstr>
      <vt:lpstr>Food Preparation Areas</vt:lpstr>
      <vt:lpstr>PowerPoint Presentation</vt:lpstr>
      <vt:lpstr>PowerPoint Presentation</vt:lpstr>
      <vt:lpstr>PowerPoint Presentation</vt:lpstr>
      <vt:lpstr>PowerPoint Presentation</vt:lpstr>
      <vt:lpstr>Define “ Change of Use”</vt:lpstr>
      <vt:lpstr>Examples of “ Change of Use”</vt:lpstr>
      <vt:lpstr>Examples of “ Change of Use”</vt:lpstr>
      <vt:lpstr>Sink Usage Questions</vt:lpstr>
      <vt:lpstr>PowerPoint Presentation</vt:lpstr>
      <vt:lpstr>PowerPoint Presentation</vt:lpstr>
      <vt:lpstr>Diaper Changing- Any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Now You Decide  Adequate or Not?  </vt:lpstr>
      <vt:lpstr>PowerPoint Presentation</vt:lpstr>
      <vt:lpstr>PowerPoint Presentation</vt:lpstr>
      <vt:lpstr>PowerPoint Presentation</vt:lpstr>
      <vt:lpstr>PowerPoint Presentation</vt:lpstr>
      <vt:lpstr>PowerPoint Presentation</vt:lpstr>
      <vt:lpstr>PowerPoint Presentation</vt:lpstr>
      <vt:lpstr>Special Needs Classrooms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Blount, Kimly</dc:creator>
  <cp:lastModifiedBy>Blount, Kimly</cp:lastModifiedBy>
  <cp:revision>32</cp:revision>
  <dcterms:created xsi:type="dcterms:W3CDTF">2017-09-01T06:58:42Z</dcterms:created>
  <dcterms:modified xsi:type="dcterms:W3CDTF">2026-03-05T11:18:23Z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