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82"/>
  </p:notesMasterIdLst>
  <p:handoutMasterIdLst>
    <p:handoutMasterId r:id="rId83"/>
  </p:handoutMasterIdLst>
  <p:sldIdLst>
    <p:sldId id="258" r:id="rId5"/>
    <p:sldId id="403" r:id="rId6"/>
    <p:sldId id="401" r:id="rId7"/>
    <p:sldId id="420" r:id="rId8"/>
    <p:sldId id="421" r:id="rId9"/>
    <p:sldId id="422" r:id="rId10"/>
    <p:sldId id="423" r:id="rId11"/>
    <p:sldId id="424" r:id="rId12"/>
    <p:sldId id="425" r:id="rId13"/>
    <p:sldId id="426" r:id="rId14"/>
    <p:sldId id="427" r:id="rId15"/>
    <p:sldId id="346" r:id="rId16"/>
    <p:sldId id="347" r:id="rId17"/>
    <p:sldId id="348" r:id="rId18"/>
    <p:sldId id="349" r:id="rId19"/>
    <p:sldId id="429" r:id="rId20"/>
    <p:sldId id="431" r:id="rId21"/>
    <p:sldId id="432" r:id="rId22"/>
    <p:sldId id="447" r:id="rId23"/>
    <p:sldId id="433" r:id="rId24"/>
    <p:sldId id="435" r:id="rId25"/>
    <p:sldId id="444" r:id="rId26"/>
    <p:sldId id="445" r:id="rId27"/>
    <p:sldId id="436" r:id="rId28"/>
    <p:sldId id="437" r:id="rId29"/>
    <p:sldId id="438" r:id="rId30"/>
    <p:sldId id="446" r:id="rId31"/>
    <p:sldId id="443" r:id="rId32"/>
    <p:sldId id="451" r:id="rId33"/>
    <p:sldId id="452" r:id="rId34"/>
    <p:sldId id="449" r:id="rId35"/>
    <p:sldId id="455" r:id="rId36"/>
    <p:sldId id="454" r:id="rId37"/>
    <p:sldId id="453" r:id="rId38"/>
    <p:sldId id="458" r:id="rId39"/>
    <p:sldId id="475" r:id="rId40"/>
    <p:sldId id="476" r:id="rId41"/>
    <p:sldId id="477" r:id="rId42"/>
    <p:sldId id="479" r:id="rId43"/>
    <p:sldId id="456" r:id="rId44"/>
    <p:sldId id="480" r:id="rId45"/>
    <p:sldId id="457" r:id="rId46"/>
    <p:sldId id="482" r:id="rId47"/>
    <p:sldId id="481" r:id="rId48"/>
    <p:sldId id="483" r:id="rId49"/>
    <p:sldId id="484" r:id="rId50"/>
    <p:sldId id="485" r:id="rId51"/>
    <p:sldId id="486" r:id="rId52"/>
    <p:sldId id="459" r:id="rId53"/>
    <p:sldId id="460" r:id="rId54"/>
    <p:sldId id="487" r:id="rId55"/>
    <p:sldId id="488" r:id="rId56"/>
    <p:sldId id="462" r:id="rId57"/>
    <p:sldId id="493" r:id="rId58"/>
    <p:sldId id="461" r:id="rId59"/>
    <p:sldId id="463" r:id="rId60"/>
    <p:sldId id="489" r:id="rId61"/>
    <p:sldId id="465" r:id="rId62"/>
    <p:sldId id="490" r:id="rId63"/>
    <p:sldId id="491" r:id="rId64"/>
    <p:sldId id="492" r:id="rId65"/>
    <p:sldId id="466" r:id="rId66"/>
    <p:sldId id="494" r:id="rId67"/>
    <p:sldId id="468" r:id="rId68"/>
    <p:sldId id="469" r:id="rId69"/>
    <p:sldId id="495" r:id="rId70"/>
    <p:sldId id="496" r:id="rId71"/>
    <p:sldId id="472" r:id="rId72"/>
    <p:sldId id="470" r:id="rId73"/>
    <p:sldId id="501" r:id="rId74"/>
    <p:sldId id="500" r:id="rId75"/>
    <p:sldId id="502" r:id="rId76"/>
    <p:sldId id="467" r:id="rId77"/>
    <p:sldId id="497" r:id="rId78"/>
    <p:sldId id="499" r:id="rId79"/>
    <p:sldId id="498" r:id="rId80"/>
    <p:sldId id="414" r:id="rId81"/>
  </p:sldIdLst>
  <p:sldSz cx="9144000" cy="6858000" type="screen4x3"/>
  <p:notesSz cx="6858000"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88" autoAdjust="0"/>
    <p:restoredTop sz="94660"/>
  </p:normalViewPr>
  <p:slideViewPr>
    <p:cSldViewPr>
      <p:cViewPr varScale="1">
        <p:scale>
          <a:sx n="72" d="100"/>
          <a:sy n="72" d="100"/>
        </p:scale>
        <p:origin x="912" y="60"/>
      </p:cViewPr>
      <p:guideLst>
        <p:guide orient="horz" pos="2160"/>
        <p:guide pos="2880"/>
      </p:guideLst>
    </p:cSldViewPr>
  </p:slideViewPr>
  <p:notesTextViewPr>
    <p:cViewPr>
      <p:scale>
        <a:sx n="3" d="2"/>
        <a:sy n="3" d="2"/>
      </p:scale>
      <p:origin x="0" y="0"/>
    </p:cViewPr>
  </p:notesTextViewPr>
  <p:sorterViewPr>
    <p:cViewPr>
      <p:scale>
        <a:sx n="75" d="100"/>
        <a:sy n="75" d="100"/>
      </p:scale>
      <p:origin x="0" y="-31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0A813AFC-9699-9CAD-0E9C-C79759700CB7}"/>
              </a:ext>
            </a:extLst>
          </p:cNvPr>
          <p:cNvSpPr>
            <a:spLocks noGrp="1" noChangeArrowheads="1"/>
          </p:cNvSpPr>
          <p:nvPr>
            <p:ph type="hdr" sz="quarter"/>
          </p:nvPr>
        </p:nvSpPr>
        <p:spPr bwMode="auto">
          <a:xfrm>
            <a:off x="0" y="0"/>
            <a:ext cx="2971800" cy="4587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36547" name="Rectangle 3">
            <a:extLst>
              <a:ext uri="{FF2B5EF4-FFF2-40B4-BE49-F238E27FC236}">
                <a16:creationId xmlns:a16="http://schemas.microsoft.com/office/drawing/2014/main" id="{87DB967B-E4C4-053E-600E-F800047F2AAE}"/>
              </a:ext>
            </a:extLst>
          </p:cNvPr>
          <p:cNvSpPr>
            <a:spLocks noGrp="1" noChangeArrowheads="1"/>
          </p:cNvSpPr>
          <p:nvPr>
            <p:ph type="dt" sz="quarter" idx="1"/>
          </p:nvPr>
        </p:nvSpPr>
        <p:spPr bwMode="auto">
          <a:xfrm>
            <a:off x="3884613" y="0"/>
            <a:ext cx="2971800" cy="458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36548" name="Rectangle 4">
            <a:extLst>
              <a:ext uri="{FF2B5EF4-FFF2-40B4-BE49-F238E27FC236}">
                <a16:creationId xmlns:a16="http://schemas.microsoft.com/office/drawing/2014/main" id="{EE30BA17-AD02-4FF6-F45E-919D987B7E80}"/>
              </a:ext>
            </a:extLst>
          </p:cNvPr>
          <p:cNvSpPr>
            <a:spLocks noGrp="1" noChangeArrowheads="1"/>
          </p:cNvSpPr>
          <p:nvPr>
            <p:ph type="ftr" sz="quarter" idx="2"/>
          </p:nvPr>
        </p:nvSpPr>
        <p:spPr bwMode="auto">
          <a:xfrm>
            <a:off x="0" y="8720138"/>
            <a:ext cx="2971800" cy="4587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36549" name="Rectangle 5">
            <a:extLst>
              <a:ext uri="{FF2B5EF4-FFF2-40B4-BE49-F238E27FC236}">
                <a16:creationId xmlns:a16="http://schemas.microsoft.com/office/drawing/2014/main" id="{A39FD415-5BF3-51DB-93FB-A80DC05875DE}"/>
              </a:ext>
            </a:extLst>
          </p:cNvPr>
          <p:cNvSpPr>
            <a:spLocks noGrp="1" noChangeArrowheads="1"/>
          </p:cNvSpPr>
          <p:nvPr>
            <p:ph type="sldNum" sz="quarter" idx="3"/>
          </p:nvPr>
        </p:nvSpPr>
        <p:spPr bwMode="auto">
          <a:xfrm>
            <a:off x="3884613" y="8720138"/>
            <a:ext cx="2971800" cy="4587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74E523-DAD7-4AFD-8E3A-47F82C2B1F0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65BB116-DD2F-46A1-167D-C51C7F316607}"/>
              </a:ext>
            </a:extLst>
          </p:cNvPr>
          <p:cNvSpPr>
            <a:spLocks noGrp="1" noChangeArrowheads="1"/>
          </p:cNvSpPr>
          <p:nvPr>
            <p:ph type="hdr" sz="quarter"/>
          </p:nvPr>
        </p:nvSpPr>
        <p:spPr bwMode="auto">
          <a:xfrm>
            <a:off x="0" y="0"/>
            <a:ext cx="2971800" cy="4587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387" name="Rectangle 3">
            <a:extLst>
              <a:ext uri="{FF2B5EF4-FFF2-40B4-BE49-F238E27FC236}">
                <a16:creationId xmlns:a16="http://schemas.microsoft.com/office/drawing/2014/main" id="{750EA8EA-8DC5-53E8-50AC-0CDE6D5D2D72}"/>
              </a:ext>
            </a:extLst>
          </p:cNvPr>
          <p:cNvSpPr>
            <a:spLocks noGrp="1" noChangeArrowheads="1"/>
          </p:cNvSpPr>
          <p:nvPr>
            <p:ph type="dt" idx="1"/>
          </p:nvPr>
        </p:nvSpPr>
        <p:spPr bwMode="auto">
          <a:xfrm>
            <a:off x="3884613" y="0"/>
            <a:ext cx="2971800" cy="458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ACEFF8E5-0E13-90C4-C6CF-B950657593DC}"/>
              </a:ext>
            </a:extLst>
          </p:cNvPr>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BF852AC2-58BE-5817-AA41-8DA166B1EE9E}"/>
              </a:ext>
            </a:extLst>
          </p:cNvPr>
          <p:cNvSpPr>
            <a:spLocks noGrp="1" noChangeArrowheads="1"/>
          </p:cNvSpPr>
          <p:nvPr>
            <p:ph type="body" sz="quarter" idx="3"/>
          </p:nvPr>
        </p:nvSpPr>
        <p:spPr bwMode="auto">
          <a:xfrm>
            <a:off x="685800" y="4360863"/>
            <a:ext cx="5486400" cy="41306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a:extLst>
              <a:ext uri="{FF2B5EF4-FFF2-40B4-BE49-F238E27FC236}">
                <a16:creationId xmlns:a16="http://schemas.microsoft.com/office/drawing/2014/main" id="{01D383CC-38F3-7BF0-4C67-F1071076AB2A}"/>
              </a:ext>
            </a:extLst>
          </p:cNvPr>
          <p:cNvSpPr>
            <a:spLocks noGrp="1" noChangeArrowheads="1"/>
          </p:cNvSpPr>
          <p:nvPr>
            <p:ph type="ftr" sz="quarter" idx="4"/>
          </p:nvPr>
        </p:nvSpPr>
        <p:spPr bwMode="auto">
          <a:xfrm>
            <a:off x="0" y="8720138"/>
            <a:ext cx="2971800" cy="4587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391" name="Rectangle 7">
            <a:extLst>
              <a:ext uri="{FF2B5EF4-FFF2-40B4-BE49-F238E27FC236}">
                <a16:creationId xmlns:a16="http://schemas.microsoft.com/office/drawing/2014/main" id="{CB0AF3B0-B998-1933-24A7-6B3B5CA0FE47}"/>
              </a:ext>
            </a:extLst>
          </p:cNvPr>
          <p:cNvSpPr>
            <a:spLocks noGrp="1" noChangeArrowheads="1"/>
          </p:cNvSpPr>
          <p:nvPr>
            <p:ph type="sldNum" sz="quarter" idx="5"/>
          </p:nvPr>
        </p:nvSpPr>
        <p:spPr bwMode="auto">
          <a:xfrm>
            <a:off x="3884613" y="8720138"/>
            <a:ext cx="2971800" cy="4587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AE4DEE-4D28-4251-A6F4-EB130D06FB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4475163"/>
            <a:ext cx="8512175" cy="1141412"/>
          </a:xfrm>
        </p:spPr>
        <p:txBody>
          <a:bodyPr/>
          <a:lstStyle>
            <a:lvl1pPr>
              <a:defRPr sz="4000"/>
            </a:lvl1pPr>
          </a:lstStyle>
          <a:p>
            <a:pPr lvl="0"/>
            <a:r>
              <a:rPr lang="en-US" altLang="en-US" noProof="0"/>
              <a:t>Click to edit Master title style</a:t>
            </a:r>
          </a:p>
        </p:txBody>
      </p:sp>
      <p:sp>
        <p:nvSpPr>
          <p:cNvPr id="7171" name="Rectangle 3"/>
          <p:cNvSpPr>
            <a:spLocks noGrp="1" noChangeArrowheads="1"/>
          </p:cNvSpPr>
          <p:nvPr>
            <p:ph type="subTitle" idx="1"/>
          </p:nvPr>
        </p:nvSpPr>
        <p:spPr>
          <a:xfrm>
            <a:off x="274638" y="5645150"/>
            <a:ext cx="5354637" cy="1101725"/>
          </a:xfrm>
        </p:spPr>
        <p:txBody>
          <a:bodyPr/>
          <a:lstStyle>
            <a:lvl1pPr marL="0" indent="0">
              <a:buFontTx/>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id="{7DF3DAA4-B20B-A0D3-379B-382FA2151336}"/>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972F8C-DA11-E172-6925-DEB94B6AA81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FD034B1-5311-5620-17BC-683184DC4CD6}"/>
              </a:ext>
            </a:extLst>
          </p:cNvPr>
          <p:cNvSpPr>
            <a:spLocks noGrp="1" noChangeArrowheads="1"/>
          </p:cNvSpPr>
          <p:nvPr>
            <p:ph type="sldNum" sz="quarter" idx="12"/>
          </p:nvPr>
        </p:nvSpPr>
        <p:spPr/>
        <p:txBody>
          <a:bodyPr/>
          <a:lstStyle>
            <a:lvl1pPr>
              <a:defRPr/>
            </a:lvl1pPr>
          </a:lstStyle>
          <a:p>
            <a:pPr>
              <a:defRPr/>
            </a:pPr>
            <a:fld id="{396DD8FC-2D56-4B07-9577-0D87294ABB5F}" type="slidenum">
              <a:rPr lang="en-US" altLang="en-US"/>
              <a:pPr>
                <a:defRPr/>
              </a:pPr>
              <a:t>‹#›</a:t>
            </a:fld>
            <a:endParaRPr lang="en-US" altLang="en-US"/>
          </a:p>
        </p:txBody>
      </p:sp>
    </p:spTree>
    <p:extLst>
      <p:ext uri="{BB962C8B-B14F-4D97-AF65-F5344CB8AC3E}">
        <p14:creationId xmlns:p14="http://schemas.microsoft.com/office/powerpoint/2010/main" val="275115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1A4CCE-4A14-B651-F353-544B6E72F3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7883C4-BE58-6FFB-94DB-780E23E8BE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7325E3-3A5C-EA02-A2BA-06DA0F7E0F81}"/>
              </a:ext>
            </a:extLst>
          </p:cNvPr>
          <p:cNvSpPr>
            <a:spLocks noGrp="1" noChangeArrowheads="1"/>
          </p:cNvSpPr>
          <p:nvPr>
            <p:ph type="sldNum" sz="quarter" idx="12"/>
          </p:nvPr>
        </p:nvSpPr>
        <p:spPr>
          <a:ln/>
        </p:spPr>
        <p:txBody>
          <a:bodyPr/>
          <a:lstStyle>
            <a:lvl1pPr>
              <a:defRPr/>
            </a:lvl1pPr>
          </a:lstStyle>
          <a:p>
            <a:pPr>
              <a:defRPr/>
            </a:pPr>
            <a:fld id="{1E307BD6-C652-4FF4-B2FB-481F6EE06022}" type="slidenum">
              <a:rPr lang="en-US" altLang="en-US"/>
              <a:pPr>
                <a:defRPr/>
              </a:pPr>
              <a:t>‹#›</a:t>
            </a:fld>
            <a:endParaRPr lang="en-US" altLang="en-US"/>
          </a:p>
        </p:txBody>
      </p:sp>
    </p:spTree>
    <p:extLst>
      <p:ext uri="{BB962C8B-B14F-4D97-AF65-F5344CB8AC3E}">
        <p14:creationId xmlns:p14="http://schemas.microsoft.com/office/powerpoint/2010/main" val="188709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5000" y="68263"/>
            <a:ext cx="2008188" cy="619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68263"/>
            <a:ext cx="5872162"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DC4888-11BE-2869-6CDC-8E0C87F66E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B1914D-38F7-D230-7F4B-C089DE379B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BAB250-3F8F-F9A9-E6A5-BC61762BA113}"/>
              </a:ext>
            </a:extLst>
          </p:cNvPr>
          <p:cNvSpPr>
            <a:spLocks noGrp="1" noChangeArrowheads="1"/>
          </p:cNvSpPr>
          <p:nvPr>
            <p:ph type="sldNum" sz="quarter" idx="12"/>
          </p:nvPr>
        </p:nvSpPr>
        <p:spPr>
          <a:ln/>
        </p:spPr>
        <p:txBody>
          <a:bodyPr/>
          <a:lstStyle>
            <a:lvl1pPr>
              <a:defRPr/>
            </a:lvl1pPr>
          </a:lstStyle>
          <a:p>
            <a:pPr>
              <a:defRPr/>
            </a:pPr>
            <a:fld id="{D847B24A-67EA-449C-BADF-D649DB04BEFC}" type="slidenum">
              <a:rPr lang="en-US" altLang="en-US"/>
              <a:pPr>
                <a:defRPr/>
              </a:pPr>
              <a:t>‹#›</a:t>
            </a:fld>
            <a:endParaRPr lang="en-US" altLang="en-US"/>
          </a:p>
        </p:txBody>
      </p:sp>
    </p:spTree>
    <p:extLst>
      <p:ext uri="{BB962C8B-B14F-4D97-AF65-F5344CB8AC3E}">
        <p14:creationId xmlns:p14="http://schemas.microsoft.com/office/powerpoint/2010/main" val="270090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60438" y="68263"/>
            <a:ext cx="8032750" cy="1144587"/>
          </a:xfrm>
        </p:spPr>
        <p:txBody>
          <a:bodyPr/>
          <a:lstStyle/>
          <a:p>
            <a:r>
              <a:rPr lang="en-US"/>
              <a:t>Click to edit Master title style</a:t>
            </a:r>
          </a:p>
        </p:txBody>
      </p:sp>
      <p:sp>
        <p:nvSpPr>
          <p:cNvPr id="3" name="Content Placeholder 2"/>
          <p:cNvSpPr>
            <a:spLocks noGrp="1"/>
          </p:cNvSpPr>
          <p:nvPr>
            <p:ph sz="quarter" idx="1"/>
          </p:nvPr>
        </p:nvSpPr>
        <p:spPr>
          <a:xfrm>
            <a:off x="1166813" y="1514475"/>
            <a:ext cx="3836987"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6200" y="1514475"/>
            <a:ext cx="3836988"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66813" y="3965575"/>
            <a:ext cx="3836987"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56200" y="3965575"/>
            <a:ext cx="3836988"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08FAA6F-21CD-B094-A405-CE9713D228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3CDB19A-3E80-2973-C470-6036ECDA0D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12DF171-A4AB-F272-78E4-9079C56F11D8}"/>
              </a:ext>
            </a:extLst>
          </p:cNvPr>
          <p:cNvSpPr>
            <a:spLocks noGrp="1" noChangeArrowheads="1"/>
          </p:cNvSpPr>
          <p:nvPr>
            <p:ph type="sldNum" sz="quarter" idx="12"/>
          </p:nvPr>
        </p:nvSpPr>
        <p:spPr>
          <a:ln/>
        </p:spPr>
        <p:txBody>
          <a:bodyPr/>
          <a:lstStyle>
            <a:lvl1pPr>
              <a:defRPr/>
            </a:lvl1pPr>
          </a:lstStyle>
          <a:p>
            <a:pPr>
              <a:defRPr/>
            </a:pPr>
            <a:fld id="{72009F58-3B17-4D29-A27D-6FC92E2FE829}" type="slidenum">
              <a:rPr lang="en-US" altLang="en-US"/>
              <a:pPr>
                <a:defRPr/>
              </a:pPr>
              <a:t>‹#›</a:t>
            </a:fld>
            <a:endParaRPr lang="en-US" altLang="en-US"/>
          </a:p>
        </p:txBody>
      </p:sp>
    </p:spTree>
    <p:extLst>
      <p:ext uri="{BB962C8B-B14F-4D97-AF65-F5344CB8AC3E}">
        <p14:creationId xmlns:p14="http://schemas.microsoft.com/office/powerpoint/2010/main" val="255292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0438" y="68263"/>
            <a:ext cx="8032750" cy="619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1298268-3C7D-7729-3603-5E1B444076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F285BD0-EAC2-8A74-6C1F-2BF7997617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86B3494-DFAC-C81E-E690-583B66697E43}"/>
              </a:ext>
            </a:extLst>
          </p:cNvPr>
          <p:cNvSpPr>
            <a:spLocks noGrp="1" noChangeArrowheads="1"/>
          </p:cNvSpPr>
          <p:nvPr>
            <p:ph type="sldNum" sz="quarter" idx="12"/>
          </p:nvPr>
        </p:nvSpPr>
        <p:spPr>
          <a:ln/>
        </p:spPr>
        <p:txBody>
          <a:bodyPr/>
          <a:lstStyle>
            <a:lvl1pPr>
              <a:defRPr/>
            </a:lvl1pPr>
          </a:lstStyle>
          <a:p>
            <a:pPr>
              <a:defRPr/>
            </a:pPr>
            <a:fld id="{C55FB93C-6230-412D-876C-1DC403C6CBE6}" type="slidenum">
              <a:rPr lang="en-US" altLang="en-US"/>
              <a:pPr>
                <a:defRPr/>
              </a:pPr>
              <a:t>‹#›</a:t>
            </a:fld>
            <a:endParaRPr lang="en-US" altLang="en-US"/>
          </a:p>
        </p:txBody>
      </p:sp>
    </p:spTree>
    <p:extLst>
      <p:ext uri="{BB962C8B-B14F-4D97-AF65-F5344CB8AC3E}">
        <p14:creationId xmlns:p14="http://schemas.microsoft.com/office/powerpoint/2010/main" val="28315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60438" y="68263"/>
            <a:ext cx="8032750" cy="1144587"/>
          </a:xfrm>
        </p:spPr>
        <p:txBody>
          <a:bodyPr/>
          <a:lstStyle/>
          <a:p>
            <a:r>
              <a:rPr lang="en-US"/>
              <a:t>Click to edit Master title style</a:t>
            </a:r>
          </a:p>
        </p:txBody>
      </p:sp>
      <p:sp>
        <p:nvSpPr>
          <p:cNvPr id="3" name="Content Placeholder 2"/>
          <p:cNvSpPr>
            <a:spLocks noGrp="1"/>
          </p:cNvSpPr>
          <p:nvPr>
            <p:ph sz="half" idx="1"/>
          </p:nvPr>
        </p:nvSpPr>
        <p:spPr>
          <a:xfrm>
            <a:off x="1166813" y="1514475"/>
            <a:ext cx="3836987"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6200" y="1514475"/>
            <a:ext cx="3836988"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56200" y="3965575"/>
            <a:ext cx="3836988"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EDA625C-0FFE-749B-5645-F18928666C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6406695-3C96-185B-0A46-A4498DD9F8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94B97DD-014E-9F04-B3EA-2FADFA6B140E}"/>
              </a:ext>
            </a:extLst>
          </p:cNvPr>
          <p:cNvSpPr>
            <a:spLocks noGrp="1" noChangeArrowheads="1"/>
          </p:cNvSpPr>
          <p:nvPr>
            <p:ph type="sldNum" sz="quarter" idx="12"/>
          </p:nvPr>
        </p:nvSpPr>
        <p:spPr>
          <a:ln/>
        </p:spPr>
        <p:txBody>
          <a:bodyPr/>
          <a:lstStyle>
            <a:lvl1pPr>
              <a:defRPr/>
            </a:lvl1pPr>
          </a:lstStyle>
          <a:p>
            <a:pPr>
              <a:defRPr/>
            </a:pPr>
            <a:fld id="{4DCF36B6-FF9D-4DB9-9D3F-70ADEBDC5453}" type="slidenum">
              <a:rPr lang="en-US" altLang="en-US"/>
              <a:pPr>
                <a:defRPr/>
              </a:pPr>
              <a:t>‹#›</a:t>
            </a:fld>
            <a:endParaRPr lang="en-US" altLang="en-US"/>
          </a:p>
        </p:txBody>
      </p:sp>
    </p:spTree>
    <p:extLst>
      <p:ext uri="{BB962C8B-B14F-4D97-AF65-F5344CB8AC3E}">
        <p14:creationId xmlns:p14="http://schemas.microsoft.com/office/powerpoint/2010/main" val="55598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438" y="68263"/>
            <a:ext cx="8032750" cy="1144587"/>
          </a:xfrm>
        </p:spPr>
        <p:txBody>
          <a:bodyPr/>
          <a:lstStyle/>
          <a:p>
            <a:r>
              <a:rPr lang="en-US"/>
              <a:t>Click to edit Master title style</a:t>
            </a:r>
          </a:p>
        </p:txBody>
      </p:sp>
      <p:sp>
        <p:nvSpPr>
          <p:cNvPr id="3" name="Text Placeholder 2"/>
          <p:cNvSpPr>
            <a:spLocks noGrp="1"/>
          </p:cNvSpPr>
          <p:nvPr>
            <p:ph type="body" sz="half" idx="1"/>
          </p:nvPr>
        </p:nvSpPr>
        <p:spPr>
          <a:xfrm>
            <a:off x="1166813" y="1514475"/>
            <a:ext cx="3836987"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14475"/>
            <a:ext cx="3836988"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E56258-1183-7497-7E9F-500E434390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BDF71D-9389-E3CA-068D-334D13F45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744A06-B062-6157-A389-57ECC6673A98}"/>
              </a:ext>
            </a:extLst>
          </p:cNvPr>
          <p:cNvSpPr>
            <a:spLocks noGrp="1" noChangeArrowheads="1"/>
          </p:cNvSpPr>
          <p:nvPr>
            <p:ph type="sldNum" sz="quarter" idx="12"/>
          </p:nvPr>
        </p:nvSpPr>
        <p:spPr>
          <a:ln/>
        </p:spPr>
        <p:txBody>
          <a:bodyPr/>
          <a:lstStyle>
            <a:lvl1pPr>
              <a:defRPr/>
            </a:lvl1pPr>
          </a:lstStyle>
          <a:p>
            <a:pPr>
              <a:defRPr/>
            </a:pPr>
            <a:fld id="{E5EA8856-C264-45F4-AAFF-37475BE5B3BD}" type="slidenum">
              <a:rPr lang="en-US" altLang="en-US"/>
              <a:pPr>
                <a:defRPr/>
              </a:pPr>
              <a:t>‹#›</a:t>
            </a:fld>
            <a:endParaRPr lang="en-US" altLang="en-US"/>
          </a:p>
        </p:txBody>
      </p:sp>
    </p:spTree>
    <p:extLst>
      <p:ext uri="{BB962C8B-B14F-4D97-AF65-F5344CB8AC3E}">
        <p14:creationId xmlns:p14="http://schemas.microsoft.com/office/powerpoint/2010/main" val="35391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60438" y="68263"/>
            <a:ext cx="8032750" cy="1144587"/>
          </a:xfrm>
        </p:spPr>
        <p:txBody>
          <a:bodyPr/>
          <a:lstStyle/>
          <a:p>
            <a:r>
              <a:rPr lang="en-US"/>
              <a:t>Click to edit Master title style</a:t>
            </a:r>
          </a:p>
        </p:txBody>
      </p:sp>
      <p:sp>
        <p:nvSpPr>
          <p:cNvPr id="3" name="Text Placeholder 2"/>
          <p:cNvSpPr>
            <a:spLocks noGrp="1"/>
          </p:cNvSpPr>
          <p:nvPr>
            <p:ph type="body" sz="half" idx="1"/>
          </p:nvPr>
        </p:nvSpPr>
        <p:spPr>
          <a:xfrm>
            <a:off x="1166813" y="1514475"/>
            <a:ext cx="3836987"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6200" y="1514475"/>
            <a:ext cx="3836988"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56200" y="3965575"/>
            <a:ext cx="3836988"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7828776-F903-DBB7-66CB-F8B8828811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83E72EE-24F1-17BE-671E-9D28FA5101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DDF97FA-FCB0-DCE0-2714-772C353EA002}"/>
              </a:ext>
            </a:extLst>
          </p:cNvPr>
          <p:cNvSpPr>
            <a:spLocks noGrp="1" noChangeArrowheads="1"/>
          </p:cNvSpPr>
          <p:nvPr>
            <p:ph type="sldNum" sz="quarter" idx="12"/>
          </p:nvPr>
        </p:nvSpPr>
        <p:spPr>
          <a:ln/>
        </p:spPr>
        <p:txBody>
          <a:bodyPr/>
          <a:lstStyle>
            <a:lvl1pPr>
              <a:defRPr/>
            </a:lvl1pPr>
          </a:lstStyle>
          <a:p>
            <a:pPr>
              <a:defRPr/>
            </a:pPr>
            <a:fld id="{BD6A96F8-5814-4B67-845F-F07FFE705FB6}" type="slidenum">
              <a:rPr lang="en-US" altLang="en-US"/>
              <a:pPr>
                <a:defRPr/>
              </a:pPr>
              <a:t>‹#›</a:t>
            </a:fld>
            <a:endParaRPr lang="en-US" altLang="en-US"/>
          </a:p>
        </p:txBody>
      </p:sp>
    </p:spTree>
    <p:extLst>
      <p:ext uri="{BB962C8B-B14F-4D97-AF65-F5344CB8AC3E}">
        <p14:creationId xmlns:p14="http://schemas.microsoft.com/office/powerpoint/2010/main" val="46993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60438" y="68263"/>
            <a:ext cx="8032750" cy="1144587"/>
          </a:xfrm>
        </p:spPr>
        <p:txBody>
          <a:bodyPr/>
          <a:lstStyle/>
          <a:p>
            <a:r>
              <a:rPr lang="en-US"/>
              <a:t>Click to edit Master title style</a:t>
            </a:r>
          </a:p>
        </p:txBody>
      </p:sp>
      <p:sp>
        <p:nvSpPr>
          <p:cNvPr id="3" name="Table Placeholder 2"/>
          <p:cNvSpPr>
            <a:spLocks noGrp="1"/>
          </p:cNvSpPr>
          <p:nvPr>
            <p:ph type="tbl" idx="1"/>
          </p:nvPr>
        </p:nvSpPr>
        <p:spPr>
          <a:xfrm>
            <a:off x="1166813" y="1514475"/>
            <a:ext cx="7826375" cy="4751388"/>
          </a:xfrm>
        </p:spPr>
        <p:txBody>
          <a:bodyPr/>
          <a:lstStyle/>
          <a:p>
            <a:pPr lvl="0"/>
            <a:endParaRPr lang="en-US" noProof="0"/>
          </a:p>
        </p:txBody>
      </p:sp>
      <p:sp>
        <p:nvSpPr>
          <p:cNvPr id="4" name="Rectangle 4">
            <a:extLst>
              <a:ext uri="{FF2B5EF4-FFF2-40B4-BE49-F238E27FC236}">
                <a16:creationId xmlns:a16="http://schemas.microsoft.com/office/drawing/2014/main" id="{B2AAEB2C-8A29-2300-FC1A-7CBB59F1CE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9A3037-A0F4-F800-C10F-22C18EDDDE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0B6E31-F1B2-FEE9-67D0-4A41CF6658EC}"/>
              </a:ext>
            </a:extLst>
          </p:cNvPr>
          <p:cNvSpPr>
            <a:spLocks noGrp="1" noChangeArrowheads="1"/>
          </p:cNvSpPr>
          <p:nvPr>
            <p:ph type="sldNum" sz="quarter" idx="12"/>
          </p:nvPr>
        </p:nvSpPr>
        <p:spPr>
          <a:ln/>
        </p:spPr>
        <p:txBody>
          <a:bodyPr/>
          <a:lstStyle>
            <a:lvl1pPr>
              <a:defRPr/>
            </a:lvl1pPr>
          </a:lstStyle>
          <a:p>
            <a:pPr>
              <a:defRPr/>
            </a:pPr>
            <a:fld id="{6AB9DAC6-05A8-4DE3-A35E-0137CDC882E8}" type="slidenum">
              <a:rPr lang="en-US" altLang="en-US"/>
              <a:pPr>
                <a:defRPr/>
              </a:pPr>
              <a:t>‹#›</a:t>
            </a:fld>
            <a:endParaRPr lang="en-US" altLang="en-US"/>
          </a:p>
        </p:txBody>
      </p:sp>
    </p:spTree>
    <p:extLst>
      <p:ext uri="{BB962C8B-B14F-4D97-AF65-F5344CB8AC3E}">
        <p14:creationId xmlns:p14="http://schemas.microsoft.com/office/powerpoint/2010/main" val="170079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6909FA-1174-C685-48A9-E10B48B3BD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20D7830-0390-8BF6-6232-916BEEA7C9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3ED67BF-1407-80E1-8864-371499157ED9}"/>
              </a:ext>
            </a:extLst>
          </p:cNvPr>
          <p:cNvSpPr>
            <a:spLocks noGrp="1" noChangeArrowheads="1"/>
          </p:cNvSpPr>
          <p:nvPr>
            <p:ph type="sldNum" sz="quarter" idx="12"/>
          </p:nvPr>
        </p:nvSpPr>
        <p:spPr>
          <a:ln/>
        </p:spPr>
        <p:txBody>
          <a:bodyPr/>
          <a:lstStyle>
            <a:lvl1pPr>
              <a:defRPr/>
            </a:lvl1pPr>
          </a:lstStyle>
          <a:p>
            <a:pPr>
              <a:defRPr/>
            </a:pPr>
            <a:fld id="{B62DE72F-3906-4E84-8395-8DA023020674}" type="slidenum">
              <a:rPr lang="en-US" altLang="en-US"/>
              <a:pPr>
                <a:defRPr/>
              </a:pPr>
              <a:t>‹#›</a:t>
            </a:fld>
            <a:endParaRPr lang="en-US" altLang="en-US"/>
          </a:p>
        </p:txBody>
      </p:sp>
    </p:spTree>
    <p:extLst>
      <p:ext uri="{BB962C8B-B14F-4D97-AF65-F5344CB8AC3E}">
        <p14:creationId xmlns:p14="http://schemas.microsoft.com/office/powerpoint/2010/main" val="189121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F0A02A-2413-8827-2B00-7E04B43E81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5E8002-31E7-CDB5-1F3D-D41E689914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E0A0E1C-6A5A-F8B7-78BE-2104FA705BC0}"/>
              </a:ext>
            </a:extLst>
          </p:cNvPr>
          <p:cNvSpPr>
            <a:spLocks noGrp="1" noChangeArrowheads="1"/>
          </p:cNvSpPr>
          <p:nvPr>
            <p:ph type="sldNum" sz="quarter" idx="12"/>
          </p:nvPr>
        </p:nvSpPr>
        <p:spPr>
          <a:ln/>
        </p:spPr>
        <p:txBody>
          <a:bodyPr/>
          <a:lstStyle>
            <a:lvl1pPr>
              <a:defRPr/>
            </a:lvl1pPr>
          </a:lstStyle>
          <a:p>
            <a:pPr>
              <a:defRPr/>
            </a:pPr>
            <a:fld id="{51ABADB1-E5BA-44F8-B7CB-EC6083AFF633}" type="slidenum">
              <a:rPr lang="en-US" altLang="en-US"/>
              <a:pPr>
                <a:defRPr/>
              </a:pPr>
              <a:t>‹#›</a:t>
            </a:fld>
            <a:endParaRPr lang="en-US" altLang="en-US"/>
          </a:p>
        </p:txBody>
      </p:sp>
    </p:spTree>
    <p:extLst>
      <p:ext uri="{BB962C8B-B14F-4D97-AF65-F5344CB8AC3E}">
        <p14:creationId xmlns:p14="http://schemas.microsoft.com/office/powerpoint/2010/main" val="138912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76C73EE-893C-1096-193D-B77C9B62A4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4B0456-8E90-A8CC-0894-D6E2E292DA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DD8C7C-85C3-9A76-D82C-F29E73C792A8}"/>
              </a:ext>
            </a:extLst>
          </p:cNvPr>
          <p:cNvSpPr>
            <a:spLocks noGrp="1" noChangeArrowheads="1"/>
          </p:cNvSpPr>
          <p:nvPr>
            <p:ph type="sldNum" sz="quarter" idx="12"/>
          </p:nvPr>
        </p:nvSpPr>
        <p:spPr>
          <a:ln/>
        </p:spPr>
        <p:txBody>
          <a:bodyPr/>
          <a:lstStyle>
            <a:lvl1pPr>
              <a:defRPr/>
            </a:lvl1pPr>
          </a:lstStyle>
          <a:p>
            <a:pPr>
              <a:defRPr/>
            </a:pPr>
            <a:fld id="{376A90E4-2A53-4AB6-A590-DF73158A6598}" type="slidenum">
              <a:rPr lang="en-US" altLang="en-US"/>
              <a:pPr>
                <a:defRPr/>
              </a:pPr>
              <a:t>‹#›</a:t>
            </a:fld>
            <a:endParaRPr lang="en-US" altLang="en-US"/>
          </a:p>
        </p:txBody>
      </p:sp>
    </p:spTree>
    <p:extLst>
      <p:ext uri="{BB962C8B-B14F-4D97-AF65-F5344CB8AC3E}">
        <p14:creationId xmlns:p14="http://schemas.microsoft.com/office/powerpoint/2010/main" val="191313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6813" y="1514475"/>
            <a:ext cx="3836987"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14475"/>
            <a:ext cx="3836988"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14C5D10-FAE4-6A3F-24A8-7841A51D75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A8CD95-1741-2301-8FD3-CB4AEE4D90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C92746C-13DC-FFFA-65EC-36A02BD436B3}"/>
              </a:ext>
            </a:extLst>
          </p:cNvPr>
          <p:cNvSpPr>
            <a:spLocks noGrp="1" noChangeArrowheads="1"/>
          </p:cNvSpPr>
          <p:nvPr>
            <p:ph type="sldNum" sz="quarter" idx="12"/>
          </p:nvPr>
        </p:nvSpPr>
        <p:spPr>
          <a:ln/>
        </p:spPr>
        <p:txBody>
          <a:bodyPr/>
          <a:lstStyle>
            <a:lvl1pPr>
              <a:defRPr/>
            </a:lvl1pPr>
          </a:lstStyle>
          <a:p>
            <a:pPr>
              <a:defRPr/>
            </a:pPr>
            <a:fld id="{D0E526C8-73BA-4E7C-A8D9-BCF6AD7A73BA}" type="slidenum">
              <a:rPr lang="en-US" altLang="en-US"/>
              <a:pPr>
                <a:defRPr/>
              </a:pPr>
              <a:t>‹#›</a:t>
            </a:fld>
            <a:endParaRPr lang="en-US" altLang="en-US"/>
          </a:p>
        </p:txBody>
      </p:sp>
    </p:spTree>
    <p:extLst>
      <p:ext uri="{BB962C8B-B14F-4D97-AF65-F5344CB8AC3E}">
        <p14:creationId xmlns:p14="http://schemas.microsoft.com/office/powerpoint/2010/main" val="411835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073DAA5-D35B-A97F-C7AC-A5514CC8B7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A9331E-015C-3185-AA3C-69742B5229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BBA9806-21F0-BE25-5BA4-48B297441C92}"/>
              </a:ext>
            </a:extLst>
          </p:cNvPr>
          <p:cNvSpPr>
            <a:spLocks noGrp="1" noChangeArrowheads="1"/>
          </p:cNvSpPr>
          <p:nvPr>
            <p:ph type="sldNum" sz="quarter" idx="12"/>
          </p:nvPr>
        </p:nvSpPr>
        <p:spPr>
          <a:ln/>
        </p:spPr>
        <p:txBody>
          <a:bodyPr/>
          <a:lstStyle>
            <a:lvl1pPr>
              <a:defRPr/>
            </a:lvl1pPr>
          </a:lstStyle>
          <a:p>
            <a:pPr>
              <a:defRPr/>
            </a:pPr>
            <a:fld id="{DF547D77-C916-448F-B77C-EA85773C68EE}" type="slidenum">
              <a:rPr lang="en-US" altLang="en-US"/>
              <a:pPr>
                <a:defRPr/>
              </a:pPr>
              <a:t>‹#›</a:t>
            </a:fld>
            <a:endParaRPr lang="en-US" altLang="en-US"/>
          </a:p>
        </p:txBody>
      </p:sp>
    </p:spTree>
    <p:extLst>
      <p:ext uri="{BB962C8B-B14F-4D97-AF65-F5344CB8AC3E}">
        <p14:creationId xmlns:p14="http://schemas.microsoft.com/office/powerpoint/2010/main" val="31947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F1D4CF-DBCC-8B43-2185-9CFB9092E9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B2E0F26-8F07-51E4-1AA8-81EDE44C0F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FED2A37-86D9-CFBB-F407-FFA0BC2546E3}"/>
              </a:ext>
            </a:extLst>
          </p:cNvPr>
          <p:cNvSpPr>
            <a:spLocks noGrp="1" noChangeArrowheads="1"/>
          </p:cNvSpPr>
          <p:nvPr>
            <p:ph type="sldNum" sz="quarter" idx="12"/>
          </p:nvPr>
        </p:nvSpPr>
        <p:spPr>
          <a:ln/>
        </p:spPr>
        <p:txBody>
          <a:bodyPr/>
          <a:lstStyle>
            <a:lvl1pPr>
              <a:defRPr/>
            </a:lvl1pPr>
          </a:lstStyle>
          <a:p>
            <a:pPr>
              <a:defRPr/>
            </a:pPr>
            <a:fld id="{E119E846-FFFE-4CF6-B2C1-B003BA6D932F}" type="slidenum">
              <a:rPr lang="en-US" altLang="en-US"/>
              <a:pPr>
                <a:defRPr/>
              </a:pPr>
              <a:t>‹#›</a:t>
            </a:fld>
            <a:endParaRPr lang="en-US" altLang="en-US"/>
          </a:p>
        </p:txBody>
      </p:sp>
    </p:spTree>
    <p:extLst>
      <p:ext uri="{BB962C8B-B14F-4D97-AF65-F5344CB8AC3E}">
        <p14:creationId xmlns:p14="http://schemas.microsoft.com/office/powerpoint/2010/main" val="49923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58A212-4EB3-5B05-8DD6-6B4B21089A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A08AF1E-54C4-09D5-6AE9-FD7A9E2230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601608A-9695-0C8B-DFF3-31D14CC08443}"/>
              </a:ext>
            </a:extLst>
          </p:cNvPr>
          <p:cNvSpPr>
            <a:spLocks noGrp="1" noChangeArrowheads="1"/>
          </p:cNvSpPr>
          <p:nvPr>
            <p:ph type="sldNum" sz="quarter" idx="12"/>
          </p:nvPr>
        </p:nvSpPr>
        <p:spPr>
          <a:ln/>
        </p:spPr>
        <p:txBody>
          <a:bodyPr/>
          <a:lstStyle>
            <a:lvl1pPr>
              <a:defRPr/>
            </a:lvl1pPr>
          </a:lstStyle>
          <a:p>
            <a:pPr>
              <a:defRPr/>
            </a:pPr>
            <a:fld id="{C17443EF-DF88-4BB9-8B8C-92D08AB59266}" type="slidenum">
              <a:rPr lang="en-US" altLang="en-US"/>
              <a:pPr>
                <a:defRPr/>
              </a:pPr>
              <a:t>‹#›</a:t>
            </a:fld>
            <a:endParaRPr lang="en-US" altLang="en-US"/>
          </a:p>
        </p:txBody>
      </p:sp>
    </p:spTree>
    <p:extLst>
      <p:ext uri="{BB962C8B-B14F-4D97-AF65-F5344CB8AC3E}">
        <p14:creationId xmlns:p14="http://schemas.microsoft.com/office/powerpoint/2010/main" val="343546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409250D-AF7D-4680-612A-1C226424F6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6551FD9-6962-BFE2-7338-AE0A374FEC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AAF36C4-B6A0-DCE9-DFE4-5E1D04F10725}"/>
              </a:ext>
            </a:extLst>
          </p:cNvPr>
          <p:cNvSpPr>
            <a:spLocks noGrp="1" noChangeArrowheads="1"/>
          </p:cNvSpPr>
          <p:nvPr>
            <p:ph type="sldNum" sz="quarter" idx="12"/>
          </p:nvPr>
        </p:nvSpPr>
        <p:spPr>
          <a:ln/>
        </p:spPr>
        <p:txBody>
          <a:bodyPr/>
          <a:lstStyle>
            <a:lvl1pPr>
              <a:defRPr/>
            </a:lvl1pPr>
          </a:lstStyle>
          <a:p>
            <a:pPr>
              <a:defRPr/>
            </a:pPr>
            <a:fld id="{347EE527-7AC8-430C-A66A-7CEAD2C768C8}" type="slidenum">
              <a:rPr lang="en-US" altLang="en-US"/>
              <a:pPr>
                <a:defRPr/>
              </a:pPr>
              <a:t>‹#›</a:t>
            </a:fld>
            <a:endParaRPr lang="en-US" altLang="en-US"/>
          </a:p>
        </p:txBody>
      </p:sp>
    </p:spTree>
    <p:extLst>
      <p:ext uri="{BB962C8B-B14F-4D97-AF65-F5344CB8AC3E}">
        <p14:creationId xmlns:p14="http://schemas.microsoft.com/office/powerpoint/2010/main" val="47168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A81366E-11FB-CE46-D1C9-C245939B5B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67CB511-DBBA-0568-3771-37060CDF0F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1BA6AC-1ED5-52F3-80D6-44FDF90A3D9B}"/>
              </a:ext>
            </a:extLst>
          </p:cNvPr>
          <p:cNvSpPr>
            <a:spLocks noGrp="1" noChangeArrowheads="1"/>
          </p:cNvSpPr>
          <p:nvPr>
            <p:ph type="sldNum" sz="quarter" idx="12"/>
          </p:nvPr>
        </p:nvSpPr>
        <p:spPr>
          <a:ln/>
        </p:spPr>
        <p:txBody>
          <a:bodyPr/>
          <a:lstStyle>
            <a:lvl1pPr>
              <a:defRPr/>
            </a:lvl1pPr>
          </a:lstStyle>
          <a:p>
            <a:pPr>
              <a:defRPr/>
            </a:pPr>
            <a:fld id="{7B876F8E-7F2A-49C7-8BBC-5C83D8D13035}" type="slidenum">
              <a:rPr lang="en-US" altLang="en-US"/>
              <a:pPr>
                <a:defRPr/>
              </a:pPr>
              <a:t>‹#›</a:t>
            </a:fld>
            <a:endParaRPr lang="en-US" altLang="en-US"/>
          </a:p>
        </p:txBody>
      </p:sp>
    </p:spTree>
    <p:extLst>
      <p:ext uri="{BB962C8B-B14F-4D97-AF65-F5344CB8AC3E}">
        <p14:creationId xmlns:p14="http://schemas.microsoft.com/office/powerpoint/2010/main" val="6469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3BAD1A-8DA6-218E-6C64-71AE5B9FF5EE}"/>
              </a:ext>
            </a:extLst>
          </p:cNvPr>
          <p:cNvSpPr>
            <a:spLocks noGrp="1" noChangeArrowheads="1"/>
          </p:cNvSpPr>
          <p:nvPr>
            <p:ph type="title"/>
          </p:nvPr>
        </p:nvSpPr>
        <p:spPr bwMode="auto">
          <a:xfrm>
            <a:off x="960438" y="68263"/>
            <a:ext cx="803275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54A80C-D41B-3D1F-98D7-D3E828383B8D}"/>
              </a:ext>
            </a:extLst>
          </p:cNvPr>
          <p:cNvSpPr>
            <a:spLocks noGrp="1" noChangeArrowheads="1"/>
          </p:cNvSpPr>
          <p:nvPr>
            <p:ph type="body" idx="1"/>
          </p:nvPr>
        </p:nvSpPr>
        <p:spPr bwMode="auto">
          <a:xfrm>
            <a:off x="1166813" y="1514475"/>
            <a:ext cx="7826375"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313E1349-E819-CF6E-1695-BA4DA945D4D7}"/>
              </a:ext>
            </a:extLst>
          </p:cNvPr>
          <p:cNvSpPr>
            <a:spLocks noGrp="1" noChangeArrowheads="1"/>
          </p:cNvSpPr>
          <p:nvPr>
            <p:ph type="dt" sz="half" idx="2"/>
          </p:nvPr>
        </p:nvSpPr>
        <p:spPr bwMode="auto">
          <a:xfrm>
            <a:off x="7410450" y="6538913"/>
            <a:ext cx="1181100" cy="319087"/>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sz="1300"/>
            </a:lvl1pPr>
          </a:lstStyle>
          <a:p>
            <a:pPr>
              <a:defRPr/>
            </a:pPr>
            <a:endParaRPr lang="en-US" altLang="en-US"/>
          </a:p>
        </p:txBody>
      </p:sp>
      <p:sp>
        <p:nvSpPr>
          <p:cNvPr id="6149" name="Rectangle 5">
            <a:extLst>
              <a:ext uri="{FF2B5EF4-FFF2-40B4-BE49-F238E27FC236}">
                <a16:creationId xmlns:a16="http://schemas.microsoft.com/office/drawing/2014/main" id="{5BA605DB-2EA7-A930-73EA-BBE1BD86B986}"/>
              </a:ext>
            </a:extLst>
          </p:cNvPr>
          <p:cNvSpPr>
            <a:spLocks noGrp="1" noChangeArrowheads="1"/>
          </p:cNvSpPr>
          <p:nvPr>
            <p:ph type="ftr" sz="quarter" idx="3"/>
          </p:nvPr>
        </p:nvSpPr>
        <p:spPr bwMode="auto">
          <a:xfrm>
            <a:off x="4530725" y="6540500"/>
            <a:ext cx="2894013" cy="317500"/>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sz="1300"/>
            </a:lvl1pPr>
          </a:lstStyle>
          <a:p>
            <a:pPr>
              <a:defRPr/>
            </a:pPr>
            <a:endParaRPr lang="en-US" altLang="en-US"/>
          </a:p>
        </p:txBody>
      </p:sp>
      <p:sp>
        <p:nvSpPr>
          <p:cNvPr id="6150" name="Rectangle 6">
            <a:extLst>
              <a:ext uri="{FF2B5EF4-FFF2-40B4-BE49-F238E27FC236}">
                <a16:creationId xmlns:a16="http://schemas.microsoft.com/office/drawing/2014/main" id="{B2E237B0-81A4-F67E-17B4-6CC44F2E187F}"/>
              </a:ext>
            </a:extLst>
          </p:cNvPr>
          <p:cNvSpPr>
            <a:spLocks noGrp="1" noChangeArrowheads="1"/>
          </p:cNvSpPr>
          <p:nvPr>
            <p:ph type="sldNum" sz="quarter" idx="4"/>
          </p:nvPr>
        </p:nvSpPr>
        <p:spPr bwMode="auto">
          <a:xfrm>
            <a:off x="8577263" y="6540500"/>
            <a:ext cx="563562" cy="317500"/>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sz="1300"/>
            </a:lvl1pPr>
          </a:lstStyle>
          <a:p>
            <a:pPr>
              <a:defRPr/>
            </a:pPr>
            <a:fld id="{58CC2991-9CF5-4453-98C9-F8A5AB8B39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0"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anose="020B0604020202020204" pitchFamily="34" charset="0"/>
        </a:defRPr>
      </a:lvl2pPr>
      <a:lvl3pPr algn="l" rtl="0" eaLnBrk="0" fontAlgn="base" hangingPunct="0">
        <a:spcBef>
          <a:spcPct val="0"/>
        </a:spcBef>
        <a:spcAft>
          <a:spcPct val="0"/>
        </a:spcAft>
        <a:defRPr sz="3600" b="1">
          <a:solidFill>
            <a:schemeClr val="tx2"/>
          </a:solidFill>
          <a:latin typeface="Arial" panose="020B0604020202020204" pitchFamily="34" charset="0"/>
        </a:defRPr>
      </a:lvl3pPr>
      <a:lvl4pPr algn="l" rtl="0" eaLnBrk="0" fontAlgn="base" hangingPunct="0">
        <a:spcBef>
          <a:spcPct val="0"/>
        </a:spcBef>
        <a:spcAft>
          <a:spcPct val="0"/>
        </a:spcAft>
        <a:defRPr sz="3600" b="1">
          <a:solidFill>
            <a:schemeClr val="tx2"/>
          </a:solidFill>
          <a:latin typeface="Arial" panose="020B0604020202020204" pitchFamily="34" charset="0"/>
        </a:defRPr>
      </a:lvl4pPr>
      <a:lvl5pPr algn="l" rtl="0" eaLnBrk="0" fontAlgn="base" hangingPunct="0">
        <a:spcBef>
          <a:spcPct val="0"/>
        </a:spcBef>
        <a:spcAft>
          <a:spcPct val="0"/>
        </a:spcAft>
        <a:defRPr sz="3600" b="1">
          <a:solidFill>
            <a:schemeClr val="tx2"/>
          </a:solidFill>
          <a:latin typeface="Arial" panose="020B0604020202020204" pitchFamily="34" charset="0"/>
        </a:defRPr>
      </a:lvl5pPr>
      <a:lvl6pPr marL="457200" algn="l" rtl="0" fontAlgn="base">
        <a:spcBef>
          <a:spcPct val="0"/>
        </a:spcBef>
        <a:spcAft>
          <a:spcPct val="0"/>
        </a:spcAft>
        <a:defRPr sz="3600" b="1">
          <a:solidFill>
            <a:schemeClr val="tx2"/>
          </a:solidFill>
          <a:latin typeface="Arial" panose="020B0604020202020204" pitchFamily="34" charset="0"/>
        </a:defRPr>
      </a:lvl6pPr>
      <a:lvl7pPr marL="914400" algn="l" rtl="0" fontAlgn="base">
        <a:spcBef>
          <a:spcPct val="0"/>
        </a:spcBef>
        <a:spcAft>
          <a:spcPct val="0"/>
        </a:spcAft>
        <a:defRPr sz="3600" b="1">
          <a:solidFill>
            <a:schemeClr val="tx2"/>
          </a:solidFill>
          <a:latin typeface="Arial" panose="020B0604020202020204" pitchFamily="34" charset="0"/>
        </a:defRPr>
      </a:lvl7pPr>
      <a:lvl8pPr marL="1371600" algn="l" rtl="0" fontAlgn="base">
        <a:spcBef>
          <a:spcPct val="0"/>
        </a:spcBef>
        <a:spcAft>
          <a:spcPct val="0"/>
        </a:spcAft>
        <a:defRPr sz="3600" b="1">
          <a:solidFill>
            <a:schemeClr val="tx2"/>
          </a:solidFill>
          <a:latin typeface="Arial" panose="020B0604020202020204" pitchFamily="34" charset="0"/>
        </a:defRPr>
      </a:lvl8pPr>
      <a:lvl9pPr marL="1828800" algn="l" rtl="0" fontAlgn="base">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12LEVER%20HANDLE-1.jpg%20%20%20%20%20%20%20%20%20%20%20%20%20%20%20%20%20%20%20%20%20%20%20%20%20%20%20%20%20%20%20%20%20%20%20%20%20%20%20%20%20%20%20%20%200022EA3C%0aLWW's%20Disk%20%20%20%20%20%20%20%20%20%20%20%20%20%20%20%20%20%20%20%20%207C25C52A:" TargetMode="External"/><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12LEVER%20HANDLE-2.jpg%20%20%20%20%20%20%20%20%20%20%20%20%20%20%20%20%20%20%20%20%20%20%20%20%20%20%20%20%20%20%20%20%20%20%20%20%20%20%20%20%20%20%20%20%200022EA3C%0aLWW's%20Disk%20%20%20%20%20%20%20%20%20%20%20%20%20%20%20%20%20%20%20%20%207C25C52A:"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05exit1%20%20%20%20%20%20%20%20%20%20%20%20%20%20%20%20%20%20%20%20%20%20%20%20%20%20%20%20%20%20%20%20%20%20%20%20%20%20%20%20%20%20%20%20%20%20%20%20%20%20%20%20%20%20%20%20%20%200001F32E%0aLWW's%20Disk%20%20%20%20%20%20%20%20%20%20%20%20%20%20%20%20%20%20%20%20%207C25C52A:"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hyperlink" Target="http://www.iccsafe.org/" TargetMode="Externa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12DisabilityKids.gif%20%20%20%20%20%20%20%20%20%20%20%20%20%20%20%20%20%20%20%20%20%20%20%20%20%20%20%20%20%20%20%20%20%20%20%20%20%20%20%20%20%20%20%20%200002E42D%0aLWW's%20Disk%20%20%20%20%20%20%20%20%20%20%20%20%20%20%20%20%20%20%20%20%207C25C52A:"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1edaycareSynovus%20Front%20Entry.jpg%20%20%20%20%20%20%20%20%20%20%20%20%20%20%20%20%20%20%20%20%20%20%20%20%20%20%20%20%20%20%20%20%200022EA3C%0aLWW's%20Disk%20%20%20%20%20%20%20%20%20%20%20%20%20%20%20%20%20%20%20%20%207C25C52A:"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17rampwheelchair.ramp.jpg%20%20%20%20%20%20%20%20%20%20%20%20%20%20%20%20%20%20%20%20%20%20%20%20%20%20%20%20%20%20%20%20%20%20%20%20%20%20%20%200022EA3C%0aLWW's%20Disk%20%20%20%20%20%20%20%20%20%20%20%20%20%20%20%20%20%20%20%20%207C25C52A:"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08door.gif%20%20%20%20%20%20%20%20%20%20%20%20%20%20%20%20%20%20%20%20%20%20%20%20%20%20%20%20%20%20%20%20%20%20%20%20%20%20%20%20%20%20%20%20%20%20%20%20%20%20%20%20%20%20%200003BD42%0aLWW's%20Disk%20%20%20%20%20%20%20%20%20%20%20%20%20%20%20%20%20%20%20%20%207C25C52A:" TargetMode="External"/><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08door.gif%20%20%20%20%20%20%20%20%20%20%20%20%20%20%20%20%20%20%20%20%20%20%20%20%20%20%20%20%20%20%20%20%20%20%20%20%20%20%20%20%20%20%20%20%20%20%20%20%20%20%20%20%20%20%200003BD42%0aLWW's%20Disk%20%20%20%20%20%20%20%20%20%20%20%20%20%20%20%20%20%20%20%20%207C25C52A:" TargetMode="External"/><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0bhandles.gif%20%20%20%20%20%20%20%20%20%20%20%20%20%20%20%20%20%20%20%20%20%20%20%20%20%20%20%20%20%20%20%20%20%20%20%20%20%20%20%20%20%20%20%20%20%20%20%20%20%20%20%200022EA3C%0aLWW's%20Disk%20%20%20%20%20%20%20%20%20%20%20%20%20%20%20%20%20%20%20%20%207C25C52A:"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0cleverfau.gif%20%20%20%20%20%20%20%20%20%20%20%20%20%20%20%20%20%20%20%20%20%20%20%20%20%20%20%20%20%20%20%20%20%20%20%20%20%20%20%20%20%20%20%20%20%20%20%20%20%20%200020226E%0aLWW's%20Disk%20%20%20%20%20%20%20%20%20%20%20%20%20%20%20%20%20%20%20%20%207C25C52A:" TargetMode="External"/><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86F46C-870D-27D2-0330-7138CCB50BAA}"/>
              </a:ext>
            </a:extLst>
          </p:cNvPr>
          <p:cNvSpPr>
            <a:spLocks noGrp="1" noChangeArrowheads="1"/>
          </p:cNvSpPr>
          <p:nvPr>
            <p:ph type="ctrTitle"/>
          </p:nvPr>
        </p:nvSpPr>
        <p:spPr>
          <a:xfrm>
            <a:off x="0" y="4038600"/>
            <a:ext cx="9144000" cy="1141413"/>
          </a:xfrm>
          <a:extLst>
            <a:ext uri="{AF507438-7753-43E0-B8FC-AC1667EBCBE1}">
              <a14:hiddenEffects xmlns:a14="http://schemas.microsoft.com/office/drawing/2010/main">
                <a:effectLst>
                  <a:outerShdw dist="17961" dir="8100000" algn="ctr" rotWithShape="0">
                    <a:schemeClr val="tx1"/>
                  </a:outerShdw>
                </a:effectLst>
              </a14:hiddenEffects>
            </a:ext>
          </a:extLst>
        </p:spPr>
        <p:txBody>
          <a:bodyPr/>
          <a:lstStyle/>
          <a:p>
            <a:pPr algn="ctr" eaLnBrk="1" hangingPunct="1"/>
            <a:r>
              <a:rPr lang="en-US" altLang="en-US" sz="3600" i="1">
                <a:solidFill>
                  <a:schemeClr val="tx1"/>
                </a:solidFill>
              </a:rPr>
              <a:t>Chapter 10 – “Means of Egress”</a:t>
            </a:r>
          </a:p>
        </p:txBody>
      </p:sp>
      <p:sp>
        <p:nvSpPr>
          <p:cNvPr id="9219" name="Rectangle 3">
            <a:extLst>
              <a:ext uri="{FF2B5EF4-FFF2-40B4-BE49-F238E27FC236}">
                <a16:creationId xmlns:a16="http://schemas.microsoft.com/office/drawing/2014/main" id="{5B119F2E-9564-CB22-654B-F97F951EEAC1}"/>
              </a:ext>
            </a:extLst>
          </p:cNvPr>
          <p:cNvSpPr>
            <a:spLocks noGrp="1" noChangeArrowheads="1"/>
          </p:cNvSpPr>
          <p:nvPr>
            <p:ph type="subTitle" idx="1"/>
          </p:nvPr>
        </p:nvSpPr>
        <p:spPr/>
        <p:txBody>
          <a:bodyPr/>
          <a:lstStyle/>
          <a:p>
            <a:pPr eaLnBrk="1" hangingPunct="1">
              <a:lnSpc>
                <a:spcPct val="90000"/>
              </a:lnSpc>
              <a:defRPr/>
            </a:pPr>
            <a:r>
              <a:rPr lang="en-US" altLang="en-US" b="1" dirty="0">
                <a:effectLst>
                  <a:outerShdw blurRad="38100" dist="38100" dir="2700000" algn="tl">
                    <a:srgbClr val="C0C0C0"/>
                  </a:outerShdw>
                </a:effectLst>
              </a:rPr>
              <a:t>Mark G. Bailey</a:t>
            </a:r>
            <a:br>
              <a:rPr lang="en-US" altLang="en-US" b="1" dirty="0">
                <a:effectLst>
                  <a:outerShdw blurRad="38100" dist="38100" dir="2700000" algn="tl">
                    <a:srgbClr val="C0C0C0"/>
                  </a:outerShdw>
                </a:effectLst>
              </a:rPr>
            </a:br>
            <a:r>
              <a:rPr lang="en-US" altLang="en-US" sz="2100" b="1" dirty="0">
                <a:effectLst>
                  <a:outerShdw blurRad="38100" dist="38100" dir="2700000" algn="tl">
                    <a:srgbClr val="C0C0C0"/>
                  </a:outerShdw>
                </a:effectLst>
              </a:rPr>
              <a:t>N. C. Dept. of Insurance</a:t>
            </a:r>
            <a:br>
              <a:rPr lang="en-US" altLang="en-US" sz="2100" b="1" dirty="0">
                <a:effectLst>
                  <a:outerShdw blurRad="38100" dist="38100" dir="2700000" algn="tl">
                    <a:srgbClr val="C0C0C0"/>
                  </a:outerShdw>
                </a:effectLst>
              </a:rPr>
            </a:br>
            <a:r>
              <a:rPr lang="en-US" altLang="en-US" sz="2100" b="1" dirty="0">
                <a:effectLst>
                  <a:outerShdw blurRad="38100" dist="38100" dir="2700000" algn="tl">
                    <a:srgbClr val="C0C0C0"/>
                  </a:outerShdw>
                </a:effectLst>
              </a:rPr>
              <a:t>OSFM/Engineering Division</a:t>
            </a:r>
          </a:p>
        </p:txBody>
      </p:sp>
      <p:graphicFrame>
        <p:nvGraphicFramePr>
          <p:cNvPr id="5124" name="Object 5">
            <a:extLst>
              <a:ext uri="{FF2B5EF4-FFF2-40B4-BE49-F238E27FC236}">
                <a16:creationId xmlns:a16="http://schemas.microsoft.com/office/drawing/2014/main" id="{7E55E0B7-FF9C-5C16-001D-658B08084975}"/>
              </a:ext>
            </a:extLst>
          </p:cNvPr>
          <p:cNvGraphicFramePr>
            <a:graphicFrameLocks noChangeAspect="1"/>
          </p:cNvGraphicFramePr>
          <p:nvPr/>
        </p:nvGraphicFramePr>
        <p:xfrm>
          <a:off x="6705600" y="5627688"/>
          <a:ext cx="2209800" cy="1154112"/>
        </p:xfrm>
        <a:graphic>
          <a:graphicData uri="http://schemas.openxmlformats.org/presentationml/2006/ole">
            <mc:AlternateContent xmlns:mc="http://schemas.openxmlformats.org/markup-compatibility/2006">
              <mc:Choice xmlns:v="urn:schemas-microsoft-com:vml" Requires="v">
                <p:oleObj name="Bitmap Image" r:id="rId2" imgW="2352381" imgH="1228571" progId="Paint.Picture">
                  <p:embed/>
                </p:oleObj>
              </mc:Choice>
              <mc:Fallback>
                <p:oleObj name="Bitmap Image" r:id="rId2" imgW="2352381" imgH="1228571"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27688"/>
                        <a:ext cx="2209800"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8151FE9-DE4A-E5D6-5FB3-3A79A0043270}"/>
              </a:ext>
            </a:extLst>
          </p:cNvPr>
          <p:cNvSpPr>
            <a:spLocks noGrp="1" noChangeArrowheads="1"/>
          </p:cNvSpPr>
          <p:nvPr>
            <p:ph type="title"/>
          </p:nvPr>
        </p:nvSpPr>
        <p:spPr>
          <a:xfrm>
            <a:off x="981075" y="244475"/>
            <a:ext cx="8086725" cy="1016000"/>
          </a:xfrm>
        </p:spPr>
        <p:txBody>
          <a:bodyPr/>
          <a:lstStyle/>
          <a:p>
            <a:pPr eaLnBrk="1" hangingPunct="1"/>
            <a:r>
              <a:rPr lang="en-US" altLang="en-US">
                <a:cs typeface="Times New Roman" panose="02020603050405020304" pitchFamily="18" charset="0"/>
              </a:rPr>
              <a:t>Accessible Door Hardware</a:t>
            </a:r>
          </a:p>
        </p:txBody>
      </p:sp>
      <p:sp>
        <p:nvSpPr>
          <p:cNvPr id="65539" name="Rectangle 3">
            <a:extLst>
              <a:ext uri="{FF2B5EF4-FFF2-40B4-BE49-F238E27FC236}">
                <a16:creationId xmlns:a16="http://schemas.microsoft.com/office/drawing/2014/main" id="{555CD6E3-BBA5-29A4-A0B0-26B6375C1B1C}"/>
              </a:ext>
            </a:extLst>
          </p:cNvPr>
          <p:cNvSpPr>
            <a:spLocks noGrp="1" noChangeArrowheads="1"/>
          </p:cNvSpPr>
          <p:nvPr>
            <p:ph type="body" sz="half" idx="1"/>
          </p:nvPr>
        </p:nvSpPr>
        <p:spPr>
          <a:xfrm>
            <a:off x="1066800" y="1814513"/>
            <a:ext cx="3810000" cy="285750"/>
          </a:xfrm>
        </p:spPr>
        <p:txBody>
          <a:bodyPr/>
          <a:lstStyle/>
          <a:p>
            <a:pPr eaLnBrk="1" hangingPunct="1">
              <a:lnSpc>
                <a:spcPct val="90000"/>
              </a:lnSpc>
              <a:defRPr/>
            </a:pPr>
            <a:r>
              <a:rPr lang="en-US" altLang="en-US" sz="1600" b="1" dirty="0">
                <a:solidFill>
                  <a:schemeClr val="tx2"/>
                </a:solidFill>
              </a:rPr>
              <a:t>DO NOT USE THESE</a:t>
            </a:r>
            <a:endParaRPr lang="en-US" altLang="en-US" sz="1422" b="1" dirty="0">
              <a:solidFill>
                <a:schemeClr val="tx2"/>
              </a:solidFill>
            </a:endParaRPr>
          </a:p>
        </p:txBody>
      </p:sp>
      <p:pic>
        <p:nvPicPr>
          <p:cNvPr id="87044" name="Picture 4" descr="LEVER HANDLE-1.jpg                                             0022EA3C&#10;LWW's Disk                     7C25C52A:">
            <a:extLst>
              <a:ext uri="{FF2B5EF4-FFF2-40B4-BE49-F238E27FC236}">
                <a16:creationId xmlns:a16="http://schemas.microsoft.com/office/drawing/2014/main" id="{8DA218CD-557F-7969-CB55-94308631854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b="20808"/>
          <a:stretch>
            <a:fillRect/>
          </a:stretch>
        </p:blipFill>
        <p:spPr bwMode="auto">
          <a:xfrm>
            <a:off x="1219200" y="2109788"/>
            <a:ext cx="4141788"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LEVER HANDLE-2.jpg                                             0022EA3C&#10;LWW's Disk                     7C25C52A:">
            <a:extLst>
              <a:ext uri="{FF2B5EF4-FFF2-40B4-BE49-F238E27FC236}">
                <a16:creationId xmlns:a16="http://schemas.microsoft.com/office/drawing/2014/main" id="{AC55E8D3-700F-6A19-F7DC-DCF1E096B4F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73700" y="2101850"/>
            <a:ext cx="31337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7">
            <a:extLst>
              <a:ext uri="{FF2B5EF4-FFF2-40B4-BE49-F238E27FC236}">
                <a16:creationId xmlns:a16="http://schemas.microsoft.com/office/drawing/2014/main" id="{F211ACE0-B0F3-3841-9511-3360D0AFB775}"/>
              </a:ext>
            </a:extLst>
          </p:cNvPr>
          <p:cNvSpPr>
            <a:spLocks noGrp="1" noChangeArrowheads="1"/>
          </p:cNvSpPr>
          <p:nvPr>
            <p:ph type="body" sz="half" idx="2"/>
          </p:nvPr>
        </p:nvSpPr>
        <p:spPr>
          <a:xfrm>
            <a:off x="4114800" y="1825625"/>
            <a:ext cx="3810000" cy="311150"/>
          </a:xfrm>
        </p:spPr>
        <p:txBody>
          <a:bodyPr/>
          <a:lstStyle/>
          <a:p>
            <a:pPr eaLnBrk="1" hangingPunct="1">
              <a:lnSpc>
                <a:spcPct val="90000"/>
              </a:lnSpc>
              <a:defRPr/>
            </a:pPr>
            <a:r>
              <a:rPr lang="en-US" altLang="en-US" sz="1600" b="1" dirty="0">
                <a:solidFill>
                  <a:schemeClr val="tx2"/>
                </a:solidFill>
              </a:rPr>
              <a:t>USE THESE</a:t>
            </a:r>
            <a:endParaRPr lang="en-US" altLang="en-US" sz="2133" dirty="0">
              <a:solidFill>
                <a:schemeClr val="tx2"/>
              </a:solidFill>
            </a:endParaRPr>
          </a:p>
        </p:txBody>
      </p:sp>
      <p:sp>
        <p:nvSpPr>
          <p:cNvPr id="65543" name="AutoShape 8">
            <a:extLst>
              <a:ext uri="{FF2B5EF4-FFF2-40B4-BE49-F238E27FC236}">
                <a16:creationId xmlns:a16="http://schemas.microsoft.com/office/drawing/2014/main" id="{B8B63D7B-20F2-312C-5983-1A77F7E35C4F}"/>
              </a:ext>
            </a:extLst>
          </p:cNvPr>
          <p:cNvSpPr>
            <a:spLocks noChangeArrowheads="1"/>
          </p:cNvSpPr>
          <p:nvPr/>
        </p:nvSpPr>
        <p:spPr bwMode="auto">
          <a:xfrm>
            <a:off x="1228725" y="2071688"/>
            <a:ext cx="2319338" cy="4221162"/>
          </a:xfrm>
          <a:prstGeom prst="roundRect">
            <a:avLst>
              <a:gd name="adj" fmla="val 16667"/>
            </a:avLst>
          </a:prstGeom>
          <a:noFill/>
          <a:ln w="28575">
            <a:solidFill>
              <a:srgbClr val="FF0000"/>
            </a:solidFill>
            <a:prstDash val="lgDash"/>
            <a:round/>
            <a:headEnd/>
            <a:tailEnd/>
          </a:ln>
        </p:spPr>
        <p:txBody>
          <a:bodyPr wrap="none" anchor="ct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6"/>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0"/>
              </a:spcBef>
              <a:buClrTx/>
              <a:buSzTx/>
              <a:buFontTx/>
              <a:buNone/>
              <a:defRPr/>
            </a:pPr>
            <a:endParaRPr lang="en-US" altLang="en-US" sz="2133">
              <a:latin typeface="Times" panose="02020603050405020304" pitchFamily="18" charset="0"/>
            </a:endParaRPr>
          </a:p>
        </p:txBody>
      </p:sp>
      <p:sp>
        <p:nvSpPr>
          <p:cNvPr id="87048" name="Slide Number Placeholder 1">
            <a:extLst>
              <a:ext uri="{FF2B5EF4-FFF2-40B4-BE49-F238E27FC236}">
                <a16:creationId xmlns:a16="http://schemas.microsoft.com/office/drawing/2014/main" id="{A4909995-CC5C-9E71-1758-85F03EFBECF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FD76C9FB-4D6F-4678-8F50-533DFD992CE9}" type="slidenum">
              <a:rPr lang="en-US" altLang="en-US" sz="1200" smtClean="0"/>
              <a:pPr>
                <a:spcBef>
                  <a:spcPct val="0"/>
                </a:spcBef>
                <a:buFontTx/>
                <a:buNone/>
              </a:pPr>
              <a:t>10</a:t>
            </a:fld>
            <a:endParaRPr lang="en-US" altLang="en-US" sz="120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7893882-47B7-2F2B-7A3B-395EFE681254}"/>
              </a:ext>
            </a:extLst>
          </p:cNvPr>
          <p:cNvSpPr>
            <a:spLocks noGrp="1" noChangeArrowheads="1"/>
          </p:cNvSpPr>
          <p:nvPr>
            <p:ph type="title"/>
          </p:nvPr>
        </p:nvSpPr>
        <p:spPr>
          <a:xfrm>
            <a:off x="977900" y="263525"/>
            <a:ext cx="8089900" cy="1016000"/>
          </a:xfrm>
        </p:spPr>
        <p:txBody>
          <a:bodyPr/>
          <a:lstStyle/>
          <a:p>
            <a:pPr eaLnBrk="1" hangingPunct="1"/>
            <a:r>
              <a:rPr lang="en-US" altLang="en-US">
                <a:cs typeface="Times New Roman" panose="02020603050405020304" pitchFamily="18" charset="0"/>
              </a:rPr>
              <a:t>Level of Exit Discharge</a:t>
            </a:r>
          </a:p>
        </p:txBody>
      </p:sp>
      <p:pic>
        <p:nvPicPr>
          <p:cNvPr id="88067" name="Picture 4" descr="exit1                                                          0001F32E&#10;LWW's Disk                     7C25C52A:">
            <a:extLst>
              <a:ext uri="{FF2B5EF4-FFF2-40B4-BE49-F238E27FC236}">
                <a16:creationId xmlns:a16="http://schemas.microsoft.com/office/drawing/2014/main" id="{82C5A844-D1F8-A9C9-C770-4497027C856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65497" t="70119" r="9825" b="11450"/>
          <a:stretch>
            <a:fillRect/>
          </a:stretch>
        </p:blipFill>
        <p:spPr bwMode="auto">
          <a:xfrm>
            <a:off x="463550" y="1930400"/>
            <a:ext cx="581818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5">
            <a:extLst>
              <a:ext uri="{FF2B5EF4-FFF2-40B4-BE49-F238E27FC236}">
                <a16:creationId xmlns:a16="http://schemas.microsoft.com/office/drawing/2014/main" id="{1C334BFE-B174-7804-B21B-6FC6AAEFF5EE}"/>
              </a:ext>
            </a:extLst>
          </p:cNvPr>
          <p:cNvSpPr>
            <a:spLocks noGrp="1" noChangeArrowheads="1"/>
          </p:cNvSpPr>
          <p:nvPr>
            <p:ph type="body" sz="half" idx="1"/>
          </p:nvPr>
        </p:nvSpPr>
        <p:spPr>
          <a:xfrm>
            <a:off x="5964238" y="2317750"/>
            <a:ext cx="2773362" cy="3917950"/>
          </a:xfrm>
        </p:spPr>
        <p:txBody>
          <a:bodyPr lIns="81844" tIns="40923" rIns="81844" bIns="40923"/>
          <a:lstStyle/>
          <a:p>
            <a:pPr eaLnBrk="1" hangingPunct="1">
              <a:defRPr/>
            </a:pPr>
            <a:r>
              <a:rPr lang="en-US" altLang="en-US" sz="2133" b="1" i="1" dirty="0"/>
              <a:t>1028 EXIT DISCHARGE, LEVEL OF -</a:t>
            </a:r>
            <a:r>
              <a:rPr lang="en-US" altLang="en-US" sz="2489" b="1" i="1" dirty="0"/>
              <a:t> </a:t>
            </a:r>
            <a:r>
              <a:rPr lang="en-US" altLang="en-US" sz="2133" i="1" dirty="0"/>
              <a:t>The horizontal plane located at the point at which an exit terminates and an exit discharge begins.</a:t>
            </a:r>
          </a:p>
        </p:txBody>
      </p:sp>
      <p:grpSp>
        <p:nvGrpSpPr>
          <p:cNvPr id="2" name="Group 12">
            <a:extLst>
              <a:ext uri="{FF2B5EF4-FFF2-40B4-BE49-F238E27FC236}">
                <a16:creationId xmlns:a16="http://schemas.microsoft.com/office/drawing/2014/main" id="{42E36914-BC10-038E-DAAE-F215A0740187}"/>
              </a:ext>
            </a:extLst>
          </p:cNvPr>
          <p:cNvGrpSpPr>
            <a:grpSpLocks/>
          </p:cNvGrpSpPr>
          <p:nvPr/>
        </p:nvGrpSpPr>
        <p:grpSpPr bwMode="auto">
          <a:xfrm>
            <a:off x="5283200" y="5734050"/>
            <a:ext cx="3290888" cy="520700"/>
            <a:chOff x="3328" y="3793"/>
            <a:chExt cx="2073" cy="369"/>
          </a:xfrm>
        </p:grpSpPr>
        <p:sp>
          <p:nvSpPr>
            <p:cNvPr id="66567" name="Text Box 6">
              <a:extLst>
                <a:ext uri="{FF2B5EF4-FFF2-40B4-BE49-F238E27FC236}">
                  <a16:creationId xmlns:a16="http://schemas.microsoft.com/office/drawing/2014/main" id="{C28EC68C-CC3D-2E2C-87AD-81E16DFF8894}"/>
                </a:ext>
              </a:extLst>
            </p:cNvPr>
            <p:cNvSpPr txBox="1">
              <a:spLocks noChangeArrowheads="1"/>
            </p:cNvSpPr>
            <p:nvPr/>
          </p:nvSpPr>
          <p:spPr bwMode="auto">
            <a:xfrm>
              <a:off x="3585" y="3941"/>
              <a:ext cx="1816" cy="221"/>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422">
                  <a:solidFill>
                    <a:srgbClr val="FF0000"/>
                  </a:solidFill>
                  <a:latin typeface="Arial" panose="020B0604020202020204" pitchFamily="34" charset="0"/>
                </a:rPr>
                <a:t>EXIT TERMINATES HERE</a:t>
              </a:r>
              <a:endParaRPr lang="en-US" altLang="en-US" sz="2133">
                <a:latin typeface="Times" panose="02020603050405020304" pitchFamily="18" charset="0"/>
              </a:endParaRPr>
            </a:p>
          </p:txBody>
        </p:sp>
        <p:sp>
          <p:nvSpPr>
            <p:cNvPr id="88072" name="Line 9">
              <a:extLst>
                <a:ext uri="{FF2B5EF4-FFF2-40B4-BE49-F238E27FC236}">
                  <a16:creationId xmlns:a16="http://schemas.microsoft.com/office/drawing/2014/main" id="{FB0C13C3-39A2-E69A-D5C1-7D6DC8CC2C15}"/>
                </a:ext>
              </a:extLst>
            </p:cNvPr>
            <p:cNvSpPr>
              <a:spLocks noChangeShapeType="1"/>
            </p:cNvSpPr>
            <p:nvPr/>
          </p:nvSpPr>
          <p:spPr bwMode="auto">
            <a:xfrm flipH="1">
              <a:off x="3338" y="4040"/>
              <a:ext cx="3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3" name="Line 11">
              <a:extLst>
                <a:ext uri="{FF2B5EF4-FFF2-40B4-BE49-F238E27FC236}">
                  <a16:creationId xmlns:a16="http://schemas.microsoft.com/office/drawing/2014/main" id="{2761C42A-9CEF-2676-8204-3B1657FBA245}"/>
                </a:ext>
              </a:extLst>
            </p:cNvPr>
            <p:cNvSpPr>
              <a:spLocks noChangeShapeType="1"/>
            </p:cNvSpPr>
            <p:nvPr/>
          </p:nvSpPr>
          <p:spPr bwMode="auto">
            <a:xfrm flipV="1">
              <a:off x="3328" y="3793"/>
              <a:ext cx="0" cy="2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8070" name="Slide Number Placeholder 2">
            <a:extLst>
              <a:ext uri="{FF2B5EF4-FFF2-40B4-BE49-F238E27FC236}">
                <a16:creationId xmlns:a16="http://schemas.microsoft.com/office/drawing/2014/main" id="{FD1BA87A-4262-0C20-1919-6A0BCC2A258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2BA70DAA-5132-4459-AAF6-AC8909241DA8}" type="slidenum">
              <a:rPr lang="en-US" altLang="en-US" sz="1200" smtClean="0"/>
              <a:pPr>
                <a:spcBef>
                  <a:spcPct val="0"/>
                </a:spcBef>
                <a:buFontTx/>
                <a:buNone/>
              </a:pPr>
              <a:t>11</a:t>
            </a:fld>
            <a:endParaRPr lang="en-US" altLang="en-US" sz="12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4D6DE7F-0AFD-F9DE-A45B-684F66115009}"/>
              </a:ext>
            </a:extLst>
          </p:cNvPr>
          <p:cNvSpPr>
            <a:spLocks noGrp="1" noChangeArrowheads="1"/>
          </p:cNvSpPr>
          <p:nvPr>
            <p:ph type="title"/>
          </p:nvPr>
        </p:nvSpPr>
        <p:spPr/>
        <p:txBody>
          <a:bodyPr/>
          <a:lstStyle/>
          <a:p>
            <a:pPr eaLnBrk="1" hangingPunct="1"/>
            <a:r>
              <a:rPr lang="en-US" altLang="en-US"/>
              <a:t>Double cylinder deadbolts</a:t>
            </a:r>
          </a:p>
        </p:txBody>
      </p:sp>
      <p:sp>
        <p:nvSpPr>
          <p:cNvPr id="89091" name="Rectangle 3">
            <a:extLst>
              <a:ext uri="{FF2B5EF4-FFF2-40B4-BE49-F238E27FC236}">
                <a16:creationId xmlns:a16="http://schemas.microsoft.com/office/drawing/2014/main" id="{B2D5AC59-910D-EEE1-1822-42238709B210}"/>
              </a:ext>
            </a:extLst>
          </p:cNvPr>
          <p:cNvSpPr>
            <a:spLocks noGrp="1" noChangeArrowheads="1"/>
          </p:cNvSpPr>
          <p:nvPr>
            <p:ph type="body" sz="half" idx="1"/>
          </p:nvPr>
        </p:nvSpPr>
        <p:spPr>
          <a:xfrm>
            <a:off x="1447800" y="1371600"/>
            <a:ext cx="7543800" cy="3124200"/>
          </a:xfrm>
        </p:spPr>
        <p:txBody>
          <a:bodyPr/>
          <a:lstStyle/>
          <a:p>
            <a:pPr eaLnBrk="1" hangingPunct="1"/>
            <a:r>
              <a:rPr lang="en-US" altLang="en-US" sz="2500"/>
              <a:t>Allowed at the main exterior door of Group A (with an occupant load not exceeding 300 persons), Group B, F, M and S, subject to the following:</a:t>
            </a:r>
          </a:p>
          <a:p>
            <a:pPr lvl="1" eaLnBrk="1" hangingPunct="1"/>
            <a:r>
              <a:rPr lang="en-US" altLang="en-US" sz="2200"/>
              <a:t>Easily distinguishable</a:t>
            </a:r>
          </a:p>
          <a:p>
            <a:pPr lvl="1" eaLnBrk="1" hangingPunct="1"/>
            <a:r>
              <a:rPr lang="en-US" altLang="en-US" sz="2200"/>
              <a:t>Visible sign</a:t>
            </a:r>
          </a:p>
          <a:p>
            <a:pPr lvl="1" eaLnBrk="1" hangingPunct="1"/>
            <a:r>
              <a:rPr lang="en-US" altLang="en-US" sz="2200"/>
              <a:t>Can be revoked by the code official</a:t>
            </a:r>
          </a:p>
        </p:txBody>
      </p:sp>
      <p:pic>
        <p:nvPicPr>
          <p:cNvPr id="89092" name="Picture 4" descr="thmbtrn">
            <a:extLst>
              <a:ext uri="{FF2B5EF4-FFF2-40B4-BE49-F238E27FC236}">
                <a16:creationId xmlns:a16="http://schemas.microsoft.com/office/drawing/2014/main" id="{5309DA74-03E2-44EC-091D-4B72E98CA2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4191000"/>
            <a:ext cx="3962400" cy="215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05D97B8-B876-19D8-B91C-A84958DCD503}"/>
              </a:ext>
            </a:extLst>
          </p:cNvPr>
          <p:cNvSpPr>
            <a:spLocks noGrp="1" noChangeArrowheads="1"/>
          </p:cNvSpPr>
          <p:nvPr>
            <p:ph type="title"/>
          </p:nvPr>
        </p:nvSpPr>
        <p:spPr/>
        <p:txBody>
          <a:bodyPr/>
          <a:lstStyle/>
          <a:p>
            <a:pPr eaLnBrk="1" hangingPunct="1"/>
            <a:r>
              <a:rPr lang="en-US" altLang="en-US"/>
              <a:t>Bolt Locks</a:t>
            </a:r>
          </a:p>
        </p:txBody>
      </p:sp>
      <p:sp>
        <p:nvSpPr>
          <p:cNvPr id="90115" name="Rectangle 3">
            <a:extLst>
              <a:ext uri="{FF2B5EF4-FFF2-40B4-BE49-F238E27FC236}">
                <a16:creationId xmlns:a16="http://schemas.microsoft.com/office/drawing/2014/main" id="{21172475-B3CC-B34C-8FF3-B9A76EC5206A}"/>
              </a:ext>
            </a:extLst>
          </p:cNvPr>
          <p:cNvSpPr>
            <a:spLocks noGrp="1" noChangeArrowheads="1"/>
          </p:cNvSpPr>
          <p:nvPr>
            <p:ph type="body" sz="half" idx="1"/>
          </p:nvPr>
        </p:nvSpPr>
        <p:spPr>
          <a:xfrm>
            <a:off x="1371600" y="1371600"/>
            <a:ext cx="7772400" cy="990600"/>
          </a:xfrm>
        </p:spPr>
        <p:txBody>
          <a:bodyPr/>
          <a:lstStyle/>
          <a:p>
            <a:pPr eaLnBrk="1" hangingPunct="1"/>
            <a:r>
              <a:rPr lang="en-US" altLang="en-US" sz="2500"/>
              <a:t>Manually operated bolt locks or surface bolts are not allowed </a:t>
            </a:r>
            <a:r>
              <a:rPr lang="en-US" altLang="en-US" sz="1900"/>
              <a:t>(1010.1.9.4)</a:t>
            </a:r>
          </a:p>
        </p:txBody>
      </p:sp>
      <p:pic>
        <p:nvPicPr>
          <p:cNvPr id="90116" name="Picture 4" descr="surface">
            <a:extLst>
              <a:ext uri="{FF2B5EF4-FFF2-40B4-BE49-F238E27FC236}">
                <a16:creationId xmlns:a16="http://schemas.microsoft.com/office/drawing/2014/main" id="{0738DF52-8000-2CD5-3C17-2E3A7A87FE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2619375"/>
            <a:ext cx="563880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6640D87-4ED5-EA28-7238-1AA1A62BDD70}"/>
              </a:ext>
            </a:extLst>
          </p:cNvPr>
          <p:cNvSpPr>
            <a:spLocks noGrp="1" noChangeArrowheads="1"/>
          </p:cNvSpPr>
          <p:nvPr>
            <p:ph type="title"/>
          </p:nvPr>
        </p:nvSpPr>
        <p:spPr>
          <a:xfrm>
            <a:off x="1066800" y="196850"/>
            <a:ext cx="8077200" cy="1373188"/>
          </a:xfrm>
        </p:spPr>
        <p:txBody>
          <a:bodyPr/>
          <a:lstStyle/>
          <a:p>
            <a:pPr eaLnBrk="1" hangingPunct="1"/>
            <a:r>
              <a:rPr lang="en-US" altLang="en-US"/>
              <a:t>Delayed Egress Locks </a:t>
            </a:r>
            <a:r>
              <a:rPr lang="en-US" altLang="en-US" sz="2400"/>
              <a:t>(1010.1.9.7)</a:t>
            </a:r>
          </a:p>
        </p:txBody>
      </p:sp>
      <p:sp>
        <p:nvSpPr>
          <p:cNvPr id="91139" name="Rectangle 3">
            <a:extLst>
              <a:ext uri="{FF2B5EF4-FFF2-40B4-BE49-F238E27FC236}">
                <a16:creationId xmlns:a16="http://schemas.microsoft.com/office/drawing/2014/main" id="{247DBC25-E27C-6C8D-5023-A70B4B26E153}"/>
              </a:ext>
            </a:extLst>
          </p:cNvPr>
          <p:cNvSpPr>
            <a:spLocks noGrp="1" noChangeArrowheads="1"/>
          </p:cNvSpPr>
          <p:nvPr>
            <p:ph type="body" sz="half" idx="1"/>
          </p:nvPr>
        </p:nvSpPr>
        <p:spPr>
          <a:xfrm>
            <a:off x="2819400" y="1371600"/>
            <a:ext cx="6324600" cy="2667000"/>
          </a:xfrm>
        </p:spPr>
        <p:txBody>
          <a:bodyPr/>
          <a:lstStyle/>
          <a:p>
            <a:pPr eaLnBrk="1" hangingPunct="1"/>
            <a:r>
              <a:rPr lang="en-US" altLang="en-US" sz="2100"/>
              <a:t>Listed locks are required to be approved</a:t>
            </a:r>
          </a:p>
          <a:p>
            <a:pPr eaLnBrk="1" hangingPunct="1"/>
            <a:r>
              <a:rPr lang="en-US" altLang="en-US" sz="2100"/>
              <a:t>Cannot be used on Groups A, E or H</a:t>
            </a:r>
          </a:p>
          <a:p>
            <a:pPr eaLnBrk="1" hangingPunct="1"/>
            <a:r>
              <a:rPr lang="en-US" altLang="en-US" sz="2100"/>
              <a:t>Buildings are required to have a sprinkler or smoke detection system</a:t>
            </a:r>
          </a:p>
          <a:p>
            <a:pPr eaLnBrk="1" hangingPunct="1"/>
            <a:r>
              <a:rPr lang="en-US" altLang="en-US" sz="2100"/>
              <a:t>Path cannot have more than one delayed egress lock</a:t>
            </a:r>
          </a:p>
          <a:p>
            <a:pPr eaLnBrk="1" hangingPunct="1"/>
            <a:r>
              <a:rPr lang="en-US" altLang="en-US" sz="2100"/>
              <a:t>Subject to the 6 provisions in the code</a:t>
            </a:r>
          </a:p>
          <a:p>
            <a:pPr eaLnBrk="1" hangingPunct="1">
              <a:buFontTx/>
              <a:buNone/>
            </a:pPr>
            <a:endParaRPr lang="en-US" altLang="en-US" sz="2100"/>
          </a:p>
        </p:txBody>
      </p:sp>
      <p:pic>
        <p:nvPicPr>
          <p:cNvPr id="91140" name="Picture 4" descr="thumb_1037048030_Latched%20Retract%20(56-Prefix)">
            <a:extLst>
              <a:ext uri="{FF2B5EF4-FFF2-40B4-BE49-F238E27FC236}">
                <a16:creationId xmlns:a16="http://schemas.microsoft.com/office/drawing/2014/main" id="{568C1B96-A53E-125C-7251-17F84A7358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21038" y="4579938"/>
            <a:ext cx="3717925" cy="1260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4443503-61DA-3123-DCAA-2C2A14E8D3CE}"/>
              </a:ext>
            </a:extLst>
          </p:cNvPr>
          <p:cNvSpPr>
            <a:spLocks noGrp="1" noChangeArrowheads="1"/>
          </p:cNvSpPr>
          <p:nvPr>
            <p:ph type="title"/>
          </p:nvPr>
        </p:nvSpPr>
        <p:spPr/>
        <p:txBody>
          <a:bodyPr/>
          <a:lstStyle/>
          <a:p>
            <a:pPr eaLnBrk="1" hangingPunct="1"/>
            <a:r>
              <a:rPr lang="en-US" altLang="en-US"/>
              <a:t>Panic Hardware </a:t>
            </a:r>
            <a:r>
              <a:rPr lang="en-US" altLang="en-US" sz="2400"/>
              <a:t>(1010.1.10)</a:t>
            </a:r>
          </a:p>
        </p:txBody>
      </p:sp>
      <p:sp>
        <p:nvSpPr>
          <p:cNvPr id="92163" name="Rectangle 3">
            <a:extLst>
              <a:ext uri="{FF2B5EF4-FFF2-40B4-BE49-F238E27FC236}">
                <a16:creationId xmlns:a16="http://schemas.microsoft.com/office/drawing/2014/main" id="{617DF6E4-1EFF-C167-FE7A-3A436D8A9A3A}"/>
              </a:ext>
            </a:extLst>
          </p:cNvPr>
          <p:cNvSpPr>
            <a:spLocks noGrp="1" noChangeArrowheads="1"/>
          </p:cNvSpPr>
          <p:nvPr>
            <p:ph type="body" sz="half" idx="1"/>
          </p:nvPr>
        </p:nvSpPr>
        <p:spPr>
          <a:xfrm>
            <a:off x="1166813" y="1514475"/>
            <a:ext cx="3814762" cy="4751388"/>
          </a:xfrm>
        </p:spPr>
        <p:txBody>
          <a:bodyPr/>
          <a:lstStyle/>
          <a:p>
            <a:pPr eaLnBrk="1" hangingPunct="1">
              <a:lnSpc>
                <a:spcPct val="90000"/>
              </a:lnSpc>
            </a:pPr>
            <a:r>
              <a:rPr lang="en-US" altLang="en-US" sz="1900"/>
              <a:t>Required for doors serving</a:t>
            </a:r>
          </a:p>
          <a:p>
            <a:pPr lvl="1" eaLnBrk="1" hangingPunct="1">
              <a:lnSpc>
                <a:spcPct val="90000"/>
              </a:lnSpc>
            </a:pPr>
            <a:r>
              <a:rPr lang="en-US" altLang="en-US" sz="1800"/>
              <a:t>Group A or E occupancies with an occupant load of 100 or more,</a:t>
            </a:r>
          </a:p>
          <a:p>
            <a:pPr lvl="1" eaLnBrk="1" hangingPunct="1">
              <a:lnSpc>
                <a:spcPct val="90000"/>
              </a:lnSpc>
            </a:pPr>
            <a:r>
              <a:rPr lang="en-US" altLang="en-US" sz="1800"/>
              <a:t>Groups H-1. H-2, H-3 pr H-5 with any occupancy</a:t>
            </a:r>
          </a:p>
          <a:p>
            <a:pPr eaLnBrk="1" hangingPunct="1">
              <a:lnSpc>
                <a:spcPct val="90000"/>
              </a:lnSpc>
            </a:pPr>
            <a:r>
              <a:rPr lang="en-US" altLang="en-US" sz="1900"/>
              <a:t>Hardware has to extend over ½ of the door width</a:t>
            </a:r>
          </a:p>
          <a:p>
            <a:pPr eaLnBrk="1" hangingPunct="1">
              <a:lnSpc>
                <a:spcPct val="90000"/>
              </a:lnSpc>
            </a:pPr>
            <a:r>
              <a:rPr lang="en-US" altLang="en-US" sz="1900"/>
              <a:t>Required to unlatch at 15 lbs</a:t>
            </a:r>
          </a:p>
          <a:p>
            <a:pPr eaLnBrk="1" hangingPunct="1">
              <a:lnSpc>
                <a:spcPct val="90000"/>
              </a:lnSpc>
            </a:pPr>
            <a:r>
              <a:rPr lang="en-US" altLang="en-US" sz="1900"/>
              <a:t>No additional hardware is allowed, unless part of the panic hardware</a:t>
            </a:r>
          </a:p>
        </p:txBody>
      </p:sp>
      <p:pic>
        <p:nvPicPr>
          <p:cNvPr id="92164" name="Picture 4" descr="Panic">
            <a:extLst>
              <a:ext uri="{FF2B5EF4-FFF2-40B4-BE49-F238E27FC236}">
                <a16:creationId xmlns:a16="http://schemas.microsoft.com/office/drawing/2014/main" id="{BEC52A19-CB3D-82A6-55B0-D69449B62E02}"/>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75300" y="1701800"/>
            <a:ext cx="3021013" cy="192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singleb">
            <a:extLst>
              <a:ext uri="{FF2B5EF4-FFF2-40B4-BE49-F238E27FC236}">
                <a16:creationId xmlns:a16="http://schemas.microsoft.com/office/drawing/2014/main" id="{4E91A33F-4A17-0390-5D46-E5BB8D0D2D0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02350" y="3967163"/>
            <a:ext cx="1963738" cy="229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AA249D5-71E5-7435-1D57-7928A247E07D}"/>
              </a:ext>
            </a:extLst>
          </p:cNvPr>
          <p:cNvSpPr>
            <a:spLocks noGrp="1" noChangeArrowheads="1"/>
          </p:cNvSpPr>
          <p:nvPr>
            <p:ph type="title"/>
          </p:nvPr>
        </p:nvSpPr>
        <p:spPr/>
        <p:txBody>
          <a:bodyPr/>
          <a:lstStyle/>
          <a:p>
            <a:pPr eaLnBrk="1" hangingPunct="1"/>
            <a:r>
              <a:rPr lang="en-US" altLang="en-US"/>
              <a:t>Kitchen Egress</a:t>
            </a:r>
          </a:p>
        </p:txBody>
      </p:sp>
      <p:pic>
        <p:nvPicPr>
          <p:cNvPr id="93187" name="Picture 4">
            <a:extLst>
              <a:ext uri="{FF2B5EF4-FFF2-40B4-BE49-F238E27FC236}">
                <a16:creationId xmlns:a16="http://schemas.microsoft.com/office/drawing/2014/main" id="{385ED5BE-0E17-91C6-AB17-FE35F22F15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2057400"/>
            <a:ext cx="5892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3">
            <a:extLst>
              <a:ext uri="{FF2B5EF4-FFF2-40B4-BE49-F238E27FC236}">
                <a16:creationId xmlns:a16="http://schemas.microsoft.com/office/drawing/2014/main" id="{09AD296D-1AE3-AB45-4A31-828AE72F9852}"/>
              </a:ext>
            </a:extLst>
          </p:cNvPr>
          <p:cNvSpPr>
            <a:spLocks noGrp="1" noChangeArrowheads="1"/>
          </p:cNvSpPr>
          <p:nvPr>
            <p:ph type="body" sz="half" idx="1"/>
          </p:nvPr>
        </p:nvSpPr>
        <p:spPr>
          <a:xfrm>
            <a:off x="1220788" y="1371600"/>
            <a:ext cx="7772400" cy="990600"/>
          </a:xfrm>
        </p:spPr>
        <p:txBody>
          <a:bodyPr/>
          <a:lstStyle/>
          <a:p>
            <a:pPr eaLnBrk="1" hangingPunct="1"/>
            <a:r>
              <a:rPr lang="en-US" altLang="en-US" sz="2500"/>
              <a:t>The Problem:</a:t>
            </a:r>
            <a:endParaRPr lang="en-US" altLang="en-US"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8DE5975-E018-934F-D477-C552C7DF0F62}"/>
              </a:ext>
            </a:extLst>
          </p:cNvPr>
          <p:cNvSpPr>
            <a:spLocks noGrp="1" noChangeArrowheads="1"/>
          </p:cNvSpPr>
          <p:nvPr>
            <p:ph type="title"/>
          </p:nvPr>
        </p:nvSpPr>
        <p:spPr/>
        <p:txBody>
          <a:bodyPr/>
          <a:lstStyle/>
          <a:p>
            <a:pPr eaLnBrk="1" hangingPunct="1"/>
            <a:r>
              <a:rPr lang="en-US" altLang="en-US"/>
              <a:t>Kitchen Egress</a:t>
            </a:r>
          </a:p>
        </p:txBody>
      </p:sp>
      <p:pic>
        <p:nvPicPr>
          <p:cNvPr id="94211" name="Picture 4">
            <a:extLst>
              <a:ext uri="{FF2B5EF4-FFF2-40B4-BE49-F238E27FC236}">
                <a16:creationId xmlns:a16="http://schemas.microsoft.com/office/drawing/2014/main" id="{65D36A61-30BB-622F-72E3-507338B22F6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365250"/>
            <a:ext cx="4038600" cy="538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3">
            <a:extLst>
              <a:ext uri="{FF2B5EF4-FFF2-40B4-BE49-F238E27FC236}">
                <a16:creationId xmlns:a16="http://schemas.microsoft.com/office/drawing/2014/main" id="{50A0B65F-151B-3961-A132-76DA058AA7D7}"/>
              </a:ext>
            </a:extLst>
          </p:cNvPr>
          <p:cNvSpPr>
            <a:spLocks noGrp="1" noChangeArrowheads="1"/>
          </p:cNvSpPr>
          <p:nvPr>
            <p:ph type="body" sz="half" idx="1"/>
          </p:nvPr>
        </p:nvSpPr>
        <p:spPr>
          <a:xfrm>
            <a:off x="1220788" y="1371600"/>
            <a:ext cx="7772400" cy="990600"/>
          </a:xfrm>
        </p:spPr>
        <p:txBody>
          <a:bodyPr/>
          <a:lstStyle/>
          <a:p>
            <a:pPr eaLnBrk="1" hangingPunct="1"/>
            <a:r>
              <a:rPr lang="en-US" altLang="en-US" sz="2500"/>
              <a:t>One Solution:</a:t>
            </a:r>
            <a:endParaRPr lang="en-US" altLang="en-US"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CB925D2-E390-54E5-6467-9D4102CADB8D}"/>
              </a:ext>
            </a:extLst>
          </p:cNvPr>
          <p:cNvSpPr>
            <a:spLocks noGrp="1" noChangeArrowheads="1"/>
          </p:cNvSpPr>
          <p:nvPr>
            <p:ph type="title"/>
          </p:nvPr>
        </p:nvSpPr>
        <p:spPr/>
        <p:txBody>
          <a:bodyPr/>
          <a:lstStyle/>
          <a:p>
            <a:pPr eaLnBrk="1" hangingPunct="1"/>
            <a:r>
              <a:rPr lang="en-US" altLang="en-US"/>
              <a:t>Envir. Health Egress Questions</a:t>
            </a:r>
          </a:p>
        </p:txBody>
      </p:sp>
      <p:sp>
        <p:nvSpPr>
          <p:cNvPr id="95235" name="Rectangle 3">
            <a:extLst>
              <a:ext uri="{FF2B5EF4-FFF2-40B4-BE49-F238E27FC236}">
                <a16:creationId xmlns:a16="http://schemas.microsoft.com/office/drawing/2014/main" id="{FE45EEE8-6611-D350-E90C-EC696C05D1D4}"/>
              </a:ext>
            </a:extLst>
          </p:cNvPr>
          <p:cNvSpPr>
            <a:spLocks noGrp="1" noChangeArrowheads="1"/>
          </p:cNvSpPr>
          <p:nvPr>
            <p:ph type="body" idx="1"/>
          </p:nvPr>
        </p:nvSpPr>
        <p:spPr>
          <a:xfrm>
            <a:off x="1166813" y="1897063"/>
            <a:ext cx="7826375" cy="4368800"/>
          </a:xfrm>
        </p:spPr>
        <p:txBody>
          <a:bodyPr/>
          <a:lstStyle/>
          <a:p>
            <a:pPr eaLnBrk="1" hangingPunct="1"/>
            <a:r>
              <a:rPr lang="en-US" altLang="en-US" b="1" u="sng"/>
              <a:t>Question #1:</a:t>
            </a:r>
            <a:r>
              <a:rPr lang="en-US" altLang="en-US"/>
              <a:t> Are Bolt Locks/Slide Bolt Locks approved to be used in a Child Care Center? </a:t>
            </a:r>
          </a:p>
          <a:p>
            <a:pPr eaLnBrk="1" hangingPunct="1"/>
            <a:endParaRPr lang="en-US" altLang="en-US" sz="1200" i="1">
              <a:solidFill>
                <a:srgbClr val="FF0000"/>
              </a:solidFill>
            </a:endParaRPr>
          </a:p>
          <a:p>
            <a:pPr eaLnBrk="1" hangingPunct="1"/>
            <a:r>
              <a:rPr lang="en-US" altLang="en-US" b="1" i="1" u="sng">
                <a:solidFill>
                  <a:srgbClr val="FF0000"/>
                </a:solidFill>
              </a:rPr>
              <a:t>Answer :</a:t>
            </a:r>
            <a:r>
              <a:rPr lang="en-US" altLang="en-US" i="1">
                <a:solidFill>
                  <a:srgbClr val="FF0000"/>
                </a:solidFill>
              </a:rPr>
              <a:t> Section 1010.1.9.4 “Bolt locks” of the 2018 North Carolina Building Code prohibits use of these types of locks; see attached code section.</a:t>
            </a:r>
            <a:endParaRPr lang="en-US" altLang="en-US">
              <a:solidFill>
                <a:srgbClr val="FF0000"/>
              </a:solidFill>
            </a:endParaRPr>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B6A1699-F16E-E004-CA66-DFCADE660601}"/>
              </a:ext>
            </a:extLst>
          </p:cNvPr>
          <p:cNvSpPr>
            <a:spLocks noGrp="1" noChangeArrowheads="1"/>
          </p:cNvSpPr>
          <p:nvPr>
            <p:ph type="title"/>
          </p:nvPr>
        </p:nvSpPr>
        <p:spPr/>
        <p:txBody>
          <a:bodyPr/>
          <a:lstStyle/>
          <a:p>
            <a:pPr eaLnBrk="1" hangingPunct="1"/>
            <a:r>
              <a:rPr lang="en-US" altLang="en-US"/>
              <a:t>Bolt Locks</a:t>
            </a:r>
          </a:p>
        </p:txBody>
      </p:sp>
      <p:sp>
        <p:nvSpPr>
          <p:cNvPr id="96259" name="Rectangle 3">
            <a:extLst>
              <a:ext uri="{FF2B5EF4-FFF2-40B4-BE49-F238E27FC236}">
                <a16:creationId xmlns:a16="http://schemas.microsoft.com/office/drawing/2014/main" id="{FD98F7C7-4F85-40B0-6D41-731904F5CAE2}"/>
              </a:ext>
            </a:extLst>
          </p:cNvPr>
          <p:cNvSpPr>
            <a:spLocks noGrp="1" noChangeArrowheads="1"/>
          </p:cNvSpPr>
          <p:nvPr>
            <p:ph type="body" sz="half" idx="1"/>
          </p:nvPr>
        </p:nvSpPr>
        <p:spPr>
          <a:xfrm>
            <a:off x="1371600" y="1371600"/>
            <a:ext cx="7772400" cy="990600"/>
          </a:xfrm>
        </p:spPr>
        <p:txBody>
          <a:bodyPr/>
          <a:lstStyle/>
          <a:p>
            <a:pPr eaLnBrk="1" hangingPunct="1"/>
            <a:r>
              <a:rPr lang="en-US" altLang="en-US" sz="2500"/>
              <a:t>Manually operated bolt locks or surface bolts are not allowed </a:t>
            </a:r>
            <a:r>
              <a:rPr lang="en-US" altLang="en-US" sz="1900"/>
              <a:t>(1010.1.9.4)</a:t>
            </a:r>
          </a:p>
        </p:txBody>
      </p:sp>
      <p:pic>
        <p:nvPicPr>
          <p:cNvPr id="96260" name="Picture 4" descr="surface">
            <a:extLst>
              <a:ext uri="{FF2B5EF4-FFF2-40B4-BE49-F238E27FC236}">
                <a16:creationId xmlns:a16="http://schemas.microsoft.com/office/drawing/2014/main" id="{CF14458F-3E52-97B4-1E66-BB74992F184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2619375"/>
            <a:ext cx="563880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BD3F03D-3081-03AD-BDDF-DFDDE5DC1FEC}"/>
              </a:ext>
            </a:extLst>
          </p:cNvPr>
          <p:cNvSpPr>
            <a:spLocks noGrp="1" noChangeArrowheads="1"/>
          </p:cNvSpPr>
          <p:nvPr>
            <p:ph type="title" sz="quarter"/>
          </p:nvPr>
        </p:nvSpPr>
        <p:spPr/>
        <p:txBody>
          <a:bodyPr/>
          <a:lstStyle/>
          <a:p>
            <a:pPr eaLnBrk="1" hangingPunct="1"/>
            <a:r>
              <a:rPr lang="en-US" altLang="en-US" sz="3200"/>
              <a:t>What Makes Up the North Carolina Fire Prevention Code?</a:t>
            </a:r>
          </a:p>
        </p:txBody>
      </p:sp>
      <p:pic>
        <p:nvPicPr>
          <p:cNvPr id="211971" name="Picture 3" descr="ICC logo">
            <a:hlinkClick r:id="rId2"/>
            <a:extLst>
              <a:ext uri="{FF2B5EF4-FFF2-40B4-BE49-F238E27FC236}">
                <a16:creationId xmlns:a16="http://schemas.microsoft.com/office/drawing/2014/main" id="{07A89880-21E8-CCB1-4C50-5A85EBD6B39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00400" y="2454275"/>
            <a:ext cx="2400300" cy="2651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72" name="Picture 4" descr="2000_IFC">
            <a:extLst>
              <a:ext uri="{FF2B5EF4-FFF2-40B4-BE49-F238E27FC236}">
                <a16:creationId xmlns:a16="http://schemas.microsoft.com/office/drawing/2014/main" id="{B234A49C-E129-840F-5DFE-CA5E2623D32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09800" y="2133600"/>
            <a:ext cx="2219325" cy="275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73" name="Picture 5" descr="?f=images$fn=NC_logo">
            <a:extLst>
              <a:ext uri="{FF2B5EF4-FFF2-40B4-BE49-F238E27FC236}">
                <a16:creationId xmlns:a16="http://schemas.microsoft.com/office/drawing/2014/main" id="{6A81AE68-4E82-6E39-3B20-6F42579B5AE2}"/>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930400" y="3965575"/>
            <a:ext cx="2308225" cy="230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74" name="Picture 6" descr="boca">
            <a:extLst>
              <a:ext uri="{FF2B5EF4-FFF2-40B4-BE49-F238E27FC236}">
                <a16:creationId xmlns:a16="http://schemas.microsoft.com/office/drawing/2014/main" id="{707CC84B-5B88-D66C-4ED2-055141D368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657600"/>
            <a:ext cx="2606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5" name="Picture 7" descr="sbcci">
            <a:extLst>
              <a:ext uri="{FF2B5EF4-FFF2-40B4-BE49-F238E27FC236}">
                <a16:creationId xmlns:a16="http://schemas.microsoft.com/office/drawing/2014/main" id="{37485053-0DB2-72B6-21BB-982890AC58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295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6" name="Picture 8">
            <a:extLst>
              <a:ext uri="{FF2B5EF4-FFF2-40B4-BE49-F238E27FC236}">
                <a16:creationId xmlns:a16="http://schemas.microsoft.com/office/drawing/2014/main" id="{3FB85F96-2E49-920A-4F5E-01B3F6C685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295400"/>
            <a:ext cx="1928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7" name="Text Box 9">
            <a:extLst>
              <a:ext uri="{FF2B5EF4-FFF2-40B4-BE49-F238E27FC236}">
                <a16:creationId xmlns:a16="http://schemas.microsoft.com/office/drawing/2014/main" id="{908E7966-1188-C685-0C9B-E7037197FF32}"/>
              </a:ext>
            </a:extLst>
          </p:cNvPr>
          <p:cNvSpPr txBox="1">
            <a:spLocks noChangeArrowheads="1"/>
          </p:cNvSpPr>
          <p:nvPr/>
        </p:nvSpPr>
        <p:spPr bwMode="auto">
          <a:xfrm>
            <a:off x="3810000" y="3886200"/>
            <a:ext cx="47752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50000"/>
              </a:spcBef>
              <a:buFontTx/>
              <a:buNone/>
            </a:pPr>
            <a:r>
              <a:rPr lang="en-US" altLang="en-US" sz="1800"/>
              <a:t>North Carolina Building Code Council</a:t>
            </a:r>
          </a:p>
        </p:txBody>
      </p:sp>
      <p:pic>
        <p:nvPicPr>
          <p:cNvPr id="211978" name="Picture 10" descr="j0172570">
            <a:extLst>
              <a:ext uri="{FF2B5EF4-FFF2-40B4-BE49-F238E27FC236}">
                <a16:creationId xmlns:a16="http://schemas.microsoft.com/office/drawing/2014/main" id="{287DC1CA-65E0-760E-5D21-6E2BD887871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2286000"/>
            <a:ext cx="2514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9" name="Text Box 11">
            <a:extLst>
              <a:ext uri="{FF2B5EF4-FFF2-40B4-BE49-F238E27FC236}">
                <a16:creationId xmlns:a16="http://schemas.microsoft.com/office/drawing/2014/main" id="{F7C8A123-9119-1109-F9D4-E2C52797035B}"/>
              </a:ext>
            </a:extLst>
          </p:cNvPr>
          <p:cNvSpPr txBox="1">
            <a:spLocks noChangeArrowheads="1"/>
          </p:cNvSpPr>
          <p:nvPr/>
        </p:nvSpPr>
        <p:spPr bwMode="auto">
          <a:xfrm>
            <a:off x="3656013" y="4268788"/>
            <a:ext cx="5029200" cy="1076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FontTx/>
              <a:buNone/>
            </a:pPr>
            <a:r>
              <a:rPr lang="en-US" altLang="en-US" sz="3200"/>
              <a:t>2018 North Carolina Codes</a:t>
            </a:r>
          </a:p>
        </p:txBody>
      </p:sp>
      <p:pic>
        <p:nvPicPr>
          <p:cNvPr id="211980" name="Picture 12" descr="Book cover">
            <a:extLst>
              <a:ext uri="{FF2B5EF4-FFF2-40B4-BE49-F238E27FC236}">
                <a16:creationId xmlns:a16="http://schemas.microsoft.com/office/drawing/2014/main" id="{7E835266-3A64-CE63-918B-5C87E9E09945}"/>
              </a:ext>
            </a:extLst>
          </p:cNvPr>
          <p:cNvPicPr>
            <a:picLocks noGrp="1" noChangeAspect="1" noChangeArrowheads="1"/>
          </p:cNvPicPr>
          <p:nvPr>
            <p:ph sz="quarter" idx="4"/>
          </p:nvPr>
        </p:nvPicPr>
        <p:blipFill>
          <a:blip r:embed="rId10">
            <a:extLst>
              <a:ext uri="{28A0092B-C50C-407E-A947-70E740481C1C}">
                <a14:useLocalDpi xmlns:a14="http://schemas.microsoft.com/office/drawing/2010/main" val="0"/>
              </a:ext>
            </a:extLst>
          </a:blip>
          <a:srcRect/>
          <a:stretch>
            <a:fillRect/>
          </a:stretch>
        </p:blipFill>
        <p:spPr>
          <a:xfrm>
            <a:off x="4924425" y="1066800"/>
            <a:ext cx="22733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11976"/>
                                        </p:tgtEl>
                                        <p:attrNameLst>
                                          <p:attrName>ppt_x</p:attrName>
                                        </p:attrNameLst>
                                      </p:cBhvr>
                                      <p:tavLst>
                                        <p:tav tm="0">
                                          <p:val>
                                            <p:strVal val="ppt_x"/>
                                          </p:val>
                                        </p:tav>
                                        <p:tav tm="100000">
                                          <p:val>
                                            <p:strVal val="ppt_x"/>
                                          </p:val>
                                        </p:tav>
                                      </p:tavLst>
                                    </p:anim>
                                    <p:anim calcmode="lin" valueType="num">
                                      <p:cBhvr additive="base">
                                        <p:cTn id="7" dur="500"/>
                                        <p:tgtEl>
                                          <p:spTgt spid="211976"/>
                                        </p:tgtEl>
                                        <p:attrNameLst>
                                          <p:attrName>ppt_y</p:attrName>
                                        </p:attrNameLst>
                                      </p:cBhvr>
                                      <p:tavLst>
                                        <p:tav tm="0">
                                          <p:val>
                                            <p:strVal val="ppt_y"/>
                                          </p:val>
                                        </p:tav>
                                        <p:tav tm="100000">
                                          <p:val>
                                            <p:strVal val="1+ppt_h/2"/>
                                          </p:val>
                                        </p:tav>
                                      </p:tavLst>
                                    </p:anim>
                                    <p:set>
                                      <p:cBhvr>
                                        <p:cTn id="8" dur="1" fill="hold">
                                          <p:stCondLst>
                                            <p:cond delay="499"/>
                                          </p:stCondLst>
                                        </p:cTn>
                                        <p:tgtEl>
                                          <p:spTgt spid="21197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11975"/>
                                        </p:tgtEl>
                                        <p:attrNameLst>
                                          <p:attrName>ppt_x</p:attrName>
                                        </p:attrNameLst>
                                      </p:cBhvr>
                                      <p:tavLst>
                                        <p:tav tm="0">
                                          <p:val>
                                            <p:strVal val="ppt_x"/>
                                          </p:val>
                                        </p:tav>
                                        <p:tav tm="100000">
                                          <p:val>
                                            <p:strVal val="ppt_x"/>
                                          </p:val>
                                        </p:tav>
                                      </p:tavLst>
                                    </p:anim>
                                    <p:anim calcmode="lin" valueType="num">
                                      <p:cBhvr additive="base">
                                        <p:cTn id="11" dur="500"/>
                                        <p:tgtEl>
                                          <p:spTgt spid="211975"/>
                                        </p:tgtEl>
                                        <p:attrNameLst>
                                          <p:attrName>ppt_y</p:attrName>
                                        </p:attrNameLst>
                                      </p:cBhvr>
                                      <p:tavLst>
                                        <p:tav tm="0">
                                          <p:val>
                                            <p:strVal val="ppt_y"/>
                                          </p:val>
                                        </p:tav>
                                        <p:tav tm="100000">
                                          <p:val>
                                            <p:strVal val="1+ppt_h/2"/>
                                          </p:val>
                                        </p:tav>
                                      </p:tavLst>
                                    </p:anim>
                                    <p:set>
                                      <p:cBhvr>
                                        <p:cTn id="12" dur="1" fill="hold">
                                          <p:stCondLst>
                                            <p:cond delay="499"/>
                                          </p:stCondLst>
                                        </p:cTn>
                                        <p:tgtEl>
                                          <p:spTgt spid="21197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11974"/>
                                        </p:tgtEl>
                                        <p:attrNameLst>
                                          <p:attrName>ppt_x</p:attrName>
                                        </p:attrNameLst>
                                      </p:cBhvr>
                                      <p:tavLst>
                                        <p:tav tm="0">
                                          <p:val>
                                            <p:strVal val="ppt_x"/>
                                          </p:val>
                                        </p:tav>
                                        <p:tav tm="100000">
                                          <p:val>
                                            <p:strVal val="ppt_x"/>
                                          </p:val>
                                        </p:tav>
                                      </p:tavLst>
                                    </p:anim>
                                    <p:anim calcmode="lin" valueType="num">
                                      <p:cBhvr additive="base">
                                        <p:cTn id="15" dur="500"/>
                                        <p:tgtEl>
                                          <p:spTgt spid="211974"/>
                                        </p:tgtEl>
                                        <p:attrNameLst>
                                          <p:attrName>ppt_y</p:attrName>
                                        </p:attrNameLst>
                                      </p:cBhvr>
                                      <p:tavLst>
                                        <p:tav tm="0">
                                          <p:val>
                                            <p:strVal val="ppt_y"/>
                                          </p:val>
                                        </p:tav>
                                        <p:tav tm="100000">
                                          <p:val>
                                            <p:strVal val="1+ppt_h/2"/>
                                          </p:val>
                                        </p:tav>
                                      </p:tavLst>
                                    </p:anim>
                                    <p:set>
                                      <p:cBhvr>
                                        <p:cTn id="16" dur="1" fill="hold">
                                          <p:stCondLst>
                                            <p:cond delay="499"/>
                                          </p:stCondLst>
                                        </p:cTn>
                                        <p:tgtEl>
                                          <p:spTgt spid="211974"/>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11971"/>
                                        </p:tgtEl>
                                        <p:attrNameLst>
                                          <p:attrName>style.visibility</p:attrName>
                                        </p:attrNameLst>
                                      </p:cBhvr>
                                      <p:to>
                                        <p:strVal val="visible"/>
                                      </p:to>
                                    </p:set>
                                    <p:anim calcmode="lin" valueType="num">
                                      <p:cBhvr additive="base">
                                        <p:cTn id="19" dur="500" fill="hold"/>
                                        <p:tgtEl>
                                          <p:spTgt spid="211971"/>
                                        </p:tgtEl>
                                        <p:attrNameLst>
                                          <p:attrName>ppt_x</p:attrName>
                                        </p:attrNameLst>
                                      </p:cBhvr>
                                      <p:tavLst>
                                        <p:tav tm="0">
                                          <p:val>
                                            <p:strVal val="#ppt_x"/>
                                          </p:val>
                                        </p:tav>
                                        <p:tav tm="100000">
                                          <p:val>
                                            <p:strVal val="#ppt_x"/>
                                          </p:val>
                                        </p:tav>
                                      </p:tavLst>
                                    </p:anim>
                                    <p:anim calcmode="lin" valueType="num">
                                      <p:cBhvr additive="base">
                                        <p:cTn id="20" dur="500" fill="hold"/>
                                        <p:tgtEl>
                                          <p:spTgt spid="2119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211971"/>
                                        </p:tgtEl>
                                        <p:attrNameLst>
                                          <p:attrName>ppt_x</p:attrName>
                                        </p:attrNameLst>
                                      </p:cBhvr>
                                      <p:tavLst>
                                        <p:tav tm="0">
                                          <p:val>
                                            <p:strVal val="ppt_x"/>
                                          </p:val>
                                        </p:tav>
                                        <p:tav tm="100000">
                                          <p:val>
                                            <p:strVal val="ppt_x"/>
                                          </p:val>
                                        </p:tav>
                                      </p:tavLst>
                                    </p:anim>
                                    <p:anim calcmode="lin" valueType="num">
                                      <p:cBhvr additive="base">
                                        <p:cTn id="25" dur="500"/>
                                        <p:tgtEl>
                                          <p:spTgt spid="211971"/>
                                        </p:tgtEl>
                                        <p:attrNameLst>
                                          <p:attrName>ppt_y</p:attrName>
                                        </p:attrNameLst>
                                      </p:cBhvr>
                                      <p:tavLst>
                                        <p:tav tm="0">
                                          <p:val>
                                            <p:strVal val="ppt_y"/>
                                          </p:val>
                                        </p:tav>
                                        <p:tav tm="100000">
                                          <p:val>
                                            <p:strVal val="1+ppt_h/2"/>
                                          </p:val>
                                        </p:tav>
                                      </p:tavLst>
                                    </p:anim>
                                    <p:set>
                                      <p:cBhvr>
                                        <p:cTn id="26" dur="1" fill="hold">
                                          <p:stCondLst>
                                            <p:cond delay="499"/>
                                          </p:stCondLst>
                                        </p:cTn>
                                        <p:tgtEl>
                                          <p:spTgt spid="211971"/>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211972"/>
                                        </p:tgtEl>
                                        <p:attrNameLst>
                                          <p:attrName>style.visibility</p:attrName>
                                        </p:attrNameLst>
                                      </p:cBhvr>
                                      <p:to>
                                        <p:strVal val="visible"/>
                                      </p:to>
                                    </p:set>
                                    <p:anim calcmode="lin" valueType="num">
                                      <p:cBhvr additive="base">
                                        <p:cTn id="29" dur="500" fill="hold"/>
                                        <p:tgtEl>
                                          <p:spTgt spid="211972"/>
                                        </p:tgtEl>
                                        <p:attrNameLst>
                                          <p:attrName>ppt_x</p:attrName>
                                        </p:attrNameLst>
                                      </p:cBhvr>
                                      <p:tavLst>
                                        <p:tav tm="0">
                                          <p:val>
                                            <p:strVal val="#ppt_x"/>
                                          </p:val>
                                        </p:tav>
                                        <p:tav tm="100000">
                                          <p:val>
                                            <p:strVal val="#ppt_x"/>
                                          </p:val>
                                        </p:tav>
                                      </p:tavLst>
                                    </p:anim>
                                    <p:anim calcmode="lin" valueType="num">
                                      <p:cBhvr additive="base">
                                        <p:cTn id="30" dur="500" fill="hold"/>
                                        <p:tgtEl>
                                          <p:spTgt spid="21197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1980"/>
                                        </p:tgtEl>
                                        <p:attrNameLst>
                                          <p:attrName>style.visibility</p:attrName>
                                        </p:attrNameLst>
                                      </p:cBhvr>
                                      <p:to>
                                        <p:strVal val="visible"/>
                                      </p:to>
                                    </p:set>
                                    <p:anim calcmode="lin" valueType="num">
                                      <p:cBhvr additive="base">
                                        <p:cTn id="33" dur="500" fill="hold"/>
                                        <p:tgtEl>
                                          <p:spTgt spid="211980"/>
                                        </p:tgtEl>
                                        <p:attrNameLst>
                                          <p:attrName>ppt_x</p:attrName>
                                        </p:attrNameLst>
                                      </p:cBhvr>
                                      <p:tavLst>
                                        <p:tav tm="0">
                                          <p:val>
                                            <p:strVal val="#ppt_x"/>
                                          </p:val>
                                        </p:tav>
                                        <p:tav tm="100000">
                                          <p:val>
                                            <p:strVal val="#ppt_x"/>
                                          </p:val>
                                        </p:tav>
                                      </p:tavLst>
                                    </p:anim>
                                    <p:anim calcmode="lin" valueType="num">
                                      <p:cBhvr additive="base">
                                        <p:cTn id="34" dur="500" fill="hold"/>
                                        <p:tgtEl>
                                          <p:spTgt spid="21198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nodeType="clickEffect">
                                  <p:stCondLst>
                                    <p:cond delay="0"/>
                                  </p:stCondLst>
                                  <p:childTnLst>
                                    <p:anim calcmode="lin" valueType="num">
                                      <p:cBhvr additive="base">
                                        <p:cTn id="38" dur="500"/>
                                        <p:tgtEl>
                                          <p:spTgt spid="211980"/>
                                        </p:tgtEl>
                                        <p:attrNameLst>
                                          <p:attrName>ppt_x</p:attrName>
                                        </p:attrNameLst>
                                      </p:cBhvr>
                                      <p:tavLst>
                                        <p:tav tm="0">
                                          <p:val>
                                            <p:strVal val="ppt_x"/>
                                          </p:val>
                                        </p:tav>
                                        <p:tav tm="100000">
                                          <p:val>
                                            <p:strVal val="ppt_x"/>
                                          </p:val>
                                        </p:tav>
                                      </p:tavLst>
                                    </p:anim>
                                    <p:anim calcmode="lin" valueType="num">
                                      <p:cBhvr additive="base">
                                        <p:cTn id="39" dur="500"/>
                                        <p:tgtEl>
                                          <p:spTgt spid="211980"/>
                                        </p:tgtEl>
                                        <p:attrNameLst>
                                          <p:attrName>ppt_y</p:attrName>
                                        </p:attrNameLst>
                                      </p:cBhvr>
                                      <p:tavLst>
                                        <p:tav tm="0">
                                          <p:val>
                                            <p:strVal val="ppt_y"/>
                                          </p:val>
                                        </p:tav>
                                        <p:tav tm="100000">
                                          <p:val>
                                            <p:strVal val="1+ppt_h/2"/>
                                          </p:val>
                                        </p:tav>
                                      </p:tavLst>
                                    </p:anim>
                                    <p:set>
                                      <p:cBhvr>
                                        <p:cTn id="40" dur="1" fill="hold">
                                          <p:stCondLst>
                                            <p:cond delay="499"/>
                                          </p:stCondLst>
                                        </p:cTn>
                                        <p:tgtEl>
                                          <p:spTgt spid="211980"/>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11972"/>
                                        </p:tgtEl>
                                        <p:attrNameLst>
                                          <p:attrName>ppt_x</p:attrName>
                                        </p:attrNameLst>
                                      </p:cBhvr>
                                      <p:tavLst>
                                        <p:tav tm="0">
                                          <p:val>
                                            <p:strVal val="ppt_x"/>
                                          </p:val>
                                        </p:tav>
                                        <p:tav tm="100000">
                                          <p:val>
                                            <p:strVal val="ppt_x"/>
                                          </p:val>
                                        </p:tav>
                                      </p:tavLst>
                                    </p:anim>
                                    <p:anim calcmode="lin" valueType="num">
                                      <p:cBhvr additive="base">
                                        <p:cTn id="43" dur="500"/>
                                        <p:tgtEl>
                                          <p:spTgt spid="211972"/>
                                        </p:tgtEl>
                                        <p:attrNameLst>
                                          <p:attrName>ppt_y</p:attrName>
                                        </p:attrNameLst>
                                      </p:cBhvr>
                                      <p:tavLst>
                                        <p:tav tm="0">
                                          <p:val>
                                            <p:strVal val="ppt_y"/>
                                          </p:val>
                                        </p:tav>
                                        <p:tav tm="100000">
                                          <p:val>
                                            <p:strVal val="1+ppt_h/2"/>
                                          </p:val>
                                        </p:tav>
                                      </p:tavLst>
                                    </p:anim>
                                    <p:set>
                                      <p:cBhvr>
                                        <p:cTn id="44" dur="1" fill="hold">
                                          <p:stCondLst>
                                            <p:cond delay="499"/>
                                          </p:stCondLst>
                                        </p:cTn>
                                        <p:tgtEl>
                                          <p:spTgt spid="211972"/>
                                        </p:tgtEl>
                                        <p:attrNameLst>
                                          <p:attrName>style.visibility</p:attrName>
                                        </p:attrNameLst>
                                      </p:cBhvr>
                                      <p:to>
                                        <p:strVal val="hidden"/>
                                      </p:to>
                                    </p:set>
                                  </p:childTnLst>
                                </p:cTn>
                              </p:par>
                              <p:par>
                                <p:cTn id="45" presetID="2" presetClass="entr" presetSubtype="4" fill="hold" nodeType="withEffect">
                                  <p:stCondLst>
                                    <p:cond delay="0"/>
                                  </p:stCondLst>
                                  <p:childTnLst>
                                    <p:set>
                                      <p:cBhvr>
                                        <p:cTn id="46" dur="1" fill="hold">
                                          <p:stCondLst>
                                            <p:cond delay="0"/>
                                          </p:stCondLst>
                                        </p:cTn>
                                        <p:tgtEl>
                                          <p:spTgt spid="211978"/>
                                        </p:tgtEl>
                                        <p:attrNameLst>
                                          <p:attrName>style.visibility</p:attrName>
                                        </p:attrNameLst>
                                      </p:cBhvr>
                                      <p:to>
                                        <p:strVal val="visible"/>
                                      </p:to>
                                    </p:set>
                                    <p:anim calcmode="lin" valueType="num">
                                      <p:cBhvr additive="base">
                                        <p:cTn id="47" dur="500" fill="hold"/>
                                        <p:tgtEl>
                                          <p:spTgt spid="211978"/>
                                        </p:tgtEl>
                                        <p:attrNameLst>
                                          <p:attrName>ppt_x</p:attrName>
                                        </p:attrNameLst>
                                      </p:cBhvr>
                                      <p:tavLst>
                                        <p:tav tm="0">
                                          <p:val>
                                            <p:strVal val="#ppt_x"/>
                                          </p:val>
                                        </p:tav>
                                        <p:tav tm="100000">
                                          <p:val>
                                            <p:strVal val="#ppt_x"/>
                                          </p:val>
                                        </p:tav>
                                      </p:tavLst>
                                    </p:anim>
                                    <p:anim calcmode="lin" valueType="num">
                                      <p:cBhvr additive="base">
                                        <p:cTn id="48" dur="500" fill="hold"/>
                                        <p:tgtEl>
                                          <p:spTgt spid="21197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1977"/>
                                        </p:tgtEl>
                                        <p:attrNameLst>
                                          <p:attrName>style.visibility</p:attrName>
                                        </p:attrNameLst>
                                      </p:cBhvr>
                                      <p:to>
                                        <p:strVal val="visible"/>
                                      </p:to>
                                    </p:set>
                                    <p:anim calcmode="lin" valueType="num">
                                      <p:cBhvr additive="base">
                                        <p:cTn id="51" dur="500" fill="hold"/>
                                        <p:tgtEl>
                                          <p:spTgt spid="211977"/>
                                        </p:tgtEl>
                                        <p:attrNameLst>
                                          <p:attrName>ppt_x</p:attrName>
                                        </p:attrNameLst>
                                      </p:cBhvr>
                                      <p:tavLst>
                                        <p:tav tm="0">
                                          <p:val>
                                            <p:strVal val="#ppt_x"/>
                                          </p:val>
                                        </p:tav>
                                        <p:tav tm="100000">
                                          <p:val>
                                            <p:strVal val="#ppt_x"/>
                                          </p:val>
                                        </p:tav>
                                      </p:tavLst>
                                    </p:anim>
                                    <p:anim calcmode="lin" valueType="num">
                                      <p:cBhvr additive="base">
                                        <p:cTn id="52" dur="500" fill="hold"/>
                                        <p:tgtEl>
                                          <p:spTgt spid="21197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nodeType="clickEffect">
                                  <p:stCondLst>
                                    <p:cond delay="0"/>
                                  </p:stCondLst>
                                  <p:childTnLst>
                                    <p:anim calcmode="lin" valueType="num">
                                      <p:cBhvr additive="base">
                                        <p:cTn id="56" dur="500"/>
                                        <p:tgtEl>
                                          <p:spTgt spid="211978"/>
                                        </p:tgtEl>
                                        <p:attrNameLst>
                                          <p:attrName>ppt_x</p:attrName>
                                        </p:attrNameLst>
                                      </p:cBhvr>
                                      <p:tavLst>
                                        <p:tav tm="0">
                                          <p:val>
                                            <p:strVal val="ppt_x"/>
                                          </p:val>
                                        </p:tav>
                                        <p:tav tm="100000">
                                          <p:val>
                                            <p:strVal val="ppt_x"/>
                                          </p:val>
                                        </p:tav>
                                      </p:tavLst>
                                    </p:anim>
                                    <p:anim calcmode="lin" valueType="num">
                                      <p:cBhvr additive="base">
                                        <p:cTn id="57" dur="500"/>
                                        <p:tgtEl>
                                          <p:spTgt spid="211978"/>
                                        </p:tgtEl>
                                        <p:attrNameLst>
                                          <p:attrName>ppt_y</p:attrName>
                                        </p:attrNameLst>
                                      </p:cBhvr>
                                      <p:tavLst>
                                        <p:tav tm="0">
                                          <p:val>
                                            <p:strVal val="ppt_y"/>
                                          </p:val>
                                        </p:tav>
                                        <p:tav tm="100000">
                                          <p:val>
                                            <p:strVal val="1+ppt_h/2"/>
                                          </p:val>
                                        </p:tav>
                                      </p:tavLst>
                                    </p:anim>
                                    <p:set>
                                      <p:cBhvr>
                                        <p:cTn id="58" dur="1" fill="hold">
                                          <p:stCondLst>
                                            <p:cond delay="499"/>
                                          </p:stCondLst>
                                        </p:cTn>
                                        <p:tgtEl>
                                          <p:spTgt spid="211978"/>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211977"/>
                                        </p:tgtEl>
                                        <p:attrNameLst>
                                          <p:attrName>ppt_x</p:attrName>
                                        </p:attrNameLst>
                                      </p:cBhvr>
                                      <p:tavLst>
                                        <p:tav tm="0">
                                          <p:val>
                                            <p:strVal val="ppt_x"/>
                                          </p:val>
                                        </p:tav>
                                        <p:tav tm="100000">
                                          <p:val>
                                            <p:strVal val="ppt_x"/>
                                          </p:val>
                                        </p:tav>
                                      </p:tavLst>
                                    </p:anim>
                                    <p:anim calcmode="lin" valueType="num">
                                      <p:cBhvr additive="base">
                                        <p:cTn id="61" dur="500"/>
                                        <p:tgtEl>
                                          <p:spTgt spid="211977"/>
                                        </p:tgtEl>
                                        <p:attrNameLst>
                                          <p:attrName>ppt_y</p:attrName>
                                        </p:attrNameLst>
                                      </p:cBhvr>
                                      <p:tavLst>
                                        <p:tav tm="0">
                                          <p:val>
                                            <p:strVal val="ppt_y"/>
                                          </p:val>
                                        </p:tav>
                                        <p:tav tm="100000">
                                          <p:val>
                                            <p:strVal val="1+ppt_h/2"/>
                                          </p:val>
                                        </p:tav>
                                      </p:tavLst>
                                    </p:anim>
                                    <p:set>
                                      <p:cBhvr>
                                        <p:cTn id="62" dur="1" fill="hold">
                                          <p:stCondLst>
                                            <p:cond delay="499"/>
                                          </p:stCondLst>
                                        </p:cTn>
                                        <p:tgtEl>
                                          <p:spTgt spid="211977"/>
                                        </p:tgtEl>
                                        <p:attrNameLst>
                                          <p:attrName>style.visibility</p:attrName>
                                        </p:attrNameLst>
                                      </p:cBhvr>
                                      <p:to>
                                        <p:strVal val="hidden"/>
                                      </p:to>
                                    </p:set>
                                  </p:childTnLst>
                                </p:cTn>
                              </p:par>
                              <p:par>
                                <p:cTn id="63" presetID="2" presetClass="entr" presetSubtype="4" fill="hold" nodeType="withEffect">
                                  <p:stCondLst>
                                    <p:cond delay="0"/>
                                  </p:stCondLst>
                                  <p:childTnLst>
                                    <p:set>
                                      <p:cBhvr>
                                        <p:cTn id="64" dur="1" fill="hold">
                                          <p:stCondLst>
                                            <p:cond delay="0"/>
                                          </p:stCondLst>
                                        </p:cTn>
                                        <p:tgtEl>
                                          <p:spTgt spid="211979"/>
                                        </p:tgtEl>
                                        <p:attrNameLst>
                                          <p:attrName>style.visibility</p:attrName>
                                        </p:attrNameLst>
                                      </p:cBhvr>
                                      <p:to>
                                        <p:strVal val="visible"/>
                                      </p:to>
                                    </p:set>
                                    <p:anim calcmode="lin" valueType="num">
                                      <p:cBhvr additive="base">
                                        <p:cTn id="65" dur="500" fill="hold"/>
                                        <p:tgtEl>
                                          <p:spTgt spid="211979"/>
                                        </p:tgtEl>
                                        <p:attrNameLst>
                                          <p:attrName>ppt_x</p:attrName>
                                        </p:attrNameLst>
                                      </p:cBhvr>
                                      <p:tavLst>
                                        <p:tav tm="0">
                                          <p:val>
                                            <p:strVal val="#ppt_x"/>
                                          </p:val>
                                        </p:tav>
                                        <p:tav tm="100000">
                                          <p:val>
                                            <p:strVal val="#ppt_x"/>
                                          </p:val>
                                        </p:tav>
                                      </p:tavLst>
                                    </p:anim>
                                    <p:anim calcmode="lin" valueType="num">
                                      <p:cBhvr additive="base">
                                        <p:cTn id="66" dur="500" fill="hold"/>
                                        <p:tgtEl>
                                          <p:spTgt spid="21197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1973"/>
                                        </p:tgtEl>
                                        <p:attrNameLst>
                                          <p:attrName>style.visibility</p:attrName>
                                        </p:attrNameLst>
                                      </p:cBhvr>
                                      <p:to>
                                        <p:strVal val="visible"/>
                                      </p:to>
                                    </p:set>
                                    <p:anim calcmode="lin" valueType="num">
                                      <p:cBhvr additive="base">
                                        <p:cTn id="69" dur="500" fill="hold"/>
                                        <p:tgtEl>
                                          <p:spTgt spid="211973"/>
                                        </p:tgtEl>
                                        <p:attrNameLst>
                                          <p:attrName>ppt_x</p:attrName>
                                        </p:attrNameLst>
                                      </p:cBhvr>
                                      <p:tavLst>
                                        <p:tav tm="0">
                                          <p:val>
                                            <p:strVal val="#ppt_x"/>
                                          </p:val>
                                        </p:tav>
                                        <p:tav tm="100000">
                                          <p:val>
                                            <p:strVal val="#ppt_x"/>
                                          </p:val>
                                        </p:tav>
                                      </p:tavLst>
                                    </p:anim>
                                    <p:anim calcmode="lin" valueType="num">
                                      <p:cBhvr additive="base">
                                        <p:cTn id="70"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7" grpId="0" animBg="1"/>
      <p:bldP spid="211977" grpId="1" animBg="1"/>
      <p:bldP spid="2119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1A88B5C-4ADF-74E5-ADE1-37A1598BA972}"/>
              </a:ext>
            </a:extLst>
          </p:cNvPr>
          <p:cNvSpPr>
            <a:spLocks noGrp="1" noChangeArrowheads="1"/>
          </p:cNvSpPr>
          <p:nvPr>
            <p:ph type="title"/>
          </p:nvPr>
        </p:nvSpPr>
        <p:spPr/>
        <p:txBody>
          <a:bodyPr/>
          <a:lstStyle/>
          <a:p>
            <a:pPr eaLnBrk="1" hangingPunct="1"/>
            <a:r>
              <a:rPr lang="en-US" altLang="en-US"/>
              <a:t>Envir. Health Egress Questions</a:t>
            </a:r>
          </a:p>
        </p:txBody>
      </p:sp>
      <p:sp>
        <p:nvSpPr>
          <p:cNvPr id="97283" name="Rectangle 3">
            <a:extLst>
              <a:ext uri="{FF2B5EF4-FFF2-40B4-BE49-F238E27FC236}">
                <a16:creationId xmlns:a16="http://schemas.microsoft.com/office/drawing/2014/main" id="{8E0E29ED-E10A-FD95-E4E5-FD15EB72A171}"/>
              </a:ext>
            </a:extLst>
          </p:cNvPr>
          <p:cNvSpPr>
            <a:spLocks noGrp="1" noChangeArrowheads="1"/>
          </p:cNvSpPr>
          <p:nvPr>
            <p:ph type="body" idx="1"/>
          </p:nvPr>
        </p:nvSpPr>
        <p:spPr>
          <a:xfrm>
            <a:off x="1166813" y="1524000"/>
            <a:ext cx="7826375" cy="5181600"/>
          </a:xfrm>
        </p:spPr>
        <p:txBody>
          <a:bodyPr/>
          <a:lstStyle/>
          <a:p>
            <a:pPr eaLnBrk="1" hangingPunct="1"/>
            <a:r>
              <a:rPr lang="en-US" altLang="en-US" b="1" u="sng"/>
              <a:t>Question #2:</a:t>
            </a:r>
            <a:r>
              <a:rPr lang="en-US" altLang="en-US"/>
              <a:t> Does the Building Code require the kitchen to be locked?</a:t>
            </a:r>
            <a:endParaRPr lang="en-US" altLang="en-US" sz="1200" i="1">
              <a:solidFill>
                <a:srgbClr val="FF0000"/>
              </a:solidFill>
            </a:endParaRPr>
          </a:p>
          <a:p>
            <a:pPr eaLnBrk="1" hangingPunct="1"/>
            <a:r>
              <a:rPr lang="en-US" altLang="en-US" b="1" i="1" u="sng">
                <a:solidFill>
                  <a:srgbClr val="FF0000"/>
                </a:solidFill>
              </a:rPr>
              <a:t>Answer :</a:t>
            </a:r>
            <a:r>
              <a:rPr lang="en-US" altLang="en-US" i="1">
                <a:solidFill>
                  <a:srgbClr val="FF0000"/>
                </a:solidFill>
              </a:rPr>
              <a:t> No, the building code does not require kitchens to be locked nor does the building code allow egress through a kitchen Section 1016.2 (5), but it does require that if someone is located in a kitchen, they would have to be able to get out of the kitchen ; where most kitchens only require one means of egress (or one door to lead you to an exit). </a:t>
            </a:r>
            <a:endParaRPr lang="en-US" altLang="en-US">
              <a:solidFill>
                <a:srgbClr val="FF0000"/>
              </a:solidFill>
            </a:endParaRPr>
          </a:p>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D3E5E06-3F79-E91F-B4B6-63A069205811}"/>
              </a:ext>
            </a:extLst>
          </p:cNvPr>
          <p:cNvSpPr>
            <a:spLocks noGrp="1" noChangeArrowheads="1"/>
          </p:cNvSpPr>
          <p:nvPr>
            <p:ph type="title"/>
          </p:nvPr>
        </p:nvSpPr>
        <p:spPr/>
        <p:txBody>
          <a:bodyPr/>
          <a:lstStyle/>
          <a:p>
            <a:pPr eaLnBrk="1" hangingPunct="1"/>
            <a:r>
              <a:rPr lang="en-US" altLang="en-US"/>
              <a:t>Envir. Health Egress Questions</a:t>
            </a:r>
          </a:p>
        </p:txBody>
      </p:sp>
      <p:sp>
        <p:nvSpPr>
          <p:cNvPr id="98307" name="Rectangle 3">
            <a:extLst>
              <a:ext uri="{FF2B5EF4-FFF2-40B4-BE49-F238E27FC236}">
                <a16:creationId xmlns:a16="http://schemas.microsoft.com/office/drawing/2014/main" id="{D676F823-61AA-55BE-27E1-243D90B58EB7}"/>
              </a:ext>
            </a:extLst>
          </p:cNvPr>
          <p:cNvSpPr>
            <a:spLocks noGrp="1" noChangeArrowheads="1"/>
          </p:cNvSpPr>
          <p:nvPr>
            <p:ph type="body" idx="1"/>
          </p:nvPr>
        </p:nvSpPr>
        <p:spPr>
          <a:xfrm>
            <a:off x="1166813" y="1897063"/>
            <a:ext cx="7826375" cy="4656137"/>
          </a:xfrm>
        </p:spPr>
        <p:txBody>
          <a:bodyPr/>
          <a:lstStyle/>
          <a:p>
            <a:r>
              <a:rPr lang="en-US" altLang="en-US" b="1" i="1" u="sng">
                <a:solidFill>
                  <a:srgbClr val="FF0000"/>
                </a:solidFill>
              </a:rPr>
              <a:t>Answer (Cont.) :</a:t>
            </a:r>
            <a:r>
              <a:rPr lang="en-US" altLang="en-US" b="1" i="1">
                <a:solidFill>
                  <a:srgbClr val="FF0000"/>
                </a:solidFill>
              </a:rPr>
              <a:t> </a:t>
            </a:r>
            <a:r>
              <a:rPr lang="en-US" altLang="en-US" i="1">
                <a:solidFill>
                  <a:srgbClr val="FF0000"/>
                </a:solidFill>
              </a:rPr>
              <a:t>That door may be locked from the point of someone getting into the kitchen , but the person leaving the kitchen should be able to open the door with a single action as stated on Section 1010.9.5 “ Unlatching” nor  should there be a key, special knowledge, or effort be required to open the door accordion to Section 1010.1.9 “Door operations” of the 2018 North Carolina Building Code.</a:t>
            </a:r>
            <a:endParaRPr lang="en-US" altLang="en-US">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5801C35-9074-66AC-7778-1B2D4F94D287}"/>
              </a:ext>
            </a:extLst>
          </p:cNvPr>
          <p:cNvSpPr>
            <a:spLocks noGrp="1" noChangeArrowheads="1"/>
          </p:cNvSpPr>
          <p:nvPr>
            <p:ph type="title"/>
          </p:nvPr>
        </p:nvSpPr>
        <p:spPr/>
        <p:txBody>
          <a:bodyPr/>
          <a:lstStyle/>
          <a:p>
            <a:pPr eaLnBrk="1" hangingPunct="1"/>
            <a:r>
              <a:rPr lang="en-US" altLang="en-US"/>
              <a:t>Envir. Health Egress Questions</a:t>
            </a:r>
          </a:p>
        </p:txBody>
      </p:sp>
      <p:sp>
        <p:nvSpPr>
          <p:cNvPr id="99331" name="Content Placeholder 1">
            <a:extLst>
              <a:ext uri="{FF2B5EF4-FFF2-40B4-BE49-F238E27FC236}">
                <a16:creationId xmlns:a16="http://schemas.microsoft.com/office/drawing/2014/main" id="{9D7C7493-2A71-176D-C397-BEB75D23FF44}"/>
              </a:ext>
            </a:extLst>
          </p:cNvPr>
          <p:cNvSpPr>
            <a:spLocks noGrp="1" noChangeArrowheads="1"/>
          </p:cNvSpPr>
          <p:nvPr>
            <p:ph idx="1"/>
          </p:nvPr>
        </p:nvSpPr>
        <p:spPr>
          <a:xfrm>
            <a:off x="1295400" y="1514475"/>
            <a:ext cx="7697788" cy="5038725"/>
          </a:xfrm>
        </p:spPr>
        <p:txBody>
          <a:bodyPr/>
          <a:lstStyle/>
          <a:p>
            <a:pPr marL="0" indent="0">
              <a:spcBef>
                <a:spcPct val="0"/>
              </a:spcBef>
              <a:buFontTx/>
              <a:buNone/>
            </a:pPr>
            <a:r>
              <a:rPr lang="en-US" altLang="en-US" sz="1800" b="1">
                <a:solidFill>
                  <a:srgbClr val="0D0D0D"/>
                </a:solidFill>
                <a:cs typeface="Times New Roman" panose="02020603050405020304" pitchFamily="18" charset="0"/>
              </a:rPr>
              <a:t>1016.2 Egress through intervening spaces. </a:t>
            </a:r>
            <a:r>
              <a:rPr lang="en-US" altLang="en-US" sz="1800">
                <a:cs typeface="Times New Roman" panose="02020603050405020304" pitchFamily="18" charset="0"/>
              </a:rPr>
              <a:t>Egress through intervening spaces shall comply with this section.</a:t>
            </a:r>
          </a:p>
          <a:p>
            <a:pPr marL="0" indent="0">
              <a:spcBef>
                <a:spcPct val="0"/>
              </a:spcBef>
              <a:buFontTx/>
              <a:buNone/>
            </a:pPr>
            <a:r>
              <a:rPr lang="en-US" altLang="en-US" sz="1800">
                <a:solidFill>
                  <a:srgbClr val="000000"/>
                </a:solidFill>
                <a:cs typeface="Times New Roman" panose="02020603050405020304" pitchFamily="18" charset="0"/>
              </a:rPr>
              <a:t> </a:t>
            </a:r>
          </a:p>
          <a:p>
            <a:pPr marL="400050" lvl="1" indent="0">
              <a:spcBef>
                <a:spcPct val="0"/>
              </a:spcBef>
              <a:buFontTx/>
              <a:buAutoNum type="arabicPeriod"/>
            </a:pPr>
            <a:r>
              <a:rPr lang="en-US" altLang="en-US" sz="1800" i="1">
                <a:cs typeface="Times New Roman" panose="02020603050405020304" pitchFamily="18" charset="0"/>
              </a:rPr>
              <a:t>Exit access</a:t>
            </a:r>
            <a:r>
              <a:rPr lang="en-US" altLang="en-US" sz="1800">
                <a:cs typeface="Times New Roman" panose="02020603050405020304" pitchFamily="18" charset="0"/>
              </a:rPr>
              <a:t> through an enclosed elevator lobby is permitted. Access to not less than one of the required </a:t>
            </a:r>
            <a:r>
              <a:rPr lang="en-US" altLang="en-US" sz="1800" i="1">
                <a:cs typeface="Times New Roman" panose="02020603050405020304" pitchFamily="18" charset="0"/>
              </a:rPr>
              <a:t>exits</a:t>
            </a:r>
            <a:r>
              <a:rPr lang="en-US" altLang="en-US" sz="1800">
                <a:cs typeface="Times New Roman" panose="02020603050405020304" pitchFamily="18" charset="0"/>
              </a:rPr>
              <a:t> shall be provided without travel through the enclosed elevator lobbies required by Section 3006. Where the path of exit access travel passes through an enclosed elevator lobby, the level of protection required for the enclosed elevator lobby is not required to be extended to the </a:t>
            </a:r>
            <a:r>
              <a:rPr lang="en-US" altLang="en-US" sz="1800" i="1">
                <a:cs typeface="Times New Roman" panose="02020603050405020304" pitchFamily="18" charset="0"/>
              </a:rPr>
              <a:t>exit</a:t>
            </a:r>
            <a:r>
              <a:rPr lang="en-US" altLang="en-US" sz="1800">
                <a:cs typeface="Times New Roman" panose="02020603050405020304" pitchFamily="18" charset="0"/>
              </a:rPr>
              <a:t> unless direct access to an </a:t>
            </a:r>
            <a:r>
              <a:rPr lang="en-US" altLang="en-US" sz="1800" i="1">
                <a:cs typeface="Times New Roman" panose="02020603050405020304" pitchFamily="18" charset="0"/>
              </a:rPr>
              <a:t>exit</a:t>
            </a:r>
            <a:r>
              <a:rPr lang="en-US" altLang="en-US" sz="1800">
                <a:cs typeface="Times New Roman" panose="02020603050405020304" pitchFamily="18" charset="0"/>
              </a:rPr>
              <a:t> is required by other sections of this code.</a:t>
            </a:r>
          </a:p>
          <a:p>
            <a:pPr marL="400050" lvl="1" indent="0">
              <a:spcBef>
                <a:spcPct val="0"/>
              </a:spcBef>
              <a:buFontTx/>
              <a:buAutoNum type="arabicPeriod"/>
            </a:pPr>
            <a:endParaRPr lang="en-US" altLang="en-US" sz="1800">
              <a:solidFill>
                <a:srgbClr val="000000"/>
              </a:solidFill>
              <a:cs typeface="Times New Roman" panose="02020603050405020304" pitchFamily="18" charset="0"/>
            </a:endParaRPr>
          </a:p>
          <a:p>
            <a:pPr marL="400050" lvl="1" indent="0">
              <a:spcBef>
                <a:spcPct val="0"/>
              </a:spcBef>
              <a:buFontTx/>
              <a:buAutoNum type="arabicPeriod"/>
            </a:pPr>
            <a:r>
              <a:rPr lang="en-US" altLang="en-US" sz="1800">
                <a:cs typeface="Times New Roman" panose="02020603050405020304" pitchFamily="18" charset="0"/>
              </a:rPr>
              <a:t>Egress from a room or space shall not pass through adjoining or intervening rooms or areas, except where such adjoining rooms or areas and the area served are accessory to one or the other, are not a Group H occupancy and provide a discernible path of egress travel to an </a:t>
            </a:r>
            <a:r>
              <a:rPr lang="en-US" altLang="en-US" sz="1800" i="1">
                <a:cs typeface="Times New Roman" panose="02020603050405020304" pitchFamily="18" charset="0"/>
              </a:rPr>
              <a:t>exit</a:t>
            </a:r>
            <a:r>
              <a:rPr lang="en-US" altLang="en-US" sz="1800">
                <a:cs typeface="Times New Roman" panose="02020603050405020304" pitchFamily="18" charset="0"/>
              </a:rPr>
              <a:t>.</a:t>
            </a:r>
          </a:p>
          <a:p>
            <a:pPr marL="0" indent="0"/>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1DE33EB-2E11-EA96-2905-1B9EFC96B371}"/>
              </a:ext>
            </a:extLst>
          </p:cNvPr>
          <p:cNvSpPr>
            <a:spLocks noGrp="1" noChangeArrowheads="1"/>
          </p:cNvSpPr>
          <p:nvPr>
            <p:ph type="title"/>
          </p:nvPr>
        </p:nvSpPr>
        <p:spPr/>
        <p:txBody>
          <a:bodyPr/>
          <a:lstStyle/>
          <a:p>
            <a:pPr eaLnBrk="1" hangingPunct="1"/>
            <a:r>
              <a:rPr lang="en-US" altLang="en-US"/>
              <a:t>Envir. Health Egress Questions</a:t>
            </a:r>
          </a:p>
        </p:txBody>
      </p:sp>
      <p:sp>
        <p:nvSpPr>
          <p:cNvPr id="100355" name="Content Placeholder 1">
            <a:extLst>
              <a:ext uri="{FF2B5EF4-FFF2-40B4-BE49-F238E27FC236}">
                <a16:creationId xmlns:a16="http://schemas.microsoft.com/office/drawing/2014/main" id="{BC093E4F-FEC4-B746-BEF1-D80991DACFBA}"/>
              </a:ext>
            </a:extLst>
          </p:cNvPr>
          <p:cNvSpPr>
            <a:spLocks noGrp="1" noChangeArrowheads="1"/>
          </p:cNvSpPr>
          <p:nvPr>
            <p:ph idx="1"/>
          </p:nvPr>
        </p:nvSpPr>
        <p:spPr>
          <a:xfrm>
            <a:off x="1562100" y="1514475"/>
            <a:ext cx="7431088" cy="5038725"/>
          </a:xfrm>
        </p:spPr>
        <p:txBody>
          <a:bodyPr/>
          <a:lstStyle/>
          <a:p>
            <a:pPr marL="0" indent="0">
              <a:spcBef>
                <a:spcPct val="0"/>
              </a:spcBef>
              <a:buFontTx/>
              <a:buNone/>
            </a:pPr>
            <a:r>
              <a:rPr lang="en-US" altLang="en-US" sz="1800" b="1">
                <a:solidFill>
                  <a:srgbClr val="0D0D0D"/>
                </a:solidFill>
                <a:cs typeface="Times New Roman" panose="02020603050405020304" pitchFamily="18" charset="0"/>
              </a:rPr>
              <a:t>1016.2 (Continued)</a:t>
            </a:r>
            <a:endParaRPr lang="en-US" altLang="en-US" sz="1800">
              <a:solidFill>
                <a:srgbClr val="000000"/>
              </a:solidFill>
              <a:cs typeface="Times New Roman" panose="02020603050405020304" pitchFamily="18" charset="0"/>
            </a:endParaRPr>
          </a:p>
          <a:p>
            <a:pPr marL="800100" lvl="1" indent="0">
              <a:spcBef>
                <a:spcPct val="0"/>
              </a:spcBef>
              <a:buFontTx/>
              <a:buNone/>
            </a:pPr>
            <a:endParaRPr lang="en-US" altLang="en-US" sz="1800" b="1">
              <a:solidFill>
                <a:srgbClr val="000000"/>
              </a:solidFill>
              <a:cs typeface="Times New Roman" panose="02020603050405020304" pitchFamily="18" charset="0"/>
            </a:endParaRPr>
          </a:p>
          <a:p>
            <a:pPr marL="800100" lvl="1" indent="0">
              <a:spcBef>
                <a:spcPct val="0"/>
              </a:spcBef>
              <a:buFontTx/>
              <a:buNone/>
            </a:pPr>
            <a:r>
              <a:rPr lang="en-US" altLang="en-US" sz="1800" b="1">
                <a:solidFill>
                  <a:srgbClr val="000000"/>
                </a:solidFill>
                <a:cs typeface="Times New Roman" panose="02020603050405020304" pitchFamily="18" charset="0"/>
              </a:rPr>
              <a:t>Exception:</a:t>
            </a:r>
            <a:r>
              <a:rPr lang="en-US" altLang="en-US" sz="1800">
                <a:solidFill>
                  <a:srgbClr val="000000"/>
                </a:solidFill>
                <a:cs typeface="Times New Roman" panose="02020603050405020304" pitchFamily="18" charset="0"/>
              </a:rPr>
              <a:t> </a:t>
            </a:r>
            <a:r>
              <a:rPr lang="en-US" altLang="en-US" sz="1800" i="1">
                <a:solidFill>
                  <a:srgbClr val="000000"/>
                </a:solidFill>
                <a:cs typeface="Times New Roman" panose="02020603050405020304" pitchFamily="18" charset="0"/>
              </a:rPr>
              <a:t>Means of egress </a:t>
            </a:r>
            <a:r>
              <a:rPr lang="en-US" altLang="en-US" sz="1800">
                <a:solidFill>
                  <a:srgbClr val="000000"/>
                </a:solidFill>
                <a:cs typeface="Times New Roman" panose="02020603050405020304" pitchFamily="18" charset="0"/>
              </a:rPr>
              <a:t>are not prohibited through adjoining or intervening rooms or spaces in a Group H, S or F occupancy where the adjoining or intervening rooms or spaces are the same or a lesser hazard occupancy group.</a:t>
            </a:r>
          </a:p>
          <a:p>
            <a:pPr marL="0" indent="0">
              <a:spcBef>
                <a:spcPct val="0"/>
              </a:spcBef>
              <a:buFontTx/>
              <a:buAutoNum type="arabicPeriod"/>
            </a:pPr>
            <a:endParaRPr lang="en-US" altLang="en-US" sz="1800">
              <a:solidFill>
                <a:srgbClr val="000000"/>
              </a:solidFill>
              <a:cs typeface="Times New Roman" panose="02020603050405020304" pitchFamily="18" charset="0"/>
            </a:endParaRPr>
          </a:p>
          <a:p>
            <a:pPr marL="0" indent="0">
              <a:spcBef>
                <a:spcPct val="0"/>
              </a:spcBef>
              <a:buFontTx/>
              <a:buAutoNum type="arabicPeriod" startAt="3"/>
            </a:pPr>
            <a:r>
              <a:rPr lang="en-US" altLang="en-US" sz="1800">
                <a:cs typeface="Times New Roman" panose="02020603050405020304" pitchFamily="18" charset="0"/>
              </a:rPr>
              <a:t>An </a:t>
            </a:r>
            <a:r>
              <a:rPr lang="en-US" altLang="en-US" sz="1800" i="1">
                <a:cs typeface="Times New Roman" panose="02020603050405020304" pitchFamily="18" charset="0"/>
              </a:rPr>
              <a:t>exit access </a:t>
            </a:r>
            <a:r>
              <a:rPr lang="en-US" altLang="en-US" sz="1800">
                <a:cs typeface="Times New Roman" panose="02020603050405020304" pitchFamily="18" charset="0"/>
              </a:rPr>
              <a:t>shall not pass through a room that can be locked to      prevent egress.</a:t>
            </a:r>
          </a:p>
          <a:p>
            <a:pPr marL="0" indent="0">
              <a:spcBef>
                <a:spcPct val="0"/>
              </a:spcBef>
              <a:buFontTx/>
              <a:buNone/>
            </a:pPr>
            <a:endParaRPr lang="en-US" altLang="en-US" sz="1800">
              <a:solidFill>
                <a:srgbClr val="000000"/>
              </a:solidFill>
              <a:cs typeface="Times New Roman" panose="02020603050405020304" pitchFamily="18" charset="0"/>
            </a:endParaRPr>
          </a:p>
          <a:p>
            <a:pPr marL="0" indent="0">
              <a:spcBef>
                <a:spcPct val="0"/>
              </a:spcBef>
              <a:buFontTx/>
              <a:buAutoNum type="arabicPeriod" startAt="4"/>
            </a:pPr>
            <a:r>
              <a:rPr lang="en-US" altLang="en-US" sz="1800" i="1">
                <a:cs typeface="Times New Roman" panose="02020603050405020304" pitchFamily="18" charset="0"/>
              </a:rPr>
              <a:t>Means of egress </a:t>
            </a:r>
            <a:r>
              <a:rPr lang="en-US" altLang="en-US" sz="1800">
                <a:cs typeface="Times New Roman" panose="02020603050405020304" pitchFamily="18" charset="0"/>
              </a:rPr>
              <a:t>from </a:t>
            </a:r>
            <a:r>
              <a:rPr lang="en-US" altLang="en-US" sz="1800" i="1">
                <a:cs typeface="Times New Roman" panose="02020603050405020304" pitchFamily="18" charset="0"/>
              </a:rPr>
              <a:t>dwelling units</a:t>
            </a:r>
            <a:r>
              <a:rPr lang="en-US" altLang="en-US" sz="1800">
                <a:cs typeface="Times New Roman" panose="02020603050405020304" pitchFamily="18" charset="0"/>
              </a:rPr>
              <a:t> or sleeping areas shall not lead through other sleeping areas, toilet rooms or bathrooms.</a:t>
            </a:r>
          </a:p>
          <a:p>
            <a:pPr marL="0" indent="0">
              <a:spcBef>
                <a:spcPct val="0"/>
              </a:spcBef>
              <a:buFontTx/>
              <a:buNone/>
            </a:pPr>
            <a:endParaRPr lang="en-US" altLang="en-US" sz="1800">
              <a:solidFill>
                <a:srgbClr val="000000"/>
              </a:solidFill>
              <a:cs typeface="Times New Roman" panose="02020603050405020304" pitchFamily="18" charset="0"/>
            </a:endParaRPr>
          </a:p>
          <a:p>
            <a:pPr marL="0" indent="0">
              <a:spcBef>
                <a:spcPct val="0"/>
              </a:spcBef>
              <a:buFontTx/>
              <a:buAutoNum type="arabicPeriod" startAt="5"/>
            </a:pPr>
            <a:r>
              <a:rPr lang="en-US" altLang="en-US" sz="1800">
                <a:cs typeface="Times New Roman" panose="02020603050405020304" pitchFamily="18" charset="0"/>
              </a:rPr>
              <a:t>Egress shall not pass-through kitchens, storage rooms, closets or spaces used for similar purposes.</a:t>
            </a:r>
          </a:p>
          <a:p>
            <a:pPr marL="0" indent="0"/>
            <a:endParaRPr lang="en-US" altLang="en-US"/>
          </a:p>
        </p:txBody>
      </p:sp>
      <p:sp>
        <p:nvSpPr>
          <p:cNvPr id="3" name="Arrow: Right 2">
            <a:extLst>
              <a:ext uri="{FF2B5EF4-FFF2-40B4-BE49-F238E27FC236}">
                <a16:creationId xmlns:a16="http://schemas.microsoft.com/office/drawing/2014/main" id="{71F37B80-9841-E99C-A41C-6257C12A466B}"/>
              </a:ext>
            </a:extLst>
          </p:cNvPr>
          <p:cNvSpPr/>
          <p:nvPr/>
        </p:nvSpPr>
        <p:spPr bwMode="auto">
          <a:xfrm>
            <a:off x="1028700" y="5132388"/>
            <a:ext cx="533400" cy="228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defRPr/>
            </a:pPr>
            <a:endParaRPr lang="en-US" b="1">
              <a:ln/>
              <a:solidFill>
                <a:schemeClr val="accent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AF64233-9E0A-8B7C-18FD-00601400296E}"/>
              </a:ext>
            </a:extLst>
          </p:cNvPr>
          <p:cNvSpPr>
            <a:spLocks noGrp="1" noChangeArrowheads="1"/>
          </p:cNvSpPr>
          <p:nvPr>
            <p:ph type="title"/>
          </p:nvPr>
        </p:nvSpPr>
        <p:spPr/>
        <p:txBody>
          <a:bodyPr/>
          <a:lstStyle/>
          <a:p>
            <a:pPr eaLnBrk="1" hangingPunct="1"/>
            <a:r>
              <a:rPr lang="en-US" altLang="en-US"/>
              <a:t>Envir. Health Egress Questions</a:t>
            </a:r>
          </a:p>
        </p:txBody>
      </p:sp>
      <p:sp>
        <p:nvSpPr>
          <p:cNvPr id="101379" name="Rectangle 3">
            <a:extLst>
              <a:ext uri="{FF2B5EF4-FFF2-40B4-BE49-F238E27FC236}">
                <a16:creationId xmlns:a16="http://schemas.microsoft.com/office/drawing/2014/main" id="{E1039F10-D4B4-BB62-47C5-5BE133413AFC}"/>
              </a:ext>
            </a:extLst>
          </p:cNvPr>
          <p:cNvSpPr>
            <a:spLocks noGrp="1" noChangeArrowheads="1"/>
          </p:cNvSpPr>
          <p:nvPr>
            <p:ph type="body" idx="1"/>
          </p:nvPr>
        </p:nvSpPr>
        <p:spPr>
          <a:xfrm>
            <a:off x="1166813" y="1524000"/>
            <a:ext cx="7826375" cy="5181600"/>
          </a:xfrm>
        </p:spPr>
        <p:txBody>
          <a:bodyPr/>
          <a:lstStyle/>
          <a:p>
            <a:r>
              <a:rPr lang="en-US" altLang="en-US" b="1" u="sng"/>
              <a:t>Question #3:</a:t>
            </a:r>
            <a:r>
              <a:rPr lang="en-US" altLang="en-US"/>
              <a:t> What type of locks are approved to be used to lock the kitchen if the operator decides to lock the kitchen when it is not in use at the center? 15A NCAC 18A .2820 Storage (b) States, </a:t>
            </a:r>
            <a:r>
              <a:rPr lang="en-US" altLang="en-US" i="1"/>
              <a:t>“All corrosive agents, pesticides, bleaches, detergents, cleansers, polishes, any product which is under pressure in an aerosol dispenser, and any substance which may be hazardous to a child if ingested, inhaled, </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832E1FE-60AB-F2CC-CD82-59DFB7E48E00}"/>
              </a:ext>
            </a:extLst>
          </p:cNvPr>
          <p:cNvSpPr>
            <a:spLocks noGrp="1" noChangeArrowheads="1"/>
          </p:cNvSpPr>
          <p:nvPr>
            <p:ph type="title"/>
          </p:nvPr>
        </p:nvSpPr>
        <p:spPr/>
        <p:txBody>
          <a:bodyPr/>
          <a:lstStyle/>
          <a:p>
            <a:pPr eaLnBrk="1" hangingPunct="1"/>
            <a:r>
              <a:rPr lang="en-US" altLang="en-US"/>
              <a:t>Envir. Health Egress Questions</a:t>
            </a:r>
          </a:p>
        </p:txBody>
      </p:sp>
      <p:sp>
        <p:nvSpPr>
          <p:cNvPr id="102403" name="Rectangle 3">
            <a:extLst>
              <a:ext uri="{FF2B5EF4-FFF2-40B4-BE49-F238E27FC236}">
                <a16:creationId xmlns:a16="http://schemas.microsoft.com/office/drawing/2014/main" id="{8FEAA0E1-848A-1F15-3B95-4FA8842808D7}"/>
              </a:ext>
            </a:extLst>
          </p:cNvPr>
          <p:cNvSpPr>
            <a:spLocks noGrp="1" noChangeArrowheads="1"/>
          </p:cNvSpPr>
          <p:nvPr>
            <p:ph type="body" idx="1"/>
          </p:nvPr>
        </p:nvSpPr>
        <p:spPr>
          <a:xfrm>
            <a:off x="1166813" y="1524000"/>
            <a:ext cx="7826375" cy="5181600"/>
          </a:xfrm>
        </p:spPr>
        <p:txBody>
          <a:bodyPr/>
          <a:lstStyle/>
          <a:p>
            <a:r>
              <a:rPr lang="en-US" altLang="en-US" b="1" u="sng"/>
              <a:t>Question #3 (Cont.):</a:t>
            </a:r>
            <a:r>
              <a:rPr lang="en-US" altLang="en-US" b="1"/>
              <a:t> </a:t>
            </a:r>
            <a:r>
              <a:rPr lang="en-US" altLang="en-US" i="1"/>
              <a:t>or handled shall be kept in its original container or in another labeled container, used according to the manufacturer's instructions and stored in a locked storage room or cabinet when not in use. Locked storage rooms and cabinets shall include those which are unlocked with a combination, electronic or magnetic device, key, or equivalent locking device.” </a:t>
            </a:r>
            <a:endParaRPr lang="en-US" altLang="en-US"/>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1C5CB37-BA55-2278-1808-F1B6672CAD7C}"/>
              </a:ext>
            </a:extLst>
          </p:cNvPr>
          <p:cNvSpPr>
            <a:spLocks noGrp="1" noChangeArrowheads="1"/>
          </p:cNvSpPr>
          <p:nvPr>
            <p:ph type="title"/>
          </p:nvPr>
        </p:nvSpPr>
        <p:spPr/>
        <p:txBody>
          <a:bodyPr/>
          <a:lstStyle/>
          <a:p>
            <a:pPr eaLnBrk="1" hangingPunct="1"/>
            <a:r>
              <a:rPr lang="en-US" altLang="en-US"/>
              <a:t>Envir. Health Egress Questions</a:t>
            </a:r>
          </a:p>
        </p:txBody>
      </p:sp>
      <p:sp>
        <p:nvSpPr>
          <p:cNvPr id="103427" name="Rectangle 3">
            <a:extLst>
              <a:ext uri="{FF2B5EF4-FFF2-40B4-BE49-F238E27FC236}">
                <a16:creationId xmlns:a16="http://schemas.microsoft.com/office/drawing/2014/main" id="{30422666-1FBF-1034-E72F-5806FBD1F611}"/>
              </a:ext>
            </a:extLst>
          </p:cNvPr>
          <p:cNvSpPr>
            <a:spLocks noGrp="1" noChangeArrowheads="1"/>
          </p:cNvSpPr>
          <p:nvPr>
            <p:ph type="body" idx="1"/>
          </p:nvPr>
        </p:nvSpPr>
        <p:spPr>
          <a:xfrm>
            <a:off x="1166813" y="1897063"/>
            <a:ext cx="7826375" cy="2903537"/>
          </a:xfrm>
        </p:spPr>
        <p:txBody>
          <a:bodyPr/>
          <a:lstStyle/>
          <a:p>
            <a:r>
              <a:rPr lang="en-US" altLang="en-US" b="1" i="1" u="sng">
                <a:solidFill>
                  <a:srgbClr val="FF0000"/>
                </a:solidFill>
              </a:rPr>
              <a:t>Answer :</a:t>
            </a:r>
            <a:r>
              <a:rPr lang="en-US" altLang="en-US" b="1" i="1">
                <a:solidFill>
                  <a:srgbClr val="FF0000"/>
                </a:solidFill>
              </a:rPr>
              <a:t> </a:t>
            </a:r>
            <a:r>
              <a:rPr lang="en-US" altLang="en-US" i="1">
                <a:solidFill>
                  <a:srgbClr val="FF0000"/>
                </a:solidFill>
              </a:rPr>
              <a:t>The types of locks would be the type that can be open from the egress side by a single action without the need of key, special knowledge, or effort be required to open the door see Section 1010.1.9 through 1010.1.9.5.</a:t>
            </a:r>
            <a:endParaRPr lang="en-US" altLang="en-US">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3B554F1-8CEE-E3BF-1B46-27C0407A0A71}"/>
              </a:ext>
            </a:extLst>
          </p:cNvPr>
          <p:cNvSpPr>
            <a:spLocks noGrp="1" noChangeArrowheads="1"/>
          </p:cNvSpPr>
          <p:nvPr>
            <p:ph type="title"/>
          </p:nvPr>
        </p:nvSpPr>
        <p:spPr/>
        <p:txBody>
          <a:bodyPr/>
          <a:lstStyle/>
          <a:p>
            <a:pPr eaLnBrk="1" hangingPunct="1"/>
            <a:r>
              <a:rPr lang="en-US" altLang="en-US"/>
              <a:t>Envir. Health Egress Questions</a:t>
            </a:r>
          </a:p>
        </p:txBody>
      </p:sp>
      <p:sp>
        <p:nvSpPr>
          <p:cNvPr id="2" name="Content Placeholder 1">
            <a:extLst>
              <a:ext uri="{FF2B5EF4-FFF2-40B4-BE49-F238E27FC236}">
                <a16:creationId xmlns:a16="http://schemas.microsoft.com/office/drawing/2014/main" id="{C4D81D33-FACF-5368-12B5-E401AF60CD3D}"/>
              </a:ext>
            </a:extLst>
          </p:cNvPr>
          <p:cNvSpPr>
            <a:spLocks noGrp="1"/>
          </p:cNvSpPr>
          <p:nvPr>
            <p:ph idx="1"/>
          </p:nvPr>
        </p:nvSpPr>
        <p:spPr>
          <a:xfrm>
            <a:off x="1752600" y="1524000"/>
            <a:ext cx="7164388" cy="4751388"/>
          </a:xfrm>
        </p:spPr>
        <p:txBody>
          <a:bodyPr/>
          <a:lstStyle/>
          <a:p>
            <a:pPr marL="0" indent="0">
              <a:spcBef>
                <a:spcPts val="0"/>
              </a:spcBef>
              <a:spcAft>
                <a:spcPts val="0"/>
              </a:spcAft>
              <a:buFontTx/>
              <a:buNone/>
              <a:defRPr/>
            </a:pPr>
            <a:r>
              <a:rPr lang="en-US" sz="1800" b="1" dirty="0">
                <a:solidFill>
                  <a:srgbClr val="000000"/>
                </a:solidFill>
                <a:ea typeface="Times New Roman" panose="02020603050405020304" pitchFamily="18" charset="0"/>
              </a:rPr>
              <a:t>1010.1.9 Door operations. </a:t>
            </a:r>
            <a:r>
              <a:rPr lang="en-US" sz="1800" dirty="0">
                <a:solidFill>
                  <a:srgbClr val="000000"/>
                </a:solidFill>
                <a:ea typeface="Times New Roman" panose="02020603050405020304" pitchFamily="18" charset="0"/>
              </a:rPr>
              <a:t>Except as specifically permitted by this section, egress doors shall be readily openable from the egress side without the use of a key or special knowledge or effort.</a:t>
            </a:r>
          </a:p>
          <a:p>
            <a:pPr marL="0" indent="0">
              <a:spcBef>
                <a:spcPts val="0"/>
              </a:spcBef>
              <a:spcAft>
                <a:spcPts val="0"/>
              </a:spcAft>
              <a:buFontTx/>
              <a:buNone/>
              <a:defRPr/>
            </a:pPr>
            <a:r>
              <a:rPr lang="en-US" sz="1800" b="1" dirty="0">
                <a:solidFill>
                  <a:srgbClr val="000000"/>
                </a:solidFill>
                <a:ea typeface="Times New Roman" panose="02020603050405020304" pitchFamily="18" charset="0"/>
              </a:rPr>
              <a:t> </a:t>
            </a:r>
            <a:endParaRPr lang="en-US" sz="1800" dirty="0">
              <a:solidFill>
                <a:srgbClr val="000000"/>
              </a:solidFill>
              <a:ea typeface="Times New Roman" panose="02020603050405020304" pitchFamily="18" charset="0"/>
            </a:endParaRPr>
          </a:p>
          <a:p>
            <a:pPr marL="114300" indent="0">
              <a:spcBef>
                <a:spcPts val="0"/>
              </a:spcBef>
              <a:spcAft>
                <a:spcPts val="0"/>
              </a:spcAft>
              <a:buFontTx/>
              <a:buNone/>
              <a:defRPr/>
            </a:pPr>
            <a:r>
              <a:rPr lang="en-US" sz="1800" b="1" dirty="0">
                <a:solidFill>
                  <a:srgbClr val="000000"/>
                </a:solidFill>
                <a:ea typeface="Times New Roman" panose="02020603050405020304" pitchFamily="18" charset="0"/>
              </a:rPr>
              <a:t>1010.1.9.1 Hardware. </a:t>
            </a:r>
            <a:r>
              <a:rPr lang="en-US" sz="1800" dirty="0">
                <a:solidFill>
                  <a:srgbClr val="000000"/>
                </a:solidFill>
                <a:ea typeface="Times New Roman" panose="02020603050405020304" pitchFamily="18" charset="0"/>
              </a:rPr>
              <a:t>Door handles, pulls, latches, locks and other operating devices on doors required to be </a:t>
            </a:r>
            <a:r>
              <a:rPr lang="en-US" sz="1800" i="1" dirty="0">
                <a:solidFill>
                  <a:srgbClr val="000000"/>
                </a:solidFill>
                <a:ea typeface="Times New Roman" panose="02020603050405020304" pitchFamily="18" charset="0"/>
              </a:rPr>
              <a:t>accessible</a:t>
            </a:r>
            <a:r>
              <a:rPr lang="en-US" sz="1800" dirty="0">
                <a:solidFill>
                  <a:srgbClr val="000000"/>
                </a:solidFill>
                <a:ea typeface="Times New Roman" panose="02020603050405020304" pitchFamily="18" charset="0"/>
              </a:rPr>
              <a:t> by Chapter 11 shall not require tight grasping, tight pinching or twisting of the wrist to operate.</a:t>
            </a:r>
          </a:p>
          <a:p>
            <a:pPr marL="0" indent="0">
              <a:spcBef>
                <a:spcPts val="0"/>
              </a:spcBef>
              <a:spcAft>
                <a:spcPts val="0"/>
              </a:spcAft>
              <a:buFontTx/>
              <a:buNone/>
              <a:defRPr/>
            </a:pPr>
            <a:r>
              <a:rPr lang="en-US" sz="1800" b="1" dirty="0">
                <a:solidFill>
                  <a:srgbClr val="000000"/>
                </a:solidFill>
                <a:ea typeface="Times New Roman" panose="02020603050405020304" pitchFamily="18" charset="0"/>
              </a:rPr>
              <a:t> </a:t>
            </a:r>
            <a:endParaRPr lang="en-US" sz="1800" dirty="0">
              <a:solidFill>
                <a:srgbClr val="000000"/>
              </a:solidFill>
              <a:ea typeface="Times New Roman" panose="02020603050405020304" pitchFamily="18" charset="0"/>
            </a:endParaRPr>
          </a:p>
          <a:p>
            <a:pPr marL="114300" indent="0">
              <a:spcBef>
                <a:spcPts val="0"/>
              </a:spcBef>
              <a:spcAft>
                <a:spcPts val="0"/>
              </a:spcAft>
              <a:buFontTx/>
              <a:buNone/>
              <a:defRPr/>
            </a:pPr>
            <a:r>
              <a:rPr lang="en-US" sz="1800" b="1" dirty="0">
                <a:solidFill>
                  <a:srgbClr val="000000"/>
                </a:solidFill>
                <a:ea typeface="Times New Roman" panose="02020603050405020304" pitchFamily="18" charset="0"/>
              </a:rPr>
              <a:t>1010.1.9.2 Hardware height. </a:t>
            </a:r>
            <a:r>
              <a:rPr lang="en-US" sz="1800" dirty="0">
                <a:solidFill>
                  <a:srgbClr val="000000"/>
                </a:solidFill>
                <a:ea typeface="Times New Roman" panose="02020603050405020304" pitchFamily="18" charset="0"/>
              </a:rPr>
              <a:t>Door handles, pulls, latches, locks and other operating devices shall be installed 34 inches (864 mm) minimum and 48 inches (1219 mm) maximum above the finished floor. Locks used only for security purposes and not used for normal operation are permitted at any height.</a:t>
            </a:r>
          </a:p>
          <a:p>
            <a:pPr>
              <a:defRPr/>
            </a:pPr>
            <a:endParaRPr lang="en-US" dirty="0"/>
          </a:p>
        </p:txBody>
      </p:sp>
      <p:sp>
        <p:nvSpPr>
          <p:cNvPr id="5" name="Arrow: Right 4">
            <a:extLst>
              <a:ext uri="{FF2B5EF4-FFF2-40B4-BE49-F238E27FC236}">
                <a16:creationId xmlns:a16="http://schemas.microsoft.com/office/drawing/2014/main" id="{0D136D75-D7FB-97EB-B41D-B92FEEEF832B}"/>
              </a:ext>
            </a:extLst>
          </p:cNvPr>
          <p:cNvSpPr/>
          <p:nvPr/>
        </p:nvSpPr>
        <p:spPr bwMode="auto">
          <a:xfrm>
            <a:off x="1219200" y="1620838"/>
            <a:ext cx="533400" cy="228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defRPr/>
            </a:pPr>
            <a:endParaRPr lang="en-US" b="1">
              <a:ln/>
              <a:solidFill>
                <a:schemeClr val="accent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4E41C9A-8A66-3767-4A69-4E5CDE5AE4E5}"/>
              </a:ext>
            </a:extLst>
          </p:cNvPr>
          <p:cNvSpPr>
            <a:spLocks noGrp="1" noChangeArrowheads="1"/>
          </p:cNvSpPr>
          <p:nvPr>
            <p:ph type="title"/>
          </p:nvPr>
        </p:nvSpPr>
        <p:spPr/>
        <p:txBody>
          <a:bodyPr/>
          <a:lstStyle/>
          <a:p>
            <a:pPr eaLnBrk="1" hangingPunct="1"/>
            <a:r>
              <a:rPr lang="en-US" altLang="en-US"/>
              <a:t>Envir. Health Egress Questions</a:t>
            </a:r>
          </a:p>
        </p:txBody>
      </p:sp>
      <p:sp>
        <p:nvSpPr>
          <p:cNvPr id="2" name="Content Placeholder 1">
            <a:extLst>
              <a:ext uri="{FF2B5EF4-FFF2-40B4-BE49-F238E27FC236}">
                <a16:creationId xmlns:a16="http://schemas.microsoft.com/office/drawing/2014/main" id="{2236884F-F5BB-CD43-5D58-6EC5AE806C94}"/>
              </a:ext>
            </a:extLst>
          </p:cNvPr>
          <p:cNvSpPr>
            <a:spLocks noGrp="1"/>
          </p:cNvSpPr>
          <p:nvPr>
            <p:ph idx="1"/>
          </p:nvPr>
        </p:nvSpPr>
        <p:spPr>
          <a:xfrm>
            <a:off x="1868488" y="1524000"/>
            <a:ext cx="7240587" cy="1076325"/>
          </a:xfrm>
        </p:spPr>
        <p:txBody>
          <a:bodyPr/>
          <a:lstStyle/>
          <a:p>
            <a:pPr marL="0" indent="0">
              <a:buFontTx/>
              <a:buNone/>
              <a:defRPr/>
            </a:pPr>
            <a:r>
              <a:rPr lang="en-US" sz="1800" b="1" dirty="0">
                <a:ea typeface="Times New Roman" panose="02020603050405020304" pitchFamily="18" charset="0"/>
                <a:cs typeface="Times New Roman" panose="02020603050405020304" pitchFamily="18" charset="0"/>
              </a:rPr>
              <a:t>1010.1.9.4 Bolt locks. </a:t>
            </a:r>
            <a:r>
              <a:rPr lang="en-US" sz="1800" dirty="0">
                <a:ea typeface="Times New Roman" panose="02020603050405020304" pitchFamily="18" charset="0"/>
              </a:rPr>
              <a:t>Manually operated flush bolts or surface bolts are not permitted.</a:t>
            </a:r>
          </a:p>
          <a:p>
            <a:pPr>
              <a:defRPr/>
            </a:pPr>
            <a:endParaRPr lang="en-US" dirty="0"/>
          </a:p>
        </p:txBody>
      </p:sp>
      <p:sp>
        <p:nvSpPr>
          <p:cNvPr id="105476" name="Content Placeholder 1">
            <a:extLst>
              <a:ext uri="{FF2B5EF4-FFF2-40B4-BE49-F238E27FC236}">
                <a16:creationId xmlns:a16="http://schemas.microsoft.com/office/drawing/2014/main" id="{37B5C83D-DCFB-A181-631C-6E74C04D4FAC}"/>
              </a:ext>
            </a:extLst>
          </p:cNvPr>
          <p:cNvSpPr txBox="1">
            <a:spLocks noChangeArrowheads="1"/>
          </p:cNvSpPr>
          <p:nvPr/>
        </p:nvSpPr>
        <p:spPr bwMode="auto">
          <a:xfrm>
            <a:off x="1752600" y="2487613"/>
            <a:ext cx="7240588"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1143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b="1">
                <a:cs typeface="Times New Roman" panose="02020603050405020304" pitchFamily="18" charset="0"/>
              </a:rPr>
              <a:t>1010.1.9.5 Unlatching. </a:t>
            </a:r>
            <a:r>
              <a:rPr lang="en-US" altLang="en-US" sz="1800">
                <a:cs typeface="Times New Roman" panose="02020603050405020304" pitchFamily="18" charset="0"/>
              </a:rPr>
              <a:t>The unlatching of any door or leaf shall not require more than one operation.</a:t>
            </a:r>
          </a:p>
          <a:p>
            <a:pPr>
              <a:spcBef>
                <a:spcPct val="0"/>
              </a:spcBef>
              <a:buFontTx/>
              <a:buNone/>
            </a:pPr>
            <a:endParaRPr lang="en-US" altLang="en-US" sz="1000">
              <a:solidFill>
                <a:srgbClr val="000000"/>
              </a:solidFill>
              <a:cs typeface="Times New Roman" panose="02020603050405020304" pitchFamily="18" charset="0"/>
            </a:endParaRPr>
          </a:p>
          <a:p>
            <a:pPr>
              <a:spcBef>
                <a:spcPct val="0"/>
              </a:spcBef>
              <a:buFontTx/>
              <a:buNone/>
            </a:pPr>
            <a:r>
              <a:rPr lang="en-US" altLang="en-US" sz="1800" b="1">
                <a:solidFill>
                  <a:srgbClr val="000000"/>
                </a:solidFill>
                <a:cs typeface="Times New Roman" panose="02020603050405020304" pitchFamily="18" charset="0"/>
              </a:rPr>
              <a:t>Exceptions:</a:t>
            </a:r>
            <a:endParaRPr lang="en-US" altLang="en-US" sz="1800">
              <a:solidFill>
                <a:srgbClr val="000000"/>
              </a:solidFill>
              <a:cs typeface="Times New Roman" panose="02020603050405020304" pitchFamily="18" charset="0"/>
            </a:endParaRPr>
          </a:p>
          <a:p>
            <a:pPr>
              <a:spcBef>
                <a:spcPct val="0"/>
              </a:spcBef>
              <a:buFontTx/>
              <a:buNone/>
            </a:pPr>
            <a:endParaRPr lang="en-US" altLang="en-US" sz="1000">
              <a:solidFill>
                <a:srgbClr val="000000"/>
              </a:solidFill>
              <a:cs typeface="Times New Roman" panose="02020603050405020304" pitchFamily="18" charset="0"/>
            </a:endParaRPr>
          </a:p>
          <a:p>
            <a:pPr>
              <a:spcBef>
                <a:spcPct val="0"/>
              </a:spcBef>
              <a:buFontTx/>
              <a:buAutoNum type="arabicPeriod"/>
            </a:pPr>
            <a:r>
              <a:rPr lang="en-US" altLang="en-US" sz="1800">
                <a:solidFill>
                  <a:srgbClr val="000000"/>
                </a:solidFill>
                <a:cs typeface="Times New Roman" panose="02020603050405020304" pitchFamily="18" charset="0"/>
              </a:rPr>
              <a:t>Places of detention or restraint.</a:t>
            </a:r>
          </a:p>
          <a:p>
            <a:pPr>
              <a:spcBef>
                <a:spcPct val="0"/>
              </a:spcBef>
              <a:buFontTx/>
              <a:buNone/>
            </a:pPr>
            <a:endParaRPr lang="en-US" altLang="en-US" sz="1000">
              <a:solidFill>
                <a:srgbClr val="000000"/>
              </a:solidFill>
              <a:cs typeface="Times New Roman" panose="02020603050405020304" pitchFamily="18" charset="0"/>
            </a:endParaRPr>
          </a:p>
          <a:p>
            <a:pPr>
              <a:spcBef>
                <a:spcPct val="0"/>
              </a:spcBef>
              <a:buFontTx/>
              <a:buAutoNum type="arabicPeriod" startAt="2"/>
            </a:pPr>
            <a:r>
              <a:rPr lang="en-US" altLang="en-US" sz="1800">
                <a:solidFill>
                  <a:srgbClr val="000000"/>
                </a:solidFill>
                <a:cs typeface="Times New Roman" panose="02020603050405020304" pitchFamily="18" charset="0"/>
              </a:rPr>
              <a:t>Where manually operated bolt locks are permitted by Section 1010.1.9.4.</a:t>
            </a:r>
          </a:p>
          <a:p>
            <a:pPr>
              <a:spcBef>
                <a:spcPct val="0"/>
              </a:spcBef>
              <a:buFontTx/>
              <a:buNone/>
            </a:pPr>
            <a:endParaRPr lang="en-US" altLang="en-US" sz="1000">
              <a:solidFill>
                <a:srgbClr val="000000"/>
              </a:solidFill>
              <a:cs typeface="Times New Roman" panose="02020603050405020304" pitchFamily="18" charset="0"/>
            </a:endParaRPr>
          </a:p>
          <a:p>
            <a:pPr>
              <a:spcBef>
                <a:spcPct val="0"/>
              </a:spcBef>
              <a:buFontTx/>
              <a:buAutoNum type="arabicPeriod" startAt="3"/>
            </a:pPr>
            <a:r>
              <a:rPr lang="en-US" altLang="en-US" sz="1800">
                <a:solidFill>
                  <a:srgbClr val="000000"/>
                </a:solidFill>
                <a:cs typeface="Times New Roman" panose="02020603050405020304" pitchFamily="18" charset="0"/>
              </a:rPr>
              <a:t>Doors with automatic flush bolts as permitted by Section 1010.1.9.3, Item 3.</a:t>
            </a:r>
          </a:p>
          <a:p>
            <a:pPr>
              <a:spcBef>
                <a:spcPct val="0"/>
              </a:spcBef>
              <a:buFontTx/>
              <a:buNone/>
            </a:pPr>
            <a:endParaRPr lang="en-US" altLang="en-US" sz="1000">
              <a:solidFill>
                <a:srgbClr val="000000"/>
              </a:solidFill>
              <a:cs typeface="Times New Roman" panose="02020603050405020304" pitchFamily="18" charset="0"/>
            </a:endParaRPr>
          </a:p>
          <a:p>
            <a:pPr>
              <a:spcBef>
                <a:spcPct val="0"/>
              </a:spcBef>
              <a:buFontTx/>
              <a:buAutoNum type="arabicPeriod" startAt="4"/>
            </a:pPr>
            <a:r>
              <a:rPr lang="en-US" altLang="en-US" sz="1800">
                <a:solidFill>
                  <a:srgbClr val="000000"/>
                </a:solidFill>
                <a:cs typeface="Times New Roman" panose="02020603050405020304" pitchFamily="18" charset="0"/>
              </a:rPr>
              <a:t>Doors from individual </a:t>
            </a:r>
            <a:r>
              <a:rPr lang="en-US" altLang="en-US" sz="1800" i="1">
                <a:solidFill>
                  <a:srgbClr val="000000"/>
                </a:solidFill>
                <a:cs typeface="Times New Roman" panose="02020603050405020304" pitchFamily="18" charset="0"/>
              </a:rPr>
              <a:t>dwelling units</a:t>
            </a:r>
            <a:r>
              <a:rPr lang="en-US" altLang="en-US" sz="1800">
                <a:solidFill>
                  <a:srgbClr val="000000"/>
                </a:solidFill>
                <a:cs typeface="Times New Roman" panose="02020603050405020304" pitchFamily="18" charset="0"/>
              </a:rPr>
              <a:t> and </a:t>
            </a:r>
            <a:r>
              <a:rPr lang="en-US" altLang="en-US" sz="1800" i="1">
                <a:solidFill>
                  <a:srgbClr val="000000"/>
                </a:solidFill>
                <a:cs typeface="Times New Roman" panose="02020603050405020304" pitchFamily="18" charset="0"/>
              </a:rPr>
              <a:t>sleeping units</a:t>
            </a:r>
            <a:r>
              <a:rPr lang="en-US" altLang="en-US" sz="1800">
                <a:solidFill>
                  <a:srgbClr val="000000"/>
                </a:solidFill>
                <a:cs typeface="Times New Roman" panose="02020603050405020304" pitchFamily="18" charset="0"/>
              </a:rPr>
              <a:t> of Group R occupancies as permitted by Section 1010.1.9.3, Item 4.</a:t>
            </a:r>
          </a:p>
          <a:p>
            <a:endParaRPr lang="en-US" altLang="en-US"/>
          </a:p>
        </p:txBody>
      </p:sp>
      <p:sp>
        <p:nvSpPr>
          <p:cNvPr id="7" name="Arrow: Right 6">
            <a:extLst>
              <a:ext uri="{FF2B5EF4-FFF2-40B4-BE49-F238E27FC236}">
                <a16:creationId xmlns:a16="http://schemas.microsoft.com/office/drawing/2014/main" id="{E0ED6E9A-8C34-A10B-C3F1-D3601572AA8E}"/>
              </a:ext>
            </a:extLst>
          </p:cNvPr>
          <p:cNvSpPr/>
          <p:nvPr/>
        </p:nvSpPr>
        <p:spPr bwMode="auto">
          <a:xfrm>
            <a:off x="1276350" y="1620838"/>
            <a:ext cx="533400" cy="228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defRPr/>
            </a:pPr>
            <a:endParaRPr lang="en-US" b="1">
              <a:ln/>
              <a:solidFill>
                <a:schemeClr val="accent4"/>
              </a:solidFill>
            </a:endParaRPr>
          </a:p>
        </p:txBody>
      </p:sp>
      <p:sp>
        <p:nvSpPr>
          <p:cNvPr id="8" name="Arrow: Right 7">
            <a:extLst>
              <a:ext uri="{FF2B5EF4-FFF2-40B4-BE49-F238E27FC236}">
                <a16:creationId xmlns:a16="http://schemas.microsoft.com/office/drawing/2014/main" id="{5558F9D5-04B9-609D-F1A4-8F423513616A}"/>
              </a:ext>
            </a:extLst>
          </p:cNvPr>
          <p:cNvSpPr/>
          <p:nvPr/>
        </p:nvSpPr>
        <p:spPr bwMode="auto">
          <a:xfrm>
            <a:off x="1370013" y="2586038"/>
            <a:ext cx="533400" cy="2286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scene3d>
              <a:camera prst="orthographicFront"/>
              <a:lightRig rig="soft" dir="t">
                <a:rot lat="0" lon="0" rev="15600000"/>
              </a:lightRig>
            </a:scene3d>
            <a:sp3d extrusionH="57150" prstMaterial="softEdge">
              <a:bevelT w="25400" h="38100"/>
            </a:sp3d>
          </a:bodyPr>
          <a:lstStyle/>
          <a:p>
            <a:pPr>
              <a:defRPr/>
            </a:pPr>
            <a:endParaRPr lang="en-US" b="1">
              <a:ln/>
              <a:solidFill>
                <a:schemeClr val="accent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A0003F9-BC79-01E7-77C5-22B46B9096E9}"/>
              </a:ext>
            </a:extLst>
          </p:cNvPr>
          <p:cNvSpPr>
            <a:spLocks noGrp="1" noChangeArrowheads="1"/>
          </p:cNvSpPr>
          <p:nvPr>
            <p:ph type="title"/>
          </p:nvPr>
        </p:nvSpPr>
        <p:spPr/>
        <p:txBody>
          <a:bodyPr/>
          <a:lstStyle/>
          <a:p>
            <a:pPr eaLnBrk="1" hangingPunct="1"/>
            <a:r>
              <a:rPr lang="en-US" altLang="en-US"/>
              <a:t>Envir. Health Egress Questions</a:t>
            </a:r>
          </a:p>
        </p:txBody>
      </p:sp>
      <p:sp>
        <p:nvSpPr>
          <p:cNvPr id="106499" name="Rectangle 3">
            <a:extLst>
              <a:ext uri="{FF2B5EF4-FFF2-40B4-BE49-F238E27FC236}">
                <a16:creationId xmlns:a16="http://schemas.microsoft.com/office/drawing/2014/main" id="{A7ACC7AC-F397-79D8-BF71-1009A501CA26}"/>
              </a:ext>
            </a:extLst>
          </p:cNvPr>
          <p:cNvSpPr>
            <a:spLocks noGrp="1" noChangeArrowheads="1"/>
          </p:cNvSpPr>
          <p:nvPr>
            <p:ph type="body" idx="1"/>
          </p:nvPr>
        </p:nvSpPr>
        <p:spPr>
          <a:xfrm>
            <a:off x="1166813" y="1447800"/>
            <a:ext cx="7826375" cy="5181600"/>
          </a:xfrm>
        </p:spPr>
        <p:txBody>
          <a:bodyPr/>
          <a:lstStyle/>
          <a:p>
            <a:pPr eaLnBrk="1" hangingPunct="1"/>
            <a:r>
              <a:rPr lang="en-US" altLang="en-US" b="1" u="sng"/>
              <a:t>Question #4:</a:t>
            </a:r>
            <a:r>
              <a:rPr lang="en-US" altLang="en-US"/>
              <a:t> Can Rainwater or collected Rainwater be used in a Child Care Center? </a:t>
            </a:r>
          </a:p>
          <a:p>
            <a:pPr eaLnBrk="1" hangingPunct="1"/>
            <a:endParaRPr lang="en-US" altLang="en-US" sz="2400" i="1">
              <a:solidFill>
                <a:srgbClr val="FF0000"/>
              </a:solidFill>
            </a:endParaRPr>
          </a:p>
          <a:p>
            <a:pPr eaLnBrk="1" hangingPunct="1"/>
            <a:r>
              <a:rPr lang="en-US" altLang="en-US" b="1" i="1" u="sng">
                <a:solidFill>
                  <a:srgbClr val="FF0000"/>
                </a:solidFill>
              </a:rPr>
              <a:t>Answer :</a:t>
            </a:r>
            <a:r>
              <a:rPr lang="en-US" altLang="en-US" i="1">
                <a:solidFill>
                  <a:srgbClr val="FF0000"/>
                </a:solidFill>
              </a:rPr>
              <a:t> 1)Rainwater is a nonpotable water as such rainwater is not safe for drinking, personal or culinary utilization. </a:t>
            </a:r>
          </a:p>
          <a:p>
            <a:pPr marL="457200" lvl="1" indent="0" eaLnBrk="1" hangingPunct="1">
              <a:buFontTx/>
              <a:buNone/>
            </a:pPr>
            <a:r>
              <a:rPr lang="en-US" altLang="en-US" sz="2900" i="1">
                <a:solidFill>
                  <a:srgbClr val="FF0000"/>
                </a:solidFill>
              </a:rPr>
              <a:t>2) Untreated rainwater can only be used for outdoor irrigation, decorative foutains, yard hydrants, vehicle washing industrial processes (e.g., dust control, indoor bibs spray) </a:t>
            </a:r>
            <a:endParaRPr lang="en-US" altLang="en-US" sz="2900">
              <a:solidFill>
                <a:srgbClr val="FF0000"/>
              </a:solidFill>
            </a:endParaRP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8D939B7-D574-41B8-C9D2-F4CA0A6C1F16}"/>
              </a:ext>
            </a:extLst>
          </p:cNvPr>
          <p:cNvSpPr>
            <a:spLocks noGrp="1" noChangeArrowheads="1"/>
          </p:cNvSpPr>
          <p:nvPr>
            <p:ph type="title"/>
          </p:nvPr>
        </p:nvSpPr>
        <p:spPr/>
        <p:txBody>
          <a:bodyPr/>
          <a:lstStyle/>
          <a:p>
            <a:pPr eaLnBrk="1" hangingPunct="1"/>
            <a:r>
              <a:rPr lang="en-US" altLang="en-US"/>
              <a:t>How Is a Code Section Written?</a:t>
            </a:r>
          </a:p>
        </p:txBody>
      </p:sp>
      <p:sp>
        <p:nvSpPr>
          <p:cNvPr id="7171" name="Rectangle 3">
            <a:extLst>
              <a:ext uri="{FF2B5EF4-FFF2-40B4-BE49-F238E27FC236}">
                <a16:creationId xmlns:a16="http://schemas.microsoft.com/office/drawing/2014/main" id="{10B66715-EEAD-1A8F-8473-A69B2E029817}"/>
              </a:ext>
            </a:extLst>
          </p:cNvPr>
          <p:cNvSpPr>
            <a:spLocks noGrp="1" noChangeArrowheads="1"/>
          </p:cNvSpPr>
          <p:nvPr>
            <p:ph type="body" idx="1"/>
          </p:nvPr>
        </p:nvSpPr>
        <p:spPr/>
        <p:txBody>
          <a:bodyPr/>
          <a:lstStyle/>
          <a:p>
            <a:pPr eaLnBrk="1" hangingPunct="1"/>
            <a:r>
              <a:rPr lang="en-US" altLang="en-US"/>
              <a:t>Prescriptively</a:t>
            </a:r>
          </a:p>
          <a:p>
            <a:pPr lvl="2" eaLnBrk="1" hangingPunct="1"/>
            <a:r>
              <a:rPr lang="en-US" altLang="en-US"/>
              <a:t>(i.e. Door Width, Activation time, Travel Distance)</a:t>
            </a:r>
          </a:p>
          <a:p>
            <a:pPr eaLnBrk="1" hangingPunct="1"/>
            <a:r>
              <a:rPr lang="en-US" altLang="en-US"/>
              <a:t>Performance-based</a:t>
            </a:r>
          </a:p>
          <a:p>
            <a:pPr lvl="2" eaLnBrk="1" hangingPunct="1"/>
            <a:r>
              <a:rPr lang="en-US" altLang="en-US"/>
              <a:t>(i.e. Locking Arrangements, Alternative Methods)</a:t>
            </a:r>
          </a:p>
        </p:txBody>
      </p:sp>
      <p:sp>
        <p:nvSpPr>
          <p:cNvPr id="7172" name="Text Box 4">
            <a:extLst>
              <a:ext uri="{FF2B5EF4-FFF2-40B4-BE49-F238E27FC236}">
                <a16:creationId xmlns:a16="http://schemas.microsoft.com/office/drawing/2014/main" id="{04EA3F96-2D3D-F299-6CA9-EE87338168DD}"/>
              </a:ext>
            </a:extLst>
          </p:cNvPr>
          <p:cNvSpPr txBox="1">
            <a:spLocks noChangeArrowheads="1"/>
          </p:cNvSpPr>
          <p:nvPr/>
        </p:nvSpPr>
        <p:spPr bwMode="auto">
          <a:xfrm>
            <a:off x="1371600" y="4648200"/>
            <a:ext cx="7467600" cy="1320800"/>
          </a:xfrm>
          <a:prstGeom prst="rect">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FontTx/>
              <a:buNone/>
            </a:pPr>
            <a:r>
              <a:rPr lang="en-US" altLang="en-US" sz="2000"/>
              <a:t>This class will concentrate on key elements of Chapter 10 and the reason they are written this way. This is important to understand the overall objective of Chapter 10 and to properly apply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0FF95E0-B5CF-53B7-A42F-F94E71B9371E}"/>
              </a:ext>
            </a:extLst>
          </p:cNvPr>
          <p:cNvSpPr>
            <a:spLocks noGrp="1" noChangeArrowheads="1"/>
          </p:cNvSpPr>
          <p:nvPr>
            <p:ph type="title"/>
          </p:nvPr>
        </p:nvSpPr>
        <p:spPr/>
        <p:txBody>
          <a:bodyPr/>
          <a:lstStyle/>
          <a:p>
            <a:pPr eaLnBrk="1" hangingPunct="1"/>
            <a:r>
              <a:rPr lang="en-US" altLang="en-US"/>
              <a:t>Envir. Health Egress Questions</a:t>
            </a:r>
          </a:p>
        </p:txBody>
      </p:sp>
      <p:sp>
        <p:nvSpPr>
          <p:cNvPr id="107523" name="Rectangle 3">
            <a:extLst>
              <a:ext uri="{FF2B5EF4-FFF2-40B4-BE49-F238E27FC236}">
                <a16:creationId xmlns:a16="http://schemas.microsoft.com/office/drawing/2014/main" id="{F67225C9-E190-A066-053E-F29D20FCB064}"/>
              </a:ext>
            </a:extLst>
          </p:cNvPr>
          <p:cNvSpPr>
            <a:spLocks noGrp="1" noChangeArrowheads="1"/>
          </p:cNvSpPr>
          <p:nvPr>
            <p:ph type="body" idx="1"/>
          </p:nvPr>
        </p:nvSpPr>
        <p:spPr>
          <a:xfrm>
            <a:off x="1166813" y="1524000"/>
            <a:ext cx="7826375" cy="5029200"/>
          </a:xfrm>
        </p:spPr>
        <p:txBody>
          <a:bodyPr/>
          <a:lstStyle/>
          <a:p>
            <a:pPr eaLnBrk="1" hangingPunct="1"/>
            <a:r>
              <a:rPr lang="en-US" altLang="en-US" b="1" u="sng"/>
              <a:t>Question #4 (continued):</a:t>
            </a:r>
            <a:r>
              <a:rPr lang="en-US" altLang="en-US"/>
              <a:t> Can Rainwater or collected Rainwater be used in a Child Care Center? </a:t>
            </a:r>
          </a:p>
          <a:p>
            <a:pPr eaLnBrk="1" hangingPunct="1"/>
            <a:endParaRPr lang="en-US" altLang="en-US" sz="2400" i="1">
              <a:solidFill>
                <a:srgbClr val="FF0000"/>
              </a:solidFill>
            </a:endParaRPr>
          </a:p>
          <a:p>
            <a:pPr eaLnBrk="1" hangingPunct="1"/>
            <a:r>
              <a:rPr lang="en-US" altLang="en-US" b="1" i="1" u="sng">
                <a:solidFill>
                  <a:srgbClr val="FF0000"/>
                </a:solidFill>
              </a:rPr>
              <a:t>Answer  (continued):</a:t>
            </a:r>
            <a:r>
              <a:rPr lang="en-US" altLang="en-US" i="1">
                <a:solidFill>
                  <a:srgbClr val="FF0000"/>
                </a:solidFill>
              </a:rPr>
              <a:t> 3)Treated rainwater (disinfection and filtration) can only be used for toilet flushing, urinal flushing, evaporative cooling tower make-up, trap primers, fire suppression systems, clothes washers, outdoor pools and spas.</a:t>
            </a:r>
            <a:endParaRPr lang="en-US" altLang="en-US">
              <a:solidFill>
                <a:srgbClr val="FF0000"/>
              </a:solidFill>
            </a:endParaRPr>
          </a:p>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9EA52D9-1B4E-BD10-4087-DFF826104DD1}"/>
              </a:ext>
            </a:extLst>
          </p:cNvPr>
          <p:cNvSpPr>
            <a:spLocks noGrp="1" noChangeArrowheads="1"/>
          </p:cNvSpPr>
          <p:nvPr>
            <p:ph type="title"/>
          </p:nvPr>
        </p:nvSpPr>
        <p:spPr/>
        <p:txBody>
          <a:bodyPr/>
          <a:lstStyle/>
          <a:p>
            <a:pPr eaLnBrk="1" hangingPunct="1"/>
            <a:r>
              <a:rPr lang="en-US" altLang="en-US"/>
              <a:t>Envir. Health Egress Questions</a:t>
            </a:r>
          </a:p>
        </p:txBody>
      </p:sp>
      <p:sp>
        <p:nvSpPr>
          <p:cNvPr id="108547" name="Rectangle 3">
            <a:extLst>
              <a:ext uri="{FF2B5EF4-FFF2-40B4-BE49-F238E27FC236}">
                <a16:creationId xmlns:a16="http://schemas.microsoft.com/office/drawing/2014/main" id="{BD3C8BFC-434F-9984-04EE-380BF9DCD921}"/>
              </a:ext>
            </a:extLst>
          </p:cNvPr>
          <p:cNvSpPr>
            <a:spLocks noGrp="1" noChangeArrowheads="1"/>
          </p:cNvSpPr>
          <p:nvPr>
            <p:ph type="body" idx="1"/>
          </p:nvPr>
        </p:nvSpPr>
        <p:spPr>
          <a:xfrm>
            <a:off x="1166813" y="1371600"/>
            <a:ext cx="7826375" cy="5418138"/>
          </a:xfrm>
        </p:spPr>
        <p:txBody>
          <a:bodyPr/>
          <a:lstStyle/>
          <a:p>
            <a:pPr eaLnBrk="1" hangingPunct="1"/>
            <a:r>
              <a:rPr lang="en-US" altLang="en-US" b="1" u="sng" dirty="0"/>
              <a:t>Question #5:</a:t>
            </a:r>
            <a:r>
              <a:rPr lang="en-US" altLang="en-US" dirty="0"/>
              <a:t> Are Air Fryers allowed to be used in a Child Care Center? </a:t>
            </a:r>
          </a:p>
          <a:p>
            <a:pPr eaLnBrk="1" hangingPunct="1"/>
            <a:endParaRPr lang="en-US" altLang="en-US" sz="1200" i="1" dirty="0">
              <a:solidFill>
                <a:srgbClr val="FF0000"/>
              </a:solidFill>
            </a:endParaRPr>
          </a:p>
          <a:p>
            <a:pPr eaLnBrk="1" hangingPunct="1"/>
            <a:r>
              <a:rPr lang="en-US" altLang="en-US" b="1" i="1" u="sng" dirty="0">
                <a:solidFill>
                  <a:srgbClr val="FF0000"/>
                </a:solidFill>
              </a:rPr>
              <a:t>Answer :</a:t>
            </a:r>
            <a:r>
              <a:rPr lang="en-US" altLang="en-US" i="1" dirty="0">
                <a:solidFill>
                  <a:srgbClr val="FF0000"/>
                </a:solidFill>
              </a:rPr>
              <a:t> </a:t>
            </a:r>
            <a:r>
              <a:rPr lang="en-US" altLang="en-US" dirty="0">
                <a:solidFill>
                  <a:srgbClr val="FF0000"/>
                </a:solidFill>
                <a:cs typeface="Calibri" panose="020F0502020204030204" pitchFamily="34" charset="0"/>
              </a:rPr>
              <a:t>This one was a hard one, no this office does not have an opinion at this time on a non-fuel-burning appliance that is non vented and have not been tested by a third-party agency should as UL</a:t>
            </a:r>
            <a:r>
              <a:rPr lang="en-US" altLang="en-US" i="1" dirty="0">
                <a:solidFill>
                  <a:srgbClr val="FF0000"/>
                </a:solidFill>
              </a:rPr>
              <a:t>. </a:t>
            </a:r>
          </a:p>
          <a:p>
            <a:pPr marL="400050" lvl="1" indent="0" eaLnBrk="1" hangingPunct="1">
              <a:buFontTx/>
              <a:buNone/>
            </a:pPr>
            <a:r>
              <a:rPr lang="en-US" altLang="en-US" sz="2900" dirty="0">
                <a:solidFill>
                  <a:srgbClr val="FF0000"/>
                </a:solidFill>
                <a:cs typeface="Calibri" panose="020F0502020204030204" pitchFamily="34" charset="0"/>
              </a:rPr>
              <a:t>I looked online at different types of Air Fryers and none of them had been tested (at minimal they should have been tested in accordance with UL 710B)</a:t>
            </a:r>
            <a:endParaRPr lang="en-US" altLang="en-US" sz="2900" dirty="0">
              <a:solidFill>
                <a:srgbClr val="FF0000"/>
              </a:solidFill>
            </a:endParaRPr>
          </a:p>
          <a:p>
            <a:pPr eaLnBrk="1" hangingPunct="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AD915B5-3BB6-5753-1CCD-DA6929539467}"/>
              </a:ext>
            </a:extLst>
          </p:cNvPr>
          <p:cNvSpPr>
            <a:spLocks noGrp="1" noChangeArrowheads="1"/>
          </p:cNvSpPr>
          <p:nvPr>
            <p:ph type="title"/>
          </p:nvPr>
        </p:nvSpPr>
        <p:spPr/>
        <p:txBody>
          <a:bodyPr/>
          <a:lstStyle/>
          <a:p>
            <a:pPr eaLnBrk="1" hangingPunct="1"/>
            <a:r>
              <a:rPr lang="en-US" altLang="en-US"/>
              <a:t>Envir. Health Egress Questions</a:t>
            </a:r>
          </a:p>
        </p:txBody>
      </p:sp>
      <p:sp>
        <p:nvSpPr>
          <p:cNvPr id="95235" name="Rectangle 3">
            <a:extLst>
              <a:ext uri="{FF2B5EF4-FFF2-40B4-BE49-F238E27FC236}">
                <a16:creationId xmlns:a16="http://schemas.microsoft.com/office/drawing/2014/main" id="{718DD5E0-4BA1-F510-2974-90EEA654C954}"/>
              </a:ext>
            </a:extLst>
          </p:cNvPr>
          <p:cNvSpPr>
            <a:spLocks noGrp="1" noChangeArrowheads="1"/>
          </p:cNvSpPr>
          <p:nvPr>
            <p:ph type="body" idx="1"/>
          </p:nvPr>
        </p:nvSpPr>
        <p:spPr>
          <a:xfrm>
            <a:off x="1166813" y="1371599"/>
            <a:ext cx="7826375" cy="5418137"/>
          </a:xfrm>
        </p:spPr>
        <p:txBody>
          <a:bodyPr/>
          <a:lstStyle/>
          <a:p>
            <a:pPr eaLnBrk="1" hangingPunct="1">
              <a:defRPr/>
            </a:pPr>
            <a:r>
              <a:rPr lang="en-US" altLang="en-US" b="1" u="sng" dirty="0"/>
              <a:t>Question #5 (continued):</a:t>
            </a:r>
            <a:r>
              <a:rPr lang="en-US" altLang="en-US" dirty="0"/>
              <a:t> Are Air Fryers allowed to be used in a Child Care Center? </a:t>
            </a:r>
          </a:p>
          <a:p>
            <a:pPr eaLnBrk="1" hangingPunct="1">
              <a:defRPr/>
            </a:pPr>
            <a:endParaRPr lang="en-US" altLang="en-US" sz="1200" i="1" dirty="0">
              <a:solidFill>
                <a:srgbClr val="FF0000"/>
              </a:solidFill>
            </a:endParaRPr>
          </a:p>
          <a:p>
            <a:pPr eaLnBrk="1" hangingPunct="1">
              <a:defRPr/>
            </a:pPr>
            <a:r>
              <a:rPr lang="en-US" altLang="en-US" b="1" i="1" u="sng" dirty="0">
                <a:solidFill>
                  <a:srgbClr val="FF0000"/>
                </a:solidFill>
              </a:rPr>
              <a:t>Answer (end):</a:t>
            </a:r>
            <a:r>
              <a:rPr lang="en-US" altLang="en-US" b="1" i="1" dirty="0">
                <a:solidFill>
                  <a:srgbClr val="FF0000"/>
                </a:solidFill>
              </a:rPr>
              <a:t> </a:t>
            </a:r>
            <a:r>
              <a:rPr lang="en-US" dirty="0">
                <a:solidFill>
                  <a:srgbClr val="FF0000"/>
                </a:solidFill>
                <a:ea typeface="Calibri" panose="020F0502020204030204" pitchFamily="34" charset="0"/>
              </a:rPr>
              <a:t>This appliance is designed for household use only. It may not be safe in environments such as staff kitchens, farms, motel and other non-residential environments </a:t>
            </a:r>
            <a:r>
              <a:rPr lang="en-US" b="1" u="sng" dirty="0">
                <a:highlight>
                  <a:srgbClr val="FFFF00"/>
                </a:highlight>
                <a:ea typeface="Calibri" panose="020F0502020204030204" pitchFamily="34" charset="0"/>
              </a:rPr>
              <a:t>(this caution comes from several air fryers manufactories owner’s manuals)</a:t>
            </a:r>
            <a:endParaRPr lang="en-US" altLang="en-US" b="1" u="sng" dirty="0">
              <a:highlight>
                <a:srgbClr val="FFFF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A26B9A1-3232-D06D-F204-32E19B057B37}"/>
              </a:ext>
            </a:extLst>
          </p:cNvPr>
          <p:cNvSpPr>
            <a:spLocks noGrp="1" noChangeArrowheads="1"/>
          </p:cNvSpPr>
          <p:nvPr>
            <p:ph type="title"/>
          </p:nvPr>
        </p:nvSpPr>
        <p:spPr/>
        <p:txBody>
          <a:bodyPr/>
          <a:lstStyle/>
          <a:p>
            <a:pPr eaLnBrk="1" hangingPunct="1"/>
            <a:r>
              <a:rPr lang="en-US" altLang="en-US"/>
              <a:t>Envir. Health Egress Questions</a:t>
            </a:r>
          </a:p>
        </p:txBody>
      </p:sp>
      <p:sp>
        <p:nvSpPr>
          <p:cNvPr id="95235" name="Rectangle 3">
            <a:extLst>
              <a:ext uri="{FF2B5EF4-FFF2-40B4-BE49-F238E27FC236}">
                <a16:creationId xmlns:a16="http://schemas.microsoft.com/office/drawing/2014/main" id="{BA3D67A0-6994-CFB4-9D8D-DD0D0E5DE64A}"/>
              </a:ext>
            </a:extLst>
          </p:cNvPr>
          <p:cNvSpPr>
            <a:spLocks noGrp="1" noChangeArrowheads="1"/>
          </p:cNvSpPr>
          <p:nvPr>
            <p:ph type="body" idx="1"/>
          </p:nvPr>
        </p:nvSpPr>
        <p:spPr>
          <a:xfrm>
            <a:off x="1166813" y="1371599"/>
            <a:ext cx="7826375" cy="5418137"/>
          </a:xfrm>
        </p:spPr>
        <p:txBody>
          <a:bodyPr/>
          <a:lstStyle/>
          <a:p>
            <a:pPr eaLnBrk="1" hangingPunct="1">
              <a:defRPr/>
            </a:pPr>
            <a:r>
              <a:rPr lang="en-US" altLang="en-US" b="1" u="sng" dirty="0"/>
              <a:t>Question #5 (continued):</a:t>
            </a:r>
            <a:r>
              <a:rPr lang="en-US" altLang="en-US" dirty="0"/>
              <a:t> Are Air Fryers allowed to be used in a Child Care Center? </a:t>
            </a:r>
          </a:p>
          <a:p>
            <a:pPr eaLnBrk="1" hangingPunct="1">
              <a:defRPr/>
            </a:pPr>
            <a:endParaRPr lang="en-US" altLang="en-US" sz="1200" i="1" dirty="0">
              <a:solidFill>
                <a:srgbClr val="FF0000"/>
              </a:solidFill>
            </a:endParaRPr>
          </a:p>
          <a:p>
            <a:pPr eaLnBrk="1" hangingPunct="1">
              <a:defRPr/>
            </a:pPr>
            <a:r>
              <a:rPr lang="en-US" altLang="en-US" b="1" i="1" u="sng" dirty="0">
                <a:solidFill>
                  <a:srgbClr val="FF0000"/>
                </a:solidFill>
              </a:rPr>
              <a:t>Answer (continued):</a:t>
            </a:r>
            <a:r>
              <a:rPr lang="en-US" altLang="en-US" b="1" i="1" dirty="0">
                <a:solidFill>
                  <a:srgbClr val="FF0000"/>
                </a:solidFill>
              </a:rPr>
              <a:t> </a:t>
            </a:r>
            <a:r>
              <a:rPr lang="en-US" dirty="0">
                <a:solidFill>
                  <a:srgbClr val="FF0000"/>
                </a:solidFill>
                <a:ea typeface="Calibri" panose="020F0502020204030204" pitchFamily="34" charset="0"/>
              </a:rPr>
              <a:t>As for the question; I would treat this Air Fryer just like a “</a:t>
            </a:r>
            <a:r>
              <a:rPr lang="en-US" b="1" u="sng" dirty="0">
                <a:solidFill>
                  <a:srgbClr val="FF0000"/>
                </a:solidFill>
                <a:highlight>
                  <a:srgbClr val="FFFF00"/>
                </a:highlight>
                <a:ea typeface="Calibri" panose="020F0502020204030204" pitchFamily="34" charset="0"/>
              </a:rPr>
              <a:t>fryer</a:t>
            </a:r>
            <a:r>
              <a:rPr lang="en-US" dirty="0">
                <a:solidFill>
                  <a:srgbClr val="FF0000"/>
                </a:solidFill>
                <a:ea typeface="Calibri" panose="020F0502020204030204" pitchFamily="34" charset="0"/>
              </a:rPr>
              <a:t>” it has the possibility of releasing vapors, hot steam and white smoke (which should be unplugged immediately). </a:t>
            </a:r>
            <a:endParaRPr lang="en-US" alt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E1AC3CD-5C48-B336-4CBD-3E825760FD57}"/>
              </a:ext>
            </a:extLst>
          </p:cNvPr>
          <p:cNvSpPr>
            <a:spLocks noGrp="1" noChangeArrowheads="1"/>
          </p:cNvSpPr>
          <p:nvPr>
            <p:ph type="title"/>
          </p:nvPr>
        </p:nvSpPr>
        <p:spPr>
          <a:xfrm>
            <a:off x="1447800" y="3200400"/>
            <a:ext cx="8032750" cy="1144587"/>
          </a:xfrm>
        </p:spPr>
        <p:txBody>
          <a:bodyPr/>
          <a:lstStyle/>
          <a:p>
            <a:pPr eaLnBrk="1" hangingPunct="1"/>
            <a:r>
              <a:rPr lang="en-US" altLang="en-US" dirty="0"/>
              <a:t>Environmental Health 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03115-AC61-8B14-371A-AF2919736CF5}"/>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28783E9-215B-52CB-212B-2D8FE8F72455}"/>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5E4B6077-98A8-7791-8C5A-7E0D75DD7042}"/>
              </a:ext>
            </a:extLst>
          </p:cNvPr>
          <p:cNvSpPr>
            <a:spLocks noGrp="1" noChangeArrowheads="1"/>
          </p:cNvSpPr>
          <p:nvPr>
            <p:ph type="body" idx="1"/>
          </p:nvPr>
        </p:nvSpPr>
        <p:spPr>
          <a:xfrm>
            <a:off x="1166813" y="1371600"/>
            <a:ext cx="7826375" cy="5418138"/>
          </a:xfrm>
        </p:spPr>
        <p:txBody>
          <a:bodyPr/>
          <a:lstStyle/>
          <a:p>
            <a:r>
              <a:rPr lang="en-US" dirty="0"/>
              <a:t>Are there any new code updates as it relates to childcare and schools?</a:t>
            </a:r>
          </a:p>
          <a:p>
            <a:r>
              <a:rPr lang="en-US" altLang="en-US" b="1" i="1" u="sng" dirty="0">
                <a:solidFill>
                  <a:srgbClr val="FF0000"/>
                </a:solidFill>
              </a:rPr>
              <a:t>Answer :</a:t>
            </a:r>
            <a:r>
              <a:rPr lang="en-US" altLang="en-US" b="1" dirty="0">
                <a:solidFill>
                  <a:srgbClr val="FF0000"/>
                </a:solidFill>
              </a:rPr>
              <a:t> </a:t>
            </a:r>
            <a:r>
              <a:rPr lang="en-US" dirty="0">
                <a:solidFill>
                  <a:srgbClr val="FF0000"/>
                </a:solidFill>
              </a:rPr>
              <a:t>Yes, But </a:t>
            </a:r>
            <a:r>
              <a:rPr lang="en-US" sz="3200" dirty="0">
                <a:solidFill>
                  <a:srgbClr val="FF0000"/>
                </a:solidFill>
                <a:cs typeface="Arial" panose="020B0604020202020204" pitchFamily="34" charset="0"/>
              </a:rPr>
              <a:t>the only building code change that affects some Family Child Care Homes does not come from the 2018 North Carolina Building Code. It comes from the North Carolina General Assembly Session Law 2025-36 House Bill 412, specifically sections 15c and 16c</a:t>
            </a:r>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18157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4A7C-4404-223E-BCB2-532482CD677D}"/>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1AB7FBEB-DAE1-15F6-610D-B37C6DE9E41B}"/>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E69911ED-9DA6-1768-28A8-3F9D6D0F0892}"/>
              </a:ext>
            </a:extLst>
          </p:cNvPr>
          <p:cNvSpPr>
            <a:spLocks noGrp="1" noChangeArrowheads="1"/>
          </p:cNvSpPr>
          <p:nvPr>
            <p:ph type="body" idx="1"/>
          </p:nvPr>
        </p:nvSpPr>
        <p:spPr>
          <a:xfrm>
            <a:off x="1166813" y="1371600"/>
            <a:ext cx="7826375" cy="5418138"/>
          </a:xfrm>
        </p:spPr>
        <p:txBody>
          <a:bodyPr/>
          <a:lstStyle/>
          <a:p>
            <a:r>
              <a:rPr lang="en-US" dirty="0"/>
              <a:t>Are there any new code updates as it relates to childcare and schools?</a:t>
            </a:r>
          </a:p>
          <a:p>
            <a:r>
              <a:rPr lang="en-US" altLang="en-US" b="1" i="1" u="sng" dirty="0">
                <a:solidFill>
                  <a:srgbClr val="FF0000"/>
                </a:solidFill>
              </a:rPr>
              <a:t>Answer (continued):</a:t>
            </a:r>
            <a:r>
              <a:rPr lang="en-US" altLang="en-US" b="1" dirty="0">
                <a:solidFill>
                  <a:srgbClr val="FF0000"/>
                </a:solidFill>
              </a:rPr>
              <a:t> </a:t>
            </a:r>
            <a:r>
              <a:rPr lang="en-US" dirty="0">
                <a:solidFill>
                  <a:srgbClr val="FF0000"/>
                </a:solidFill>
                <a:cs typeface="Arial" panose="020B0604020202020204" pitchFamily="34" charset="0"/>
              </a:rPr>
              <a:t>There are five requirements within those sections, and they are as follows:</a:t>
            </a:r>
          </a:p>
          <a:p>
            <a:pPr lvl="1">
              <a:buFont typeface="Arial" panose="020B0604020202020204" pitchFamily="34" charset="0"/>
              <a:buChar char="•"/>
            </a:pPr>
            <a:r>
              <a:rPr lang="en-US" dirty="0">
                <a:solidFill>
                  <a:srgbClr val="FF0000"/>
                </a:solidFill>
                <a:cs typeface="Arial" panose="020B0604020202020204" pitchFamily="34" charset="0"/>
              </a:rPr>
              <a:t>(1) Rooms and areas within a family childcare home where occupants receive care shall be on the same level of exit discharge.</a:t>
            </a:r>
          </a:p>
          <a:p>
            <a:pPr lvl="1" indent="-342900" eaLnBrk="1" hangingPunct="1">
              <a:buFontTx/>
              <a:buChar char="•"/>
              <a:defRPr/>
            </a:pPr>
            <a:r>
              <a:rPr kumimoji="0" lang="en-US" altLang="en-US" b="0" i="0" u="none" strike="noStrike" kern="1200" cap="none" spc="0" normalizeH="0" baseline="0" noProof="0" dirty="0">
                <a:ln>
                  <a:noFill/>
                </a:ln>
                <a:solidFill>
                  <a:srgbClr val="FF0000"/>
                </a:solidFill>
                <a:effectLst/>
                <a:uLnTx/>
                <a:uFillTx/>
                <a:latin typeface="Arial"/>
                <a:ea typeface="+mn-ea"/>
                <a:cs typeface="+mn-cs"/>
              </a:rPr>
              <a:t>(2) </a:t>
            </a:r>
            <a:r>
              <a:rPr kumimoji="0" lang="en-US"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 family childcare home  can increase their occupancy load </a:t>
            </a:r>
            <a:endParaRPr kumimoji="0" lang="en-US" altLang="en-US" b="0" i="0" u="none" strike="noStrike" kern="1200" cap="none" spc="0" normalizeH="0" baseline="0" noProof="0" dirty="0">
              <a:ln>
                <a:noFill/>
              </a:ln>
              <a:solidFill>
                <a:srgbClr val="FF0000"/>
              </a:solidFill>
              <a:effectLst/>
              <a:uLnTx/>
              <a:uFillTx/>
              <a:latin typeface="Arial"/>
              <a:ea typeface="+mn-ea"/>
              <a:cs typeface="+mn-cs"/>
            </a:endParaRPr>
          </a:p>
          <a:p>
            <a:pPr lvl="1"/>
            <a:endParaRPr lang="en-US" dirty="0">
              <a:solidFill>
                <a:srgbClr val="FF0000"/>
              </a:solidFill>
              <a:cs typeface="Arial" panose="020B0604020202020204" pitchFamily="34" charset="0"/>
            </a:endParaRP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1474892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5C74-C951-735D-C356-FB1C08F7B066}"/>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7D75BC30-7CD8-CC3A-8B84-A2091998328B}"/>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AA954691-9F81-0176-C599-D8FD6AE71A11}"/>
              </a:ext>
            </a:extLst>
          </p:cNvPr>
          <p:cNvSpPr>
            <a:spLocks noGrp="1" noChangeArrowheads="1"/>
          </p:cNvSpPr>
          <p:nvPr>
            <p:ph type="body" idx="1"/>
          </p:nvPr>
        </p:nvSpPr>
        <p:spPr>
          <a:xfrm>
            <a:off x="1166813" y="1371600"/>
            <a:ext cx="7826375" cy="5418138"/>
          </a:xfrm>
        </p:spPr>
        <p:txBody>
          <a:bodyPr/>
          <a:lstStyle/>
          <a:p>
            <a:r>
              <a:rPr lang="en-US" dirty="0"/>
              <a:t>Are there any new code updates as it relates to childcare and schools?</a:t>
            </a:r>
          </a:p>
          <a:p>
            <a:r>
              <a:rPr lang="en-US" altLang="en-US" b="1" i="1" u="sng" dirty="0">
                <a:solidFill>
                  <a:srgbClr val="FF0000"/>
                </a:solidFill>
              </a:rPr>
              <a:t>Answer (continued):</a:t>
            </a:r>
            <a:r>
              <a:rPr lang="en-US" altLang="en-US" b="1" dirty="0">
                <a:solidFill>
                  <a:srgbClr val="FF0000"/>
                </a:solidFill>
              </a:rPr>
              <a:t> </a:t>
            </a:r>
            <a:r>
              <a:rPr lang="en-US" dirty="0">
                <a:solidFill>
                  <a:srgbClr val="FF0000"/>
                </a:solidFill>
                <a:cs typeface="Arial" panose="020B0604020202020204" pitchFamily="34" charset="0"/>
              </a:rPr>
              <a:t>There are five requirements within those sections, and they are as follows:</a:t>
            </a:r>
          </a:p>
          <a:p>
            <a:pPr lvl="1">
              <a:buFont typeface="Arial" panose="020B0604020202020204" pitchFamily="34" charset="0"/>
              <a:buChar char="•"/>
            </a:pPr>
            <a:r>
              <a:rPr lang="en-US" dirty="0">
                <a:solidFill>
                  <a:srgbClr val="FF0000"/>
                </a:solidFill>
                <a:cs typeface="Arial" panose="020B0604020202020204" pitchFamily="34" charset="0"/>
              </a:rPr>
              <a:t>(3) Rooms and areas within a family childcare home where occupants receive care shall be located on the same level with, and within a maximum of 40 feet travel distance to, at least one 2A:10B:C fire extinguisher.</a:t>
            </a:r>
          </a:p>
          <a:p>
            <a:pPr lvl="1">
              <a:buFont typeface="Arial" panose="020B0604020202020204" pitchFamily="34" charset="0"/>
              <a:buChar char="•"/>
            </a:pPr>
            <a:endParaRPr lang="en-US" dirty="0">
              <a:solidFill>
                <a:srgbClr val="FF0000"/>
              </a:solidFill>
              <a:cs typeface="Arial" panose="020B0604020202020204" pitchFamily="34" charset="0"/>
            </a:endParaRP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137863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CE11F-FC04-3C1D-1740-A19C69ACC350}"/>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BE1D6FA8-3498-3A0E-4C56-8D0743D8CAE9}"/>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D2FD8183-24A4-EF84-7F56-DEB828614289}"/>
              </a:ext>
            </a:extLst>
          </p:cNvPr>
          <p:cNvSpPr>
            <a:spLocks noGrp="1" noChangeArrowheads="1"/>
          </p:cNvSpPr>
          <p:nvPr>
            <p:ph type="body" idx="1"/>
          </p:nvPr>
        </p:nvSpPr>
        <p:spPr>
          <a:xfrm>
            <a:off x="1166813" y="1371600"/>
            <a:ext cx="7826375" cy="5418138"/>
          </a:xfrm>
        </p:spPr>
        <p:txBody>
          <a:bodyPr/>
          <a:lstStyle/>
          <a:p>
            <a:r>
              <a:rPr lang="en-US" dirty="0"/>
              <a:t>Are there any new code updates as it relates to childcare and schools?</a:t>
            </a:r>
          </a:p>
          <a:p>
            <a:r>
              <a:rPr lang="en-US" altLang="en-US" b="1" i="1" u="sng" dirty="0">
                <a:solidFill>
                  <a:srgbClr val="FF0000"/>
                </a:solidFill>
              </a:rPr>
              <a:t>Answer (continued):</a:t>
            </a:r>
            <a:r>
              <a:rPr lang="en-US" altLang="en-US" b="1" dirty="0">
                <a:solidFill>
                  <a:srgbClr val="FF0000"/>
                </a:solidFill>
              </a:rPr>
              <a:t> </a:t>
            </a:r>
            <a:r>
              <a:rPr lang="en-US" dirty="0">
                <a:solidFill>
                  <a:srgbClr val="FF0000"/>
                </a:solidFill>
                <a:cs typeface="Arial" panose="020B0604020202020204" pitchFamily="34" charset="0"/>
              </a:rPr>
              <a:t>There are five requirements within those sections, and they are as follows:</a:t>
            </a:r>
          </a:p>
          <a:p>
            <a:pPr lvl="1">
              <a:buFont typeface="Arial" panose="020B0604020202020204" pitchFamily="34" charset="0"/>
              <a:buChar char="•"/>
            </a:pPr>
            <a:r>
              <a:rPr lang="en-US" dirty="0">
                <a:solidFill>
                  <a:srgbClr val="FF0000"/>
                </a:solidFill>
                <a:cs typeface="Arial" panose="020B0604020202020204" pitchFamily="34" charset="0"/>
              </a:rPr>
              <a:t>(4) A family childcare home shall have and maintain a Fire Safety, Evacuation, and Lockdown Plan compliant with Section 404 of the North Carolina Fire Code.</a:t>
            </a:r>
          </a:p>
          <a:p>
            <a:pPr lvl="1"/>
            <a:endParaRPr lang="en-US" dirty="0">
              <a:solidFill>
                <a:srgbClr val="FF0000"/>
              </a:solidFill>
              <a:cs typeface="Arial" panose="020B0604020202020204" pitchFamily="34" charset="0"/>
            </a:endParaRP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3799534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72763-90BF-5C96-42EB-40877CAD21F8}"/>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80E60D18-F5C2-13FA-D5EF-CC8411A55E02}"/>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3C21223C-7480-EAEB-7E41-288E55747797}"/>
              </a:ext>
            </a:extLst>
          </p:cNvPr>
          <p:cNvSpPr>
            <a:spLocks noGrp="1" noChangeArrowheads="1"/>
          </p:cNvSpPr>
          <p:nvPr>
            <p:ph type="body" idx="1"/>
          </p:nvPr>
        </p:nvSpPr>
        <p:spPr>
          <a:xfrm>
            <a:off x="1166813" y="1371600"/>
            <a:ext cx="7826375" cy="5418138"/>
          </a:xfrm>
        </p:spPr>
        <p:txBody>
          <a:bodyPr/>
          <a:lstStyle/>
          <a:p>
            <a:r>
              <a:rPr lang="en-US" dirty="0"/>
              <a:t>Are there any new code updates as it relates to childcare and schools?</a:t>
            </a:r>
          </a:p>
          <a:p>
            <a:r>
              <a:rPr lang="en-US" altLang="en-US" b="1" i="1" u="sng" dirty="0">
                <a:solidFill>
                  <a:srgbClr val="FF0000"/>
                </a:solidFill>
              </a:rPr>
              <a:t>Answer (End):</a:t>
            </a:r>
            <a:r>
              <a:rPr lang="en-US" altLang="en-US" b="1" dirty="0">
                <a:solidFill>
                  <a:srgbClr val="FF0000"/>
                </a:solidFill>
              </a:rPr>
              <a:t> </a:t>
            </a:r>
            <a:r>
              <a:rPr lang="en-US" dirty="0">
                <a:solidFill>
                  <a:srgbClr val="FF0000"/>
                </a:solidFill>
                <a:cs typeface="Arial" panose="020B0604020202020204" pitchFamily="34" charset="0"/>
              </a:rPr>
              <a:t>There are five requirements within those sections, and they are as follows:</a:t>
            </a:r>
          </a:p>
          <a:p>
            <a:pPr lvl="1">
              <a:buFont typeface="Arial" panose="020B0604020202020204" pitchFamily="34" charset="0"/>
              <a:buChar char="•"/>
            </a:pPr>
            <a:r>
              <a:rPr kumimoji="0" lang="en-US" b="0" i="0" u="none" strike="noStrike" kern="1200" cap="none" spc="0" normalizeH="0" baseline="0" noProof="0" dirty="0">
                <a:ln>
                  <a:noFill/>
                </a:ln>
                <a:solidFill>
                  <a:srgbClr val="FF0000"/>
                </a:solidFill>
                <a:effectLst/>
                <a:uLnTx/>
                <a:uFillTx/>
                <a:ea typeface="+mn-ea"/>
                <a:cs typeface="Arial" panose="020B0604020202020204" pitchFamily="34" charset="0"/>
              </a:rPr>
              <a:t>(5) A family childcare home shall have carbon monoxide alarm and detection systems compliant with Section 915 of the North Carolina Building Code</a:t>
            </a:r>
          </a:p>
          <a:p>
            <a:pPr marL="74295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(6) A family childcare home shall have smoke alarms compliant with Section R907 of the North Carolina Building Code.</a:t>
            </a:r>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88865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DisabilityKids.gif                                             0002E42D&#10;LWW's Disk                     7C25C52A:">
            <a:extLst>
              <a:ext uri="{FF2B5EF4-FFF2-40B4-BE49-F238E27FC236}">
                <a16:creationId xmlns:a16="http://schemas.microsoft.com/office/drawing/2014/main" id="{23DF2BED-723C-7832-A826-A45F7E87E3E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19488" y="5257800"/>
            <a:ext cx="27003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a:extLst>
              <a:ext uri="{FF2B5EF4-FFF2-40B4-BE49-F238E27FC236}">
                <a16:creationId xmlns:a16="http://schemas.microsoft.com/office/drawing/2014/main" id="{31ABFB17-17E7-94B2-0747-A5864A698E82}"/>
              </a:ext>
            </a:extLst>
          </p:cNvPr>
          <p:cNvSpPr>
            <a:spLocks noGrp="1" noChangeArrowheads="1"/>
          </p:cNvSpPr>
          <p:nvPr>
            <p:ph type="title"/>
          </p:nvPr>
        </p:nvSpPr>
        <p:spPr>
          <a:xfrm>
            <a:off x="76200" y="279400"/>
            <a:ext cx="9144000" cy="1016000"/>
          </a:xfrm>
        </p:spPr>
        <p:txBody>
          <a:bodyPr/>
          <a:lstStyle/>
          <a:p>
            <a:pPr algn="ctr" eaLnBrk="1" hangingPunct="1"/>
            <a:r>
              <a:rPr lang="en-US" altLang="en-US">
                <a:solidFill>
                  <a:schemeClr val="tx1"/>
                </a:solidFill>
                <a:cs typeface="Times New Roman" panose="02020603050405020304" pitchFamily="18" charset="0"/>
              </a:rPr>
              <a:t>Bldg Codes for Child Care</a:t>
            </a:r>
          </a:p>
        </p:txBody>
      </p:sp>
      <p:sp>
        <p:nvSpPr>
          <p:cNvPr id="80900" name="Rectangle 3">
            <a:extLst>
              <a:ext uri="{FF2B5EF4-FFF2-40B4-BE49-F238E27FC236}">
                <a16:creationId xmlns:a16="http://schemas.microsoft.com/office/drawing/2014/main" id="{4CAC7BBC-2465-64CC-2565-E2D5925B95CD}"/>
              </a:ext>
            </a:extLst>
          </p:cNvPr>
          <p:cNvSpPr>
            <a:spLocks noGrp="1" noChangeArrowheads="1"/>
          </p:cNvSpPr>
          <p:nvPr>
            <p:ph type="body" sz="half" idx="1"/>
          </p:nvPr>
        </p:nvSpPr>
        <p:spPr>
          <a:xfrm>
            <a:off x="1219200" y="2616200"/>
            <a:ext cx="3243263" cy="3251200"/>
          </a:xfrm>
        </p:spPr>
        <p:txBody>
          <a:bodyPr/>
          <a:lstStyle/>
          <a:p>
            <a:pPr eaLnBrk="1" hangingPunct="1"/>
            <a:r>
              <a:rPr lang="en-US" altLang="en-US"/>
              <a:t>Accessible entrance requirements</a:t>
            </a:r>
          </a:p>
          <a:p>
            <a:pPr eaLnBrk="1" hangingPunct="1"/>
            <a:r>
              <a:rPr lang="en-US" altLang="en-US"/>
              <a:t>Door width measurement</a:t>
            </a:r>
          </a:p>
          <a:p>
            <a:pPr eaLnBrk="1" hangingPunct="1"/>
            <a:r>
              <a:rPr lang="en-US" altLang="en-US"/>
              <a:t>Accessible door hardware</a:t>
            </a:r>
          </a:p>
        </p:txBody>
      </p:sp>
      <p:sp>
        <p:nvSpPr>
          <p:cNvPr id="59397" name="Rectangle 6">
            <a:extLst>
              <a:ext uri="{FF2B5EF4-FFF2-40B4-BE49-F238E27FC236}">
                <a16:creationId xmlns:a16="http://schemas.microsoft.com/office/drawing/2014/main" id="{2F58F8C2-91E2-13AA-E089-BB5BC59E52A1}"/>
              </a:ext>
            </a:extLst>
          </p:cNvPr>
          <p:cNvSpPr>
            <a:spLocks noChangeArrowheads="1"/>
          </p:cNvSpPr>
          <p:nvPr/>
        </p:nvSpPr>
        <p:spPr bwMode="auto">
          <a:xfrm>
            <a:off x="1219200" y="1871663"/>
            <a:ext cx="3581400" cy="676275"/>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buClr>
                <a:srgbClr val="FF0000"/>
              </a:buClr>
              <a:buSzTx/>
              <a:buFont typeface="Times" panose="02020603050405020304" pitchFamily="18" charset="0"/>
              <a:buNone/>
              <a:defRPr/>
            </a:pPr>
            <a:r>
              <a:rPr lang="en-US" altLang="en-US" sz="2133" b="1" dirty="0">
                <a:solidFill>
                  <a:schemeClr val="accent6">
                    <a:lumMod val="25000"/>
                  </a:schemeClr>
                </a:solidFill>
                <a:latin typeface="Times" panose="02020603050405020304" pitchFamily="18" charset="0"/>
              </a:rPr>
              <a:t>ACCESS REQUIREMENTS</a:t>
            </a:r>
          </a:p>
        </p:txBody>
      </p:sp>
      <p:sp>
        <p:nvSpPr>
          <p:cNvPr id="59398" name="Rectangle 7">
            <a:extLst>
              <a:ext uri="{FF2B5EF4-FFF2-40B4-BE49-F238E27FC236}">
                <a16:creationId xmlns:a16="http://schemas.microsoft.com/office/drawing/2014/main" id="{AE02A8A9-2F06-572C-8DEE-AE1A189B5029}"/>
              </a:ext>
            </a:extLst>
          </p:cNvPr>
          <p:cNvSpPr>
            <a:spLocks noChangeArrowheads="1"/>
          </p:cNvSpPr>
          <p:nvPr/>
        </p:nvSpPr>
        <p:spPr bwMode="auto">
          <a:xfrm>
            <a:off x="4876800" y="1871663"/>
            <a:ext cx="3700463" cy="676275"/>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buClr>
                <a:srgbClr val="FF0000"/>
              </a:buClr>
              <a:buSzTx/>
              <a:buFont typeface="Times" panose="02020603050405020304" pitchFamily="18" charset="0"/>
              <a:buNone/>
              <a:defRPr/>
            </a:pPr>
            <a:r>
              <a:rPr lang="en-US" altLang="en-US" sz="2133" b="1" dirty="0">
                <a:solidFill>
                  <a:schemeClr val="accent6">
                    <a:lumMod val="25000"/>
                  </a:schemeClr>
                </a:solidFill>
                <a:latin typeface="Times" panose="02020603050405020304" pitchFamily="18" charset="0"/>
              </a:rPr>
              <a:t>EGRESS REQUIREMENTS</a:t>
            </a:r>
          </a:p>
        </p:txBody>
      </p:sp>
      <p:sp>
        <p:nvSpPr>
          <p:cNvPr id="80903" name="Rectangle 4">
            <a:extLst>
              <a:ext uri="{FF2B5EF4-FFF2-40B4-BE49-F238E27FC236}">
                <a16:creationId xmlns:a16="http://schemas.microsoft.com/office/drawing/2014/main" id="{116F670D-A56F-F3D4-F548-6B35031C258D}"/>
              </a:ext>
            </a:extLst>
          </p:cNvPr>
          <p:cNvSpPr>
            <a:spLocks noGrp="1" noChangeArrowheads="1"/>
          </p:cNvSpPr>
          <p:nvPr>
            <p:ph type="body" sz="half" idx="2"/>
          </p:nvPr>
        </p:nvSpPr>
        <p:spPr>
          <a:xfrm>
            <a:off x="4648200" y="2616200"/>
            <a:ext cx="4495800" cy="1997075"/>
          </a:xfrm>
        </p:spPr>
        <p:txBody>
          <a:bodyPr/>
          <a:lstStyle/>
          <a:p>
            <a:pPr eaLnBrk="1" hangingPunct="1"/>
            <a:r>
              <a:rPr lang="en-US" altLang="en-US"/>
              <a:t>Level of exit discharge</a:t>
            </a:r>
          </a:p>
          <a:p>
            <a:pPr eaLnBrk="1" hangingPunct="1"/>
            <a:r>
              <a:rPr lang="en-US" altLang="en-US"/>
              <a:t>Remote exits</a:t>
            </a:r>
          </a:p>
          <a:p>
            <a:pPr eaLnBrk="1" hangingPunct="1"/>
            <a:r>
              <a:rPr lang="en-US" altLang="en-US"/>
              <a:t>Acceptable room locations for children &lt; 3 years old</a:t>
            </a:r>
          </a:p>
        </p:txBody>
      </p:sp>
      <p:sp>
        <p:nvSpPr>
          <p:cNvPr id="59400" name="Rectangle 8">
            <a:extLst>
              <a:ext uri="{FF2B5EF4-FFF2-40B4-BE49-F238E27FC236}">
                <a16:creationId xmlns:a16="http://schemas.microsoft.com/office/drawing/2014/main" id="{BD3FDEA2-37E5-C7BD-12B6-86C1F89DA7D6}"/>
              </a:ext>
            </a:extLst>
          </p:cNvPr>
          <p:cNvSpPr>
            <a:spLocks noChangeArrowheads="1"/>
          </p:cNvSpPr>
          <p:nvPr/>
        </p:nvSpPr>
        <p:spPr bwMode="auto">
          <a:xfrm>
            <a:off x="6219825" y="5719763"/>
            <a:ext cx="2700338" cy="560387"/>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Clr>
                <a:srgbClr val="FF0000"/>
              </a:buClr>
              <a:buSzTx/>
              <a:buFont typeface="Times" panose="02020603050405020304" pitchFamily="18" charset="0"/>
              <a:buChar char="•"/>
              <a:defRPr/>
            </a:pPr>
            <a:r>
              <a:rPr lang="en-US" altLang="en-US" sz="2489" dirty="0">
                <a:solidFill>
                  <a:schemeClr val="accent6">
                    <a:lumMod val="25000"/>
                  </a:schemeClr>
                </a:solidFill>
                <a:latin typeface="Times" panose="02020603050405020304" pitchFamily="18" charset="0"/>
              </a:rPr>
              <a:t>Toilet fixtures</a:t>
            </a:r>
          </a:p>
        </p:txBody>
      </p:sp>
      <p:sp>
        <p:nvSpPr>
          <p:cNvPr id="80905" name="Slide Number Placeholder 1">
            <a:extLst>
              <a:ext uri="{FF2B5EF4-FFF2-40B4-BE49-F238E27FC236}">
                <a16:creationId xmlns:a16="http://schemas.microsoft.com/office/drawing/2014/main" id="{8C68AB4B-352D-4ABA-EC8A-0C52AAC0658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A6A0160A-8AFA-4DCF-B453-99D24EBBE985}" type="slidenum">
              <a:rPr lang="en-US" altLang="en-US" sz="1200" smtClean="0"/>
              <a:pPr>
                <a:spcBef>
                  <a:spcPct val="0"/>
                </a:spcBef>
                <a:buFontTx/>
                <a:buNone/>
              </a:pPr>
              <a:t>4</a:t>
            </a:fld>
            <a:endParaRPr lang="en-US" altLang="en-US" sz="120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5410-C740-8F30-F8D5-E122B6ADA2A0}"/>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A4709482-06AE-F7E2-8C89-72A5148496DF}"/>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4825AE67-3312-ADEA-6AF0-BF214C3345DD}"/>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latch doors in kitchens be used to keep children out?</a:t>
            </a:r>
          </a:p>
          <a:p>
            <a:pPr eaLnBrk="1" hangingPunct="1"/>
            <a:r>
              <a:rPr lang="en-US" altLang="en-US" b="1" i="1" u="sng" dirty="0">
                <a:solidFill>
                  <a:srgbClr val="FF0000"/>
                </a:solidFill>
              </a:rPr>
              <a:t>Answer </a:t>
            </a:r>
            <a:r>
              <a:rPr lang="en-US" altLang="en-US" dirty="0">
                <a:solidFill>
                  <a:srgbClr val="FF0000"/>
                </a:solidFill>
              </a:rPr>
              <a:t>: Yes, you may use door hardware similar to the following: </a:t>
            </a:r>
          </a:p>
          <a:p>
            <a:pPr marL="0" indent="0" eaLnBrk="1" hangingPunct="1">
              <a:buNone/>
            </a:pPr>
            <a:endParaRPr lang="en-US" altLang="en-US" dirty="0">
              <a:solidFill>
                <a:srgbClr val="FF0000"/>
              </a:solidFill>
            </a:endParaRPr>
          </a:p>
        </p:txBody>
      </p:sp>
      <p:pic>
        <p:nvPicPr>
          <p:cNvPr id="3" name="Picture 2">
            <a:extLst>
              <a:ext uri="{FF2B5EF4-FFF2-40B4-BE49-F238E27FC236}">
                <a16:creationId xmlns:a16="http://schemas.microsoft.com/office/drawing/2014/main" id="{0FD87010-3F7E-3E1D-ED38-D9DFD529C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19400"/>
            <a:ext cx="2871787" cy="3827780"/>
          </a:xfrm>
          <a:prstGeom prst="rect">
            <a:avLst/>
          </a:prstGeom>
        </p:spPr>
      </p:pic>
    </p:spTree>
    <p:extLst>
      <p:ext uri="{BB962C8B-B14F-4D97-AF65-F5344CB8AC3E}">
        <p14:creationId xmlns:p14="http://schemas.microsoft.com/office/powerpoint/2010/main" val="1543283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9946-A113-AFBB-E403-67B12E5CA7F1}"/>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1A43079E-209D-22D0-6937-2426FFC3DE77}"/>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E6537D53-CAFF-7935-28FC-219403A97E75}"/>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latch doors in kitchens be used to keep children out?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ltLang="en-US" b="1" i="1" u="sng" dirty="0">
                <a:solidFill>
                  <a:srgbClr val="FF0000"/>
                </a:solidFill>
              </a:rPr>
              <a:t>Answer (End) </a:t>
            </a:r>
            <a:r>
              <a:rPr lang="en-US" altLang="en-US" dirty="0">
                <a:solidFill>
                  <a:srgbClr val="FF0000"/>
                </a:solidFill>
              </a:rPr>
              <a:t>: </a:t>
            </a:r>
            <a:r>
              <a:rPr kumimoji="0" lang="en-US" altLang="en-US" b="0" i="0" u="none" strike="noStrike" kern="1200" cap="none" spc="0" normalizeH="0" baseline="0" noProof="0" dirty="0">
                <a:ln>
                  <a:noFill/>
                </a:ln>
                <a:solidFill>
                  <a:srgbClr val="FF0000"/>
                </a:solidFill>
                <a:effectLst/>
                <a:uLnTx/>
                <a:uFillTx/>
                <a:ea typeface="+mn-ea"/>
                <a:cs typeface="+mn-cs"/>
              </a:rPr>
              <a:t>Manually operated bolt locks or surface bolts are not allowed (1010.1.9.4)</a:t>
            </a:r>
          </a:p>
          <a:p>
            <a:pPr marL="0" indent="0" eaLnBrk="1" hangingPunct="1">
              <a:buNone/>
            </a:pPr>
            <a:endParaRPr lang="en-US" altLang="en-US" dirty="0">
              <a:solidFill>
                <a:srgbClr val="FF0000"/>
              </a:solidFill>
            </a:endParaRPr>
          </a:p>
          <a:p>
            <a:pPr marL="0" indent="0" eaLnBrk="1" hangingPunct="1">
              <a:buNone/>
            </a:pPr>
            <a:endParaRPr lang="en-US" altLang="en-US" dirty="0">
              <a:solidFill>
                <a:srgbClr val="FF0000"/>
              </a:solidFill>
            </a:endParaRPr>
          </a:p>
        </p:txBody>
      </p:sp>
      <p:pic>
        <p:nvPicPr>
          <p:cNvPr id="4" name="Picture 3">
            <a:extLst>
              <a:ext uri="{FF2B5EF4-FFF2-40B4-BE49-F238E27FC236}">
                <a16:creationId xmlns:a16="http://schemas.microsoft.com/office/drawing/2014/main" id="{17812504-10E6-12AF-C3AA-F0226D30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429000"/>
            <a:ext cx="4343400" cy="3264886"/>
          </a:xfrm>
          <a:prstGeom prst="rect">
            <a:avLst/>
          </a:prstGeom>
        </p:spPr>
      </p:pic>
    </p:spTree>
    <p:extLst>
      <p:ext uri="{BB962C8B-B14F-4D97-AF65-F5344CB8AC3E}">
        <p14:creationId xmlns:p14="http://schemas.microsoft.com/office/powerpoint/2010/main" val="4215667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8698-3417-47A3-A3AB-C7B6C2E49A38}"/>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0D3FC832-DAD7-0D9D-1C16-606D0920A63B}"/>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5D22F0BA-7454-65BF-3194-4E730B67FAD5}"/>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Please discuss air fryer usage in childcare. Can they be used?</a:t>
            </a:r>
          </a:p>
          <a:p>
            <a:r>
              <a:rPr lang="en-US" altLang="en-US" b="1" i="1" u="sng" dirty="0">
                <a:solidFill>
                  <a:srgbClr val="FF0000"/>
                </a:solidFill>
              </a:rPr>
              <a:t>Answer </a:t>
            </a:r>
            <a:r>
              <a:rPr lang="en-US" altLang="en-US" dirty="0">
                <a:solidFill>
                  <a:srgbClr val="FF0000"/>
                </a:solidFill>
              </a:rPr>
              <a:t>: </a:t>
            </a:r>
            <a:r>
              <a:rPr lang="en-US" b="1" kern="1800" dirty="0">
                <a:solidFill>
                  <a:srgbClr val="FF0000"/>
                </a:solidFill>
                <a:effectLst/>
                <a:ea typeface="Times New Roman" panose="02020603050405020304" pitchFamily="18" charset="0"/>
              </a:rPr>
              <a:t>Air Fryers </a:t>
            </a:r>
            <a:r>
              <a:rPr lang="en-US" b="1" kern="0" dirty="0">
                <a:solidFill>
                  <a:srgbClr val="FF0000"/>
                </a:solidFill>
                <a:effectLst/>
                <a:ea typeface="Times New Roman" panose="02020603050405020304" pitchFamily="18" charset="0"/>
              </a:rPr>
              <a:t>are they domestic or commercial cooking?</a:t>
            </a:r>
          </a:p>
          <a:p>
            <a:pPr marL="0" marR="0">
              <a:lnSpc>
                <a:spcPct val="115000"/>
              </a:lnSpc>
              <a:spcAft>
                <a:spcPts val="800"/>
              </a:spcAft>
              <a:buNone/>
            </a:pPr>
            <a:r>
              <a:rPr lang="en-US" kern="0" dirty="0">
                <a:solidFill>
                  <a:srgbClr val="FF0000"/>
                </a:solidFill>
                <a:ea typeface="Times New Roman" panose="02020603050405020304" pitchFamily="18" charset="0"/>
                <a:cs typeface="Times New Roman" panose="02020603050405020304" pitchFamily="18" charset="0"/>
              </a:rPr>
              <a:t>{</a:t>
            </a:r>
            <a:r>
              <a:rPr lang="en-US" kern="0" dirty="0">
                <a:solidFill>
                  <a:srgbClr val="FF0000"/>
                </a:solidFill>
                <a:effectLst/>
                <a:ea typeface="Times New Roman" panose="02020603050405020304" pitchFamily="18" charset="0"/>
                <a:cs typeface="Times New Roman" panose="02020603050405020304" pitchFamily="18" charset="0"/>
              </a:rPr>
              <a:t>Under </a:t>
            </a:r>
            <a:r>
              <a:rPr lang="en-US" b="1" kern="0" dirty="0">
                <a:solidFill>
                  <a:srgbClr val="FF0000"/>
                </a:solidFill>
                <a:effectLst/>
                <a:ea typeface="Times New Roman" panose="02020603050405020304" pitchFamily="18" charset="0"/>
                <a:cs typeface="Times New Roman" panose="02020603050405020304" pitchFamily="18" charset="0"/>
              </a:rPr>
              <a:t>NCMC §917.2</a:t>
            </a:r>
            <a:r>
              <a:rPr lang="en-US" kern="0" dirty="0">
                <a:solidFill>
                  <a:srgbClr val="FF0000"/>
                </a:solidFill>
                <a:effectLst/>
                <a:ea typeface="Times New Roman" panose="02020603050405020304" pitchFamily="18" charset="0"/>
                <a:cs typeface="Times New Roman" panose="02020603050405020304" pitchFamily="18" charset="0"/>
              </a:rPr>
              <a:t>, appliances used where </a:t>
            </a:r>
            <a:r>
              <a:rPr lang="en-US" i="1" kern="0" dirty="0">
                <a:solidFill>
                  <a:srgbClr val="FF0000"/>
                </a:solidFill>
                <a:effectLst/>
                <a:ea typeface="Times New Roman" panose="02020603050405020304" pitchFamily="18" charset="0"/>
                <a:cs typeface="Times New Roman" panose="02020603050405020304" pitchFamily="18" charset="0"/>
              </a:rPr>
              <a:t>“domestic cooking operations occur”</a:t>
            </a:r>
            <a:r>
              <a:rPr lang="en-US" kern="0" dirty="0">
                <a:solidFill>
                  <a:srgbClr val="FF0000"/>
                </a:solidFill>
                <a:effectLst/>
                <a:ea typeface="Times New Roman" panose="02020603050405020304" pitchFamily="18" charset="0"/>
                <a:cs typeface="Times New Roman" panose="02020603050405020304" pitchFamily="18" charset="0"/>
              </a:rPr>
              <a:t> must be listed and labeled as household-type appliances.} Here are 4 questions to ask - </a:t>
            </a:r>
            <a:endParaRPr lang="en-US" kern="100" dirty="0">
              <a:solidFill>
                <a:srgbClr val="FF0000"/>
              </a:solidFill>
              <a:effectLst/>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305794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535E-6BA0-1CC0-4CCA-5C684D5021E5}"/>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512321A7-9894-6090-5583-28512FFA5E26}"/>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475DA349-6243-C307-23C1-3E0443796D65}"/>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Please discuss air fryer usage in childcare. Can they be used?</a:t>
            </a:r>
          </a:p>
          <a:p>
            <a:r>
              <a:rPr lang="en-US" altLang="en-US" b="1" i="1" u="sng" dirty="0">
                <a:solidFill>
                  <a:srgbClr val="FF0000"/>
                </a:solidFill>
              </a:rPr>
              <a:t>Answer (continued) </a:t>
            </a:r>
            <a:r>
              <a:rPr lang="en-US" altLang="en-US" dirty="0">
                <a:solidFill>
                  <a:srgbClr val="FF0000"/>
                </a:solidFill>
              </a:rPr>
              <a:t>:</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Is this UL-listed as a </a:t>
            </a:r>
            <a:r>
              <a:rPr lang="en-US" b="1" kern="0" dirty="0">
                <a:solidFill>
                  <a:srgbClr val="FF0000"/>
                </a:solidFill>
                <a:effectLst/>
                <a:ea typeface="Times New Roman" panose="02020603050405020304" pitchFamily="18" charset="0"/>
                <a:cs typeface="Times New Roman" panose="02020603050405020304" pitchFamily="18" charset="0"/>
              </a:rPr>
              <a:t>household appliance</a:t>
            </a:r>
            <a:r>
              <a:rPr lang="en-US" kern="0" dirty="0">
                <a:solidFill>
                  <a:srgbClr val="FF0000"/>
                </a:solidFill>
                <a:effectLst/>
                <a:ea typeface="Times New Roman" panose="02020603050405020304" pitchFamily="18" charset="0"/>
                <a:cs typeface="Times New Roman" panose="02020603050405020304" pitchFamily="18" charset="0"/>
              </a:rPr>
              <a:t>?</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Is it portable (plug-in, not hardwired)?</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Is cooking volume limited (similar to residential use)?</a:t>
            </a:r>
            <a:endParaRPr lang="en-US" kern="100" dirty="0">
              <a:solidFill>
                <a:srgbClr val="FF0000"/>
              </a:solidFill>
              <a:effectLst/>
              <a:ea typeface="Aptos" panose="020B0004020202020204" pitchFamily="34" charset="0"/>
              <a:cs typeface="Times New Roman" panose="02020603050405020304" pitchFamily="18" charset="0"/>
            </a:endParaRPr>
          </a:p>
          <a:p>
            <a:pPr>
              <a:lnSpc>
                <a:spcPct val="115000"/>
              </a:lnSpc>
              <a:spcAft>
                <a:spcPts val="800"/>
              </a:spcAft>
              <a:buSzPts val="1000"/>
              <a:buFont typeface="Symbol" panose="05050102010706020507" pitchFamily="18" charset="2"/>
              <a:buChar char=""/>
              <a:tabLst>
                <a:tab pos="457200" algn="l"/>
              </a:tabLst>
            </a:pPr>
            <a:r>
              <a:rPr lang="en-US" dirty="0">
                <a:solidFill>
                  <a:srgbClr val="FF0000"/>
                </a:solidFill>
              </a:rPr>
              <a:t>Is it used occasionally vs. continuous production cooking?</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208405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D1D2-87FC-2648-A084-FF40059B8EE1}"/>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69B89552-E8BE-2130-FB1E-2CB3EC005C04}"/>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5721C116-AB05-BA04-85E1-E07E78583904}"/>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Please discuss air fryer usage in childcare. Can they be used?</a:t>
            </a:r>
          </a:p>
          <a:p>
            <a:r>
              <a:rPr lang="en-US" altLang="en-US" b="1" i="1" u="sng" dirty="0">
                <a:solidFill>
                  <a:srgbClr val="FF0000"/>
                </a:solidFill>
              </a:rPr>
              <a:t>Answer (continued) </a:t>
            </a:r>
            <a:r>
              <a:rPr lang="en-US" altLang="en-US" dirty="0">
                <a:solidFill>
                  <a:srgbClr val="FF0000"/>
                </a:solidFill>
              </a:rPr>
              <a:t>: </a:t>
            </a:r>
            <a:r>
              <a:rPr lang="en-US" b="1" dirty="0">
                <a:solidFill>
                  <a:srgbClr val="FF0000"/>
                </a:solidFill>
              </a:rPr>
              <a:t>Does it trigger a hood under §507?</a:t>
            </a:r>
          </a:p>
          <a:p>
            <a:pPr marL="0" marR="0">
              <a:lnSpc>
                <a:spcPct val="115000"/>
              </a:lnSpc>
              <a:spcAft>
                <a:spcPts val="800"/>
              </a:spcAft>
              <a:buNone/>
            </a:pPr>
            <a:r>
              <a:rPr lang="en-US" kern="0" dirty="0">
                <a:solidFill>
                  <a:srgbClr val="FF0000"/>
                </a:solidFill>
                <a:effectLst/>
                <a:ea typeface="Times New Roman" panose="02020603050405020304" pitchFamily="18" charset="0"/>
                <a:cs typeface="Times New Roman" panose="02020603050405020304" pitchFamily="18" charset="0"/>
              </a:rPr>
              <a:t>Section 507 requires a </a:t>
            </a:r>
            <a:r>
              <a:rPr lang="en-US" b="1" kern="0" dirty="0">
                <a:solidFill>
                  <a:srgbClr val="FF0000"/>
                </a:solidFill>
                <a:effectLst/>
                <a:ea typeface="Times New Roman" panose="02020603050405020304" pitchFamily="18" charset="0"/>
                <a:cs typeface="Times New Roman" panose="02020603050405020304" pitchFamily="18" charset="0"/>
              </a:rPr>
              <a:t>Type I hood</a:t>
            </a:r>
            <a:r>
              <a:rPr lang="en-US" kern="0" dirty="0">
                <a:solidFill>
                  <a:srgbClr val="FF0000"/>
                </a:solidFill>
                <a:effectLst/>
                <a:ea typeface="Times New Roman" panose="02020603050405020304" pitchFamily="18" charset="0"/>
                <a:cs typeface="Times New Roman" panose="02020603050405020304" pitchFamily="18" charset="0"/>
              </a:rPr>
              <a:t> over appliances that produce </a:t>
            </a:r>
            <a:r>
              <a:rPr lang="en-US" b="1" kern="0" dirty="0">
                <a:solidFill>
                  <a:srgbClr val="FF0000"/>
                </a:solidFill>
                <a:effectLst/>
                <a:ea typeface="Times New Roman" panose="02020603050405020304" pitchFamily="18" charset="0"/>
                <a:cs typeface="Times New Roman" panose="02020603050405020304" pitchFamily="18" charset="0"/>
              </a:rPr>
              <a:t>grease or smoke</a:t>
            </a:r>
            <a:r>
              <a:rPr lang="en-US" kern="0" dirty="0">
                <a:solidFill>
                  <a:srgbClr val="FF0000"/>
                </a:solidFill>
                <a:effectLst/>
                <a:ea typeface="Times New Roman" panose="02020603050405020304" pitchFamily="18" charset="0"/>
                <a:cs typeface="Times New Roman" panose="02020603050405020304" pitchFamily="18" charset="0"/>
              </a:rPr>
              <a:t>.</a:t>
            </a:r>
            <a:endParaRPr lang="en-US" kern="100" dirty="0">
              <a:solidFill>
                <a:srgbClr val="FF0000"/>
              </a:solidFill>
              <a:effectLst/>
              <a:ea typeface="Aptos" panose="020B0004020202020204" pitchFamily="34" charset="0"/>
              <a:cs typeface="Times New Roman" panose="02020603050405020304" pitchFamily="18" charset="0"/>
            </a:endParaRPr>
          </a:p>
          <a:p>
            <a:r>
              <a:rPr lang="en-US" altLang="en-US" dirty="0">
                <a:solidFill>
                  <a:srgbClr val="FF0000"/>
                </a:solidFill>
              </a:rPr>
              <a:t>What an Inspector Could Evaluate:</a:t>
            </a:r>
          </a:p>
          <a:p>
            <a:pPr lvl="1">
              <a:lnSpc>
                <a:spcPct val="115000"/>
              </a:lnSpc>
              <a:spcAft>
                <a:spcPts val="800"/>
              </a:spcAft>
              <a:buSzPts val="1000"/>
              <a:buFont typeface="Symbol" panose="05050102010706020507" pitchFamily="18" charset="2"/>
              <a:buChar char=""/>
              <a:tabLst>
                <a:tab pos="457200" algn="l"/>
              </a:tabLst>
            </a:pPr>
            <a:r>
              <a:rPr lang="en-US" kern="100" dirty="0">
                <a:solidFill>
                  <a:srgbClr val="FF0000"/>
                </a:solidFill>
                <a:effectLst/>
                <a:ea typeface="Aptos" panose="020B0004020202020204" pitchFamily="34" charset="0"/>
                <a:cs typeface="Times New Roman" panose="02020603050405020304" pitchFamily="18" charset="0"/>
              </a:rPr>
              <a:t>1-</a:t>
            </a:r>
            <a:r>
              <a:rPr lang="en-US" dirty="0">
                <a:solidFill>
                  <a:srgbClr val="FF0000"/>
                </a:solidFill>
              </a:rPr>
              <a:t> Does the manufacturer list grease effluent output?</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313397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0BB70-F739-2B31-236C-1A7AC02B3CE9}"/>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4824FCEF-0822-A26B-5497-1C158CB393A9}"/>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C52BAE4C-CB51-7471-C00A-A429C7F9DADB}"/>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Please discuss air fryer usage in childcare. Can they be used?</a:t>
            </a:r>
          </a:p>
          <a:p>
            <a:r>
              <a:rPr lang="en-US" altLang="en-US" b="1" i="1" u="sng" dirty="0">
                <a:solidFill>
                  <a:srgbClr val="FF0000"/>
                </a:solidFill>
              </a:rPr>
              <a:t>Answer (continued) </a:t>
            </a:r>
            <a:r>
              <a:rPr lang="en-US" altLang="en-US" dirty="0">
                <a:solidFill>
                  <a:srgbClr val="FF0000"/>
                </a:solidFill>
              </a:rPr>
              <a:t>:</a:t>
            </a:r>
            <a:endParaRPr lang="en-US" b="1" dirty="0"/>
          </a:p>
          <a:p>
            <a:r>
              <a:rPr lang="en-US" altLang="en-US" dirty="0">
                <a:solidFill>
                  <a:srgbClr val="FF0000"/>
                </a:solidFill>
              </a:rPr>
              <a:t>What an Inspector Could Evaluate:</a:t>
            </a:r>
          </a:p>
          <a:p>
            <a:pPr lvl="1">
              <a:lnSpc>
                <a:spcPct val="115000"/>
              </a:lnSpc>
              <a:spcAft>
                <a:spcPts val="800"/>
              </a:spcAft>
              <a:buSzPts val="1000"/>
              <a:buFont typeface="Symbol" panose="05050102010706020507" pitchFamily="18" charset="2"/>
              <a:buChar char=""/>
              <a:tabLst>
                <a:tab pos="457200" algn="l"/>
              </a:tabLst>
            </a:pPr>
            <a:r>
              <a:rPr lang="en-US" kern="100" dirty="0">
                <a:solidFill>
                  <a:srgbClr val="FF0000"/>
                </a:solidFill>
                <a:ea typeface="Aptos" panose="020B0004020202020204" pitchFamily="34" charset="0"/>
                <a:cs typeface="Times New Roman" panose="02020603050405020304" pitchFamily="18" charset="0"/>
              </a:rPr>
              <a:t>2</a:t>
            </a:r>
            <a:r>
              <a:rPr lang="en-US" kern="100" dirty="0">
                <a:solidFill>
                  <a:srgbClr val="FF0000"/>
                </a:solidFill>
                <a:effectLst/>
                <a:ea typeface="Aptos" panose="020B0004020202020204" pitchFamily="34" charset="0"/>
                <a:cs typeface="Times New Roman" panose="02020603050405020304" pitchFamily="18" charset="0"/>
              </a:rPr>
              <a:t>-</a:t>
            </a:r>
            <a:r>
              <a:rPr lang="en-US" dirty="0">
                <a:solidFill>
                  <a:srgbClr val="FF0000"/>
                </a:solidFill>
              </a:rPr>
              <a:t> Is the appliance producing visible grease-laden vapor?</a:t>
            </a:r>
          </a:p>
          <a:p>
            <a:pPr lvl="1">
              <a:lnSpc>
                <a:spcPct val="115000"/>
              </a:lnSpc>
              <a:spcAft>
                <a:spcPts val="800"/>
              </a:spcAft>
              <a:buSzPts val="1000"/>
              <a:buFont typeface="Symbol" panose="05050102010706020507" pitchFamily="18" charset="2"/>
              <a:buChar char=""/>
              <a:tabLst>
                <a:tab pos="457200" algn="l"/>
              </a:tabLst>
            </a:pPr>
            <a:r>
              <a:rPr lang="en-US" kern="100" dirty="0">
                <a:solidFill>
                  <a:srgbClr val="FF0000"/>
                </a:solidFill>
                <a:ea typeface="Aptos" panose="020B0004020202020204" pitchFamily="34" charset="0"/>
                <a:cs typeface="Times New Roman" panose="02020603050405020304" pitchFamily="18" charset="0"/>
              </a:rPr>
              <a:t>3- </a:t>
            </a:r>
            <a:r>
              <a:rPr lang="en-US" dirty="0">
                <a:solidFill>
                  <a:srgbClr val="FF0000"/>
                </a:solidFill>
              </a:rPr>
              <a:t>Is it used to fry large quantities daily?</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103883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7816-0B91-95BB-E9C0-E45CA395AB0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36A3DAFB-E073-944F-C51D-5216276B5575}"/>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E07EC82D-644C-6C60-48F5-8BB6A8AA36B8}"/>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Please discuss air fryer usage in childcare. Can they be used?</a:t>
            </a:r>
          </a:p>
          <a:p>
            <a:r>
              <a:rPr lang="en-US" altLang="en-US" b="1" i="1" u="sng" dirty="0">
                <a:solidFill>
                  <a:srgbClr val="FF0000"/>
                </a:solidFill>
              </a:rPr>
              <a:t>Answer (continued) </a:t>
            </a:r>
            <a:r>
              <a:rPr lang="en-US" altLang="en-US" dirty="0">
                <a:solidFill>
                  <a:srgbClr val="FF0000"/>
                </a:solidFill>
              </a:rPr>
              <a:t>: </a:t>
            </a:r>
            <a:r>
              <a:rPr lang="en-US" kern="0" dirty="0">
                <a:solidFill>
                  <a:srgbClr val="FF0000"/>
                </a:solidFill>
                <a:effectLst/>
                <a:ea typeface="Times New Roman" panose="02020603050405020304" pitchFamily="18" charset="0"/>
                <a:cs typeface="Times New Roman" panose="02020603050405020304" pitchFamily="18" charset="0"/>
              </a:rPr>
              <a:t>Most electric air fryers:</a:t>
            </a:r>
            <a:endParaRPr lang="en-US" kern="100" dirty="0">
              <a:solidFill>
                <a:srgbClr val="FF0000"/>
              </a:solidFill>
              <a:effectLst/>
              <a:ea typeface="Aptos" panose="020B0004020202020204" pitchFamily="34" charset="0"/>
              <a:cs typeface="Times New Roman" panose="02020603050405020304" pitchFamily="18" charset="0"/>
            </a:endParaRPr>
          </a:p>
          <a:p>
            <a:pPr lvl="1"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Are self-contained</a:t>
            </a:r>
            <a:endParaRPr lang="en-US" kern="100" dirty="0">
              <a:solidFill>
                <a:srgbClr val="FF0000"/>
              </a:solidFill>
              <a:effectLst/>
              <a:ea typeface="Aptos" panose="020B0004020202020204" pitchFamily="34" charset="0"/>
              <a:cs typeface="Times New Roman" panose="02020603050405020304" pitchFamily="18" charset="0"/>
            </a:endParaRPr>
          </a:p>
          <a:p>
            <a:pPr lvl="1"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Produce minimal grease vapor externally</a:t>
            </a:r>
            <a:endParaRPr lang="en-US" kern="100" dirty="0">
              <a:solidFill>
                <a:srgbClr val="FF0000"/>
              </a:solidFill>
              <a:effectLst/>
              <a:ea typeface="Aptos" panose="020B0004020202020204" pitchFamily="34" charset="0"/>
              <a:cs typeface="Times New Roman" panose="02020603050405020304" pitchFamily="18" charset="0"/>
            </a:endParaRPr>
          </a:p>
          <a:p>
            <a:pPr lvl="1"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Do not meet the threshold of “commercial cooking appliance”</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1879058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ABEE-2C4A-1569-EC43-22D463A32A9E}"/>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E18D38E5-F7E7-465F-DFE1-A576DB904B18}"/>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329212D2-8207-2275-9109-C739103D8AC4}"/>
              </a:ext>
            </a:extLst>
          </p:cNvPr>
          <p:cNvSpPr>
            <a:spLocks noGrp="1" noChangeArrowheads="1"/>
          </p:cNvSpPr>
          <p:nvPr>
            <p:ph type="body" idx="1"/>
          </p:nvPr>
        </p:nvSpPr>
        <p:spPr>
          <a:xfrm>
            <a:off x="1166813" y="1371600"/>
            <a:ext cx="7826375" cy="5418138"/>
          </a:xfrm>
        </p:spPr>
        <p:txBody>
          <a:bodyPr/>
          <a:lstStyle/>
          <a:p>
            <a:pPr marL="0" marR="0">
              <a:lnSpc>
                <a:spcPct val="115000"/>
              </a:lnSpc>
              <a:spcAft>
                <a:spcPts val="800"/>
              </a:spcAft>
              <a:buNone/>
            </a:pPr>
            <a:r>
              <a:rPr lang="en-US" altLang="en-US" b="1" i="1" u="sng" dirty="0">
                <a:solidFill>
                  <a:srgbClr val="FF0000"/>
                </a:solidFill>
              </a:rPr>
              <a:t>Answer (continued) </a:t>
            </a:r>
            <a:r>
              <a:rPr lang="en-US" altLang="en-US" dirty="0">
                <a:solidFill>
                  <a:srgbClr val="FF0000"/>
                </a:solidFill>
              </a:rPr>
              <a:t>: </a:t>
            </a:r>
            <a:r>
              <a:rPr lang="en-US" sz="3200" kern="0" dirty="0">
                <a:solidFill>
                  <a:srgbClr val="FF0000"/>
                </a:solidFill>
                <a:effectLst/>
                <a:ea typeface="Times New Roman" panose="02020603050405020304" pitchFamily="18" charset="0"/>
                <a:cs typeface="Times New Roman" panose="02020603050405020304" pitchFamily="18" charset="0"/>
              </a:rPr>
              <a:t>If domestic classification applies → </a:t>
            </a:r>
            <a:r>
              <a:rPr lang="en-US" sz="3200" b="1" kern="0" dirty="0">
                <a:solidFill>
                  <a:srgbClr val="FF0000"/>
                </a:solidFill>
                <a:effectLst/>
                <a:ea typeface="Times New Roman" panose="02020603050405020304" pitchFamily="18" charset="0"/>
                <a:cs typeface="Times New Roman" panose="02020603050405020304" pitchFamily="18" charset="0"/>
              </a:rPr>
              <a:t>No commercial hood required</a:t>
            </a:r>
            <a:r>
              <a:rPr lang="en-US" sz="3200" kern="0" dirty="0">
                <a:solidFill>
                  <a:srgbClr val="FF0000"/>
                </a:solidFill>
                <a:effectLst/>
                <a:ea typeface="Times New Roman" panose="02020603050405020304" pitchFamily="18" charset="0"/>
                <a:cs typeface="Times New Roman" panose="02020603050405020304" pitchFamily="18" charset="0"/>
              </a:rPr>
              <a:t>.</a:t>
            </a:r>
            <a:endParaRPr lang="en-US" sz="3200" kern="100" dirty="0">
              <a:solidFill>
                <a:srgbClr val="FF0000"/>
              </a:solidFill>
              <a:effectLst/>
              <a:ea typeface="Aptos" panose="020B0004020202020204" pitchFamily="34" charset="0"/>
              <a:cs typeface="Times New Roman" panose="02020603050405020304" pitchFamily="18" charset="0"/>
            </a:endParaRPr>
          </a:p>
          <a:p>
            <a:pPr marL="0" indent="0">
              <a:buNone/>
            </a:pPr>
            <a:r>
              <a:rPr lang="en-US" b="1" i="1" u="sng" dirty="0">
                <a:solidFill>
                  <a:srgbClr val="FF0000"/>
                </a:solidFill>
              </a:rPr>
              <a:t>However, if:</a:t>
            </a:r>
          </a:p>
          <a:p>
            <a:pPr marL="0" indent="0">
              <a:buNone/>
            </a:pPr>
            <a:endParaRPr lang="en-US" sz="1600" dirty="0">
              <a:solidFill>
                <a:srgbClr val="FF0000"/>
              </a:solidFill>
            </a:endParaRPr>
          </a:p>
          <a:p>
            <a:pPr lvl="0"/>
            <a:r>
              <a:rPr lang="en-US" dirty="0">
                <a:solidFill>
                  <a:srgbClr val="FF0000"/>
                </a:solidFill>
              </a:rPr>
              <a:t>Used for high-volume daily meal prep</a:t>
            </a:r>
          </a:p>
          <a:p>
            <a:pPr lvl="0"/>
            <a:r>
              <a:rPr lang="en-US" dirty="0">
                <a:solidFill>
                  <a:srgbClr val="FF0000"/>
                </a:solidFill>
              </a:rPr>
              <a:t>Producing grease-laden vapors consistently</a:t>
            </a:r>
          </a:p>
          <a:p>
            <a:pPr marL="0" lvl="0" indent="0">
              <a:buNone/>
            </a:pPr>
            <a:endParaRPr lang="en-US" sz="2400" dirty="0">
              <a:solidFill>
                <a:srgbClr val="FF0000"/>
              </a:solidFill>
            </a:endParaRPr>
          </a:p>
          <a:p>
            <a:pPr marL="0" indent="0">
              <a:buNone/>
            </a:pPr>
            <a:r>
              <a:rPr lang="en-US" dirty="0">
                <a:solidFill>
                  <a:srgbClr val="FF0000"/>
                </a:solidFill>
              </a:rPr>
              <a:t>Then the inspector could reclassify use as commercial → </a:t>
            </a:r>
            <a:r>
              <a:rPr lang="en-US" b="1" dirty="0">
                <a:solidFill>
                  <a:srgbClr val="FF0000"/>
                </a:solidFill>
              </a:rPr>
              <a:t>Type I hood may be required</a:t>
            </a:r>
            <a:r>
              <a:rPr lang="en-US" dirty="0">
                <a:solidFill>
                  <a:srgbClr val="FF0000"/>
                </a:solidFill>
              </a:rPr>
              <a:t>.</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622435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D9979-E25D-709B-013B-5F23F0ACF9E9}"/>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AE5E752D-A39D-1C26-D7B5-6B39C41D5CF6}"/>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D4094D33-86DA-0F2E-30D0-92E4427C1605}"/>
              </a:ext>
            </a:extLst>
          </p:cNvPr>
          <p:cNvSpPr>
            <a:spLocks noGrp="1" noChangeArrowheads="1"/>
          </p:cNvSpPr>
          <p:nvPr>
            <p:ph type="body" idx="1"/>
          </p:nvPr>
        </p:nvSpPr>
        <p:spPr>
          <a:xfrm>
            <a:off x="1166813" y="1371600"/>
            <a:ext cx="7826375" cy="5418138"/>
          </a:xfrm>
        </p:spPr>
        <p:txBody>
          <a:bodyPr/>
          <a:lstStyle/>
          <a:p>
            <a:pPr marL="0" marR="0">
              <a:lnSpc>
                <a:spcPct val="115000"/>
              </a:lnSpc>
              <a:spcAft>
                <a:spcPts val="800"/>
              </a:spcAft>
              <a:buNone/>
            </a:pPr>
            <a:r>
              <a:rPr lang="en-US" altLang="en-US" b="1" i="1" u="sng" dirty="0">
                <a:solidFill>
                  <a:srgbClr val="FF0000"/>
                </a:solidFill>
              </a:rPr>
              <a:t>Answer (End) </a:t>
            </a:r>
            <a:r>
              <a:rPr lang="en-US" altLang="en-US" dirty="0">
                <a:solidFill>
                  <a:srgbClr val="FF0000"/>
                </a:solidFill>
              </a:rPr>
              <a:t>:</a:t>
            </a:r>
          </a:p>
          <a:p>
            <a:pPr marL="0" marR="0">
              <a:lnSpc>
                <a:spcPct val="115000"/>
              </a:lnSpc>
              <a:spcAft>
                <a:spcPts val="800"/>
              </a:spcAft>
              <a:buNone/>
            </a:pPr>
            <a:r>
              <a:rPr lang="en-US" b="1" kern="0" dirty="0">
                <a:solidFill>
                  <a:srgbClr val="FF0000"/>
                </a:solidFill>
                <a:effectLst/>
                <a:ea typeface="Times New Roman" panose="02020603050405020304" pitchFamily="18" charset="0"/>
                <a:cs typeface="Times New Roman" panose="02020603050405020304" pitchFamily="18" charset="0"/>
              </a:rPr>
              <a:t>Electrical Requirements Air Fryers -</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GFCI protection (if required by Electrical Code)</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Dedicated circuit if manufacturer requires</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No extension cords</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Not placed under combustible cabinets unless listed for that clearance</a:t>
            </a:r>
            <a:endParaRPr lang="en-US" kern="100" dirty="0">
              <a:solidFill>
                <a:srgbClr val="FF0000"/>
              </a:solidFill>
              <a:effectLst/>
              <a:ea typeface="Aptos" panose="020B0004020202020204" pitchFamily="34" charset="0"/>
              <a:cs typeface="Times New Roman" panose="02020603050405020304" pitchFamily="18" charset="0"/>
            </a:endParaRPr>
          </a:p>
          <a:p>
            <a:endParaRPr lang="en-US" dirty="0"/>
          </a:p>
          <a:p>
            <a:pPr eaLnBrk="1" hangingPunct="1"/>
            <a:endParaRPr lang="en-US" altLang="en-US" dirty="0">
              <a:solidFill>
                <a:srgbClr val="FF0000"/>
              </a:solidFill>
            </a:endParaRPr>
          </a:p>
        </p:txBody>
      </p:sp>
    </p:spTree>
    <p:extLst>
      <p:ext uri="{BB962C8B-B14F-4D97-AF65-F5344CB8AC3E}">
        <p14:creationId xmlns:p14="http://schemas.microsoft.com/office/powerpoint/2010/main" val="2239509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F166-69DA-D928-359E-4AC45670360D}"/>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F7DFD93F-7343-2F9A-49E1-9E816C48307A}"/>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8FF6E1BC-08BE-02C1-AAF3-5D0CCEBA139A}"/>
              </a:ext>
            </a:extLst>
          </p:cNvPr>
          <p:cNvSpPr>
            <a:spLocks noGrp="1" noChangeArrowheads="1"/>
          </p:cNvSpPr>
          <p:nvPr>
            <p:ph type="body" idx="1"/>
          </p:nvPr>
        </p:nvSpPr>
        <p:spPr>
          <a:xfrm>
            <a:off x="1166813" y="1364973"/>
            <a:ext cx="7826375" cy="5418138"/>
          </a:xfrm>
        </p:spPr>
        <p:txBody>
          <a:bodyPr/>
          <a:lstStyle/>
          <a:p>
            <a:r>
              <a:rPr lang="en-US" altLang="en-US" b="1" u="sng" dirty="0"/>
              <a:t>Question:</a:t>
            </a:r>
            <a:r>
              <a:rPr lang="en-US" dirty="0"/>
              <a:t> Please discuss portable sink usage in childcare. Are they still required to be permanently plumbed? </a:t>
            </a:r>
            <a:r>
              <a:rPr lang="en-US" dirty="0">
                <a:solidFill>
                  <a:srgbClr val="FF0000"/>
                </a:solidFill>
              </a:rPr>
              <a:t>Answer:</a:t>
            </a:r>
          </a:p>
          <a:p>
            <a:pPr eaLnBrk="1" hangingPunct="1"/>
            <a:r>
              <a:rPr lang="en-US" dirty="0">
                <a:solidFill>
                  <a:srgbClr val="FF0000"/>
                </a:solidFill>
              </a:rPr>
              <a:t>{Under the </a:t>
            </a:r>
            <a:r>
              <a:rPr lang="en-US" b="1" dirty="0">
                <a:solidFill>
                  <a:srgbClr val="FF0000"/>
                </a:solidFill>
              </a:rPr>
              <a:t>2018 North Carolina Plumbing Code</a:t>
            </a:r>
            <a:r>
              <a:rPr lang="en-US" dirty="0">
                <a:solidFill>
                  <a:srgbClr val="FF0000"/>
                </a:solidFill>
              </a:rPr>
              <a:t>, </a:t>
            </a:r>
            <a:r>
              <a:rPr lang="en-US" b="1" dirty="0">
                <a:solidFill>
                  <a:srgbClr val="FF0000"/>
                </a:solidFill>
              </a:rPr>
              <a:t>portable sinks are generally </a:t>
            </a:r>
            <a:r>
              <a:rPr lang="en-US" b="1" i="1" dirty="0">
                <a:solidFill>
                  <a:srgbClr val="FF0000"/>
                </a:solidFill>
              </a:rPr>
              <a:t>not accepted as substitutes</a:t>
            </a:r>
            <a:r>
              <a:rPr lang="en-US" b="1" dirty="0">
                <a:solidFill>
                  <a:srgbClr val="FF0000"/>
                </a:solidFill>
              </a:rPr>
              <a:t> for required plumbing fixtures</a:t>
            </a:r>
            <a:r>
              <a:rPr lang="en-US" dirty="0">
                <a:solidFill>
                  <a:srgbClr val="FF0000"/>
                </a:solidFill>
              </a:rPr>
              <a:t> in commercial occupancies such as childcare centers. Required sinks must normally be </a:t>
            </a:r>
            <a:r>
              <a:rPr lang="en-US" b="1" dirty="0">
                <a:solidFill>
                  <a:srgbClr val="FF0000"/>
                </a:solidFill>
              </a:rPr>
              <a:t>permanently connected to an approved water supply and sanitary drainage system</a:t>
            </a:r>
            <a:r>
              <a:rPr lang="en-US" dirty="0">
                <a:solidFill>
                  <a:srgbClr val="FF0000"/>
                </a:solidFill>
              </a:rPr>
              <a:t>.}</a:t>
            </a:r>
            <a:endParaRPr lang="en-US" altLang="en-US" dirty="0">
              <a:solidFill>
                <a:srgbClr val="FF0000"/>
              </a:solidFill>
            </a:endParaRPr>
          </a:p>
        </p:txBody>
      </p:sp>
    </p:spTree>
    <p:extLst>
      <p:ext uri="{BB962C8B-B14F-4D97-AF65-F5344CB8AC3E}">
        <p14:creationId xmlns:p14="http://schemas.microsoft.com/office/powerpoint/2010/main" val="367399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41333AC-3BE4-56F5-028B-9FA5B4955A92}"/>
              </a:ext>
            </a:extLst>
          </p:cNvPr>
          <p:cNvSpPr>
            <a:spLocks noGrp="1" noChangeArrowheads="1"/>
          </p:cNvSpPr>
          <p:nvPr>
            <p:ph type="title"/>
          </p:nvPr>
        </p:nvSpPr>
        <p:spPr>
          <a:xfrm>
            <a:off x="955675" y="260350"/>
            <a:ext cx="7959725" cy="1016000"/>
          </a:xfrm>
        </p:spPr>
        <p:txBody>
          <a:bodyPr/>
          <a:lstStyle/>
          <a:p>
            <a:pPr algn="ctr" eaLnBrk="1" hangingPunct="1"/>
            <a:r>
              <a:rPr lang="en-US" altLang="en-US">
                <a:cs typeface="Times New Roman" panose="02020603050405020304" pitchFamily="18" charset="0"/>
              </a:rPr>
              <a:t>Accessible Entrance Requirements</a:t>
            </a:r>
          </a:p>
        </p:txBody>
      </p:sp>
      <p:sp>
        <p:nvSpPr>
          <p:cNvPr id="81923" name="Rectangle 3">
            <a:extLst>
              <a:ext uri="{FF2B5EF4-FFF2-40B4-BE49-F238E27FC236}">
                <a16:creationId xmlns:a16="http://schemas.microsoft.com/office/drawing/2014/main" id="{1ABC228F-5220-6F93-A458-0A6B7A238223}"/>
              </a:ext>
            </a:extLst>
          </p:cNvPr>
          <p:cNvSpPr>
            <a:spLocks noGrp="1" noChangeArrowheads="1"/>
          </p:cNvSpPr>
          <p:nvPr>
            <p:ph type="body" idx="1"/>
          </p:nvPr>
        </p:nvSpPr>
        <p:spPr>
          <a:xfrm>
            <a:off x="611188" y="4999038"/>
            <a:ext cx="8532812" cy="881062"/>
          </a:xfrm>
        </p:spPr>
        <p:txBody>
          <a:bodyPr/>
          <a:lstStyle/>
          <a:p>
            <a:pPr lvl="1" eaLnBrk="1" hangingPunct="1">
              <a:lnSpc>
                <a:spcPct val="90000"/>
              </a:lnSpc>
            </a:pPr>
            <a:r>
              <a:rPr lang="en-US" altLang="en-US"/>
              <a:t>Fixed, firm, non-slip</a:t>
            </a:r>
          </a:p>
          <a:p>
            <a:pPr lvl="1" eaLnBrk="1" hangingPunct="1">
              <a:lnSpc>
                <a:spcPct val="90000"/>
              </a:lnSpc>
            </a:pPr>
            <a:r>
              <a:rPr lang="en-US" altLang="en-US"/>
              <a:t>4’- 0” wide path of travel with maximum 1:12 slopes</a:t>
            </a:r>
          </a:p>
        </p:txBody>
      </p:sp>
      <p:pic>
        <p:nvPicPr>
          <p:cNvPr id="81924" name="Picture 6" descr="daycareSynovus Front Entry.jpg                                 0022EA3C&#10;LWW's Disk                     7C25C52A:">
            <a:extLst>
              <a:ext uri="{FF2B5EF4-FFF2-40B4-BE49-F238E27FC236}">
                <a16:creationId xmlns:a16="http://schemas.microsoft.com/office/drawing/2014/main" id="{E6EBCE88-40B8-E5D1-0681-9096DA3E757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73238" y="2482850"/>
            <a:ext cx="3884612" cy="25161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7">
            <a:extLst>
              <a:ext uri="{FF2B5EF4-FFF2-40B4-BE49-F238E27FC236}">
                <a16:creationId xmlns:a16="http://schemas.microsoft.com/office/drawing/2014/main" id="{F347BEF4-2547-C46C-D12A-27BCD7C0D629}"/>
              </a:ext>
            </a:extLst>
          </p:cNvPr>
          <p:cNvSpPr>
            <a:spLocks noChangeArrowheads="1"/>
          </p:cNvSpPr>
          <p:nvPr/>
        </p:nvSpPr>
        <p:spPr bwMode="auto">
          <a:xfrm>
            <a:off x="1219200" y="1919288"/>
            <a:ext cx="7696200" cy="533400"/>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Clr>
                <a:srgbClr val="FF0000"/>
              </a:buClr>
              <a:buSzTx/>
              <a:buFont typeface="Times" panose="02020603050405020304" pitchFamily="18" charset="0"/>
              <a:buChar char="•"/>
              <a:defRPr/>
            </a:pPr>
            <a:r>
              <a:rPr lang="en-US" altLang="en-US" sz="2844" dirty="0"/>
              <a:t>An accessible entrance requires:</a:t>
            </a:r>
          </a:p>
        </p:txBody>
      </p:sp>
      <p:sp>
        <p:nvSpPr>
          <p:cNvPr id="60422" name="Text Box 8">
            <a:extLst>
              <a:ext uri="{FF2B5EF4-FFF2-40B4-BE49-F238E27FC236}">
                <a16:creationId xmlns:a16="http://schemas.microsoft.com/office/drawing/2014/main" id="{D8617DDE-459B-DB68-8ABA-A724022AC9F8}"/>
              </a:ext>
            </a:extLst>
          </p:cNvPr>
          <p:cNvSpPr txBox="1">
            <a:spLocks noChangeArrowheads="1"/>
          </p:cNvSpPr>
          <p:nvPr/>
        </p:nvSpPr>
        <p:spPr bwMode="auto">
          <a:xfrm>
            <a:off x="6708775" y="3155950"/>
            <a:ext cx="1785938" cy="1076325"/>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2133">
                <a:latin typeface="Times" panose="02020603050405020304" pitchFamily="18" charset="0"/>
              </a:rPr>
              <a:t>This means no stairs - no gravel paths</a:t>
            </a:r>
          </a:p>
        </p:txBody>
      </p:sp>
      <p:sp>
        <p:nvSpPr>
          <p:cNvPr id="81927" name="Slide Number Placeholder 1">
            <a:extLst>
              <a:ext uri="{FF2B5EF4-FFF2-40B4-BE49-F238E27FC236}">
                <a16:creationId xmlns:a16="http://schemas.microsoft.com/office/drawing/2014/main" id="{373A1CF1-FCCB-904B-B6B3-4AF9163B46D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47A86F3A-0F9B-4027-A2AA-0A90046C5C5F}" type="slidenum">
              <a:rPr lang="en-US" altLang="en-US" sz="1200" smtClean="0"/>
              <a:pPr>
                <a:spcBef>
                  <a:spcPct val="0"/>
                </a:spcBef>
                <a:buFontTx/>
                <a:buNone/>
              </a:pPr>
              <a:t>5</a:t>
            </a:fld>
            <a:endParaRPr lang="en-US" altLang="en-US" sz="120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18669-E372-9699-9F18-3321589EB9E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9D1B7C39-CBE2-4A39-1240-3BD96A1C1482}"/>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8F6380C2-56C6-2F97-3C98-50652EFB1779}"/>
              </a:ext>
            </a:extLst>
          </p:cNvPr>
          <p:cNvSpPr>
            <a:spLocks noGrp="1" noChangeArrowheads="1"/>
          </p:cNvSpPr>
          <p:nvPr>
            <p:ph type="body" idx="1"/>
          </p:nvPr>
        </p:nvSpPr>
        <p:spPr>
          <a:xfrm>
            <a:off x="1166813" y="1371600"/>
            <a:ext cx="7826375" cy="5418138"/>
          </a:xfrm>
        </p:spPr>
        <p:txBody>
          <a:bodyPr/>
          <a:lstStyle/>
          <a:p>
            <a:r>
              <a:rPr lang="en-US" altLang="en-US" b="1" u="sng" dirty="0"/>
              <a:t>Question:</a:t>
            </a:r>
            <a:r>
              <a:rPr lang="en-US" altLang="en-US" b="1" dirty="0"/>
              <a:t> </a:t>
            </a:r>
            <a:r>
              <a:rPr lang="en-US" dirty="0"/>
              <a:t>Are portable dishwashers allowed to be used in childcare centers? </a:t>
            </a:r>
          </a:p>
          <a:p>
            <a:r>
              <a:rPr lang="en-US" altLang="en-US" dirty="0">
                <a:solidFill>
                  <a:srgbClr val="FF0000"/>
                </a:solidFill>
              </a:rPr>
              <a:t>This is a two-part question answer:</a:t>
            </a:r>
          </a:p>
          <a:p>
            <a:pPr marL="0" marR="0">
              <a:lnSpc>
                <a:spcPct val="115000"/>
              </a:lnSpc>
              <a:spcAft>
                <a:spcPts val="800"/>
              </a:spcAft>
              <a:buNone/>
            </a:pPr>
            <a:r>
              <a:rPr lang="en-US" b="1" kern="0" dirty="0">
                <a:solidFill>
                  <a:srgbClr val="FF0000"/>
                </a:solidFill>
                <a:effectLst/>
                <a:ea typeface="Times New Roman" panose="02020603050405020304" pitchFamily="18" charset="0"/>
                <a:cs typeface="Times New Roman" panose="02020603050405020304" pitchFamily="18" charset="0"/>
              </a:rPr>
              <a:t>(A</a:t>
            </a:r>
            <a:r>
              <a:rPr lang="en-US" b="1" kern="0" dirty="0">
                <a:solidFill>
                  <a:srgbClr val="FF0000"/>
                </a:solidFill>
                <a:ea typeface="Times New Roman" panose="02020603050405020304" pitchFamily="18" charset="0"/>
                <a:cs typeface="Times New Roman" panose="02020603050405020304" pitchFamily="18" charset="0"/>
              </a:rPr>
              <a:t>)</a:t>
            </a:r>
            <a:r>
              <a:rPr lang="en-US" b="1" kern="0" dirty="0">
                <a:solidFill>
                  <a:srgbClr val="FF0000"/>
                </a:solidFill>
                <a:effectLst/>
                <a:ea typeface="Times New Roman" panose="02020603050405020304" pitchFamily="18" charset="0"/>
                <a:cs typeface="Times New Roman" panose="02020603050405020304" pitchFamily="18" charset="0"/>
              </a:rPr>
              <a:t> Is it a commercial dishwasher?</a:t>
            </a:r>
            <a:endParaRPr lang="en-US" kern="100" dirty="0">
              <a:solidFill>
                <a:srgbClr val="FF0000"/>
              </a:solidFill>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FF0000"/>
                </a:solidFill>
                <a:effectLst/>
                <a:ea typeface="Times New Roman" panose="02020603050405020304" pitchFamily="18" charset="0"/>
                <a:cs typeface="Times New Roman" panose="02020603050405020304" pitchFamily="18" charset="0"/>
              </a:rPr>
              <a:t>If it is:</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Large</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Permanently installed</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High-temperature sanitizing unit</a:t>
            </a:r>
            <a:endParaRPr lang="en-US" kern="100" dirty="0">
              <a:solidFill>
                <a:srgbClr val="FF0000"/>
              </a:solidFill>
              <a:effectLst/>
              <a:ea typeface="Aptos" panose="020B0004020202020204" pitchFamily="34" charset="0"/>
              <a:cs typeface="Times New Roman" panose="02020603050405020304" pitchFamily="18" charset="0"/>
            </a:endParaRPr>
          </a:p>
          <a:p>
            <a:endParaRPr lang="en-US" altLang="en-US" dirty="0">
              <a:solidFill>
                <a:srgbClr val="FF0000"/>
              </a:solidFill>
            </a:endParaRPr>
          </a:p>
        </p:txBody>
      </p:sp>
    </p:spTree>
    <p:extLst>
      <p:ext uri="{BB962C8B-B14F-4D97-AF65-F5344CB8AC3E}">
        <p14:creationId xmlns:p14="http://schemas.microsoft.com/office/powerpoint/2010/main" val="4123969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32688-26AB-4071-6450-9F165391F2EB}"/>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81CDCA86-E9C6-2487-3112-4B81771C50EF}"/>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775E2337-49FE-D3B1-C304-DD376DAD3019}"/>
              </a:ext>
            </a:extLst>
          </p:cNvPr>
          <p:cNvSpPr>
            <a:spLocks noGrp="1" noChangeArrowheads="1"/>
          </p:cNvSpPr>
          <p:nvPr>
            <p:ph type="body" idx="1"/>
          </p:nvPr>
        </p:nvSpPr>
        <p:spPr>
          <a:xfrm>
            <a:off x="1166813" y="1371600"/>
            <a:ext cx="7826375" cy="5418138"/>
          </a:xfrm>
        </p:spPr>
        <p:txBody>
          <a:bodyPr/>
          <a:lstStyle/>
          <a:p>
            <a:r>
              <a:rPr lang="en-US" altLang="en-US" b="1" u="sng" dirty="0"/>
              <a:t>Question:</a:t>
            </a:r>
            <a:r>
              <a:rPr lang="en-US" altLang="en-US" b="1" dirty="0"/>
              <a:t> </a:t>
            </a:r>
            <a:r>
              <a:rPr lang="en-US" dirty="0"/>
              <a:t>Are portable dishwashers allowed to be used in childcare centers? </a:t>
            </a:r>
          </a:p>
          <a:p>
            <a:r>
              <a:rPr lang="en-US" altLang="en-US" b="1" i="1" u="sng" dirty="0">
                <a:solidFill>
                  <a:srgbClr val="FF0000"/>
                </a:solidFill>
              </a:rPr>
              <a:t>Answer (continued) </a:t>
            </a:r>
            <a:r>
              <a:rPr lang="en-US" altLang="en-US" dirty="0">
                <a:solidFill>
                  <a:srgbClr val="FF0000"/>
                </a:solidFill>
              </a:rPr>
              <a:t>: </a:t>
            </a:r>
          </a:p>
          <a:p>
            <a:pPr marL="0" marR="0">
              <a:lnSpc>
                <a:spcPct val="115000"/>
              </a:lnSpc>
              <a:spcAft>
                <a:spcPts val="800"/>
              </a:spcAft>
              <a:buNone/>
            </a:pPr>
            <a:r>
              <a:rPr lang="en-US" kern="0" dirty="0">
                <a:solidFill>
                  <a:srgbClr val="FF0000"/>
                </a:solidFill>
                <a:effectLst/>
                <a:ea typeface="Times New Roman" panose="02020603050405020304" pitchFamily="18" charset="0"/>
                <a:cs typeface="Times New Roman" panose="02020603050405020304" pitchFamily="18" charset="0"/>
              </a:rPr>
              <a:t>Then ventilation under §507.3 (Type II hood) may apply due to steam/moisture.</a:t>
            </a:r>
            <a:endParaRPr lang="en-US" kern="100" dirty="0">
              <a:solidFill>
                <a:srgbClr val="FF0000"/>
              </a:solidFill>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kern="0" dirty="0">
                <a:solidFill>
                  <a:srgbClr val="FF0000"/>
                </a:solidFill>
                <a:effectLst/>
                <a:ea typeface="Times New Roman" panose="02020603050405020304" pitchFamily="18" charset="0"/>
                <a:cs typeface="Times New Roman" panose="02020603050405020304" pitchFamily="18" charset="0"/>
              </a:rPr>
              <a:t>If it is:</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A standard household portable dishwasher</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Plug-in</a:t>
            </a:r>
            <a:endParaRPr lang="en-US"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0" dirty="0">
                <a:solidFill>
                  <a:srgbClr val="FF0000"/>
                </a:solidFill>
                <a:effectLst/>
                <a:ea typeface="Times New Roman" panose="02020603050405020304" pitchFamily="18" charset="0"/>
                <a:cs typeface="Times New Roman" panose="02020603050405020304" pitchFamily="18" charset="0"/>
              </a:rPr>
              <a:t>Used for limited childcare </a:t>
            </a:r>
            <a:r>
              <a:rPr lang="en-US" kern="0" dirty="0" err="1">
                <a:solidFill>
                  <a:srgbClr val="FF0000"/>
                </a:solidFill>
                <a:effectLst/>
                <a:ea typeface="Times New Roman" panose="02020603050405020304" pitchFamily="18" charset="0"/>
                <a:cs typeface="Times New Roman" panose="02020603050405020304" pitchFamily="18" charset="0"/>
              </a:rPr>
              <a:t>mealware</a:t>
            </a:r>
            <a:endParaRPr lang="en-US" kern="100" dirty="0">
              <a:solidFill>
                <a:srgbClr val="FF0000"/>
              </a:solidFill>
              <a:effectLst/>
              <a:ea typeface="Aptos" panose="020B0004020202020204" pitchFamily="34" charset="0"/>
              <a:cs typeface="Times New Roman" panose="02020603050405020304" pitchFamily="18" charset="0"/>
            </a:endParaRPr>
          </a:p>
          <a:p>
            <a:endParaRPr lang="en-US" altLang="en-US" dirty="0">
              <a:solidFill>
                <a:srgbClr val="FF0000"/>
              </a:solidFill>
            </a:endParaRPr>
          </a:p>
        </p:txBody>
      </p:sp>
    </p:spTree>
    <p:extLst>
      <p:ext uri="{BB962C8B-B14F-4D97-AF65-F5344CB8AC3E}">
        <p14:creationId xmlns:p14="http://schemas.microsoft.com/office/powerpoint/2010/main" val="939564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0FA7B-54A0-5139-89D9-1F55C5B62E0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1C358B7A-E04A-827D-55AC-AED4CAAE8ECE}"/>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7AEFEF60-019C-C5E1-1548-AD6371168444}"/>
              </a:ext>
            </a:extLst>
          </p:cNvPr>
          <p:cNvSpPr>
            <a:spLocks noGrp="1" noChangeArrowheads="1"/>
          </p:cNvSpPr>
          <p:nvPr>
            <p:ph type="body" idx="1"/>
          </p:nvPr>
        </p:nvSpPr>
        <p:spPr>
          <a:xfrm>
            <a:off x="1166813" y="1371600"/>
            <a:ext cx="7826375" cy="5418138"/>
          </a:xfrm>
        </p:spPr>
        <p:txBody>
          <a:bodyPr/>
          <a:lstStyle/>
          <a:p>
            <a:r>
              <a:rPr lang="en-US" altLang="en-US" b="1" u="sng" dirty="0"/>
              <a:t>Question:</a:t>
            </a:r>
            <a:r>
              <a:rPr lang="en-US" altLang="en-US" b="1" dirty="0"/>
              <a:t> </a:t>
            </a:r>
            <a:r>
              <a:rPr lang="en-US" dirty="0"/>
              <a:t>Are portable dishwashers allowed to be used in childcare centers? </a:t>
            </a:r>
          </a:p>
          <a:p>
            <a:pPr marL="0" marR="0">
              <a:lnSpc>
                <a:spcPct val="115000"/>
              </a:lnSpc>
              <a:spcAft>
                <a:spcPts val="800"/>
              </a:spcAft>
              <a:buNone/>
            </a:pPr>
            <a:r>
              <a:rPr lang="en-US" altLang="en-US" b="1" i="1" u="sng" dirty="0">
                <a:solidFill>
                  <a:srgbClr val="FF0000"/>
                </a:solidFill>
              </a:rPr>
              <a:t>Answer (End) </a:t>
            </a:r>
            <a:r>
              <a:rPr lang="en-US" altLang="en-US" dirty="0">
                <a:solidFill>
                  <a:srgbClr val="FF0000"/>
                </a:solidFill>
              </a:rPr>
              <a:t>: </a:t>
            </a:r>
            <a:r>
              <a:rPr lang="en-US" altLang="en-US" b="1" dirty="0">
                <a:solidFill>
                  <a:srgbClr val="FF0000"/>
                </a:solidFill>
              </a:rPr>
              <a:t>(B)</a:t>
            </a:r>
            <a:r>
              <a:rPr lang="en-US" altLang="en-US" dirty="0">
                <a:solidFill>
                  <a:srgbClr val="FF0000"/>
                </a:solidFill>
              </a:rPr>
              <a:t> </a:t>
            </a:r>
            <a:r>
              <a:rPr lang="en-US" kern="0" dirty="0">
                <a:solidFill>
                  <a:srgbClr val="FF0000"/>
                </a:solidFill>
                <a:effectLst/>
                <a:ea typeface="Times New Roman" panose="02020603050405020304" pitchFamily="18" charset="0"/>
                <a:cs typeface="Times New Roman" panose="02020603050405020304" pitchFamily="18" charset="0"/>
              </a:rPr>
              <a:t>Then it is treated as a </a:t>
            </a:r>
            <a:r>
              <a:rPr lang="en-US" b="1" kern="0" dirty="0">
                <a:solidFill>
                  <a:srgbClr val="FF0000"/>
                </a:solidFill>
                <a:effectLst/>
                <a:ea typeface="Times New Roman" panose="02020603050405020304" pitchFamily="18" charset="0"/>
                <a:cs typeface="Times New Roman" panose="02020603050405020304" pitchFamily="18" charset="0"/>
              </a:rPr>
              <a:t>domestic appliance</a:t>
            </a:r>
            <a:r>
              <a:rPr lang="en-US" kern="0" dirty="0">
                <a:solidFill>
                  <a:srgbClr val="FF0000"/>
                </a:solidFill>
                <a:effectLst/>
                <a:ea typeface="Times New Roman" panose="02020603050405020304" pitchFamily="18" charset="0"/>
                <a:cs typeface="Times New Roman" panose="02020603050405020304" pitchFamily="18" charset="0"/>
              </a:rPr>
              <a:t>, not a commercial kitchen device. </a:t>
            </a:r>
            <a:r>
              <a:rPr lang="en-US" sz="2400" kern="0" dirty="0">
                <a:solidFill>
                  <a:srgbClr val="FF0000"/>
                </a:solidFill>
                <a:effectLst/>
                <a:ea typeface="Times New Roman" panose="02020603050405020304" pitchFamily="18" charset="0"/>
                <a:cs typeface="Times New Roman" panose="02020603050405020304" pitchFamily="18" charset="0"/>
              </a:rPr>
              <a:t>Were</a:t>
            </a:r>
            <a:r>
              <a:rPr lang="en-US" kern="0" dirty="0">
                <a:solidFill>
                  <a:srgbClr val="FF0000"/>
                </a:solidFill>
                <a:effectLst/>
                <a:ea typeface="Times New Roman" panose="02020603050405020304" pitchFamily="18" charset="0"/>
                <a:cs typeface="Times New Roman" panose="02020603050405020304" pitchFamily="18" charset="0"/>
              </a:rPr>
              <a:t> </a:t>
            </a:r>
            <a:r>
              <a:rPr lang="en-US" sz="2400" kern="0" dirty="0">
                <a:solidFill>
                  <a:srgbClr val="FF0000"/>
                </a:solidFill>
                <a:effectLst/>
                <a:ea typeface="Times New Roman" panose="02020603050405020304" pitchFamily="18" charset="0"/>
              </a:rPr>
              <a:t>Plumbing/Electrical (REQ.)</a:t>
            </a:r>
            <a:endParaRPr lang="en-US" sz="2400"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solidFill>
                  <a:srgbClr val="FF0000"/>
                </a:solidFill>
                <a:effectLst/>
                <a:ea typeface="Times New Roman" panose="02020603050405020304" pitchFamily="18" charset="0"/>
                <a:cs typeface="Times New Roman" panose="02020603050405020304" pitchFamily="18" charset="0"/>
              </a:rPr>
              <a:t>Proper air gap or approved drain connection</a:t>
            </a:r>
            <a:endParaRPr lang="en-US" sz="2400"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solidFill>
                  <a:srgbClr val="FF0000"/>
                </a:solidFill>
                <a:effectLst/>
                <a:ea typeface="Times New Roman" panose="02020603050405020304" pitchFamily="18" charset="0"/>
                <a:cs typeface="Times New Roman" panose="02020603050405020304" pitchFamily="18" charset="0"/>
              </a:rPr>
              <a:t>Backflow protection</a:t>
            </a:r>
            <a:endParaRPr lang="en-US" sz="2400"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solidFill>
                  <a:srgbClr val="FF0000"/>
                </a:solidFill>
                <a:effectLst/>
                <a:ea typeface="Times New Roman" panose="02020603050405020304" pitchFamily="18" charset="0"/>
                <a:cs typeface="Times New Roman" panose="02020603050405020304" pitchFamily="18" charset="0"/>
              </a:rPr>
              <a:t>GFCI protection</a:t>
            </a:r>
            <a:endParaRPr lang="en-US" sz="2400" kern="100" dirty="0">
              <a:solidFill>
                <a:srgbClr val="FF0000"/>
              </a:solidFill>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solidFill>
                  <a:srgbClr val="FF0000"/>
                </a:solidFill>
                <a:effectLst/>
                <a:ea typeface="Times New Roman" panose="02020603050405020304" pitchFamily="18" charset="0"/>
                <a:cs typeface="Times New Roman" panose="02020603050405020304" pitchFamily="18" charset="0"/>
              </a:rPr>
              <a:t>Proper water temperature capability (health code requirement, not mechanical code)</a:t>
            </a:r>
            <a:endParaRPr lang="en-US" sz="2400" kern="100" dirty="0">
              <a:solidFill>
                <a:srgbClr val="FF0000"/>
              </a:solidFill>
              <a:effectLst/>
              <a:ea typeface="Aptos" panose="020B0004020202020204" pitchFamily="34" charset="0"/>
              <a:cs typeface="Times New Roman" panose="02020603050405020304" pitchFamily="18" charset="0"/>
            </a:endParaRPr>
          </a:p>
          <a:p>
            <a:endParaRPr lang="en-US" altLang="en-US" dirty="0">
              <a:solidFill>
                <a:srgbClr val="FF0000"/>
              </a:solidFill>
            </a:endParaRPr>
          </a:p>
        </p:txBody>
      </p:sp>
    </p:spTree>
    <p:extLst>
      <p:ext uri="{BB962C8B-B14F-4D97-AF65-F5344CB8AC3E}">
        <p14:creationId xmlns:p14="http://schemas.microsoft.com/office/powerpoint/2010/main" val="10722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873D-5E59-02CB-9FCB-B4FE61A9075F}"/>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4DF08D89-0E81-A1F1-3F69-3CB3DB22E042}"/>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2429020C-196E-96BC-4ADC-60523BC0D175}"/>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Goerge Foreman Grills used in childcare.  Are they considered frying if giving off grease laden vapors? </a:t>
            </a:r>
          </a:p>
          <a:p>
            <a:pPr eaLnBrk="1" hangingPunct="1"/>
            <a:r>
              <a:rPr lang="en-US" altLang="en-US" b="1" u="sng" dirty="0">
                <a:solidFill>
                  <a:srgbClr val="FF0000"/>
                </a:solidFill>
              </a:rPr>
              <a:t>Answer:</a:t>
            </a:r>
            <a:r>
              <a:rPr lang="en-US" altLang="en-US" dirty="0">
                <a:solidFill>
                  <a:srgbClr val="FF0000"/>
                </a:solidFill>
              </a:rPr>
              <a:t> Section </a:t>
            </a:r>
            <a:r>
              <a:rPr lang="en-US" b="1" dirty="0">
                <a:solidFill>
                  <a:srgbClr val="FF0000"/>
                </a:solidFill>
              </a:rPr>
              <a:t>§917 Cooking Classification Key Determination:</a:t>
            </a:r>
          </a:p>
          <a:p>
            <a:pPr eaLnBrk="1" hangingPunct="1"/>
            <a:r>
              <a:rPr lang="en-US" b="1" dirty="0">
                <a:solidFill>
                  <a:srgbClr val="FF0000"/>
                </a:solidFill>
              </a:rPr>
              <a:t>Domestic classification if:</a:t>
            </a:r>
            <a:endParaRPr lang="en-US" dirty="0">
              <a:solidFill>
                <a:srgbClr val="FF0000"/>
              </a:solidFill>
            </a:endParaRPr>
          </a:p>
          <a:p>
            <a:pPr lvl="1"/>
            <a:r>
              <a:rPr lang="en-US" sz="2800" dirty="0">
                <a:solidFill>
                  <a:srgbClr val="FF0000"/>
                </a:solidFill>
              </a:rPr>
              <a:t>UL-listed household appliance</a:t>
            </a:r>
          </a:p>
          <a:p>
            <a:pPr lvl="1"/>
            <a:r>
              <a:rPr lang="en-US" sz="2800" dirty="0">
                <a:solidFill>
                  <a:srgbClr val="FF0000"/>
                </a:solidFill>
              </a:rPr>
              <a:t>Portable</a:t>
            </a:r>
          </a:p>
          <a:p>
            <a:pPr lvl="1"/>
            <a:r>
              <a:rPr lang="en-US" dirty="0">
                <a:solidFill>
                  <a:srgbClr val="FF0000"/>
                </a:solidFill>
              </a:rPr>
              <a:t>Limited production cooking</a:t>
            </a:r>
          </a:p>
          <a:p>
            <a:pPr lvl="1"/>
            <a:r>
              <a:rPr lang="en-US" dirty="0">
                <a:solidFill>
                  <a:srgbClr val="FF0000"/>
                </a:solidFill>
              </a:rPr>
              <a:t>Similar to home meal prep</a:t>
            </a:r>
          </a:p>
          <a:p>
            <a:r>
              <a:rPr lang="en-US" dirty="0">
                <a:solidFill>
                  <a:srgbClr val="FF0000"/>
                </a:solidFill>
              </a:rPr>
              <a:t>Then → Allowed without commercial listing.</a:t>
            </a:r>
          </a:p>
        </p:txBody>
      </p:sp>
    </p:spTree>
    <p:extLst>
      <p:ext uri="{BB962C8B-B14F-4D97-AF65-F5344CB8AC3E}">
        <p14:creationId xmlns:p14="http://schemas.microsoft.com/office/powerpoint/2010/main" val="3149575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5704-C55D-851B-2F30-0DEA203737A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2D7AE694-7631-03AF-E695-CF0CE898B99D}"/>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42E84DEC-792C-C2BA-C45D-62EE613FF066}"/>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hood systems required for air fryers, george foreman grills, etc. either commercial or residential hoods?</a:t>
            </a:r>
          </a:p>
          <a:p>
            <a:r>
              <a:rPr lang="en-US" altLang="en-US" b="1" u="sng" dirty="0">
                <a:solidFill>
                  <a:srgbClr val="FF0000"/>
                </a:solidFill>
              </a:rPr>
              <a:t>Answer (Continued):</a:t>
            </a:r>
            <a:r>
              <a:rPr lang="en-US" altLang="en-US" dirty="0">
                <a:solidFill>
                  <a:srgbClr val="FF0000"/>
                </a:solidFill>
              </a:rPr>
              <a:t> </a:t>
            </a:r>
            <a:r>
              <a:rPr lang="en-US" sz="3200" kern="0" dirty="0">
                <a:solidFill>
                  <a:srgbClr val="FF0000"/>
                </a:solidFill>
                <a:effectLst/>
                <a:latin typeface="Arial" panose="020B0604020202020204" pitchFamily="34" charset="0"/>
                <a:ea typeface="Times New Roman" panose="02020603050405020304" pitchFamily="18" charset="0"/>
              </a:rPr>
              <a:t>Section 917 of the 2018 North Carolina Mechanical Code:</a:t>
            </a:r>
          </a:p>
          <a:p>
            <a:r>
              <a:rPr lang="en-US" b="1" dirty="0">
                <a:solidFill>
                  <a:srgbClr val="FF0000"/>
                </a:solidFill>
              </a:rPr>
              <a:t>Domestic classification if:</a:t>
            </a:r>
            <a:endParaRPr lang="en-US" sz="3200" kern="0" dirty="0">
              <a:solidFill>
                <a:srgbClr val="FF0000"/>
              </a:solidFill>
              <a:effectLst/>
              <a:latin typeface="Arial" panose="020B0604020202020204" pitchFamily="34" charset="0"/>
              <a:ea typeface="Times New Roman" panose="02020603050405020304" pitchFamily="18" charset="0"/>
            </a:endParaRPr>
          </a:p>
          <a:p>
            <a:pPr lvl="1"/>
            <a:r>
              <a:rPr lang="en-US" sz="2800" kern="0" dirty="0">
                <a:solidFill>
                  <a:srgbClr val="FF0000"/>
                </a:solidFill>
                <a:effectLst/>
                <a:latin typeface="Arial" panose="020B0604020202020204" pitchFamily="34" charset="0"/>
                <a:ea typeface="Times New Roman" panose="02020603050405020304" pitchFamily="18" charset="0"/>
              </a:rPr>
              <a:t>UL-listed household appliance</a:t>
            </a:r>
          </a:p>
          <a:p>
            <a:pPr lvl="1"/>
            <a:r>
              <a:rPr lang="en-US" sz="2800" kern="0" dirty="0">
                <a:solidFill>
                  <a:srgbClr val="FF0000"/>
                </a:solidFill>
                <a:effectLst/>
                <a:latin typeface="Arial" panose="020B0604020202020204" pitchFamily="34" charset="0"/>
                <a:ea typeface="Times New Roman" panose="02020603050405020304" pitchFamily="18" charset="0"/>
              </a:rPr>
              <a:t>Portable</a:t>
            </a:r>
          </a:p>
          <a:p>
            <a:pPr lvl="1"/>
            <a:r>
              <a:rPr lang="en-US" sz="2800" kern="0" dirty="0">
                <a:solidFill>
                  <a:srgbClr val="FF0000"/>
                </a:solidFill>
                <a:effectLst/>
                <a:latin typeface="Arial" panose="020B0604020202020204" pitchFamily="34" charset="0"/>
                <a:ea typeface="Times New Roman" panose="02020603050405020304" pitchFamily="18" charset="0"/>
              </a:rPr>
              <a:t>Limited production cooking</a:t>
            </a:r>
          </a:p>
          <a:p>
            <a:pPr lvl="1"/>
            <a:r>
              <a:rPr lang="en-US" sz="2800" kern="0" dirty="0">
                <a:solidFill>
                  <a:srgbClr val="FF0000"/>
                </a:solidFill>
                <a:effectLst/>
                <a:latin typeface="Arial" panose="020B0604020202020204" pitchFamily="34" charset="0"/>
                <a:ea typeface="Times New Roman" panose="02020603050405020304" pitchFamily="18" charset="0"/>
              </a:rPr>
              <a:t>Similar to home meal prep</a:t>
            </a:r>
          </a:p>
          <a:p>
            <a:endParaRPr lang="en-US" altLang="en-US" dirty="0">
              <a:solidFill>
                <a:srgbClr val="FF0000"/>
              </a:solidFill>
            </a:endParaRPr>
          </a:p>
        </p:txBody>
      </p:sp>
    </p:spTree>
    <p:extLst>
      <p:ext uri="{BB962C8B-B14F-4D97-AF65-F5344CB8AC3E}">
        <p14:creationId xmlns:p14="http://schemas.microsoft.com/office/powerpoint/2010/main" val="3674992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5700-7A16-052F-8B1F-45734B05085C}"/>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03AFA745-D4B6-A218-1A64-BD007BE8203A}"/>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9D49B1F7-EF85-F9A8-2EEC-CB9BCB1AA21D}"/>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hood systems required for air fryers, george foreman grills, etc. either commercial or residential hoods?</a:t>
            </a:r>
          </a:p>
          <a:p>
            <a:r>
              <a:rPr lang="en-US" altLang="en-US" b="1" u="sng" dirty="0">
                <a:solidFill>
                  <a:srgbClr val="FF0000"/>
                </a:solidFill>
              </a:rPr>
              <a:t>Answer (End):</a:t>
            </a:r>
            <a:r>
              <a:rPr lang="en-US" altLang="en-US" dirty="0">
                <a:solidFill>
                  <a:srgbClr val="FF0000"/>
                </a:solidFill>
              </a:rPr>
              <a:t> </a:t>
            </a:r>
            <a:r>
              <a:rPr lang="en-US" sz="3200" kern="0" dirty="0">
                <a:solidFill>
                  <a:srgbClr val="FF0000"/>
                </a:solidFill>
                <a:effectLst/>
                <a:latin typeface="Arial" panose="020B0604020202020204" pitchFamily="34" charset="0"/>
                <a:ea typeface="Times New Roman" panose="02020603050405020304" pitchFamily="18" charset="0"/>
              </a:rPr>
              <a:t>Most childcare kitchens:</a:t>
            </a:r>
          </a:p>
          <a:p>
            <a:pPr lvl="1"/>
            <a:r>
              <a:rPr lang="en-US" sz="2800" kern="0" dirty="0">
                <a:solidFill>
                  <a:srgbClr val="FF0000"/>
                </a:solidFill>
                <a:effectLst/>
                <a:latin typeface="Arial" panose="020B0604020202020204" pitchFamily="34" charset="0"/>
                <a:ea typeface="Times New Roman" panose="02020603050405020304" pitchFamily="18" charset="0"/>
              </a:rPr>
              <a:t>Reheat food</a:t>
            </a:r>
          </a:p>
          <a:p>
            <a:pPr lvl="1"/>
            <a:r>
              <a:rPr lang="en-US" sz="2800" kern="0" dirty="0">
                <a:solidFill>
                  <a:srgbClr val="FF0000"/>
                </a:solidFill>
                <a:effectLst/>
                <a:latin typeface="Arial" panose="020B0604020202020204" pitchFamily="34" charset="0"/>
                <a:ea typeface="Times New Roman" panose="02020603050405020304" pitchFamily="18" charset="0"/>
              </a:rPr>
              <a:t>Prepare limited meals</a:t>
            </a:r>
          </a:p>
          <a:p>
            <a:pPr lvl="1"/>
            <a:r>
              <a:rPr lang="en-US" sz="2800" kern="0" dirty="0">
                <a:solidFill>
                  <a:srgbClr val="FF0000"/>
                </a:solidFill>
                <a:effectLst/>
                <a:latin typeface="Arial" panose="020B0604020202020204" pitchFamily="34" charset="0"/>
                <a:ea typeface="Times New Roman" panose="02020603050405020304" pitchFamily="18" charset="0"/>
              </a:rPr>
              <a:t>Operate more like residential kitchens than restaurants</a:t>
            </a:r>
          </a:p>
          <a:p>
            <a:endParaRPr lang="en-US" altLang="en-US" dirty="0">
              <a:solidFill>
                <a:srgbClr val="FF0000"/>
              </a:solidFill>
            </a:endParaRPr>
          </a:p>
        </p:txBody>
      </p:sp>
    </p:spTree>
    <p:extLst>
      <p:ext uri="{BB962C8B-B14F-4D97-AF65-F5344CB8AC3E}">
        <p14:creationId xmlns:p14="http://schemas.microsoft.com/office/powerpoint/2010/main" val="1477263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8167-97ED-B4D8-AE1C-4FB582CBEB9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69BD38CB-45D8-1D46-2161-6BC0E732409B}"/>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E3AFE436-9A8B-4C6C-4A9F-AFF4BD67D20A}"/>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baby gates used to restrict access to kitchens and other rooms allowed?</a:t>
            </a:r>
          </a:p>
          <a:p>
            <a:r>
              <a:rPr lang="en-US" b="1" u="sng" dirty="0">
                <a:solidFill>
                  <a:srgbClr val="FF0000"/>
                </a:solidFill>
              </a:rPr>
              <a:t>Answer:</a:t>
            </a:r>
            <a:r>
              <a:rPr lang="en-US" dirty="0"/>
              <a:t> </a:t>
            </a:r>
            <a:r>
              <a:rPr lang="en-US" dirty="0">
                <a:solidFill>
                  <a:srgbClr val="FF0000"/>
                </a:solidFill>
              </a:rPr>
              <a:t>Under the </a:t>
            </a:r>
            <a:r>
              <a:rPr lang="en-US" b="1" dirty="0">
                <a:solidFill>
                  <a:srgbClr val="FF0000"/>
                </a:solidFill>
              </a:rPr>
              <a:t>2018 North Carolina Building Code Council adopted North Carolina State Building Code (2018 Building Code)</a:t>
            </a:r>
            <a:r>
              <a:rPr lang="en-US" dirty="0">
                <a:solidFill>
                  <a:srgbClr val="FF0000"/>
                </a:solidFill>
              </a:rPr>
              <a:t>, </a:t>
            </a:r>
            <a:r>
              <a:rPr lang="en-US" b="1" dirty="0">
                <a:solidFill>
                  <a:srgbClr val="FF0000"/>
                </a:solidFill>
              </a:rPr>
              <a:t>baby gates are not specifically prohibited</a:t>
            </a:r>
            <a:r>
              <a:rPr lang="en-US" dirty="0">
                <a:solidFill>
                  <a:srgbClr val="FF0000"/>
                </a:solidFill>
              </a:rPr>
              <a:t>, but they </a:t>
            </a:r>
            <a:r>
              <a:rPr lang="en-US" b="1" dirty="0">
                <a:solidFill>
                  <a:srgbClr val="FF0000"/>
                </a:solidFill>
              </a:rPr>
              <a:t>cannot block or restrict the required means of egress</a:t>
            </a:r>
            <a:r>
              <a:rPr lang="en-US" dirty="0">
                <a:solidFill>
                  <a:srgbClr val="FF0000"/>
                </a:solidFill>
              </a:rPr>
              <a:t> from a room or space in a commercial childcare center.</a:t>
            </a:r>
          </a:p>
          <a:p>
            <a:pPr eaLnBrk="1" hangingPunct="1"/>
            <a:endParaRPr lang="en-US" altLang="en-US" dirty="0">
              <a:solidFill>
                <a:srgbClr val="FF0000"/>
              </a:solidFill>
            </a:endParaRPr>
          </a:p>
        </p:txBody>
      </p:sp>
    </p:spTree>
    <p:extLst>
      <p:ext uri="{BB962C8B-B14F-4D97-AF65-F5344CB8AC3E}">
        <p14:creationId xmlns:p14="http://schemas.microsoft.com/office/powerpoint/2010/main" val="4071725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4B297-A692-83BF-6755-C111DA73E266}"/>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7883BC5-4CC6-8DFF-3D88-0ED75292770E}"/>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3C74662F-91E2-5288-2D78-F2E13AC3E666}"/>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baby gates used to restrict access to kitchens and other rooms allowed?</a:t>
            </a:r>
          </a:p>
          <a:p>
            <a:r>
              <a:rPr lang="en-US" b="1" u="sng" dirty="0">
                <a:solidFill>
                  <a:srgbClr val="FF0000"/>
                </a:solidFill>
              </a:rPr>
              <a:t>Answer (Continued):</a:t>
            </a:r>
            <a:r>
              <a:rPr lang="en-US" dirty="0">
                <a:solidFill>
                  <a:srgbClr val="FF0000"/>
                </a:solidFill>
              </a:rPr>
              <a:t> Some North Carolina plan reviews Allow the Following:</a:t>
            </a:r>
          </a:p>
          <a:p>
            <a:pPr lvl="1"/>
            <a:r>
              <a:rPr lang="en-US" dirty="0">
                <a:solidFill>
                  <a:srgbClr val="FF0000"/>
                </a:solidFill>
              </a:rPr>
              <a:t>Gates across kitchen openings → sometimes allowed.</a:t>
            </a:r>
          </a:p>
          <a:p>
            <a:pPr lvl="1"/>
            <a:r>
              <a:rPr lang="en-US" dirty="0">
                <a:solidFill>
                  <a:srgbClr val="FF0000"/>
                </a:solidFill>
              </a:rPr>
              <a:t>Gates across classroom exit doors → not allowed.</a:t>
            </a:r>
          </a:p>
          <a:p>
            <a:pPr lvl="1"/>
            <a:r>
              <a:rPr lang="en-US" dirty="0">
                <a:solidFill>
                  <a:srgbClr val="FF0000"/>
                </a:solidFill>
              </a:rPr>
              <a:t>Gates in hallways or exit paths → not allowed</a:t>
            </a:r>
            <a:r>
              <a:rPr lang="en-US" b="1" dirty="0">
                <a:solidFill>
                  <a:srgbClr val="FF0000"/>
                </a:solidFill>
              </a:rPr>
              <a:t>.</a:t>
            </a:r>
          </a:p>
          <a:p>
            <a:pPr lvl="1"/>
            <a:endParaRPr lang="en-US" sz="800" b="1" dirty="0">
              <a:solidFill>
                <a:srgbClr val="FF0000"/>
              </a:solidFill>
            </a:endParaRPr>
          </a:p>
          <a:p>
            <a:pPr marL="457200" lvl="1" indent="0">
              <a:buNone/>
            </a:pPr>
            <a:r>
              <a:rPr lang="en-US" altLang="en-US" sz="2000" b="1" dirty="0">
                <a:solidFill>
                  <a:srgbClr val="FF0000"/>
                </a:solidFill>
              </a:rPr>
              <a:t>{Remember </a:t>
            </a:r>
            <a:r>
              <a:rPr lang="en-US" altLang="en-US" sz="2000" dirty="0">
                <a:solidFill>
                  <a:srgbClr val="FF0000"/>
                </a:solidFill>
              </a:rPr>
              <a:t>Gates shouldn't Delay or </a:t>
            </a:r>
            <a:r>
              <a:rPr lang="en-US" sz="2000" dirty="0">
                <a:solidFill>
                  <a:srgbClr val="FF0000"/>
                </a:solidFill>
              </a:rPr>
              <a:t>Trap children in a room</a:t>
            </a:r>
            <a:r>
              <a:rPr lang="en-US" sz="2000" b="1" dirty="0">
                <a:solidFill>
                  <a:srgbClr val="FF0000"/>
                </a:solidFill>
              </a:rPr>
              <a:t>}</a:t>
            </a:r>
            <a:endParaRPr lang="en-US" altLang="en-US" sz="2000" b="1" dirty="0">
              <a:solidFill>
                <a:srgbClr val="FF0000"/>
              </a:solidFill>
            </a:endParaRPr>
          </a:p>
        </p:txBody>
      </p:sp>
    </p:spTree>
    <p:extLst>
      <p:ext uri="{BB962C8B-B14F-4D97-AF65-F5344CB8AC3E}">
        <p14:creationId xmlns:p14="http://schemas.microsoft.com/office/powerpoint/2010/main" val="603164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2984-2F15-7C08-46EE-4196EF30A86F}"/>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FD62BCE-FD3E-108E-40CF-0FA3126EA14A}"/>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1BB3BFA1-4EE9-0A97-264D-D432A68CB562}"/>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playground gates and fences be locked with chains in less safe neighborhoods? Is it permitted after hours?</a:t>
            </a:r>
          </a:p>
          <a:p>
            <a:pPr eaLnBrk="1" hangingPunct="1"/>
            <a:r>
              <a:rPr lang="en-US" altLang="en-US" b="1" u="sng" dirty="0">
                <a:solidFill>
                  <a:srgbClr val="FF0000"/>
                </a:solidFill>
              </a:rPr>
              <a:t>Answer: </a:t>
            </a:r>
            <a:r>
              <a:rPr lang="en-US" dirty="0">
                <a:solidFill>
                  <a:srgbClr val="FF0000"/>
                </a:solidFill>
              </a:rPr>
              <a:t>During operating hours (children present)</a:t>
            </a:r>
          </a:p>
          <a:p>
            <a:pPr eaLnBrk="1" hangingPunct="1"/>
            <a:r>
              <a:rPr lang="en-US" b="1" dirty="0">
                <a:solidFill>
                  <a:srgbClr val="FF0000"/>
                </a:solidFill>
              </a:rPr>
              <a:t>Chains and locks on playground gates are generally </a:t>
            </a:r>
            <a:r>
              <a:rPr lang="en-US" b="1" i="1" dirty="0">
                <a:solidFill>
                  <a:srgbClr val="FF0000"/>
                </a:solidFill>
              </a:rPr>
              <a:t>not permitted</a:t>
            </a:r>
            <a:r>
              <a:rPr lang="en-US" dirty="0">
                <a:solidFill>
                  <a:srgbClr val="FF0000"/>
                </a:solidFill>
              </a:rPr>
              <a:t> if the gate is part of a </a:t>
            </a:r>
            <a:r>
              <a:rPr lang="en-US" b="1" dirty="0">
                <a:solidFill>
                  <a:srgbClr val="FF0000"/>
                </a:solidFill>
              </a:rPr>
              <a:t>required exit or egress path.</a:t>
            </a:r>
          </a:p>
          <a:p>
            <a:pPr eaLnBrk="1" hangingPunct="1"/>
            <a:r>
              <a:rPr lang="en-US" b="1" dirty="0">
                <a:solidFill>
                  <a:srgbClr val="FF0000"/>
                </a:solidFill>
              </a:rPr>
              <a:t>No key, tool, or special knowledge</a:t>
            </a:r>
            <a:r>
              <a:rPr lang="en-US" dirty="0">
                <a:solidFill>
                  <a:srgbClr val="FF0000"/>
                </a:solidFill>
              </a:rPr>
              <a:t> can be required to open them.</a:t>
            </a:r>
            <a:endParaRPr lang="en-US" altLang="en-US" b="1" u="sng" dirty="0">
              <a:solidFill>
                <a:srgbClr val="FF0000"/>
              </a:solidFill>
            </a:endParaRPr>
          </a:p>
        </p:txBody>
      </p:sp>
    </p:spTree>
    <p:extLst>
      <p:ext uri="{BB962C8B-B14F-4D97-AF65-F5344CB8AC3E}">
        <p14:creationId xmlns:p14="http://schemas.microsoft.com/office/powerpoint/2010/main" val="1429776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53492-E311-3B78-92EC-B36FEFCA8FB0}"/>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9F32477C-FD2E-879F-1E7B-C38C594180D6}"/>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F90784F8-009A-A910-E709-B465C01703FA}"/>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playground gates and fences be locked with chains in less safe neighborhoods? Is it permitted after hours?</a:t>
            </a:r>
          </a:p>
          <a:p>
            <a:pPr eaLnBrk="1" hangingPunct="1"/>
            <a:r>
              <a:rPr lang="en-US" altLang="en-US" b="1" u="sng" dirty="0">
                <a:solidFill>
                  <a:srgbClr val="FF0000"/>
                </a:solidFill>
              </a:rPr>
              <a:t>Answer (Continued):</a:t>
            </a:r>
            <a:endParaRPr lang="en-US" dirty="0">
              <a:solidFill>
                <a:srgbClr val="FF0000"/>
              </a:solidFill>
            </a:endParaRPr>
          </a:p>
          <a:p>
            <a:pPr eaLnBrk="1" hangingPunct="1"/>
            <a:r>
              <a:rPr lang="en-US" dirty="0">
                <a:solidFill>
                  <a:srgbClr val="FF0000"/>
                </a:solidFill>
              </a:rPr>
              <a:t>Egress must remain </a:t>
            </a:r>
            <a:r>
              <a:rPr lang="en-US" b="1" dirty="0">
                <a:solidFill>
                  <a:srgbClr val="FF0000"/>
                </a:solidFill>
              </a:rPr>
              <a:t>unobstructed at all times the building is occupied.</a:t>
            </a:r>
          </a:p>
          <a:p>
            <a:pPr eaLnBrk="1" hangingPunct="1"/>
            <a:r>
              <a:rPr lang="en-US" dirty="0">
                <a:solidFill>
                  <a:srgbClr val="FF0000"/>
                </a:solidFill>
              </a:rPr>
              <a:t>If the playground is part of the </a:t>
            </a:r>
            <a:r>
              <a:rPr lang="en-US" b="1" dirty="0">
                <a:solidFill>
                  <a:srgbClr val="FF0000"/>
                </a:solidFill>
              </a:rPr>
              <a:t>required exit discharge area for classrooms</a:t>
            </a:r>
            <a:r>
              <a:rPr lang="en-US" dirty="0">
                <a:solidFill>
                  <a:srgbClr val="FF0000"/>
                </a:solidFill>
              </a:rPr>
              <a:t>, then:</a:t>
            </a:r>
          </a:p>
          <a:p>
            <a:pPr lvl="1" eaLnBrk="1" hangingPunct="1"/>
            <a:r>
              <a:rPr lang="en-US" dirty="0"/>
              <a:t>❌ </a:t>
            </a:r>
            <a:r>
              <a:rPr lang="en-US" b="1" dirty="0"/>
              <a:t>Not allowed</a:t>
            </a:r>
          </a:p>
          <a:p>
            <a:pPr marL="0" indent="0" eaLnBrk="1" hangingPunct="1">
              <a:buNone/>
            </a:pPr>
            <a:r>
              <a:rPr lang="en-US" b="1" dirty="0">
                <a:solidFill>
                  <a:srgbClr val="FF0000"/>
                </a:solidFill>
              </a:rPr>
              <a:t>After hours (when the facility is closed)</a:t>
            </a:r>
            <a:endParaRPr lang="en-US" altLang="en-US" b="1" u="sng" dirty="0">
              <a:solidFill>
                <a:srgbClr val="FF0000"/>
              </a:solidFill>
            </a:endParaRPr>
          </a:p>
        </p:txBody>
      </p:sp>
    </p:spTree>
    <p:extLst>
      <p:ext uri="{BB962C8B-B14F-4D97-AF65-F5344CB8AC3E}">
        <p14:creationId xmlns:p14="http://schemas.microsoft.com/office/powerpoint/2010/main" val="229568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397079-8793-E8C4-B194-B9855CEC8437}"/>
              </a:ext>
            </a:extLst>
          </p:cNvPr>
          <p:cNvSpPr>
            <a:spLocks noGrp="1" noChangeArrowheads="1"/>
          </p:cNvSpPr>
          <p:nvPr>
            <p:ph type="title"/>
          </p:nvPr>
        </p:nvSpPr>
        <p:spPr>
          <a:xfrm>
            <a:off x="1063625" y="250825"/>
            <a:ext cx="8077200" cy="1016000"/>
          </a:xfrm>
        </p:spPr>
        <p:txBody>
          <a:bodyPr/>
          <a:lstStyle/>
          <a:p>
            <a:pPr eaLnBrk="1" hangingPunct="1">
              <a:defRPr/>
            </a:pPr>
            <a:r>
              <a:rPr lang="en-US" altLang="en-US" sz="4267" dirty="0">
                <a:cs typeface="Times New Roman" pitchFamily="18" charset="0"/>
              </a:rPr>
              <a:t> </a:t>
            </a:r>
            <a:r>
              <a:rPr lang="en-US" altLang="en-US" dirty="0">
                <a:cs typeface="Times New Roman" pitchFamily="18" charset="0"/>
              </a:rPr>
              <a:t>Accessible Entrance Requirements</a:t>
            </a:r>
          </a:p>
        </p:txBody>
      </p:sp>
      <p:sp>
        <p:nvSpPr>
          <p:cNvPr id="82947" name="Rectangle 3">
            <a:extLst>
              <a:ext uri="{FF2B5EF4-FFF2-40B4-BE49-F238E27FC236}">
                <a16:creationId xmlns:a16="http://schemas.microsoft.com/office/drawing/2014/main" id="{0AD0F557-BDCC-0A7F-DD4B-4A046C050FDF}"/>
              </a:ext>
            </a:extLst>
          </p:cNvPr>
          <p:cNvSpPr>
            <a:spLocks noGrp="1" noChangeArrowheads="1"/>
          </p:cNvSpPr>
          <p:nvPr>
            <p:ph type="body" idx="1"/>
          </p:nvPr>
        </p:nvSpPr>
        <p:spPr>
          <a:xfrm>
            <a:off x="446088" y="4978400"/>
            <a:ext cx="8531225" cy="1187450"/>
          </a:xfrm>
        </p:spPr>
        <p:txBody>
          <a:bodyPr/>
          <a:lstStyle/>
          <a:p>
            <a:pPr lvl="1" eaLnBrk="1" hangingPunct="1">
              <a:lnSpc>
                <a:spcPct val="90000"/>
              </a:lnSpc>
            </a:pPr>
            <a:r>
              <a:rPr lang="en-US" altLang="en-US"/>
              <a:t>Handrail extensions top and bottom of ramp within 27” of floor or ground surface</a:t>
            </a:r>
          </a:p>
          <a:p>
            <a:pPr lvl="1" eaLnBrk="1" hangingPunct="1">
              <a:lnSpc>
                <a:spcPct val="90000"/>
              </a:lnSpc>
            </a:pPr>
            <a:r>
              <a:rPr lang="en-US" altLang="en-US"/>
              <a:t>2” edge protection where drop-offs &gt; 1/2”</a:t>
            </a:r>
          </a:p>
        </p:txBody>
      </p:sp>
      <p:sp>
        <p:nvSpPr>
          <p:cNvPr id="61444" name="Rectangle 5">
            <a:extLst>
              <a:ext uri="{FF2B5EF4-FFF2-40B4-BE49-F238E27FC236}">
                <a16:creationId xmlns:a16="http://schemas.microsoft.com/office/drawing/2014/main" id="{B1791C65-8B40-ABBE-F909-ECFD417D2693}"/>
              </a:ext>
            </a:extLst>
          </p:cNvPr>
          <p:cNvSpPr>
            <a:spLocks noChangeArrowheads="1"/>
          </p:cNvSpPr>
          <p:nvPr/>
        </p:nvSpPr>
        <p:spPr bwMode="auto">
          <a:xfrm>
            <a:off x="1241425" y="1919288"/>
            <a:ext cx="7673975" cy="533400"/>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2"/>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Clr>
                <a:srgbClr val="FF0000"/>
              </a:buClr>
              <a:buSzTx/>
              <a:buFont typeface="Times" panose="02020603050405020304" pitchFamily="18" charset="0"/>
              <a:buChar char="•"/>
              <a:defRPr/>
            </a:pPr>
            <a:r>
              <a:rPr lang="en-US" altLang="en-US" sz="2844" dirty="0"/>
              <a:t>An accessible ramp requires:</a:t>
            </a:r>
          </a:p>
        </p:txBody>
      </p:sp>
      <p:pic>
        <p:nvPicPr>
          <p:cNvPr id="82949" name="Picture 8" descr="rampwheelchair.ramp.jpg                                        0022EA3C&#10;LWW's Disk                     7C25C52A:">
            <a:extLst>
              <a:ext uri="{FF2B5EF4-FFF2-40B4-BE49-F238E27FC236}">
                <a16:creationId xmlns:a16="http://schemas.microsoft.com/office/drawing/2014/main" id="{633908E7-FA85-86A0-EF1D-8A2978D2C33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2269"/>
          <a:stretch>
            <a:fillRect/>
          </a:stretch>
        </p:blipFill>
        <p:spPr bwMode="auto">
          <a:xfrm>
            <a:off x="4302125" y="2513013"/>
            <a:ext cx="362902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9">
            <a:extLst>
              <a:ext uri="{FF2B5EF4-FFF2-40B4-BE49-F238E27FC236}">
                <a16:creationId xmlns:a16="http://schemas.microsoft.com/office/drawing/2014/main" id="{7871236F-CE0E-4A2B-8B38-65F37A379E21}"/>
              </a:ext>
            </a:extLst>
          </p:cNvPr>
          <p:cNvSpPr txBox="1">
            <a:spLocks noChangeArrowheads="1"/>
          </p:cNvSpPr>
          <p:nvPr/>
        </p:nvSpPr>
        <p:spPr bwMode="auto">
          <a:xfrm>
            <a:off x="1241425" y="2740025"/>
            <a:ext cx="2257425" cy="2062163"/>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2"/>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2133" dirty="0">
                <a:latin typeface="Times" panose="02020603050405020304" pitchFamily="18" charset="0"/>
              </a:rPr>
              <a:t>Maximum 1:12 slopes with</a:t>
            </a:r>
            <a:r>
              <a:rPr lang="en-US" altLang="en-US" sz="1778" dirty="0">
                <a:latin typeface="Times" panose="02020603050405020304" pitchFamily="18" charset="0"/>
              </a:rPr>
              <a:t>  </a:t>
            </a:r>
            <a:r>
              <a:rPr lang="en-US" altLang="en-US" sz="2133" dirty="0">
                <a:latin typeface="Times" panose="02020603050405020304" pitchFamily="18" charset="0"/>
              </a:rPr>
              <a:t>minimum 4’-0” width between</a:t>
            </a:r>
            <a:r>
              <a:rPr lang="en-US" altLang="en-US" sz="1778" dirty="0">
                <a:latin typeface="Times" panose="02020603050405020304" pitchFamily="18" charset="0"/>
              </a:rPr>
              <a:t> </a:t>
            </a:r>
            <a:r>
              <a:rPr lang="en-US" altLang="en-US" sz="2133" dirty="0">
                <a:latin typeface="Times" panose="02020603050405020304" pitchFamily="18" charset="0"/>
              </a:rPr>
              <a:t>handrails on both sides</a:t>
            </a:r>
          </a:p>
        </p:txBody>
      </p:sp>
      <p:sp>
        <p:nvSpPr>
          <p:cNvPr id="82951" name="Slide Number Placeholder 1">
            <a:extLst>
              <a:ext uri="{FF2B5EF4-FFF2-40B4-BE49-F238E27FC236}">
                <a16:creationId xmlns:a16="http://schemas.microsoft.com/office/drawing/2014/main" id="{CCEAE825-FE4B-3C54-760A-64DA272006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F5C05888-8867-4C31-87CC-B0A338456BB5}" type="slidenum">
              <a:rPr lang="en-US" altLang="en-US" sz="1200" smtClean="0"/>
              <a:pPr>
                <a:spcBef>
                  <a:spcPct val="0"/>
                </a:spcBef>
                <a:buFontTx/>
                <a:buNone/>
              </a:pPr>
              <a:t>6</a:t>
            </a:fld>
            <a:endParaRPr lang="en-US" altLang="en-US" sz="120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BB851-15F9-F2EB-1E83-71B65A6A0E42}"/>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BCB406E2-D36E-74DA-0948-94C72703EE84}"/>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06BC8DAA-7BF6-6CE6-A86C-B0DDB5D29FE3}"/>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playground gates and fences be locked with chains in less safe neighborhoods? Is it permitted after hours?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b="1" u="sng" dirty="0">
                <a:solidFill>
                  <a:srgbClr val="FF0000"/>
                </a:solidFill>
              </a:rPr>
              <a:t>Answer (Continued): </a:t>
            </a:r>
            <a:r>
              <a:rPr kumimoji="0" lang="en-US" sz="2900" b="1" i="0" u="none" strike="noStrike" kern="1200" cap="none" spc="0" normalizeH="0" baseline="0" noProof="0" dirty="0">
                <a:ln>
                  <a:noFill/>
                </a:ln>
                <a:solidFill>
                  <a:srgbClr val="FF0000"/>
                </a:solidFill>
                <a:effectLst/>
                <a:uLnTx/>
                <a:uFillTx/>
                <a:latin typeface="Arial"/>
                <a:ea typeface="+mn-ea"/>
                <a:cs typeface="+mn-cs"/>
              </a:rPr>
              <a:t>After hours (when the facility is closed)</a:t>
            </a:r>
            <a:endParaRPr kumimoji="0" lang="en-US" altLang="en-US" sz="2900" b="1" i="0" u="sng" strike="noStrike" kern="1200" cap="none" spc="0" normalizeH="0" baseline="0" noProof="0" dirty="0">
              <a:ln>
                <a:noFill/>
              </a:ln>
              <a:solidFill>
                <a:srgbClr val="FF0000"/>
              </a:solidFill>
              <a:effectLst/>
              <a:uLnTx/>
              <a:uFillTx/>
              <a:latin typeface="Arial"/>
              <a:ea typeface="+mn-ea"/>
              <a:cs typeface="+mn-cs"/>
            </a:endParaRPr>
          </a:p>
          <a:p>
            <a:pPr eaLnBrk="1" hangingPunct="1"/>
            <a:r>
              <a:rPr lang="en-US" b="1" dirty="0">
                <a:solidFill>
                  <a:srgbClr val="FF0000"/>
                </a:solidFill>
              </a:rPr>
              <a:t>Yes — gates and fences may be chained and locked after hours</a:t>
            </a:r>
            <a:r>
              <a:rPr lang="en-US" dirty="0">
                <a:solidFill>
                  <a:srgbClr val="FF0000"/>
                </a:solidFill>
              </a:rPr>
              <a:t> if:</a:t>
            </a:r>
          </a:p>
          <a:p>
            <a:pPr lvl="1" eaLnBrk="1" hangingPunct="1"/>
            <a:r>
              <a:rPr lang="en-US" b="1" dirty="0">
                <a:solidFill>
                  <a:srgbClr val="FF0000"/>
                </a:solidFill>
              </a:rPr>
              <a:t>The building and playground are not occupied</a:t>
            </a:r>
            <a:r>
              <a:rPr lang="en-US" dirty="0">
                <a:solidFill>
                  <a:srgbClr val="FF0000"/>
                </a:solidFill>
              </a:rPr>
              <a:t>, and</a:t>
            </a:r>
            <a:r>
              <a:rPr lang="en-US" b="1" dirty="0">
                <a:solidFill>
                  <a:srgbClr val="FF0000"/>
                </a:solidFill>
              </a:rPr>
              <a:t>.</a:t>
            </a:r>
          </a:p>
          <a:p>
            <a:pPr lvl="1" eaLnBrk="1" hangingPunct="1"/>
            <a:r>
              <a:rPr lang="en-US" dirty="0">
                <a:solidFill>
                  <a:srgbClr val="FF0000"/>
                </a:solidFill>
              </a:rPr>
              <a:t>The locks are </a:t>
            </a:r>
            <a:r>
              <a:rPr lang="en-US" b="1" dirty="0">
                <a:solidFill>
                  <a:srgbClr val="FF0000"/>
                </a:solidFill>
              </a:rPr>
              <a:t>removed or unlocked before the center reopens.</a:t>
            </a:r>
          </a:p>
        </p:txBody>
      </p:sp>
    </p:spTree>
    <p:extLst>
      <p:ext uri="{BB962C8B-B14F-4D97-AF65-F5344CB8AC3E}">
        <p14:creationId xmlns:p14="http://schemas.microsoft.com/office/powerpoint/2010/main" val="237827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A9EF3-7F3C-7AEA-37F3-5420C21050FB}"/>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EC5F9A7-75D7-1969-F040-EDCDA0CBB308}"/>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C4D5AC9E-C033-1083-1B6B-852D81A63AE7}"/>
              </a:ext>
            </a:extLst>
          </p:cNvPr>
          <p:cNvSpPr>
            <a:spLocks noGrp="1" noChangeArrowheads="1"/>
          </p:cNvSpPr>
          <p:nvPr>
            <p:ph type="body" idx="1"/>
          </p:nvPr>
        </p:nvSpPr>
        <p:spPr>
          <a:xfrm>
            <a:off x="1166813" y="1371600"/>
            <a:ext cx="7826375" cy="5418138"/>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b="1" u="sng" dirty="0">
                <a:solidFill>
                  <a:srgbClr val="FF0000"/>
                </a:solidFill>
              </a:rPr>
              <a:t>Answer (End): </a:t>
            </a:r>
            <a:r>
              <a:rPr kumimoji="0" lang="en-US" sz="2900" b="1" i="0" u="none" strike="noStrike" kern="1200" cap="none" spc="0" normalizeH="0" baseline="0" noProof="0" dirty="0">
                <a:ln>
                  <a:noFill/>
                </a:ln>
                <a:solidFill>
                  <a:srgbClr val="000000"/>
                </a:solidFill>
                <a:effectLst/>
                <a:uLnTx/>
                <a:uFillTx/>
                <a:latin typeface="Arial"/>
                <a:ea typeface="+mn-ea"/>
                <a:cs typeface="+mn-cs"/>
              </a:rPr>
              <a:t>After hours (when the facility is closed)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lang="en-US" dirty="0"/>
              <a:t>✅ </a:t>
            </a:r>
            <a:r>
              <a:rPr lang="en-US" b="1" dirty="0"/>
              <a:t>Summary</a:t>
            </a:r>
            <a:endParaRPr kumimoji="0" lang="en-US" altLang="en-US" sz="2900" b="1" i="0" u="sng"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6F4A902D-6B7E-3654-FDF6-3C8E4855C953}"/>
              </a:ext>
            </a:extLst>
          </p:cNvPr>
          <p:cNvGraphicFramePr>
            <a:graphicFrameLocks noGrp="1"/>
          </p:cNvGraphicFramePr>
          <p:nvPr>
            <p:extLst>
              <p:ext uri="{D42A27DB-BD31-4B8C-83A1-F6EECF244321}">
                <p14:modId xmlns:p14="http://schemas.microsoft.com/office/powerpoint/2010/main" val="3650265712"/>
              </p:ext>
            </p:extLst>
          </p:nvPr>
        </p:nvGraphicFramePr>
        <p:xfrm>
          <a:off x="1166814" y="2971800"/>
          <a:ext cx="7826374" cy="2514600"/>
        </p:xfrm>
        <a:graphic>
          <a:graphicData uri="http://schemas.openxmlformats.org/drawingml/2006/table">
            <a:tbl>
              <a:tblPr/>
              <a:tblGrid>
                <a:gridCol w="3319047">
                  <a:extLst>
                    <a:ext uri="{9D8B030D-6E8A-4147-A177-3AD203B41FA5}">
                      <a16:colId xmlns:a16="http://schemas.microsoft.com/office/drawing/2014/main" val="2682041559"/>
                    </a:ext>
                  </a:extLst>
                </a:gridCol>
                <a:gridCol w="4507327">
                  <a:extLst>
                    <a:ext uri="{9D8B030D-6E8A-4147-A177-3AD203B41FA5}">
                      <a16:colId xmlns:a16="http://schemas.microsoft.com/office/drawing/2014/main" val="2870383929"/>
                    </a:ext>
                  </a:extLst>
                </a:gridCol>
              </a:tblGrid>
              <a:tr h="704088">
                <a:tc>
                  <a:txBody>
                    <a:bodyPr/>
                    <a:lstStyle/>
                    <a:p>
                      <a:pPr>
                        <a:buNone/>
                      </a:pPr>
                      <a:r>
                        <a:rPr lang="en-US" sz="1800" b="1" u="dotted" baseline="0" dirty="0"/>
                        <a:t>Situation</a:t>
                      </a:r>
                    </a:p>
                  </a:txBody>
                  <a:tcPr anchor="ctr">
                    <a:lnL>
                      <a:noFill/>
                    </a:lnL>
                    <a:lnR>
                      <a:noFill/>
                    </a:lnR>
                    <a:lnT>
                      <a:noFill/>
                    </a:lnT>
                    <a:lnB>
                      <a:noFill/>
                    </a:lnB>
                    <a:noFill/>
                  </a:tcPr>
                </a:tc>
                <a:tc>
                  <a:txBody>
                    <a:bodyPr/>
                    <a:lstStyle/>
                    <a:p>
                      <a:pPr>
                        <a:buNone/>
                      </a:pPr>
                      <a:r>
                        <a:rPr lang="en-US" sz="1800" b="1" u="dotted" baseline="0" dirty="0"/>
                        <a:t>Chains / Padlocks on Playground Gates</a:t>
                      </a:r>
                    </a:p>
                  </a:txBody>
                  <a:tcPr anchor="ctr">
                    <a:lnL>
                      <a:noFill/>
                    </a:lnL>
                    <a:lnR>
                      <a:noFill/>
                    </a:lnR>
                    <a:lnT>
                      <a:noFill/>
                    </a:lnT>
                    <a:lnB>
                      <a:noFill/>
                    </a:lnB>
                    <a:noFill/>
                  </a:tcPr>
                </a:tc>
                <a:extLst>
                  <a:ext uri="{0D108BD9-81ED-4DB2-BD59-A6C34878D82A}">
                    <a16:rowId xmlns:a16="http://schemas.microsoft.com/office/drawing/2014/main" val="1585056157"/>
                  </a:ext>
                </a:extLst>
              </a:tr>
              <a:tr h="704088">
                <a:tc>
                  <a:txBody>
                    <a:bodyPr/>
                    <a:lstStyle/>
                    <a:p>
                      <a:pPr>
                        <a:buNone/>
                      </a:pPr>
                      <a:r>
                        <a:rPr lang="en-US" sz="1800"/>
                        <a:t>During operating hours</a:t>
                      </a:r>
                    </a:p>
                  </a:txBody>
                  <a:tcPr anchor="ctr">
                    <a:lnL>
                      <a:noFill/>
                    </a:lnL>
                    <a:lnR>
                      <a:noFill/>
                    </a:lnR>
                    <a:lnT>
                      <a:noFill/>
                    </a:lnT>
                    <a:lnB>
                      <a:noFill/>
                    </a:lnB>
                    <a:noFill/>
                  </a:tcPr>
                </a:tc>
                <a:tc>
                  <a:txBody>
                    <a:bodyPr/>
                    <a:lstStyle/>
                    <a:p>
                      <a:pPr>
                        <a:buNone/>
                      </a:pPr>
                      <a:r>
                        <a:rPr lang="en-US" sz="1800" dirty="0"/>
                        <a:t>❌ Not permitted if gate is part of required egress</a:t>
                      </a:r>
                    </a:p>
                  </a:txBody>
                  <a:tcPr anchor="ctr">
                    <a:lnL>
                      <a:noFill/>
                    </a:lnL>
                    <a:lnR>
                      <a:noFill/>
                    </a:lnR>
                    <a:lnT>
                      <a:noFill/>
                    </a:lnT>
                    <a:lnB>
                      <a:noFill/>
                    </a:lnB>
                    <a:noFill/>
                  </a:tcPr>
                </a:tc>
                <a:extLst>
                  <a:ext uri="{0D108BD9-81ED-4DB2-BD59-A6C34878D82A}">
                    <a16:rowId xmlns:a16="http://schemas.microsoft.com/office/drawing/2014/main" val="636457514"/>
                  </a:ext>
                </a:extLst>
              </a:tr>
              <a:tr h="704088">
                <a:tc>
                  <a:txBody>
                    <a:bodyPr/>
                    <a:lstStyle/>
                    <a:p>
                      <a:pPr>
                        <a:buNone/>
                      </a:pPr>
                      <a:r>
                        <a:rPr lang="en-US" sz="1800"/>
                        <a:t>During operating hours (non-egress gate)</a:t>
                      </a:r>
                    </a:p>
                  </a:txBody>
                  <a:tcPr anchor="ctr">
                    <a:lnL>
                      <a:noFill/>
                    </a:lnL>
                    <a:lnR>
                      <a:noFill/>
                    </a:lnR>
                    <a:lnT>
                      <a:noFill/>
                    </a:lnT>
                    <a:lnB>
                      <a:noFill/>
                    </a:lnB>
                    <a:noFill/>
                  </a:tcPr>
                </a:tc>
                <a:tc>
                  <a:txBody>
                    <a:bodyPr/>
                    <a:lstStyle/>
                    <a:p>
                      <a:pPr>
                        <a:buNone/>
                      </a:pPr>
                      <a:r>
                        <a:rPr lang="en-US" sz="1800"/>
                        <a:t>⚠️ Usually discouraged and may be rejected</a:t>
                      </a:r>
                    </a:p>
                  </a:txBody>
                  <a:tcPr anchor="ctr">
                    <a:lnL>
                      <a:noFill/>
                    </a:lnL>
                    <a:lnR>
                      <a:noFill/>
                    </a:lnR>
                    <a:lnT>
                      <a:noFill/>
                    </a:lnT>
                    <a:lnB>
                      <a:noFill/>
                    </a:lnB>
                    <a:noFill/>
                  </a:tcPr>
                </a:tc>
                <a:extLst>
                  <a:ext uri="{0D108BD9-81ED-4DB2-BD59-A6C34878D82A}">
                    <a16:rowId xmlns:a16="http://schemas.microsoft.com/office/drawing/2014/main" val="1959009634"/>
                  </a:ext>
                </a:extLst>
              </a:tr>
              <a:tr h="402336">
                <a:tc>
                  <a:txBody>
                    <a:bodyPr/>
                    <a:lstStyle/>
                    <a:p>
                      <a:pPr>
                        <a:buNone/>
                      </a:pPr>
                      <a:r>
                        <a:rPr lang="en-US" sz="1800"/>
                        <a:t>After hours (facility closed)</a:t>
                      </a:r>
                    </a:p>
                  </a:txBody>
                  <a:tcPr anchor="ctr">
                    <a:lnL>
                      <a:noFill/>
                    </a:lnL>
                    <a:lnR>
                      <a:noFill/>
                    </a:lnR>
                    <a:lnT>
                      <a:noFill/>
                    </a:lnT>
                    <a:lnB>
                      <a:noFill/>
                    </a:lnB>
                    <a:noFill/>
                  </a:tcPr>
                </a:tc>
                <a:tc>
                  <a:txBody>
                    <a:bodyPr/>
                    <a:lstStyle/>
                    <a:p>
                      <a:pPr>
                        <a:buNone/>
                      </a:pPr>
                      <a:r>
                        <a:rPr lang="en-US" sz="1800" dirty="0"/>
                        <a:t>✅ Permitted</a:t>
                      </a:r>
                    </a:p>
                  </a:txBody>
                  <a:tcPr anchor="ctr">
                    <a:lnL>
                      <a:noFill/>
                    </a:lnL>
                    <a:lnR>
                      <a:noFill/>
                    </a:lnR>
                    <a:lnT>
                      <a:noFill/>
                    </a:lnT>
                    <a:lnB>
                      <a:noFill/>
                    </a:lnB>
                    <a:noFill/>
                  </a:tcPr>
                </a:tc>
                <a:extLst>
                  <a:ext uri="{0D108BD9-81ED-4DB2-BD59-A6C34878D82A}">
                    <a16:rowId xmlns:a16="http://schemas.microsoft.com/office/drawing/2014/main" val="929246929"/>
                  </a:ext>
                </a:extLst>
              </a:tr>
            </a:tbl>
          </a:graphicData>
        </a:graphic>
      </p:graphicFrame>
    </p:spTree>
    <p:extLst>
      <p:ext uri="{BB962C8B-B14F-4D97-AF65-F5344CB8AC3E}">
        <p14:creationId xmlns:p14="http://schemas.microsoft.com/office/powerpoint/2010/main" val="1357152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5D91-C582-7378-C732-27C8D9646489}"/>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4850DD21-A286-327B-5BD4-B38600CEF1BF}"/>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10FA641B-CC78-F041-70CC-1075C126A57B}"/>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Refrigerators plugged into classrooms  for childcare and schools were observed plugged into surge protectors and extension cords. We were told that they had to be plugged directly into the wall. Is this accurate? </a:t>
            </a:r>
          </a:p>
          <a:p>
            <a:pPr eaLnBrk="1" hangingPunct="1"/>
            <a:r>
              <a:rPr lang="en-US" altLang="en-US" b="1" u="sng" dirty="0">
                <a:solidFill>
                  <a:srgbClr val="FF0000"/>
                </a:solidFill>
              </a:rPr>
              <a:t>Answer:</a:t>
            </a:r>
            <a:r>
              <a:rPr lang="en-US" altLang="en-US" dirty="0">
                <a:solidFill>
                  <a:srgbClr val="FF0000"/>
                </a:solidFill>
              </a:rPr>
              <a:t> U</a:t>
            </a:r>
            <a:r>
              <a:rPr lang="en-US" dirty="0">
                <a:solidFill>
                  <a:srgbClr val="FF0000"/>
                </a:solidFill>
              </a:rPr>
              <a:t>nder the </a:t>
            </a:r>
            <a:r>
              <a:rPr lang="en-US" b="1" dirty="0">
                <a:solidFill>
                  <a:srgbClr val="FF0000"/>
                </a:solidFill>
              </a:rPr>
              <a:t>2018 NC Building Code</a:t>
            </a:r>
            <a:r>
              <a:rPr lang="en-US" dirty="0">
                <a:solidFill>
                  <a:srgbClr val="FF0000"/>
                </a:solidFill>
              </a:rPr>
              <a:t>, </a:t>
            </a:r>
            <a:r>
              <a:rPr lang="en-US" b="1" dirty="0">
                <a:solidFill>
                  <a:srgbClr val="FF0000"/>
                </a:solidFill>
              </a:rPr>
              <a:t>2018 NC Fire Prevention Code</a:t>
            </a:r>
            <a:r>
              <a:rPr lang="en-US" dirty="0">
                <a:solidFill>
                  <a:srgbClr val="FF0000"/>
                </a:solidFill>
              </a:rPr>
              <a:t>, and </a:t>
            </a:r>
            <a:r>
              <a:rPr lang="en-US" b="1" dirty="0">
                <a:solidFill>
                  <a:srgbClr val="FF0000"/>
                </a:solidFill>
              </a:rPr>
              <a:t>2018 NC Electrical Code (Article 400.8) </a:t>
            </a:r>
            <a:r>
              <a:rPr lang="en-US" dirty="0">
                <a:solidFill>
                  <a:srgbClr val="FF0000"/>
                </a:solidFill>
              </a:rPr>
              <a:t>, the combined effect of the rules is:</a:t>
            </a:r>
            <a:endParaRPr lang="en-US" altLang="en-US" b="1" u="sng" dirty="0">
              <a:solidFill>
                <a:srgbClr val="FF0000"/>
              </a:solidFill>
            </a:endParaRPr>
          </a:p>
        </p:txBody>
      </p:sp>
    </p:spTree>
    <p:extLst>
      <p:ext uri="{BB962C8B-B14F-4D97-AF65-F5344CB8AC3E}">
        <p14:creationId xmlns:p14="http://schemas.microsoft.com/office/powerpoint/2010/main" val="4016821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BC239-9C0C-E931-4AEA-FD47220ACA67}"/>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BA9C2770-69B1-5448-4471-AB5E22D37D29}"/>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385B118B-79C5-E627-34A1-537C17520CDD}"/>
              </a:ext>
            </a:extLst>
          </p:cNvPr>
          <p:cNvSpPr>
            <a:spLocks noGrp="1" noChangeArrowheads="1"/>
          </p:cNvSpPr>
          <p:nvPr>
            <p:ph type="body" idx="1"/>
          </p:nvPr>
        </p:nvSpPr>
        <p:spPr>
          <a:xfrm>
            <a:off x="1166813" y="1371600"/>
            <a:ext cx="7826375" cy="5418138"/>
          </a:xfrm>
        </p:spPr>
        <p:txBody>
          <a:bodyPr/>
          <a:lstStyle/>
          <a:p>
            <a:pPr eaLnBrk="1" hangingPunct="1"/>
            <a:r>
              <a:rPr lang="en-US" altLang="en-US" b="1" u="sng" dirty="0">
                <a:solidFill>
                  <a:srgbClr val="FF0000"/>
                </a:solidFill>
              </a:rPr>
              <a:t>Answer (Continued-End):</a:t>
            </a:r>
            <a:r>
              <a:rPr lang="en-US" altLang="en-US" dirty="0">
                <a:solidFill>
                  <a:srgbClr val="FF0000"/>
                </a:solidFill>
              </a:rPr>
              <a:t> </a:t>
            </a:r>
          </a:p>
          <a:p>
            <a:pPr eaLnBrk="1" hangingPunct="1"/>
            <a:r>
              <a:rPr lang="en-US" b="1" dirty="0">
                <a:solidFill>
                  <a:srgbClr val="FF0000"/>
                </a:solidFill>
              </a:rPr>
              <a:t>Refrigerators</a:t>
            </a:r>
            <a:r>
              <a:rPr lang="en-US" dirty="0">
                <a:solidFill>
                  <a:srgbClr val="FF0000"/>
                </a:solidFill>
              </a:rPr>
              <a:t> — including </a:t>
            </a:r>
            <a:r>
              <a:rPr lang="en-US" b="1" dirty="0">
                <a:solidFill>
                  <a:srgbClr val="FF0000"/>
                </a:solidFill>
              </a:rPr>
              <a:t>portable ones </a:t>
            </a:r>
            <a:r>
              <a:rPr lang="en-US" dirty="0">
                <a:solidFill>
                  <a:srgbClr val="FF0000"/>
                </a:solidFill>
              </a:rPr>
              <a:t>— must be </a:t>
            </a:r>
            <a:r>
              <a:rPr lang="en-US" u="dash" dirty="0">
                <a:solidFill>
                  <a:srgbClr val="FF0000"/>
                </a:solidFill>
              </a:rPr>
              <a:t>plugged directly into a wall outlet</a:t>
            </a:r>
          </a:p>
          <a:p>
            <a:pPr lvl="1" eaLnBrk="1" hangingPunct="1"/>
            <a:r>
              <a:rPr lang="en-US" dirty="0">
                <a:solidFill>
                  <a:srgbClr val="FF0000"/>
                </a:solidFill>
              </a:rPr>
              <a:t>They </a:t>
            </a:r>
            <a:r>
              <a:rPr lang="en-US" b="1" dirty="0">
                <a:solidFill>
                  <a:srgbClr val="FF0000"/>
                </a:solidFill>
              </a:rPr>
              <a:t>cannot</a:t>
            </a:r>
            <a:r>
              <a:rPr lang="en-US" dirty="0">
                <a:solidFill>
                  <a:srgbClr val="FF0000"/>
                </a:solidFill>
              </a:rPr>
              <a:t> be connected to:</a:t>
            </a:r>
          </a:p>
          <a:p>
            <a:pPr lvl="2" eaLnBrk="1" hangingPunct="1"/>
            <a:r>
              <a:rPr lang="en-US" dirty="0">
                <a:solidFill>
                  <a:srgbClr val="FF0000"/>
                </a:solidFill>
              </a:rPr>
              <a:t>❌ Extension cords</a:t>
            </a:r>
          </a:p>
          <a:p>
            <a:pPr lvl="2" eaLnBrk="1" hangingPunct="1"/>
            <a:r>
              <a:rPr lang="en-US" dirty="0">
                <a:solidFill>
                  <a:srgbClr val="FF0000"/>
                </a:solidFill>
              </a:rPr>
              <a:t>❌ Surge protectors</a:t>
            </a:r>
          </a:p>
          <a:p>
            <a:pPr lvl="2" eaLnBrk="1" hangingPunct="1"/>
            <a:r>
              <a:rPr lang="en-US" dirty="0">
                <a:solidFill>
                  <a:srgbClr val="FF0000"/>
                </a:solidFill>
              </a:rPr>
              <a:t>❌ Power strips</a:t>
            </a:r>
          </a:p>
          <a:p>
            <a:pPr lvl="2" eaLnBrk="1" hangingPunct="1"/>
            <a:r>
              <a:rPr lang="en-US" dirty="0">
                <a:solidFill>
                  <a:srgbClr val="FF0000"/>
                </a:solidFill>
              </a:rPr>
              <a:t>❌ Daisy‑chained cords or taps</a:t>
            </a:r>
          </a:p>
          <a:p>
            <a:pPr eaLnBrk="1" hangingPunct="1"/>
            <a:r>
              <a:rPr lang="en-US" dirty="0">
                <a:solidFill>
                  <a:srgbClr val="FF0000"/>
                </a:solidFill>
              </a:rPr>
              <a:t>This is because they are </a:t>
            </a:r>
            <a:r>
              <a:rPr lang="en-US" b="1" dirty="0">
                <a:solidFill>
                  <a:srgbClr val="FF0000"/>
                </a:solidFill>
              </a:rPr>
              <a:t>not portable appliances</a:t>
            </a:r>
            <a:r>
              <a:rPr lang="en-US" dirty="0">
                <a:solidFill>
                  <a:srgbClr val="FF0000"/>
                </a:solidFill>
              </a:rPr>
              <a:t> and require </a:t>
            </a:r>
            <a:r>
              <a:rPr lang="en-US" b="1" dirty="0">
                <a:solidFill>
                  <a:srgbClr val="FF0000"/>
                </a:solidFill>
              </a:rPr>
              <a:t>permanent wiring and a dedicated receptacle.</a:t>
            </a:r>
            <a:endParaRPr lang="en-US" altLang="en-US" b="1" u="sng" dirty="0">
              <a:solidFill>
                <a:srgbClr val="FF0000"/>
              </a:solidFill>
            </a:endParaRPr>
          </a:p>
        </p:txBody>
      </p:sp>
    </p:spTree>
    <p:extLst>
      <p:ext uri="{BB962C8B-B14F-4D97-AF65-F5344CB8AC3E}">
        <p14:creationId xmlns:p14="http://schemas.microsoft.com/office/powerpoint/2010/main" val="1254809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E9CD-82BD-8A4C-15C5-997B7BF98522}"/>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A08F3D73-8DD8-C638-66D2-663F0B903307}"/>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01169289-6C31-BDCA-8B49-748907FCD102}"/>
              </a:ext>
            </a:extLst>
          </p:cNvPr>
          <p:cNvSpPr>
            <a:spLocks noGrp="1" noChangeArrowheads="1"/>
          </p:cNvSpPr>
          <p:nvPr>
            <p:ph type="body" idx="1"/>
          </p:nvPr>
        </p:nvSpPr>
        <p:spPr>
          <a:xfrm>
            <a:off x="1166813" y="1272485"/>
            <a:ext cx="7826375" cy="5418138"/>
          </a:xfrm>
        </p:spPr>
        <p:txBody>
          <a:bodyPr/>
          <a:lstStyle/>
          <a:p>
            <a:r>
              <a:rPr lang="en-US" altLang="en-US" b="1" u="sng" dirty="0"/>
              <a:t>Question: </a:t>
            </a:r>
            <a:r>
              <a:rPr lang="en-US" dirty="0"/>
              <a:t>Can you discuss what determines if a hand sink is outside of the restroom versus inside the bathroom? What are the # of hand sinks and location based on as it relates to the number of toilets/occupants?  </a:t>
            </a:r>
          </a:p>
          <a:p>
            <a:r>
              <a:rPr lang="en-US" b="1" u="sng" dirty="0">
                <a:solidFill>
                  <a:srgbClr val="FF0000"/>
                </a:solidFill>
              </a:rPr>
              <a:t>Answer: </a:t>
            </a:r>
            <a:r>
              <a:rPr lang="en-US" dirty="0">
                <a:solidFill>
                  <a:srgbClr val="FF0000"/>
                </a:solidFill>
              </a:rPr>
              <a:t>This is a design preference between the designer and the owner, and it is permitted as long as it meets the parameters outlined in Chapter 4 of the 2018 North Carolina Plumbing Code.</a:t>
            </a:r>
          </a:p>
          <a:p>
            <a:pPr eaLnBrk="1" hangingPunct="1"/>
            <a:endParaRPr lang="en-US" altLang="en-US" dirty="0">
              <a:solidFill>
                <a:srgbClr val="FF0000"/>
              </a:solidFill>
            </a:endParaRPr>
          </a:p>
        </p:txBody>
      </p:sp>
    </p:spTree>
    <p:extLst>
      <p:ext uri="{BB962C8B-B14F-4D97-AF65-F5344CB8AC3E}">
        <p14:creationId xmlns:p14="http://schemas.microsoft.com/office/powerpoint/2010/main" val="3766529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60DD-84A5-2130-6B1E-7DDB48D05EE5}"/>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1D5DBBC5-BB68-4525-37D2-91684E3058E0}"/>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7728A969-0C7A-6517-1EBF-9BF12C3C95E9}"/>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Discuss diaper changing  table locations that may block egress leading to an outside door in classrooms.  Is there a minimum footage requirement  to not block that door?</a:t>
            </a:r>
          </a:p>
          <a:p>
            <a:pPr eaLnBrk="1" hangingPunct="1"/>
            <a:r>
              <a:rPr lang="en-US" altLang="en-US" b="1" u="sng" dirty="0">
                <a:solidFill>
                  <a:srgbClr val="FF0000"/>
                </a:solidFill>
              </a:rPr>
              <a:t>Answer:</a:t>
            </a:r>
            <a:r>
              <a:rPr lang="en-US" altLang="en-US" dirty="0">
                <a:solidFill>
                  <a:srgbClr val="FF0000"/>
                </a:solidFill>
              </a:rPr>
              <a:t> </a:t>
            </a:r>
            <a:r>
              <a:rPr lang="en-US" dirty="0">
                <a:solidFill>
                  <a:srgbClr val="FF0000"/>
                </a:solidFill>
              </a:rPr>
              <a:t>No — the 2018 North Carolina Building Code does </a:t>
            </a:r>
            <a:r>
              <a:rPr lang="en-US" i="1" dirty="0">
                <a:solidFill>
                  <a:srgbClr val="FF0000"/>
                </a:solidFill>
              </a:rPr>
              <a:t>not</a:t>
            </a:r>
            <a:r>
              <a:rPr lang="en-US" dirty="0">
                <a:solidFill>
                  <a:srgbClr val="FF0000"/>
                </a:solidFill>
              </a:rPr>
              <a:t> specify a minimum footage requirement for how far a diaper‑changing table must be from an egress door.</a:t>
            </a:r>
            <a:endParaRPr lang="en-US" altLang="en-US" dirty="0">
              <a:solidFill>
                <a:srgbClr val="FF0000"/>
              </a:solidFill>
            </a:endParaRPr>
          </a:p>
        </p:txBody>
      </p:sp>
    </p:spTree>
    <p:extLst>
      <p:ext uri="{BB962C8B-B14F-4D97-AF65-F5344CB8AC3E}">
        <p14:creationId xmlns:p14="http://schemas.microsoft.com/office/powerpoint/2010/main" val="1874589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C844-47FC-FD8F-397F-11BB76267315}"/>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8A23BB34-3187-AD2C-7299-AFF7D4AD2C16}"/>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F41D6158-51CF-7796-8450-5282DD074DF3}"/>
              </a:ext>
            </a:extLst>
          </p:cNvPr>
          <p:cNvSpPr>
            <a:spLocks noGrp="1" noChangeArrowheads="1"/>
          </p:cNvSpPr>
          <p:nvPr>
            <p:ph type="body" idx="1"/>
          </p:nvPr>
        </p:nvSpPr>
        <p:spPr>
          <a:xfrm>
            <a:off x="1166813" y="1371600"/>
            <a:ext cx="7826375" cy="5418138"/>
          </a:xfrm>
        </p:spPr>
        <p:txBody>
          <a:bodyPr/>
          <a:lstStyle/>
          <a:p>
            <a:pPr eaLnBrk="1" hangingPunct="1"/>
            <a:r>
              <a:rPr lang="en-US" altLang="en-US" b="1" u="sng" dirty="0">
                <a:solidFill>
                  <a:srgbClr val="FF0000"/>
                </a:solidFill>
              </a:rPr>
              <a:t>Answer (Continued):</a:t>
            </a:r>
            <a:r>
              <a:rPr lang="en-US" altLang="en-US" dirty="0">
                <a:solidFill>
                  <a:srgbClr val="FF0000"/>
                </a:solidFill>
              </a:rPr>
              <a:t> </a:t>
            </a:r>
            <a:r>
              <a:rPr lang="en-US" dirty="0">
                <a:solidFill>
                  <a:srgbClr val="FF0000"/>
                </a:solidFill>
              </a:rPr>
              <a:t>Because the code does </a:t>
            </a:r>
            <a:r>
              <a:rPr lang="en-US" b="1" dirty="0">
                <a:solidFill>
                  <a:srgbClr val="FF0000"/>
                </a:solidFill>
              </a:rPr>
              <a:t>not</a:t>
            </a:r>
            <a:r>
              <a:rPr lang="en-US" dirty="0">
                <a:solidFill>
                  <a:srgbClr val="FF0000"/>
                </a:solidFill>
              </a:rPr>
              <a:t> give a specific measurement, inspectors evaluate the setup using these criteria:</a:t>
            </a:r>
          </a:p>
          <a:p>
            <a:pPr eaLnBrk="1" hangingPunct="1"/>
            <a:r>
              <a:rPr lang="en-US" dirty="0">
                <a:solidFill>
                  <a:srgbClr val="7030A0"/>
                </a:solidFill>
              </a:rPr>
              <a:t>✔</a:t>
            </a:r>
            <a:r>
              <a:rPr lang="en-US" dirty="0"/>
              <a:t> Allowed </a:t>
            </a:r>
            <a:r>
              <a:rPr lang="en-US" b="1" dirty="0">
                <a:highlight>
                  <a:srgbClr val="FFFF00"/>
                </a:highlight>
              </a:rPr>
              <a:t>if</a:t>
            </a:r>
            <a:r>
              <a:rPr lang="en-US" b="1" dirty="0"/>
              <a:t>:</a:t>
            </a:r>
          </a:p>
          <a:p>
            <a:pPr lvl="1" eaLnBrk="1" hangingPunct="1"/>
            <a:r>
              <a:rPr lang="en-US" dirty="0">
                <a:solidFill>
                  <a:srgbClr val="FF0000"/>
                </a:solidFill>
              </a:rPr>
              <a:t>The changing table </a:t>
            </a:r>
            <a:r>
              <a:rPr lang="en-US" b="1" dirty="0">
                <a:solidFill>
                  <a:srgbClr val="FF0000"/>
                </a:solidFill>
              </a:rPr>
              <a:t>does not reduce</a:t>
            </a:r>
            <a:r>
              <a:rPr lang="en-US" dirty="0">
                <a:solidFill>
                  <a:srgbClr val="FF0000"/>
                </a:solidFill>
              </a:rPr>
              <a:t> the required egress width (typically 36 inches).</a:t>
            </a:r>
          </a:p>
          <a:p>
            <a:pPr lvl="1" eaLnBrk="1" hangingPunct="1"/>
            <a:r>
              <a:rPr lang="en-US" dirty="0">
                <a:solidFill>
                  <a:srgbClr val="FF0000"/>
                </a:solidFill>
              </a:rPr>
              <a:t>It </a:t>
            </a:r>
            <a:r>
              <a:rPr lang="en-US" b="1" dirty="0">
                <a:solidFill>
                  <a:srgbClr val="FF0000"/>
                </a:solidFill>
              </a:rPr>
              <a:t>does not block</a:t>
            </a:r>
            <a:r>
              <a:rPr lang="en-US" dirty="0">
                <a:solidFill>
                  <a:srgbClr val="FF0000"/>
                </a:solidFill>
              </a:rPr>
              <a:t> the door swing.</a:t>
            </a:r>
          </a:p>
          <a:p>
            <a:pPr lvl="1" eaLnBrk="1" hangingPunct="1"/>
            <a:r>
              <a:rPr lang="en-US" dirty="0">
                <a:solidFill>
                  <a:srgbClr val="FF0000"/>
                </a:solidFill>
              </a:rPr>
              <a:t>It </a:t>
            </a:r>
            <a:r>
              <a:rPr lang="en-US" b="1" dirty="0">
                <a:solidFill>
                  <a:srgbClr val="FF0000"/>
                </a:solidFill>
              </a:rPr>
              <a:t>does not obstruct</a:t>
            </a:r>
            <a:r>
              <a:rPr lang="en-US" dirty="0">
                <a:solidFill>
                  <a:srgbClr val="FF0000"/>
                </a:solidFill>
              </a:rPr>
              <a:t> the path to the exit discharge.</a:t>
            </a:r>
          </a:p>
          <a:p>
            <a:pPr lvl="1" eaLnBrk="1" hangingPunct="1"/>
            <a:r>
              <a:rPr lang="en-US" dirty="0">
                <a:solidFill>
                  <a:srgbClr val="FF0000"/>
                </a:solidFill>
              </a:rPr>
              <a:t>It </a:t>
            </a:r>
            <a:r>
              <a:rPr lang="en-US" b="1" dirty="0">
                <a:solidFill>
                  <a:srgbClr val="FF0000"/>
                </a:solidFill>
              </a:rPr>
              <a:t>does not create a pinch point</a:t>
            </a:r>
            <a:r>
              <a:rPr lang="en-US" dirty="0">
                <a:solidFill>
                  <a:srgbClr val="FF0000"/>
                </a:solidFill>
              </a:rPr>
              <a:t> or bottleneck.</a:t>
            </a:r>
            <a:endParaRPr lang="en-US" altLang="en-US" dirty="0">
              <a:solidFill>
                <a:srgbClr val="FF0000"/>
              </a:solidFill>
            </a:endParaRPr>
          </a:p>
        </p:txBody>
      </p:sp>
    </p:spTree>
    <p:extLst>
      <p:ext uri="{BB962C8B-B14F-4D97-AF65-F5344CB8AC3E}">
        <p14:creationId xmlns:p14="http://schemas.microsoft.com/office/powerpoint/2010/main" val="157582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2F9B-A1C5-64DD-73EA-8874E7779B03}"/>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B20F1948-997D-04C1-2853-63A27A3644FB}"/>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C9F673B5-E23C-4156-0DB3-3D368C9A8313}"/>
              </a:ext>
            </a:extLst>
          </p:cNvPr>
          <p:cNvSpPr>
            <a:spLocks noGrp="1" noChangeArrowheads="1"/>
          </p:cNvSpPr>
          <p:nvPr>
            <p:ph type="body" idx="1"/>
          </p:nvPr>
        </p:nvSpPr>
        <p:spPr>
          <a:xfrm>
            <a:off x="1166813" y="1371600"/>
            <a:ext cx="7826375" cy="5418138"/>
          </a:xfrm>
        </p:spPr>
        <p:txBody>
          <a:bodyPr/>
          <a:lstStyle/>
          <a:p>
            <a:pPr eaLnBrk="1" hangingPunct="1"/>
            <a:r>
              <a:rPr lang="en-US" altLang="en-US" b="1" u="sng" dirty="0">
                <a:solidFill>
                  <a:srgbClr val="FF0000"/>
                </a:solidFill>
              </a:rPr>
              <a:t>Answer (Continued):</a:t>
            </a:r>
            <a:r>
              <a:rPr lang="en-US" altLang="en-US" dirty="0">
                <a:solidFill>
                  <a:srgbClr val="FF0000"/>
                </a:solidFill>
              </a:rPr>
              <a:t> </a:t>
            </a:r>
            <a:r>
              <a:rPr lang="en-US" dirty="0">
                <a:solidFill>
                  <a:srgbClr val="FF0000"/>
                </a:solidFill>
              </a:rPr>
              <a:t>Because the code does </a:t>
            </a:r>
            <a:r>
              <a:rPr lang="en-US" b="1" dirty="0">
                <a:solidFill>
                  <a:srgbClr val="FF0000"/>
                </a:solidFill>
              </a:rPr>
              <a:t>not</a:t>
            </a:r>
            <a:r>
              <a:rPr lang="en-US" dirty="0">
                <a:solidFill>
                  <a:srgbClr val="FF0000"/>
                </a:solidFill>
              </a:rPr>
              <a:t> give a specific measurement, inspectors evaluate the setup using these criteria:</a:t>
            </a:r>
          </a:p>
          <a:p>
            <a:pPr eaLnBrk="1" hangingPunct="1"/>
            <a:r>
              <a:rPr lang="en-US" dirty="0"/>
              <a:t>❌ </a:t>
            </a:r>
            <a:r>
              <a:rPr lang="en-US" dirty="0">
                <a:solidFill>
                  <a:srgbClr val="FF0000"/>
                </a:solidFill>
              </a:rPr>
              <a:t>Not allowed </a:t>
            </a:r>
            <a:r>
              <a:rPr lang="en-US" b="1" dirty="0">
                <a:solidFill>
                  <a:srgbClr val="FF0000"/>
                </a:solidFill>
              </a:rPr>
              <a:t>if :</a:t>
            </a:r>
          </a:p>
          <a:p>
            <a:pPr lvl="1" eaLnBrk="1" hangingPunct="1"/>
            <a:r>
              <a:rPr lang="en-US" dirty="0">
                <a:solidFill>
                  <a:srgbClr val="FF0000"/>
                </a:solidFill>
              </a:rPr>
              <a:t>The table narrows the egress path below the required width.</a:t>
            </a:r>
          </a:p>
          <a:p>
            <a:pPr lvl="1" eaLnBrk="1" hangingPunct="1"/>
            <a:r>
              <a:rPr lang="en-US" dirty="0">
                <a:solidFill>
                  <a:srgbClr val="FF0000"/>
                </a:solidFill>
              </a:rPr>
              <a:t>The table blocks or partially blocks the door.</a:t>
            </a:r>
          </a:p>
          <a:p>
            <a:pPr lvl="1" eaLnBrk="1" hangingPunct="1"/>
            <a:r>
              <a:rPr lang="en-US" dirty="0">
                <a:solidFill>
                  <a:srgbClr val="FF0000"/>
                </a:solidFill>
              </a:rPr>
              <a:t>The table creates a situation where children or staff cannot exit freely.</a:t>
            </a:r>
          </a:p>
          <a:p>
            <a:pPr eaLnBrk="1" hangingPunct="1"/>
            <a:r>
              <a:rPr lang="en-US" sz="2400" dirty="0">
                <a:solidFill>
                  <a:srgbClr val="FF0000"/>
                </a:solidFill>
              </a:rPr>
              <a:t>Maintain at </a:t>
            </a:r>
            <a:r>
              <a:rPr lang="en-US" sz="2400" b="1" u="dotted" dirty="0">
                <a:solidFill>
                  <a:srgbClr val="FF0000"/>
                </a:solidFill>
              </a:rPr>
              <a:t>least 36 inches of clear</a:t>
            </a:r>
            <a:r>
              <a:rPr lang="en-US" sz="2400" dirty="0">
                <a:solidFill>
                  <a:srgbClr val="FF0000"/>
                </a:solidFill>
              </a:rPr>
              <a:t>, unobstructed egress width from the door and along the exit path</a:t>
            </a:r>
            <a:r>
              <a:rPr lang="en-US" dirty="0">
                <a:solidFill>
                  <a:srgbClr val="FF0000"/>
                </a:solidFill>
              </a:rPr>
              <a:t>.</a:t>
            </a:r>
            <a:endParaRPr lang="en-US" altLang="en-US" dirty="0">
              <a:solidFill>
                <a:srgbClr val="FF0000"/>
              </a:solidFill>
            </a:endParaRPr>
          </a:p>
        </p:txBody>
      </p:sp>
    </p:spTree>
    <p:extLst>
      <p:ext uri="{BB962C8B-B14F-4D97-AF65-F5344CB8AC3E}">
        <p14:creationId xmlns:p14="http://schemas.microsoft.com/office/powerpoint/2010/main" val="648600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191F-01BF-0EB6-0F2F-7E09F41E52CD}"/>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F4FC3A89-155F-B743-B7BB-704F83B393D9}"/>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4C226B7F-46CC-1DE3-6CAF-9260ABE1544D}"/>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Rain barrels: what can that water be used for if collected at childcare? Is that considered gray water?</a:t>
            </a:r>
          </a:p>
          <a:p>
            <a:pPr eaLnBrk="1" hangingPunct="1"/>
            <a:r>
              <a:rPr lang="en-US" altLang="en-US" dirty="0">
                <a:solidFill>
                  <a:srgbClr val="FF0000"/>
                </a:solidFill>
              </a:rPr>
              <a:t>Answer: </a:t>
            </a:r>
            <a:r>
              <a:rPr lang="en-US" altLang="en-US" b="1" i="1" u="sng" dirty="0">
                <a:solidFill>
                  <a:srgbClr val="FF0000"/>
                </a:solidFill>
                <a:highlight>
                  <a:srgbClr val="FFFF00"/>
                </a:highlight>
              </a:rPr>
              <a:t>This question was answered earlier.</a:t>
            </a:r>
          </a:p>
        </p:txBody>
      </p:sp>
    </p:spTree>
    <p:extLst>
      <p:ext uri="{BB962C8B-B14F-4D97-AF65-F5344CB8AC3E}">
        <p14:creationId xmlns:p14="http://schemas.microsoft.com/office/powerpoint/2010/main" val="3628910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54D19-B1B6-460D-00B1-6E83355B31D6}"/>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FF1942C8-282C-C029-05CC-27B474E8D584}"/>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0BBAEFE7-B3C5-FB82-530B-5C465035593D}"/>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Can all windows be permanently sealed in a center? If so, how?</a:t>
            </a:r>
          </a:p>
          <a:p>
            <a:r>
              <a:rPr lang="en-US" b="1" u="sng" dirty="0">
                <a:solidFill>
                  <a:srgbClr val="FF0000"/>
                </a:solidFill>
              </a:rPr>
              <a:t>Answer:</a:t>
            </a:r>
            <a:r>
              <a:rPr lang="en-US" dirty="0"/>
              <a:t> </a:t>
            </a:r>
            <a:r>
              <a:rPr lang="en-US" b="1" dirty="0">
                <a:solidFill>
                  <a:srgbClr val="FF0000"/>
                </a:solidFill>
              </a:rPr>
              <a:t>No — you generally cannot permanently seal all windows in a commercial childcare facility</a:t>
            </a:r>
            <a:r>
              <a:rPr lang="en-US" dirty="0">
                <a:solidFill>
                  <a:srgbClr val="FF0000"/>
                </a:solidFill>
              </a:rPr>
              <a:t> unless the building meets specific mechanical ventilation and emergency‑egress requirements. The NC Building Code does </a:t>
            </a:r>
            <a:r>
              <a:rPr lang="en-US" b="1" dirty="0">
                <a:solidFill>
                  <a:srgbClr val="FF0000"/>
                </a:solidFill>
              </a:rPr>
              <a:t>not</a:t>
            </a:r>
            <a:r>
              <a:rPr lang="en-US" dirty="0">
                <a:solidFill>
                  <a:srgbClr val="FF0000"/>
                </a:solidFill>
              </a:rPr>
              <a:t> require operable windows, but it </a:t>
            </a:r>
            <a:r>
              <a:rPr lang="en-US" b="1" dirty="0">
                <a:solidFill>
                  <a:srgbClr val="FF0000"/>
                </a:solidFill>
              </a:rPr>
              <a:t>does</a:t>
            </a:r>
            <a:r>
              <a:rPr lang="en-US" dirty="0">
                <a:solidFill>
                  <a:srgbClr val="FF0000"/>
                </a:solidFill>
              </a:rPr>
              <a:t> require:</a:t>
            </a:r>
          </a:p>
          <a:p>
            <a:pPr eaLnBrk="1" hangingPunct="1"/>
            <a:endParaRPr lang="en-US" altLang="en-US" dirty="0">
              <a:solidFill>
                <a:srgbClr val="FF0000"/>
              </a:solidFill>
            </a:endParaRPr>
          </a:p>
        </p:txBody>
      </p:sp>
    </p:spTree>
    <p:extLst>
      <p:ext uri="{BB962C8B-B14F-4D97-AF65-F5344CB8AC3E}">
        <p14:creationId xmlns:p14="http://schemas.microsoft.com/office/powerpoint/2010/main" val="180558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0FF1323-3F21-BF83-2352-E08C437C526D}"/>
              </a:ext>
            </a:extLst>
          </p:cNvPr>
          <p:cNvSpPr>
            <a:spLocks noGrp="1" noChangeArrowheads="1"/>
          </p:cNvSpPr>
          <p:nvPr>
            <p:ph type="title"/>
          </p:nvPr>
        </p:nvSpPr>
        <p:spPr>
          <a:xfrm>
            <a:off x="914400" y="244475"/>
            <a:ext cx="8226425" cy="1016000"/>
          </a:xfrm>
        </p:spPr>
        <p:txBody>
          <a:bodyPr/>
          <a:lstStyle/>
          <a:p>
            <a:pPr eaLnBrk="1" hangingPunct="1"/>
            <a:r>
              <a:rPr lang="en-US" altLang="en-US">
                <a:cs typeface="Times New Roman" panose="02020603050405020304" pitchFamily="18" charset="0"/>
              </a:rPr>
              <a:t>Door Width Measurement</a:t>
            </a:r>
          </a:p>
        </p:txBody>
      </p:sp>
      <p:pic>
        <p:nvPicPr>
          <p:cNvPr id="83971" name="Picture 9" descr="door.gif                                                       0003BD42&#10;LWW's Disk                     7C25C52A:">
            <a:extLst>
              <a:ext uri="{FF2B5EF4-FFF2-40B4-BE49-F238E27FC236}">
                <a16:creationId xmlns:a16="http://schemas.microsoft.com/office/drawing/2014/main" id="{888118D4-ACA2-8618-0F3F-FBDF65CD0DF3}"/>
              </a:ext>
            </a:extLst>
          </p:cNvPr>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rcRect r="34723"/>
          <a:stretch>
            <a:fillRect/>
          </a:stretch>
        </p:blipFill>
        <p:spPr>
          <a:xfrm>
            <a:off x="4805363" y="2020888"/>
            <a:ext cx="3581400" cy="3657600"/>
          </a:xfrm>
        </p:spPr>
      </p:pic>
      <p:sp>
        <p:nvSpPr>
          <p:cNvPr id="62468" name="Text Box 20">
            <a:extLst>
              <a:ext uri="{FF2B5EF4-FFF2-40B4-BE49-F238E27FC236}">
                <a16:creationId xmlns:a16="http://schemas.microsoft.com/office/drawing/2014/main" id="{D22D59F0-FBDB-3C2F-6B0F-1E61050A837E}"/>
              </a:ext>
            </a:extLst>
          </p:cNvPr>
          <p:cNvSpPr txBox="1">
            <a:spLocks noChangeArrowheads="1"/>
          </p:cNvSpPr>
          <p:nvPr/>
        </p:nvSpPr>
        <p:spPr bwMode="auto">
          <a:xfrm>
            <a:off x="7559675" y="2171700"/>
            <a:ext cx="906463" cy="311150"/>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50000"/>
              </a:spcBef>
              <a:buClrTx/>
              <a:buSzTx/>
              <a:buFontTx/>
              <a:buNone/>
              <a:defRPr/>
            </a:pPr>
            <a:r>
              <a:rPr lang="en-US" altLang="en-US" sz="1422" dirty="0">
                <a:latin typeface="Arial" panose="020B0604020202020204" pitchFamily="34" charset="0"/>
              </a:rPr>
              <a:t>INSIDE</a:t>
            </a:r>
            <a:endParaRPr lang="en-US" altLang="en-US" sz="2133" dirty="0">
              <a:latin typeface="Times" panose="02020603050405020304" pitchFamily="18" charset="0"/>
            </a:endParaRPr>
          </a:p>
        </p:txBody>
      </p:sp>
      <p:sp>
        <p:nvSpPr>
          <p:cNvPr id="62469" name="Text Box 21">
            <a:extLst>
              <a:ext uri="{FF2B5EF4-FFF2-40B4-BE49-F238E27FC236}">
                <a16:creationId xmlns:a16="http://schemas.microsoft.com/office/drawing/2014/main" id="{A6C682E1-FB67-A74E-98FC-B0B183573714}"/>
              </a:ext>
            </a:extLst>
          </p:cNvPr>
          <p:cNvSpPr txBox="1">
            <a:spLocks noChangeArrowheads="1"/>
          </p:cNvSpPr>
          <p:nvPr/>
        </p:nvSpPr>
        <p:spPr bwMode="auto">
          <a:xfrm>
            <a:off x="7472363" y="5842000"/>
            <a:ext cx="1081087" cy="284163"/>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244">
                <a:latin typeface="Arial" panose="020B0604020202020204" pitchFamily="34" charset="0"/>
              </a:rPr>
              <a:t>OUTSIDE</a:t>
            </a:r>
            <a:endParaRPr lang="en-US" altLang="en-US" sz="2133">
              <a:latin typeface="Times" panose="02020603050405020304" pitchFamily="18" charset="0"/>
            </a:endParaRPr>
          </a:p>
        </p:txBody>
      </p:sp>
      <p:sp>
        <p:nvSpPr>
          <p:cNvPr id="62470" name="Rectangle 23">
            <a:extLst>
              <a:ext uri="{FF2B5EF4-FFF2-40B4-BE49-F238E27FC236}">
                <a16:creationId xmlns:a16="http://schemas.microsoft.com/office/drawing/2014/main" id="{A4280485-628C-99A3-4D1B-472548A77C2C}"/>
              </a:ext>
            </a:extLst>
          </p:cNvPr>
          <p:cNvSpPr>
            <a:spLocks noGrp="1" noChangeArrowheads="1"/>
          </p:cNvSpPr>
          <p:nvPr>
            <p:ph type="body" sz="half" idx="2"/>
          </p:nvPr>
        </p:nvSpPr>
        <p:spPr>
          <a:xfrm>
            <a:off x="1189038" y="1919288"/>
            <a:ext cx="3778250" cy="3640137"/>
          </a:xfrm>
        </p:spPr>
        <p:txBody>
          <a:bodyPr/>
          <a:lstStyle/>
          <a:p>
            <a:pPr eaLnBrk="1" hangingPunct="1">
              <a:lnSpc>
                <a:spcPct val="90000"/>
              </a:lnSpc>
              <a:defRPr/>
            </a:pPr>
            <a:r>
              <a:rPr lang="en-US" altLang="en-US" sz="2489" dirty="0"/>
              <a:t>The required 32” clear dimension is measured: </a:t>
            </a:r>
          </a:p>
          <a:p>
            <a:pPr lvl="1" eaLnBrk="1" hangingPunct="1">
              <a:lnSpc>
                <a:spcPct val="90000"/>
              </a:lnSpc>
              <a:defRPr/>
            </a:pPr>
            <a:r>
              <a:rPr lang="en-US" altLang="en-US" dirty="0"/>
              <a:t>with the door in the fully open position</a:t>
            </a:r>
          </a:p>
          <a:p>
            <a:pPr lvl="1" eaLnBrk="1" hangingPunct="1">
              <a:lnSpc>
                <a:spcPct val="90000"/>
              </a:lnSpc>
              <a:defRPr/>
            </a:pPr>
            <a:r>
              <a:rPr lang="en-US" altLang="en-US" dirty="0"/>
              <a:t>from the face of the strike jamb stop to the finished face of the door in the</a:t>
            </a:r>
            <a:r>
              <a:rPr lang="en-US" altLang="en-US" dirty="0">
                <a:sym typeface="Symbol" panose="05050102010706020507" pitchFamily="18" charset="2"/>
              </a:rPr>
              <a:t> </a:t>
            </a:r>
            <a:r>
              <a:rPr lang="en-US" altLang="en-US" dirty="0"/>
              <a:t>90</a:t>
            </a:r>
            <a:r>
              <a:rPr lang="en-US" altLang="en-US" dirty="0">
                <a:sym typeface="Symbol" panose="05050102010706020507" pitchFamily="18" charset="2"/>
              </a:rPr>
              <a:t> open position</a:t>
            </a:r>
            <a:endParaRPr lang="en-US" altLang="en-US" sz="2133" dirty="0">
              <a:sym typeface="Symbol" panose="05050102010706020507" pitchFamily="18" charset="2"/>
            </a:endParaRPr>
          </a:p>
        </p:txBody>
      </p:sp>
      <p:sp>
        <p:nvSpPr>
          <p:cNvPr id="83975" name="AutoShape 24">
            <a:extLst>
              <a:ext uri="{FF2B5EF4-FFF2-40B4-BE49-F238E27FC236}">
                <a16:creationId xmlns:a16="http://schemas.microsoft.com/office/drawing/2014/main" id="{45C3A128-8A1F-AB9F-D635-77030D8947EC}"/>
              </a:ext>
            </a:extLst>
          </p:cNvPr>
          <p:cNvSpPr>
            <a:spLocks noChangeArrowheads="1"/>
          </p:cNvSpPr>
          <p:nvPr/>
        </p:nvSpPr>
        <p:spPr bwMode="auto">
          <a:xfrm>
            <a:off x="5969000" y="4789488"/>
            <a:ext cx="1824038" cy="873125"/>
          </a:xfrm>
          <a:prstGeom prst="upArrowCallout">
            <a:avLst>
              <a:gd name="adj1" fmla="val 49268"/>
              <a:gd name="adj2" fmla="val 49268"/>
              <a:gd name="adj3" fmla="val 16667"/>
              <a:gd name="adj4" fmla="val 66667"/>
            </a:avLst>
          </a:prstGeom>
          <a:solidFill>
            <a:schemeClr val="accent1"/>
          </a:solidFill>
          <a:ln w="9525">
            <a:solidFill>
              <a:schemeClr val="hlink"/>
            </a:solidFill>
            <a:miter lim="800000"/>
            <a:headEnd/>
            <a:tailEnd/>
          </a:ln>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Times" panose="02020603050405020304" pitchFamily="18" charset="0"/>
              </a:rPr>
              <a:t>DIRECTION OF TRAVEL</a:t>
            </a:r>
          </a:p>
        </p:txBody>
      </p:sp>
      <p:sp>
        <p:nvSpPr>
          <p:cNvPr id="62472" name="Text Box 25">
            <a:extLst>
              <a:ext uri="{FF2B5EF4-FFF2-40B4-BE49-F238E27FC236}">
                <a16:creationId xmlns:a16="http://schemas.microsoft.com/office/drawing/2014/main" id="{71F37BCC-5B37-EB8A-DD40-609CFBF23C92}"/>
              </a:ext>
            </a:extLst>
          </p:cNvPr>
          <p:cNvSpPr txBox="1">
            <a:spLocks noChangeArrowheads="1"/>
          </p:cNvSpPr>
          <p:nvPr/>
        </p:nvSpPr>
        <p:spPr bwMode="auto">
          <a:xfrm>
            <a:off x="3376613" y="5734050"/>
            <a:ext cx="4530725" cy="419100"/>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2133" b="1" dirty="0">
                <a:solidFill>
                  <a:schemeClr val="tx2"/>
                </a:solidFill>
                <a:latin typeface="Times" panose="02020603050405020304" pitchFamily="18" charset="0"/>
              </a:rPr>
              <a:t>OUT SWINGING DOOR</a:t>
            </a:r>
          </a:p>
        </p:txBody>
      </p:sp>
      <p:sp>
        <p:nvSpPr>
          <p:cNvPr id="83977" name="Line 26">
            <a:extLst>
              <a:ext uri="{FF2B5EF4-FFF2-40B4-BE49-F238E27FC236}">
                <a16:creationId xmlns:a16="http://schemas.microsoft.com/office/drawing/2014/main" id="{4D144CC2-66B8-05AF-C236-78F68EF03460}"/>
              </a:ext>
            </a:extLst>
          </p:cNvPr>
          <p:cNvSpPr>
            <a:spLocks noChangeShapeType="1"/>
          </p:cNvSpPr>
          <p:nvPr/>
        </p:nvSpPr>
        <p:spPr bwMode="auto">
          <a:xfrm>
            <a:off x="5194300" y="3151188"/>
            <a:ext cx="0" cy="213201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4" name="Text Box 27">
            <a:extLst>
              <a:ext uri="{FF2B5EF4-FFF2-40B4-BE49-F238E27FC236}">
                <a16:creationId xmlns:a16="http://schemas.microsoft.com/office/drawing/2014/main" id="{CB1796C1-9467-3582-39E7-3E2C091D4567}"/>
              </a:ext>
            </a:extLst>
          </p:cNvPr>
          <p:cNvSpPr txBox="1">
            <a:spLocks noChangeArrowheads="1"/>
          </p:cNvSpPr>
          <p:nvPr/>
        </p:nvSpPr>
        <p:spPr bwMode="auto">
          <a:xfrm rot="-5400000">
            <a:off x="4544219" y="4067969"/>
            <a:ext cx="1071562" cy="311150"/>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422">
                <a:latin typeface="Arial" panose="020B0604020202020204" pitchFamily="34" charset="0"/>
              </a:rPr>
              <a:t>60” min</a:t>
            </a:r>
            <a:endParaRPr lang="en-US" altLang="en-US" sz="2133">
              <a:latin typeface="Times" panose="02020603050405020304" pitchFamily="18" charset="0"/>
            </a:endParaRPr>
          </a:p>
        </p:txBody>
      </p:sp>
      <p:sp>
        <p:nvSpPr>
          <p:cNvPr id="83979" name="Line 28">
            <a:extLst>
              <a:ext uri="{FF2B5EF4-FFF2-40B4-BE49-F238E27FC236}">
                <a16:creationId xmlns:a16="http://schemas.microsoft.com/office/drawing/2014/main" id="{98C01065-5AE1-3A1F-51AF-8EFBBA6132E5}"/>
              </a:ext>
            </a:extLst>
          </p:cNvPr>
          <p:cNvSpPr>
            <a:spLocks noChangeShapeType="1"/>
          </p:cNvSpPr>
          <p:nvPr/>
        </p:nvSpPr>
        <p:spPr bwMode="auto">
          <a:xfrm flipH="1">
            <a:off x="4997450" y="5267325"/>
            <a:ext cx="423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3" name="Oval 29">
            <a:extLst>
              <a:ext uri="{FF2B5EF4-FFF2-40B4-BE49-F238E27FC236}">
                <a16:creationId xmlns:a16="http://schemas.microsoft.com/office/drawing/2014/main" id="{099B2F36-D034-0EF4-F66A-D0E644404D49}"/>
              </a:ext>
            </a:extLst>
          </p:cNvPr>
          <p:cNvSpPr>
            <a:spLocks noChangeArrowheads="1"/>
          </p:cNvSpPr>
          <p:nvPr/>
        </p:nvSpPr>
        <p:spPr bwMode="auto">
          <a:xfrm>
            <a:off x="6880225" y="3713163"/>
            <a:ext cx="1112838" cy="654050"/>
          </a:xfrm>
          <a:prstGeom prst="ellipse">
            <a:avLst/>
          </a:prstGeom>
          <a:noFill/>
          <a:ln w="28575">
            <a:solidFill>
              <a:srgbClr val="FF0000"/>
            </a:solidFill>
            <a:round/>
            <a:headEnd/>
            <a:tailEnd/>
          </a:ln>
        </p:spPr>
        <p:txBody>
          <a:bodyPr wrap="none" anchor="ct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0"/>
              </a:spcBef>
              <a:buClrTx/>
              <a:buSzTx/>
              <a:buFontTx/>
              <a:buNone/>
              <a:defRPr/>
            </a:pPr>
            <a:endParaRPr lang="en-US" altLang="en-US" sz="2133">
              <a:latin typeface="Times" panose="02020603050405020304" pitchFamily="18" charset="0"/>
            </a:endParaRPr>
          </a:p>
        </p:txBody>
      </p:sp>
      <p:sp>
        <p:nvSpPr>
          <p:cNvPr id="83981" name="Slide Number Placeholder 1">
            <a:extLst>
              <a:ext uri="{FF2B5EF4-FFF2-40B4-BE49-F238E27FC236}">
                <a16:creationId xmlns:a16="http://schemas.microsoft.com/office/drawing/2014/main" id="{4892A977-243A-4AF4-9541-714CC96793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FE5C72F1-3E0E-46BE-B222-A56249A81F10}" type="slidenum">
              <a:rPr lang="en-US" altLang="en-US" sz="1200" smtClean="0"/>
              <a:pPr>
                <a:spcBef>
                  <a:spcPct val="0"/>
                </a:spcBef>
                <a:buFontTx/>
                <a:buNone/>
              </a:pPr>
              <a:t>7</a:t>
            </a:fld>
            <a:endParaRPr lang="en-US" altLang="en-US" sz="12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ACF1-9BA9-7A4C-8D60-9C078C6EF0A6}"/>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7742AE3D-E1A9-823B-086B-FEF226F14FAC}"/>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ACFF07EF-6017-00A4-9A86-02E679FC9741}"/>
              </a:ext>
            </a:extLst>
          </p:cNvPr>
          <p:cNvSpPr>
            <a:spLocks noGrp="1" noChangeArrowheads="1"/>
          </p:cNvSpPr>
          <p:nvPr>
            <p:ph type="body" idx="1"/>
          </p:nvPr>
        </p:nvSpPr>
        <p:spPr>
          <a:xfrm>
            <a:off x="1166813" y="1371600"/>
            <a:ext cx="7826375" cy="5418138"/>
          </a:xfrm>
        </p:spPr>
        <p:txBody>
          <a:bodyPr/>
          <a:lstStyle/>
          <a:p>
            <a:r>
              <a:rPr lang="en-US" b="1" u="sng" dirty="0">
                <a:solidFill>
                  <a:srgbClr val="FF0000"/>
                </a:solidFill>
              </a:rPr>
              <a:t>Answer (Continued):</a:t>
            </a:r>
            <a:r>
              <a:rPr lang="en-US" dirty="0">
                <a:solidFill>
                  <a:srgbClr val="FF0000"/>
                </a:solidFill>
              </a:rPr>
              <a:t> </a:t>
            </a:r>
          </a:p>
          <a:p>
            <a:pPr marL="914400" lvl="1" indent="-514350">
              <a:buFont typeface="+mj-lt"/>
              <a:buAutoNum type="arabicPeriod"/>
            </a:pPr>
            <a:r>
              <a:rPr lang="en-US" b="1" dirty="0">
                <a:solidFill>
                  <a:srgbClr val="FF0000"/>
                </a:solidFill>
              </a:rPr>
              <a:t>Code‑compliant mechanical ventilation</a:t>
            </a:r>
            <a:r>
              <a:rPr lang="en-US" dirty="0">
                <a:solidFill>
                  <a:srgbClr val="FF0000"/>
                </a:solidFill>
              </a:rPr>
              <a:t>, and</a:t>
            </a:r>
          </a:p>
          <a:p>
            <a:pPr marL="914400" lvl="1" indent="-514350">
              <a:buFont typeface="+mj-lt"/>
              <a:buAutoNum type="arabicPeriod"/>
            </a:pPr>
            <a:r>
              <a:rPr lang="en-US" b="1" dirty="0">
                <a:solidFill>
                  <a:srgbClr val="FF0000"/>
                </a:solidFill>
              </a:rPr>
              <a:t>Emergency escape and rescue openings (EEROs)</a:t>
            </a:r>
            <a:r>
              <a:rPr lang="en-US" dirty="0">
                <a:solidFill>
                  <a:srgbClr val="FF0000"/>
                </a:solidFill>
              </a:rPr>
              <a:t> </a:t>
            </a:r>
            <a:r>
              <a:rPr lang="en-US" i="1" dirty="0">
                <a:solidFill>
                  <a:srgbClr val="FF0000"/>
                </a:solidFill>
              </a:rPr>
              <a:t>if required by occupancy classification and room use</a:t>
            </a:r>
            <a:r>
              <a:rPr lang="en-US" dirty="0">
                <a:solidFill>
                  <a:srgbClr val="FF0000"/>
                </a:solidFill>
              </a:rPr>
              <a:t>.</a:t>
            </a:r>
          </a:p>
          <a:p>
            <a:pPr marL="0" indent="0">
              <a:buNone/>
            </a:pPr>
            <a:r>
              <a:rPr lang="en-US" dirty="0">
                <a:solidFill>
                  <a:srgbClr val="FF0000"/>
                </a:solidFill>
              </a:rPr>
              <a:t>If any room requires an EERO, that window </a:t>
            </a:r>
            <a:r>
              <a:rPr lang="en-US" b="1" dirty="0">
                <a:solidFill>
                  <a:srgbClr val="FF0000"/>
                </a:solidFill>
              </a:rPr>
              <a:t>cannot</a:t>
            </a:r>
            <a:r>
              <a:rPr lang="en-US" dirty="0">
                <a:solidFill>
                  <a:srgbClr val="FF0000"/>
                </a:solidFill>
              </a:rPr>
              <a:t> be permanently sealed</a:t>
            </a:r>
          </a:p>
          <a:p>
            <a:pPr marL="514350" indent="-514350">
              <a:buFont typeface="+mj-lt"/>
              <a:buAutoNum type="arabicPeriod"/>
            </a:pPr>
            <a:r>
              <a:rPr lang="en-US" b="1" dirty="0">
                <a:solidFill>
                  <a:srgbClr val="FF0000"/>
                </a:solidFill>
              </a:rPr>
              <a:t>Operable windows are NOT required if mechanical ventilation is provided </a:t>
            </a:r>
          </a:p>
          <a:p>
            <a:pPr lvl="1"/>
            <a:r>
              <a:rPr lang="en-US" dirty="0">
                <a:solidFill>
                  <a:srgbClr val="FF0000"/>
                </a:solidFill>
              </a:rPr>
              <a:t>Mechanical ventilation meets ASHRAE 62.1 requirements, and</a:t>
            </a:r>
          </a:p>
          <a:p>
            <a:pPr lvl="1"/>
            <a:r>
              <a:rPr lang="en-US" dirty="0">
                <a:solidFill>
                  <a:srgbClr val="FF0000"/>
                </a:solidFill>
              </a:rPr>
              <a:t>The HVAC system provides required outdoor air.</a:t>
            </a:r>
          </a:p>
          <a:p>
            <a:pPr eaLnBrk="1" hangingPunct="1"/>
            <a:endParaRPr lang="en-US" altLang="en-US" dirty="0">
              <a:solidFill>
                <a:srgbClr val="FF0000"/>
              </a:solidFill>
            </a:endParaRPr>
          </a:p>
        </p:txBody>
      </p:sp>
    </p:spTree>
    <p:extLst>
      <p:ext uri="{BB962C8B-B14F-4D97-AF65-F5344CB8AC3E}">
        <p14:creationId xmlns:p14="http://schemas.microsoft.com/office/powerpoint/2010/main" val="2365311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3A8A-89A3-7C76-E25B-91F3AD955174}"/>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CC3FAF62-4C86-4964-E456-72413169BAA2}"/>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9664E84F-9529-4376-5BA5-7EE6A3DAF6F2}"/>
              </a:ext>
            </a:extLst>
          </p:cNvPr>
          <p:cNvSpPr>
            <a:spLocks noGrp="1" noChangeArrowheads="1"/>
          </p:cNvSpPr>
          <p:nvPr>
            <p:ph type="body" idx="1"/>
          </p:nvPr>
        </p:nvSpPr>
        <p:spPr>
          <a:xfrm>
            <a:off x="1166813" y="1371600"/>
            <a:ext cx="7826375" cy="5418138"/>
          </a:xfrm>
        </p:spPr>
        <p:txBody>
          <a:bodyPr/>
          <a:lstStyle/>
          <a:p>
            <a:r>
              <a:rPr lang="en-US" b="1" u="sng" dirty="0">
                <a:solidFill>
                  <a:srgbClr val="FF0000"/>
                </a:solidFill>
              </a:rPr>
              <a:t>Answer (Continued):</a:t>
            </a:r>
            <a:r>
              <a:rPr lang="en-US" dirty="0">
                <a:solidFill>
                  <a:srgbClr val="FF0000"/>
                </a:solidFill>
              </a:rPr>
              <a:t> </a:t>
            </a:r>
          </a:p>
          <a:p>
            <a:pPr marL="914400" lvl="1" indent="-514350">
              <a:buFont typeface="+mj-lt"/>
              <a:buAutoNum type="arabicPeriod"/>
            </a:pPr>
            <a:r>
              <a:rPr lang="en-US" b="1" dirty="0">
                <a:solidFill>
                  <a:srgbClr val="FF0000"/>
                </a:solidFill>
              </a:rPr>
              <a:t>Code‑compliant mechanical ventilation</a:t>
            </a:r>
            <a:r>
              <a:rPr lang="en-US" dirty="0">
                <a:solidFill>
                  <a:srgbClr val="FF0000"/>
                </a:solidFill>
              </a:rPr>
              <a:t>, and</a:t>
            </a:r>
          </a:p>
          <a:p>
            <a:pPr marL="914400" lvl="1" indent="-514350">
              <a:buFont typeface="+mj-lt"/>
              <a:buAutoNum type="arabicPeriod"/>
            </a:pPr>
            <a:r>
              <a:rPr lang="en-US" b="1" dirty="0">
                <a:solidFill>
                  <a:srgbClr val="FF0000"/>
                </a:solidFill>
              </a:rPr>
              <a:t>Emergency escape and rescue openings (EEROs)</a:t>
            </a:r>
            <a:r>
              <a:rPr lang="en-US" dirty="0">
                <a:solidFill>
                  <a:srgbClr val="FF0000"/>
                </a:solidFill>
              </a:rPr>
              <a:t> </a:t>
            </a:r>
            <a:r>
              <a:rPr lang="en-US" i="1" dirty="0">
                <a:solidFill>
                  <a:srgbClr val="FF0000"/>
                </a:solidFill>
              </a:rPr>
              <a:t>if required by occupancy classification and room use</a:t>
            </a:r>
            <a:r>
              <a:rPr lang="en-US" dirty="0">
                <a:solidFill>
                  <a:srgbClr val="FF0000"/>
                </a:solidFill>
              </a:rPr>
              <a:t>.</a:t>
            </a:r>
          </a:p>
          <a:p>
            <a:pPr marL="0" indent="0">
              <a:buNone/>
            </a:pPr>
            <a:r>
              <a:rPr lang="en-US" dirty="0">
                <a:solidFill>
                  <a:srgbClr val="FF0000"/>
                </a:solidFill>
              </a:rPr>
              <a:t>If any room requires an EERO, that window </a:t>
            </a:r>
            <a:r>
              <a:rPr lang="en-US" b="1" dirty="0">
                <a:solidFill>
                  <a:srgbClr val="FF0000"/>
                </a:solidFill>
              </a:rPr>
              <a:t>cannot</a:t>
            </a:r>
            <a:r>
              <a:rPr lang="en-US" dirty="0">
                <a:solidFill>
                  <a:srgbClr val="FF0000"/>
                </a:solidFill>
              </a:rPr>
              <a:t> be permanently sealed</a:t>
            </a:r>
          </a:p>
          <a:p>
            <a:pPr marL="514350" indent="-514350">
              <a:buFont typeface="+mj-lt"/>
              <a:buAutoNum type="arabicPeriod" startAt="2"/>
            </a:pPr>
            <a:r>
              <a:rPr lang="en-US" dirty="0">
                <a:solidFill>
                  <a:srgbClr val="FF0000"/>
                </a:solidFill>
              </a:rPr>
              <a:t>Emergency Escape and Rescue Openings (EEROs)</a:t>
            </a:r>
          </a:p>
          <a:p>
            <a:pPr lvl="1"/>
            <a:r>
              <a:rPr lang="en-US" dirty="0">
                <a:solidFill>
                  <a:srgbClr val="FF0000"/>
                </a:solidFill>
              </a:rPr>
              <a:t>Most childcare facilities </a:t>
            </a:r>
            <a:r>
              <a:rPr lang="en-US" b="1" dirty="0">
                <a:solidFill>
                  <a:srgbClr val="FF0000"/>
                </a:solidFill>
              </a:rPr>
              <a:t>cannot</a:t>
            </a:r>
            <a:r>
              <a:rPr lang="en-US" dirty="0">
                <a:solidFill>
                  <a:srgbClr val="FF0000"/>
                </a:solidFill>
              </a:rPr>
              <a:t> seal every window unless the building is fully sprinklered and designed without EEROs</a:t>
            </a:r>
          </a:p>
          <a:p>
            <a:pPr eaLnBrk="1" hangingPunct="1"/>
            <a:endParaRPr lang="en-US" altLang="en-US" dirty="0">
              <a:solidFill>
                <a:srgbClr val="FF0000"/>
              </a:solidFill>
            </a:endParaRPr>
          </a:p>
        </p:txBody>
      </p:sp>
    </p:spTree>
    <p:extLst>
      <p:ext uri="{BB962C8B-B14F-4D97-AF65-F5344CB8AC3E}">
        <p14:creationId xmlns:p14="http://schemas.microsoft.com/office/powerpoint/2010/main" val="2471147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6AC81-8798-D775-EB39-A2EC80357B23}"/>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00EA84F-C014-30D3-627D-DF4A797DE4A3}"/>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72350F8A-406A-E47F-BC38-5C604CDDD730}"/>
              </a:ext>
            </a:extLst>
          </p:cNvPr>
          <p:cNvSpPr>
            <a:spLocks noGrp="1" noChangeArrowheads="1"/>
          </p:cNvSpPr>
          <p:nvPr>
            <p:ph type="body" idx="1"/>
          </p:nvPr>
        </p:nvSpPr>
        <p:spPr>
          <a:xfrm>
            <a:off x="1166813" y="1371600"/>
            <a:ext cx="7826375" cy="5418138"/>
          </a:xfrm>
        </p:spPr>
        <p:txBody>
          <a:bodyPr/>
          <a:lstStyle/>
          <a:p>
            <a:r>
              <a:rPr lang="en-US" b="1" u="sng" dirty="0">
                <a:solidFill>
                  <a:srgbClr val="FF0000"/>
                </a:solidFill>
              </a:rPr>
              <a:t>Answer (End):</a:t>
            </a:r>
            <a:r>
              <a:rPr lang="en-US" dirty="0">
                <a:solidFill>
                  <a:srgbClr val="FF0000"/>
                </a:solidFill>
              </a:rPr>
              <a:t> You may permanently seal all windows </a:t>
            </a:r>
            <a:r>
              <a:rPr lang="en-US" b="1" dirty="0">
                <a:solidFill>
                  <a:srgbClr val="FF0000"/>
                </a:solidFill>
              </a:rPr>
              <a:t>only if, all of the following are true</a:t>
            </a:r>
            <a:r>
              <a:rPr lang="en-US" dirty="0">
                <a:solidFill>
                  <a:srgbClr val="FF0000"/>
                </a:solidFill>
              </a:rPr>
              <a:t>:</a:t>
            </a:r>
          </a:p>
          <a:p>
            <a:pPr>
              <a:buFont typeface="Wingdings" panose="05000000000000000000" pitchFamily="2" charset="2"/>
              <a:buChar char="ü"/>
            </a:pPr>
            <a:r>
              <a:rPr lang="en-US" dirty="0">
                <a:solidFill>
                  <a:srgbClr val="FF0000"/>
                </a:solidFill>
              </a:rPr>
              <a:t>The building has a fully compliant mechanical ventilation system</a:t>
            </a:r>
          </a:p>
          <a:p>
            <a:pPr>
              <a:buFont typeface="Wingdings" panose="05000000000000000000" pitchFamily="2" charset="2"/>
              <a:buChar char="ü"/>
            </a:pPr>
            <a:r>
              <a:rPr lang="en-US" dirty="0">
                <a:solidFill>
                  <a:srgbClr val="FF0000"/>
                </a:solidFill>
              </a:rPr>
              <a:t>No room requires an emergency escape and rescue opening</a:t>
            </a:r>
          </a:p>
          <a:p>
            <a:pPr>
              <a:buFont typeface="Wingdings" panose="05000000000000000000" pitchFamily="2" charset="2"/>
              <a:buChar char="ü"/>
            </a:pPr>
            <a:r>
              <a:rPr lang="en-US" dirty="0">
                <a:solidFill>
                  <a:srgbClr val="FF0000"/>
                </a:solidFill>
              </a:rPr>
              <a:t>The building’s fire protection features (sprinklers, alarms) meet NCBC requirements</a:t>
            </a:r>
          </a:p>
          <a:p>
            <a:pPr>
              <a:buFont typeface="Wingdings" panose="05000000000000000000" pitchFamily="2" charset="2"/>
              <a:buChar char="ü"/>
            </a:pPr>
            <a:r>
              <a:rPr lang="en-US" dirty="0">
                <a:solidFill>
                  <a:srgbClr val="FF0000"/>
                </a:solidFill>
              </a:rPr>
              <a:t>The local code official approves the design</a:t>
            </a:r>
          </a:p>
          <a:p>
            <a:pPr marL="0" indent="0">
              <a:buNone/>
            </a:pPr>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2936850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E95B-3E3D-E145-4FFF-2D83B50E8053}"/>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07A59C6C-F4E3-12DC-2ECC-C4421C648E06}"/>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ADA0AD42-350D-6049-267E-968401A7349F}"/>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there any HVAC restriction access to children based on code?</a:t>
            </a:r>
          </a:p>
          <a:p>
            <a:r>
              <a:rPr lang="en-US" dirty="0">
                <a:solidFill>
                  <a:srgbClr val="FF0000"/>
                </a:solidFill>
              </a:rPr>
              <a:t> </a:t>
            </a:r>
            <a:r>
              <a:rPr lang="en-US" b="1" u="sng" dirty="0">
                <a:solidFill>
                  <a:srgbClr val="FF0000"/>
                </a:solidFill>
              </a:rPr>
              <a:t>Answer:</a:t>
            </a:r>
            <a:r>
              <a:rPr lang="en-US" dirty="0">
                <a:solidFill>
                  <a:srgbClr val="FF0000"/>
                </a:solidFill>
              </a:rPr>
              <a:t> Neither the </a:t>
            </a:r>
            <a:r>
              <a:rPr lang="en-US" b="1" dirty="0">
                <a:solidFill>
                  <a:srgbClr val="FF0000"/>
                </a:solidFill>
              </a:rPr>
              <a:t>2018 NC Building Code</a:t>
            </a:r>
            <a:r>
              <a:rPr lang="en-US" dirty="0">
                <a:solidFill>
                  <a:srgbClr val="FF0000"/>
                </a:solidFill>
              </a:rPr>
              <a:t> nor the </a:t>
            </a:r>
            <a:r>
              <a:rPr lang="en-US" b="1" dirty="0">
                <a:solidFill>
                  <a:srgbClr val="FF0000"/>
                </a:solidFill>
              </a:rPr>
              <a:t>2018 NC Mechanical Code</a:t>
            </a:r>
            <a:r>
              <a:rPr lang="en-US" dirty="0">
                <a:solidFill>
                  <a:srgbClr val="FF0000"/>
                </a:solidFill>
              </a:rPr>
              <a:t> contains a section that explicitly states </a:t>
            </a:r>
            <a:r>
              <a:rPr lang="en-US" i="1" dirty="0">
                <a:solidFill>
                  <a:srgbClr val="FF0000"/>
                </a:solidFill>
              </a:rPr>
              <a:t>“HVAC equipment must be restricted from child access in commercial childcare facilities.</a:t>
            </a:r>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4271901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D7001-C0EA-A42D-F4CE-3A2E38CD4359}"/>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40E9E6DC-28B6-B9BE-6C1A-EF84A2B23DA4}"/>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44491400-DAF9-C904-F9D1-4175451DB915}"/>
              </a:ext>
            </a:extLst>
          </p:cNvPr>
          <p:cNvSpPr>
            <a:spLocks noGrp="1" noChangeArrowheads="1"/>
          </p:cNvSpPr>
          <p:nvPr>
            <p:ph type="body" idx="1"/>
          </p:nvPr>
        </p:nvSpPr>
        <p:spPr>
          <a:xfrm>
            <a:off x="1166813" y="1371600"/>
            <a:ext cx="7826375" cy="5418138"/>
          </a:xfrm>
        </p:spPr>
        <p:txBody>
          <a:bodyPr/>
          <a:lstStyle/>
          <a:p>
            <a:r>
              <a:rPr lang="en-US" altLang="en-US" b="1" u="sng" dirty="0"/>
              <a:t>Question: </a:t>
            </a:r>
            <a:r>
              <a:rPr lang="en-US" dirty="0"/>
              <a:t>Are there any HVAC restriction access to children based on code?</a:t>
            </a:r>
          </a:p>
          <a:p>
            <a:r>
              <a:rPr lang="en-US" dirty="0">
                <a:solidFill>
                  <a:srgbClr val="FF0000"/>
                </a:solidFill>
              </a:rPr>
              <a:t> </a:t>
            </a:r>
            <a:r>
              <a:rPr lang="en-US" b="1" u="sng" dirty="0">
                <a:solidFill>
                  <a:srgbClr val="FF0000"/>
                </a:solidFill>
              </a:rPr>
              <a:t>Answer (Continued):</a:t>
            </a:r>
            <a:r>
              <a:rPr lang="en-US" dirty="0">
                <a:solidFill>
                  <a:srgbClr val="FF0000"/>
                </a:solidFill>
              </a:rPr>
              <a:t> However, </a:t>
            </a:r>
            <a:r>
              <a:rPr lang="en-US" b="1" dirty="0">
                <a:solidFill>
                  <a:srgbClr val="FF0000"/>
                </a:solidFill>
              </a:rPr>
              <a:t>childcare facilities must comply with general mechanical‑equipment protection rules</a:t>
            </a:r>
            <a:r>
              <a:rPr lang="en-US" dirty="0">
                <a:solidFill>
                  <a:srgbClr val="FF0000"/>
                </a:solidFill>
              </a:rPr>
              <a:t>, which </a:t>
            </a:r>
            <a:r>
              <a:rPr lang="en-US" i="1" dirty="0">
                <a:solidFill>
                  <a:srgbClr val="FF0000"/>
                </a:solidFill>
              </a:rPr>
              <a:t>effectively</a:t>
            </a:r>
            <a:r>
              <a:rPr lang="en-US" dirty="0">
                <a:solidFill>
                  <a:srgbClr val="FF0000"/>
                </a:solidFill>
              </a:rPr>
              <a:t> require that HVAC equipment </a:t>
            </a:r>
            <a:r>
              <a:rPr lang="en-US" b="1" dirty="0">
                <a:solidFill>
                  <a:srgbClr val="FF0000"/>
                </a:solidFill>
              </a:rPr>
              <a:t>not be accessible to children</a:t>
            </a:r>
            <a:r>
              <a:rPr lang="en-US" dirty="0">
                <a:solidFill>
                  <a:srgbClr val="FF0000"/>
                </a:solidFill>
              </a:rPr>
              <a:t> if it poses a hazard. This is enforced through placement, guarding, and compliance with NC Child Care Rules, which adopt the NC Building Code.</a:t>
            </a:r>
            <a:endParaRPr lang="en-US" b="1" u="sng" dirty="0">
              <a:solidFill>
                <a:srgbClr val="FF0000"/>
              </a:solidFill>
            </a:endParaRP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759255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8DED-FD83-5E07-9BE8-CFFB376B6345}"/>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5CF6F770-09CE-6BFE-64D7-E10FA5A17F19}"/>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70E60A8A-2D48-0611-CA2B-AC56668122BF}"/>
              </a:ext>
            </a:extLst>
          </p:cNvPr>
          <p:cNvSpPr>
            <a:spLocks noGrp="1" noChangeArrowheads="1"/>
          </p:cNvSpPr>
          <p:nvPr>
            <p:ph type="body" idx="1"/>
          </p:nvPr>
        </p:nvSpPr>
        <p:spPr>
          <a:xfrm>
            <a:off x="1166813" y="1371600"/>
            <a:ext cx="7826375" cy="5418138"/>
          </a:xfrm>
        </p:spPr>
        <p:txBody>
          <a:bodyPr/>
          <a:lstStyle/>
          <a:p>
            <a:r>
              <a:rPr lang="en-US" dirty="0">
                <a:solidFill>
                  <a:srgbClr val="FF0000"/>
                </a:solidFill>
              </a:rPr>
              <a:t> </a:t>
            </a:r>
            <a:r>
              <a:rPr lang="en-US" b="1" u="sng" dirty="0">
                <a:solidFill>
                  <a:srgbClr val="FF0000"/>
                </a:solidFill>
              </a:rPr>
              <a:t>Answer (Continued):</a:t>
            </a:r>
            <a:r>
              <a:rPr lang="en-US" dirty="0">
                <a:solidFill>
                  <a:srgbClr val="FF0000"/>
                </a:solidFill>
              </a:rPr>
              <a:t> For a commercial childcare facility in North Carolina.</a:t>
            </a:r>
          </a:p>
          <a:p>
            <a:r>
              <a:rPr lang="en-US" dirty="0">
                <a:solidFill>
                  <a:srgbClr val="FF0000"/>
                </a:solidFill>
              </a:rPr>
              <a:t>HVAC equipment must NOT be accessible to children if it:</a:t>
            </a:r>
          </a:p>
          <a:p>
            <a:pPr lvl="1"/>
            <a:r>
              <a:rPr lang="en-US" dirty="0">
                <a:solidFill>
                  <a:srgbClr val="FF0000"/>
                </a:solidFill>
              </a:rPr>
              <a:t>Has hot surfaces (e.g., heat pumps, condensing units)</a:t>
            </a:r>
          </a:p>
          <a:p>
            <a:pPr lvl="1"/>
            <a:r>
              <a:rPr lang="en-US" dirty="0">
                <a:solidFill>
                  <a:srgbClr val="FF0000"/>
                </a:solidFill>
              </a:rPr>
              <a:t>Has moving parts (fans, belts)</a:t>
            </a:r>
          </a:p>
          <a:p>
            <a:pPr lvl="1"/>
            <a:r>
              <a:rPr lang="en-US" dirty="0">
                <a:solidFill>
                  <a:srgbClr val="FF0000"/>
                </a:solidFill>
              </a:rPr>
              <a:t>Contains electrical hazards</a:t>
            </a:r>
          </a:p>
          <a:p>
            <a:pPr lvl="1"/>
            <a:r>
              <a:rPr lang="en-US" dirty="0">
                <a:solidFill>
                  <a:srgbClr val="FF0000"/>
                </a:solidFill>
              </a:rPr>
              <a:t>Could be climbed on</a:t>
            </a:r>
          </a:p>
          <a:p>
            <a:pPr lvl="1"/>
            <a:r>
              <a:rPr lang="en-US" dirty="0">
                <a:solidFill>
                  <a:srgbClr val="FF0000"/>
                </a:solidFill>
              </a:rPr>
              <a:t>Could be tampered with</a:t>
            </a:r>
            <a:endParaRPr lang="en-US" b="1" u="sng" dirty="0">
              <a:solidFill>
                <a:srgbClr val="FF0000"/>
              </a:solidFill>
            </a:endParaRP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1944800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E113C-6464-9DD3-0E7E-6AB00047E43A}"/>
            </a:ext>
          </a:extLst>
        </p:cNvPr>
        <p:cNvGrpSpPr/>
        <p:nvPr/>
      </p:nvGrpSpPr>
      <p:grpSpPr>
        <a:xfrm>
          <a:off x="0" y="0"/>
          <a:ext cx="0" cy="0"/>
          <a:chOff x="0" y="0"/>
          <a:chExt cx="0" cy="0"/>
        </a:xfrm>
      </p:grpSpPr>
      <p:sp>
        <p:nvSpPr>
          <p:cNvPr id="109570" name="Rectangle 2">
            <a:extLst>
              <a:ext uri="{FF2B5EF4-FFF2-40B4-BE49-F238E27FC236}">
                <a16:creationId xmlns:a16="http://schemas.microsoft.com/office/drawing/2014/main" id="{DC897ADC-0437-D728-BCAA-A314F01A3D72}"/>
              </a:ext>
            </a:extLst>
          </p:cNvPr>
          <p:cNvSpPr>
            <a:spLocks noGrp="1" noChangeArrowheads="1"/>
          </p:cNvSpPr>
          <p:nvPr>
            <p:ph type="title"/>
          </p:nvPr>
        </p:nvSpPr>
        <p:spPr/>
        <p:txBody>
          <a:bodyPr/>
          <a:lstStyle/>
          <a:p>
            <a:pPr eaLnBrk="1" hangingPunct="1"/>
            <a:r>
              <a:rPr lang="en-US" altLang="en-US" dirty="0"/>
              <a:t>Environmental Health Questions</a:t>
            </a:r>
          </a:p>
        </p:txBody>
      </p:sp>
      <p:sp>
        <p:nvSpPr>
          <p:cNvPr id="109571" name="Rectangle 3">
            <a:extLst>
              <a:ext uri="{FF2B5EF4-FFF2-40B4-BE49-F238E27FC236}">
                <a16:creationId xmlns:a16="http://schemas.microsoft.com/office/drawing/2014/main" id="{3CA11BB1-D8CF-D1DC-A080-718227CCF1D0}"/>
              </a:ext>
            </a:extLst>
          </p:cNvPr>
          <p:cNvSpPr>
            <a:spLocks noGrp="1" noChangeArrowheads="1"/>
          </p:cNvSpPr>
          <p:nvPr>
            <p:ph type="body" idx="1"/>
          </p:nvPr>
        </p:nvSpPr>
        <p:spPr>
          <a:xfrm>
            <a:off x="1166813" y="1371600"/>
            <a:ext cx="7826375" cy="5418138"/>
          </a:xfrm>
        </p:spPr>
        <p:txBody>
          <a:bodyPr/>
          <a:lstStyle/>
          <a:p>
            <a:r>
              <a:rPr lang="en-US" dirty="0">
                <a:solidFill>
                  <a:srgbClr val="FF0000"/>
                </a:solidFill>
              </a:rPr>
              <a:t> </a:t>
            </a:r>
            <a:r>
              <a:rPr lang="en-US" b="1" u="sng" dirty="0">
                <a:solidFill>
                  <a:srgbClr val="FF0000"/>
                </a:solidFill>
              </a:rPr>
              <a:t>Answer (End):</a:t>
            </a:r>
            <a:r>
              <a:rPr lang="en-US" dirty="0">
                <a:solidFill>
                  <a:srgbClr val="FF0000"/>
                </a:solidFill>
              </a:rPr>
              <a:t> Acceptable compliance methods:</a:t>
            </a:r>
          </a:p>
          <a:p>
            <a:pPr lvl="1"/>
            <a:r>
              <a:rPr lang="en-US" dirty="0">
                <a:solidFill>
                  <a:srgbClr val="FF0000"/>
                </a:solidFill>
              </a:rPr>
              <a:t>Locked mechanical rooms</a:t>
            </a:r>
          </a:p>
          <a:p>
            <a:pPr lvl="1"/>
            <a:r>
              <a:rPr lang="en-US" dirty="0">
                <a:solidFill>
                  <a:srgbClr val="FF0000"/>
                </a:solidFill>
              </a:rPr>
              <a:t>Roof‑mounted units</a:t>
            </a:r>
          </a:p>
          <a:p>
            <a:pPr lvl="1"/>
            <a:r>
              <a:rPr lang="en-US" dirty="0">
                <a:solidFill>
                  <a:srgbClr val="FF0000"/>
                </a:solidFill>
              </a:rPr>
              <a:t>Locked cages around outdoor units</a:t>
            </a:r>
          </a:p>
          <a:p>
            <a:pPr lvl="1"/>
            <a:r>
              <a:rPr lang="en-US" dirty="0">
                <a:solidFill>
                  <a:srgbClr val="FF0000"/>
                </a:solidFill>
              </a:rPr>
              <a:t>Fencing that meets NCBC requirements</a:t>
            </a:r>
          </a:p>
          <a:p>
            <a:pPr lvl="1"/>
            <a:r>
              <a:rPr lang="en-US" dirty="0">
                <a:solidFill>
                  <a:srgbClr val="FF0000"/>
                </a:solidFill>
              </a:rPr>
              <a:t>Indoor units placed above reach and behind secured panels</a:t>
            </a:r>
          </a:p>
          <a:p>
            <a:r>
              <a:rPr lang="en-US" b="1" u="dotted" dirty="0">
                <a:solidFill>
                  <a:srgbClr val="FF0000"/>
                </a:solidFill>
              </a:rPr>
              <a:t>Building Inspectors will normally fail a facility if children can touch, climb, or tamper with HVAC equipment.</a:t>
            </a:r>
          </a:p>
          <a:p>
            <a:endParaRPr lang="en-US"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7995577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185D42C-7F4E-6A96-2C2F-EC98B9395DEB}"/>
              </a:ext>
            </a:extLst>
          </p:cNvPr>
          <p:cNvSpPr>
            <a:spLocks noGrp="1" noChangeArrowheads="1"/>
          </p:cNvSpPr>
          <p:nvPr>
            <p:ph type="title"/>
          </p:nvPr>
        </p:nvSpPr>
        <p:spPr>
          <a:xfrm>
            <a:off x="1023938" y="68263"/>
            <a:ext cx="7969250" cy="1144587"/>
          </a:xfrm>
        </p:spPr>
        <p:txBody>
          <a:bodyPr/>
          <a:lstStyle/>
          <a:p>
            <a:pPr eaLnBrk="1" hangingPunct="1"/>
            <a:r>
              <a:rPr lang="en-US" altLang="en-US" sz="4800"/>
              <a:t>     Questions?</a:t>
            </a:r>
            <a:endParaRPr lang="en-US" altLang="en-US" sz="4000"/>
          </a:p>
        </p:txBody>
      </p:sp>
      <p:sp>
        <p:nvSpPr>
          <p:cNvPr id="112643" name="Rectangle 3">
            <a:extLst>
              <a:ext uri="{FF2B5EF4-FFF2-40B4-BE49-F238E27FC236}">
                <a16:creationId xmlns:a16="http://schemas.microsoft.com/office/drawing/2014/main" id="{DE37058C-3E10-92C6-CE93-4FCF88D69527}"/>
              </a:ext>
            </a:extLst>
          </p:cNvPr>
          <p:cNvSpPr>
            <a:spLocks noGrp="1" noChangeArrowheads="1"/>
          </p:cNvSpPr>
          <p:nvPr>
            <p:ph type="body" sz="half" idx="1"/>
          </p:nvPr>
        </p:nvSpPr>
        <p:spPr>
          <a:xfrm>
            <a:off x="1219200" y="1752600"/>
            <a:ext cx="7467600" cy="4659313"/>
          </a:xfrm>
        </p:spPr>
        <p:txBody>
          <a:bodyPr/>
          <a:lstStyle/>
          <a:p>
            <a:pPr eaLnBrk="1" hangingPunct="1"/>
            <a:r>
              <a:rPr lang="en-US" altLang="en-US" sz="2500" b="1" u="sng"/>
              <a:t>How to reach me for answers to further questions</a:t>
            </a:r>
            <a:r>
              <a:rPr lang="en-US" altLang="en-US" sz="2500" b="1"/>
              <a:t>:</a:t>
            </a:r>
            <a:endParaRPr lang="en-US" altLang="en-US"/>
          </a:p>
          <a:p>
            <a:pPr eaLnBrk="1" hangingPunct="1"/>
            <a:endParaRPr lang="en-US" altLang="en-US" sz="800"/>
          </a:p>
          <a:p>
            <a:pPr lvl="1" eaLnBrk="1" hangingPunct="1"/>
            <a:r>
              <a:rPr lang="en-US" altLang="en-US" sz="2600"/>
              <a:t>PHONE		919-647-0015</a:t>
            </a:r>
          </a:p>
          <a:p>
            <a:pPr lvl="1" eaLnBrk="1" hangingPunct="1"/>
            <a:r>
              <a:rPr lang="en-US" altLang="en-US" sz="2600"/>
              <a:t>FAX			919-715-0067</a:t>
            </a:r>
          </a:p>
          <a:p>
            <a:pPr lvl="1" eaLnBrk="1" hangingPunct="1"/>
            <a:r>
              <a:rPr lang="en-US" altLang="en-US" sz="2600"/>
              <a:t>E-MAIL		mark.bailey@ncdoi.gov</a:t>
            </a:r>
          </a:p>
          <a:p>
            <a:pPr lvl="1" eaLnBrk="1" hangingPunct="1"/>
            <a:endParaRPr lang="en-US" altLang="en-US" sz="1500"/>
          </a:p>
          <a:p>
            <a:pPr eaLnBrk="1" hangingPunct="1"/>
            <a:r>
              <a:rPr lang="en-US" altLang="en-US" sz="2500" b="1" u="sng"/>
              <a:t>On the e-mail, please include</a:t>
            </a:r>
            <a:r>
              <a:rPr lang="en-US" altLang="en-US" sz="2500" b="1"/>
              <a:t>:</a:t>
            </a:r>
            <a:endParaRPr lang="en-US" altLang="en-US"/>
          </a:p>
          <a:p>
            <a:pPr lvl="1" eaLnBrk="1" hangingPunct="1"/>
            <a:r>
              <a:rPr lang="en-US" altLang="en-US" sz="2600"/>
              <a:t> your name, </a:t>
            </a:r>
          </a:p>
          <a:p>
            <a:pPr lvl="1" eaLnBrk="1" hangingPunct="1"/>
            <a:r>
              <a:rPr lang="en-US" altLang="en-US" sz="2600"/>
              <a:t>firm or jurisdiction, and</a:t>
            </a:r>
          </a:p>
          <a:p>
            <a:pPr lvl="1" eaLnBrk="1" hangingPunct="1"/>
            <a:r>
              <a:rPr lang="en-US" altLang="en-US" sz="2600" u="sng"/>
              <a:t>phone number</a:t>
            </a:r>
            <a:endParaRPr lang="en-US" altLang="en-US" sz="3000"/>
          </a:p>
        </p:txBody>
      </p:sp>
      <p:pic>
        <p:nvPicPr>
          <p:cNvPr id="112644" name="Picture 4" descr="question2">
            <a:extLst>
              <a:ext uri="{FF2B5EF4-FFF2-40B4-BE49-F238E27FC236}">
                <a16:creationId xmlns:a16="http://schemas.microsoft.com/office/drawing/2014/main" id="{4F36C876-FE3F-A4FF-DEE8-FE0F44E96FC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23113" y="268288"/>
            <a:ext cx="1727200" cy="156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45" name="Picture 5">
            <a:extLst>
              <a:ext uri="{FF2B5EF4-FFF2-40B4-BE49-F238E27FC236}">
                <a16:creationId xmlns:a16="http://schemas.microsoft.com/office/drawing/2014/main" id="{8A282C79-D25D-BC01-1E83-9B459BF5DC1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699250" y="4759325"/>
            <a:ext cx="1412875" cy="16970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BA47EBF-B2BD-C23E-0EE9-C05034317C98}"/>
              </a:ext>
            </a:extLst>
          </p:cNvPr>
          <p:cNvSpPr>
            <a:spLocks noGrp="1" noChangeArrowheads="1"/>
          </p:cNvSpPr>
          <p:nvPr>
            <p:ph type="title"/>
          </p:nvPr>
        </p:nvSpPr>
        <p:spPr>
          <a:xfrm>
            <a:off x="990600" y="257175"/>
            <a:ext cx="8140700" cy="1016000"/>
          </a:xfrm>
        </p:spPr>
        <p:txBody>
          <a:bodyPr/>
          <a:lstStyle/>
          <a:p>
            <a:pPr eaLnBrk="1" hangingPunct="1"/>
            <a:r>
              <a:rPr lang="en-US" altLang="en-US">
                <a:cs typeface="Times New Roman" panose="02020603050405020304" pitchFamily="18" charset="0"/>
              </a:rPr>
              <a:t>Door Width Measurement</a:t>
            </a:r>
          </a:p>
        </p:txBody>
      </p:sp>
      <p:sp>
        <p:nvSpPr>
          <p:cNvPr id="63491" name="Rectangle 4">
            <a:extLst>
              <a:ext uri="{FF2B5EF4-FFF2-40B4-BE49-F238E27FC236}">
                <a16:creationId xmlns:a16="http://schemas.microsoft.com/office/drawing/2014/main" id="{87734FFE-076A-57A5-41B7-C779BAFED33F}"/>
              </a:ext>
            </a:extLst>
          </p:cNvPr>
          <p:cNvSpPr>
            <a:spLocks noGrp="1" noChangeArrowheads="1"/>
          </p:cNvSpPr>
          <p:nvPr>
            <p:ph type="body" sz="half" idx="2"/>
          </p:nvPr>
        </p:nvSpPr>
        <p:spPr>
          <a:xfrm>
            <a:off x="1143000" y="1997075"/>
            <a:ext cx="3729038" cy="3638550"/>
          </a:xfrm>
        </p:spPr>
        <p:txBody>
          <a:bodyPr/>
          <a:lstStyle/>
          <a:p>
            <a:pPr eaLnBrk="1" hangingPunct="1">
              <a:lnSpc>
                <a:spcPct val="90000"/>
              </a:lnSpc>
              <a:defRPr/>
            </a:pPr>
            <a:r>
              <a:rPr lang="en-US" altLang="en-US" sz="2489" dirty="0"/>
              <a:t>The required 32” clear dimension is measured: </a:t>
            </a:r>
          </a:p>
          <a:p>
            <a:pPr lvl="1" eaLnBrk="1" hangingPunct="1">
              <a:lnSpc>
                <a:spcPct val="90000"/>
              </a:lnSpc>
              <a:defRPr/>
            </a:pPr>
            <a:r>
              <a:rPr lang="en-US" altLang="en-US" dirty="0"/>
              <a:t>with the door in the fully open position</a:t>
            </a:r>
          </a:p>
          <a:p>
            <a:pPr lvl="1" eaLnBrk="1" hangingPunct="1">
              <a:lnSpc>
                <a:spcPct val="90000"/>
              </a:lnSpc>
              <a:defRPr/>
            </a:pPr>
            <a:r>
              <a:rPr lang="en-US" altLang="en-US" dirty="0"/>
              <a:t>from the face of the strike jamb stop to the finished face of the door in the</a:t>
            </a:r>
            <a:r>
              <a:rPr lang="en-US" altLang="en-US" dirty="0">
                <a:sym typeface="Symbol" panose="05050102010706020507" pitchFamily="18" charset="2"/>
              </a:rPr>
              <a:t> </a:t>
            </a:r>
            <a:r>
              <a:rPr lang="en-US" altLang="en-US" dirty="0"/>
              <a:t>90</a:t>
            </a:r>
            <a:r>
              <a:rPr lang="en-US" altLang="en-US" dirty="0">
                <a:sym typeface="Symbol" panose="05050102010706020507" pitchFamily="18" charset="2"/>
              </a:rPr>
              <a:t> open position</a:t>
            </a:r>
            <a:endParaRPr lang="en-US" altLang="en-US" sz="2133" dirty="0">
              <a:sym typeface="Symbol" panose="05050102010706020507" pitchFamily="18" charset="2"/>
            </a:endParaRPr>
          </a:p>
        </p:txBody>
      </p:sp>
      <p:grpSp>
        <p:nvGrpSpPr>
          <p:cNvPr id="84996" name="Group 15">
            <a:extLst>
              <a:ext uri="{FF2B5EF4-FFF2-40B4-BE49-F238E27FC236}">
                <a16:creationId xmlns:a16="http://schemas.microsoft.com/office/drawing/2014/main" id="{A7066F1E-CC9F-6377-6217-75E4E7BF27DA}"/>
              </a:ext>
            </a:extLst>
          </p:cNvPr>
          <p:cNvGrpSpPr>
            <a:grpSpLocks/>
          </p:cNvGrpSpPr>
          <p:nvPr/>
        </p:nvGrpSpPr>
        <p:grpSpPr bwMode="auto">
          <a:xfrm>
            <a:off x="4794250" y="2051050"/>
            <a:ext cx="3486150" cy="1392238"/>
            <a:chOff x="3020" y="1184"/>
            <a:chExt cx="2196" cy="986"/>
          </a:xfrm>
        </p:grpSpPr>
        <p:pic>
          <p:nvPicPr>
            <p:cNvPr id="85009" name="Picture 3" descr="door.gif                                                       0003BD42&#10;LWW's Disk                     7C25C52A:">
              <a:extLst>
                <a:ext uri="{FF2B5EF4-FFF2-40B4-BE49-F238E27FC236}">
                  <a16:creationId xmlns:a16="http://schemas.microsoft.com/office/drawing/2014/main" id="{4067635B-2B52-D523-A577-7FFF8109EE3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3571" t="58871" r="81482" b="31792"/>
            <a:stretch>
              <a:fillRect/>
            </a:stretch>
          </p:blipFill>
          <p:spPr bwMode="auto">
            <a:xfrm flipV="1">
              <a:off x="3494" y="1184"/>
              <a:ext cx="17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10" name="Group 5">
              <a:extLst>
                <a:ext uri="{FF2B5EF4-FFF2-40B4-BE49-F238E27FC236}">
                  <a16:creationId xmlns:a16="http://schemas.microsoft.com/office/drawing/2014/main" id="{9557D754-5E8C-27FE-68BD-EF02730BD742}"/>
                </a:ext>
              </a:extLst>
            </p:cNvPr>
            <p:cNvGrpSpPr>
              <a:grpSpLocks/>
            </p:cNvGrpSpPr>
            <p:nvPr/>
          </p:nvGrpSpPr>
          <p:grpSpPr bwMode="auto">
            <a:xfrm flipV="1">
              <a:off x="3020" y="1190"/>
              <a:ext cx="2196" cy="980"/>
              <a:chOff x="3048" y="1936"/>
              <a:chExt cx="2196" cy="980"/>
            </a:xfrm>
          </p:grpSpPr>
          <p:sp>
            <p:nvSpPr>
              <p:cNvPr id="85011" name="Arc 6">
                <a:extLst>
                  <a:ext uri="{FF2B5EF4-FFF2-40B4-BE49-F238E27FC236}">
                    <a16:creationId xmlns:a16="http://schemas.microsoft.com/office/drawing/2014/main" id="{AD28EE22-C9BA-366E-4328-03636B9F9734}"/>
                  </a:ext>
                </a:extLst>
              </p:cNvPr>
              <p:cNvSpPr>
                <a:spLocks/>
              </p:cNvSpPr>
              <p:nvPr/>
            </p:nvSpPr>
            <p:spPr bwMode="auto">
              <a:xfrm rot="10800000" flipH="1">
                <a:off x="3685" y="2052"/>
                <a:ext cx="924" cy="864"/>
              </a:xfrm>
              <a:custGeom>
                <a:avLst/>
                <a:gdLst>
                  <a:gd name="T0" fmla="*/ 0 w 21877"/>
                  <a:gd name="T1" fmla="*/ 0 h 21600"/>
                  <a:gd name="T2" fmla="*/ 0 w 21877"/>
                  <a:gd name="T3" fmla="*/ 0 h 21600"/>
                  <a:gd name="T4" fmla="*/ 0 w 21877"/>
                  <a:gd name="T5" fmla="*/ 0 h 21600"/>
                  <a:gd name="T6" fmla="*/ 0 60000 65536"/>
                  <a:gd name="T7" fmla="*/ 0 60000 65536"/>
                  <a:gd name="T8" fmla="*/ 0 60000 65536"/>
                  <a:gd name="T9" fmla="*/ 0 w 21877"/>
                  <a:gd name="T10" fmla="*/ 0 h 21600"/>
                  <a:gd name="T11" fmla="*/ 21877 w 21877"/>
                  <a:gd name="T12" fmla="*/ 21600 h 21600"/>
                </a:gdLst>
                <a:ahLst/>
                <a:cxnLst>
                  <a:cxn ang="T6">
                    <a:pos x="T0" y="T1"/>
                  </a:cxn>
                  <a:cxn ang="T7">
                    <a:pos x="T2" y="T3"/>
                  </a:cxn>
                  <a:cxn ang="T8">
                    <a:pos x="T4" y="T5"/>
                  </a:cxn>
                </a:cxnLst>
                <a:rect l="T9" t="T10" r="T11" b="T12"/>
                <a:pathLst>
                  <a:path w="21877" h="21600" fill="none" extrusionOk="0">
                    <a:moveTo>
                      <a:pt x="-1" y="1"/>
                    </a:moveTo>
                    <a:cubicBezTo>
                      <a:pt x="92" y="0"/>
                      <a:pt x="184" y="-1"/>
                      <a:pt x="277" y="0"/>
                    </a:cubicBezTo>
                    <a:cubicBezTo>
                      <a:pt x="12206" y="0"/>
                      <a:pt x="21877" y="9670"/>
                      <a:pt x="21877" y="21600"/>
                    </a:cubicBezTo>
                  </a:path>
                  <a:path w="21877" h="21600" stroke="0" extrusionOk="0">
                    <a:moveTo>
                      <a:pt x="-1" y="1"/>
                    </a:moveTo>
                    <a:cubicBezTo>
                      <a:pt x="92" y="0"/>
                      <a:pt x="184" y="-1"/>
                      <a:pt x="277" y="0"/>
                    </a:cubicBezTo>
                    <a:cubicBezTo>
                      <a:pt x="12206" y="0"/>
                      <a:pt x="21877" y="9670"/>
                      <a:pt x="21877" y="21600"/>
                    </a:cubicBezTo>
                    <a:lnTo>
                      <a:pt x="277" y="21600"/>
                    </a:lnTo>
                    <a:lnTo>
                      <a:pt x="-1" y="1"/>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12" name="Line 7">
                <a:extLst>
                  <a:ext uri="{FF2B5EF4-FFF2-40B4-BE49-F238E27FC236}">
                    <a16:creationId xmlns:a16="http://schemas.microsoft.com/office/drawing/2014/main" id="{1A0E0BC6-8A1B-FBA5-2CC6-C745B9A24D9F}"/>
                  </a:ext>
                </a:extLst>
              </p:cNvPr>
              <p:cNvSpPr>
                <a:spLocks noChangeShapeType="1"/>
              </p:cNvSpPr>
              <p:nvPr/>
            </p:nvSpPr>
            <p:spPr bwMode="auto">
              <a:xfrm flipV="1">
                <a:off x="3684" y="2025"/>
                <a:ext cx="0" cy="889"/>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3" name="Line 8">
                <a:extLst>
                  <a:ext uri="{FF2B5EF4-FFF2-40B4-BE49-F238E27FC236}">
                    <a16:creationId xmlns:a16="http://schemas.microsoft.com/office/drawing/2014/main" id="{1ED5A7BC-0E28-0499-8DEB-7BD3E41699D5}"/>
                  </a:ext>
                </a:extLst>
              </p:cNvPr>
              <p:cNvSpPr>
                <a:spLocks noChangeShapeType="1"/>
              </p:cNvSpPr>
              <p:nvPr/>
            </p:nvSpPr>
            <p:spPr bwMode="auto">
              <a:xfrm>
                <a:off x="4642" y="1946"/>
                <a:ext cx="6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4" name="Line 9">
                <a:extLst>
                  <a:ext uri="{FF2B5EF4-FFF2-40B4-BE49-F238E27FC236}">
                    <a16:creationId xmlns:a16="http://schemas.microsoft.com/office/drawing/2014/main" id="{D3C6F66D-26E1-718D-5A6F-3047ED4B97A6}"/>
                  </a:ext>
                </a:extLst>
              </p:cNvPr>
              <p:cNvSpPr>
                <a:spLocks noChangeShapeType="1"/>
              </p:cNvSpPr>
              <p:nvPr/>
            </p:nvSpPr>
            <p:spPr bwMode="auto">
              <a:xfrm>
                <a:off x="4638" y="1993"/>
                <a:ext cx="6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10">
                <a:extLst>
                  <a:ext uri="{FF2B5EF4-FFF2-40B4-BE49-F238E27FC236}">
                    <a16:creationId xmlns:a16="http://schemas.microsoft.com/office/drawing/2014/main" id="{02AF9BCF-5341-469C-3C8F-D0357DC7241A}"/>
                  </a:ext>
                </a:extLst>
              </p:cNvPr>
              <p:cNvSpPr>
                <a:spLocks noChangeShapeType="1"/>
              </p:cNvSpPr>
              <p:nvPr/>
            </p:nvSpPr>
            <p:spPr bwMode="auto">
              <a:xfrm>
                <a:off x="3052" y="1936"/>
                <a:ext cx="6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6" name="Line 11">
                <a:extLst>
                  <a:ext uri="{FF2B5EF4-FFF2-40B4-BE49-F238E27FC236}">
                    <a16:creationId xmlns:a16="http://schemas.microsoft.com/office/drawing/2014/main" id="{2538E5EC-8441-E5FD-2D9F-9CA366E01FE9}"/>
                  </a:ext>
                </a:extLst>
              </p:cNvPr>
              <p:cNvSpPr>
                <a:spLocks noChangeShapeType="1"/>
              </p:cNvSpPr>
              <p:nvPr/>
            </p:nvSpPr>
            <p:spPr bwMode="auto">
              <a:xfrm>
                <a:off x="3048" y="1983"/>
                <a:ext cx="60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7" name="Line 12">
                <a:extLst>
                  <a:ext uri="{FF2B5EF4-FFF2-40B4-BE49-F238E27FC236}">
                    <a16:creationId xmlns:a16="http://schemas.microsoft.com/office/drawing/2014/main" id="{AE97A209-9D9F-6B55-46AF-82FE7F541800}"/>
                  </a:ext>
                </a:extLst>
              </p:cNvPr>
              <p:cNvSpPr>
                <a:spLocks noChangeShapeType="1"/>
              </p:cNvSpPr>
              <p:nvPr/>
            </p:nvSpPr>
            <p:spPr bwMode="auto">
              <a:xfrm>
                <a:off x="4624" y="1969"/>
                <a:ext cx="60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18" name="Line 13">
                <a:extLst>
                  <a:ext uri="{FF2B5EF4-FFF2-40B4-BE49-F238E27FC236}">
                    <a16:creationId xmlns:a16="http://schemas.microsoft.com/office/drawing/2014/main" id="{D8073441-331C-AD35-0375-DAF6BB7EF140}"/>
                  </a:ext>
                </a:extLst>
              </p:cNvPr>
              <p:cNvSpPr>
                <a:spLocks noChangeShapeType="1"/>
              </p:cNvSpPr>
              <p:nvPr/>
            </p:nvSpPr>
            <p:spPr bwMode="auto">
              <a:xfrm>
                <a:off x="3080" y="1965"/>
                <a:ext cx="60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3493" name="Rectangle 14">
            <a:extLst>
              <a:ext uri="{FF2B5EF4-FFF2-40B4-BE49-F238E27FC236}">
                <a16:creationId xmlns:a16="http://schemas.microsoft.com/office/drawing/2014/main" id="{571BCD54-0DB6-4587-D17F-3CB17D17EDCF}"/>
              </a:ext>
            </a:extLst>
          </p:cNvPr>
          <p:cNvSpPr>
            <a:spLocks noChangeArrowheads="1"/>
          </p:cNvSpPr>
          <p:nvPr/>
        </p:nvSpPr>
        <p:spPr bwMode="auto">
          <a:xfrm>
            <a:off x="5722938" y="3502025"/>
            <a:ext cx="2335212" cy="2217738"/>
          </a:xfrm>
          <a:prstGeom prst="rect">
            <a:avLst/>
          </a:prstGeom>
          <a:noFill/>
          <a:ln w="28575">
            <a:solidFill>
              <a:schemeClr val="tx1"/>
            </a:solidFill>
            <a:prstDash val="dash"/>
            <a:miter lim="800000"/>
            <a:headEnd/>
            <a:tailEnd/>
          </a:ln>
        </p:spPr>
        <p:txBody>
          <a:bodyPr wrap="none" anchor="ct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0"/>
              </a:spcBef>
              <a:buClrTx/>
              <a:buSzTx/>
              <a:buFontTx/>
              <a:buNone/>
              <a:defRPr/>
            </a:pPr>
            <a:endParaRPr lang="en-US" altLang="en-US" sz="2133">
              <a:latin typeface="Times" panose="02020603050405020304" pitchFamily="18" charset="0"/>
            </a:endParaRPr>
          </a:p>
        </p:txBody>
      </p:sp>
      <p:sp>
        <p:nvSpPr>
          <p:cNvPr id="63494" name="Text Box 16">
            <a:extLst>
              <a:ext uri="{FF2B5EF4-FFF2-40B4-BE49-F238E27FC236}">
                <a16:creationId xmlns:a16="http://schemas.microsoft.com/office/drawing/2014/main" id="{26709CAA-538A-B273-2B16-33B82A32DD77}"/>
              </a:ext>
            </a:extLst>
          </p:cNvPr>
          <p:cNvSpPr txBox="1">
            <a:spLocks noChangeArrowheads="1"/>
          </p:cNvSpPr>
          <p:nvPr/>
        </p:nvSpPr>
        <p:spPr bwMode="auto">
          <a:xfrm>
            <a:off x="7478713" y="2165350"/>
            <a:ext cx="908050" cy="311150"/>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50000"/>
              </a:spcBef>
              <a:buClrTx/>
              <a:buSzTx/>
              <a:buFontTx/>
              <a:buNone/>
              <a:defRPr/>
            </a:pPr>
            <a:r>
              <a:rPr lang="en-US" altLang="en-US" sz="1422">
                <a:latin typeface="Arial" panose="020B0604020202020204" pitchFamily="34" charset="0"/>
              </a:rPr>
              <a:t>INSIDE</a:t>
            </a:r>
            <a:endParaRPr lang="en-US" altLang="en-US" sz="2133">
              <a:latin typeface="Times" panose="02020603050405020304" pitchFamily="18" charset="0"/>
            </a:endParaRPr>
          </a:p>
        </p:txBody>
      </p:sp>
      <p:sp>
        <p:nvSpPr>
          <p:cNvPr id="63495" name="Text Box 17">
            <a:extLst>
              <a:ext uri="{FF2B5EF4-FFF2-40B4-BE49-F238E27FC236}">
                <a16:creationId xmlns:a16="http://schemas.microsoft.com/office/drawing/2014/main" id="{F2F8E8C1-5A84-6B65-97BC-A8A69977D266}"/>
              </a:ext>
            </a:extLst>
          </p:cNvPr>
          <p:cNvSpPr txBox="1">
            <a:spLocks noChangeArrowheads="1"/>
          </p:cNvSpPr>
          <p:nvPr/>
        </p:nvSpPr>
        <p:spPr bwMode="auto">
          <a:xfrm>
            <a:off x="7472363" y="5842000"/>
            <a:ext cx="1081087" cy="284163"/>
          </a:xfrm>
          <a:prstGeom prst="rect">
            <a:avLst/>
          </a:prstGeom>
          <a:solidFill>
            <a:schemeClr val="accent1"/>
          </a:solidFill>
          <a:ln w="9525">
            <a:solidFill>
              <a:schemeClr val="hlink"/>
            </a:solidFill>
            <a:miter lim="800000"/>
            <a:headEnd/>
            <a:tailEnd/>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244">
                <a:latin typeface="Arial" panose="020B0604020202020204" pitchFamily="34" charset="0"/>
              </a:rPr>
              <a:t>OUTSIDE</a:t>
            </a:r>
            <a:endParaRPr lang="en-US" altLang="en-US" sz="2133">
              <a:latin typeface="Times" panose="02020603050405020304" pitchFamily="18" charset="0"/>
            </a:endParaRPr>
          </a:p>
        </p:txBody>
      </p:sp>
      <p:sp>
        <p:nvSpPr>
          <p:cNvPr id="85000" name="Line 20">
            <a:extLst>
              <a:ext uri="{FF2B5EF4-FFF2-40B4-BE49-F238E27FC236}">
                <a16:creationId xmlns:a16="http://schemas.microsoft.com/office/drawing/2014/main" id="{DFB11CDE-D908-DB4D-327D-AC9220DC4494}"/>
              </a:ext>
            </a:extLst>
          </p:cNvPr>
          <p:cNvSpPr>
            <a:spLocks noChangeShapeType="1"/>
          </p:cNvSpPr>
          <p:nvPr/>
        </p:nvSpPr>
        <p:spPr bwMode="auto">
          <a:xfrm>
            <a:off x="7305675" y="3783013"/>
            <a:ext cx="7366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7" name="Text Box 21">
            <a:extLst>
              <a:ext uri="{FF2B5EF4-FFF2-40B4-BE49-F238E27FC236}">
                <a16:creationId xmlns:a16="http://schemas.microsoft.com/office/drawing/2014/main" id="{914BE263-A7A5-E5E8-A7E6-7CF16719125A}"/>
              </a:ext>
            </a:extLst>
          </p:cNvPr>
          <p:cNvSpPr txBox="1">
            <a:spLocks noChangeArrowheads="1"/>
          </p:cNvSpPr>
          <p:nvPr/>
        </p:nvSpPr>
        <p:spPr bwMode="auto">
          <a:xfrm>
            <a:off x="7085013" y="3486150"/>
            <a:ext cx="1206500" cy="311150"/>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422">
                <a:latin typeface="Arial" panose="020B0604020202020204" pitchFamily="34" charset="0"/>
              </a:rPr>
              <a:t>12” min</a:t>
            </a:r>
            <a:endParaRPr lang="en-US" altLang="en-US" sz="2133">
              <a:latin typeface="Times" panose="02020603050405020304" pitchFamily="18" charset="0"/>
            </a:endParaRPr>
          </a:p>
        </p:txBody>
      </p:sp>
      <p:sp>
        <p:nvSpPr>
          <p:cNvPr id="85002" name="Line 23">
            <a:extLst>
              <a:ext uri="{FF2B5EF4-FFF2-40B4-BE49-F238E27FC236}">
                <a16:creationId xmlns:a16="http://schemas.microsoft.com/office/drawing/2014/main" id="{E9B8DFA8-56D6-FB1E-FC7C-DFE0713A0AD2}"/>
              </a:ext>
            </a:extLst>
          </p:cNvPr>
          <p:cNvSpPr>
            <a:spLocks noChangeShapeType="1"/>
          </p:cNvSpPr>
          <p:nvPr/>
        </p:nvSpPr>
        <p:spPr bwMode="auto">
          <a:xfrm>
            <a:off x="5384800" y="3475038"/>
            <a:ext cx="0" cy="225901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3" name="Line 24">
            <a:extLst>
              <a:ext uri="{FF2B5EF4-FFF2-40B4-BE49-F238E27FC236}">
                <a16:creationId xmlns:a16="http://schemas.microsoft.com/office/drawing/2014/main" id="{39BD87F0-786D-9278-2BD4-1940916C413E}"/>
              </a:ext>
            </a:extLst>
          </p:cNvPr>
          <p:cNvSpPr>
            <a:spLocks noChangeShapeType="1"/>
          </p:cNvSpPr>
          <p:nvPr/>
        </p:nvSpPr>
        <p:spPr bwMode="auto">
          <a:xfrm flipH="1">
            <a:off x="5203825" y="5719763"/>
            <a:ext cx="423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Text Box 25">
            <a:extLst>
              <a:ext uri="{FF2B5EF4-FFF2-40B4-BE49-F238E27FC236}">
                <a16:creationId xmlns:a16="http://schemas.microsoft.com/office/drawing/2014/main" id="{CA01963A-BC1E-775E-8DDF-1282F46EDD95}"/>
              </a:ext>
            </a:extLst>
          </p:cNvPr>
          <p:cNvSpPr txBox="1">
            <a:spLocks noChangeArrowheads="1"/>
          </p:cNvSpPr>
          <p:nvPr/>
        </p:nvSpPr>
        <p:spPr bwMode="auto">
          <a:xfrm rot="-5400000">
            <a:off x="4733925" y="4392613"/>
            <a:ext cx="1073150" cy="311150"/>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1422">
                <a:latin typeface="Arial" panose="020B0604020202020204" pitchFamily="34" charset="0"/>
              </a:rPr>
              <a:t>60” min</a:t>
            </a:r>
            <a:endParaRPr lang="en-US" altLang="en-US" sz="2133">
              <a:latin typeface="Times" panose="02020603050405020304" pitchFamily="18" charset="0"/>
            </a:endParaRPr>
          </a:p>
        </p:txBody>
      </p:sp>
      <p:sp>
        <p:nvSpPr>
          <p:cNvPr id="85005" name="AutoShape 26">
            <a:extLst>
              <a:ext uri="{FF2B5EF4-FFF2-40B4-BE49-F238E27FC236}">
                <a16:creationId xmlns:a16="http://schemas.microsoft.com/office/drawing/2014/main" id="{52C7B0F2-1527-4E1B-0E73-A68045566C3A}"/>
              </a:ext>
            </a:extLst>
          </p:cNvPr>
          <p:cNvSpPr>
            <a:spLocks noChangeArrowheads="1"/>
          </p:cNvSpPr>
          <p:nvPr/>
        </p:nvSpPr>
        <p:spPr bwMode="auto">
          <a:xfrm>
            <a:off x="6176963" y="4146550"/>
            <a:ext cx="1504950" cy="873125"/>
          </a:xfrm>
          <a:prstGeom prst="upArrowCallout">
            <a:avLst>
              <a:gd name="adj1" fmla="val 40649"/>
              <a:gd name="adj2" fmla="val 40649"/>
              <a:gd name="adj3" fmla="val 16667"/>
              <a:gd name="adj4" fmla="val 66667"/>
            </a:avLst>
          </a:prstGeom>
          <a:solidFill>
            <a:schemeClr val="accent1"/>
          </a:solidFill>
          <a:ln w="9525">
            <a:solidFill>
              <a:schemeClr val="hlink"/>
            </a:solidFill>
            <a:miter lim="800000"/>
            <a:headEnd/>
            <a:tailEnd/>
          </a:ln>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600">
                <a:latin typeface="Times" panose="02020603050405020304" pitchFamily="18" charset="0"/>
              </a:rPr>
              <a:t>DIRECTION OF TRAVEL</a:t>
            </a:r>
          </a:p>
        </p:txBody>
      </p:sp>
      <p:sp>
        <p:nvSpPr>
          <p:cNvPr id="63502" name="Text Box 27">
            <a:extLst>
              <a:ext uri="{FF2B5EF4-FFF2-40B4-BE49-F238E27FC236}">
                <a16:creationId xmlns:a16="http://schemas.microsoft.com/office/drawing/2014/main" id="{B67421F2-6610-5F1E-04E6-0B3459515B36}"/>
              </a:ext>
            </a:extLst>
          </p:cNvPr>
          <p:cNvSpPr txBox="1">
            <a:spLocks noChangeArrowheads="1"/>
          </p:cNvSpPr>
          <p:nvPr/>
        </p:nvSpPr>
        <p:spPr bwMode="auto">
          <a:xfrm>
            <a:off x="3438525" y="5773738"/>
            <a:ext cx="4530725" cy="420687"/>
          </a:xfrm>
          <a:prstGeom prst="rect">
            <a:avLst/>
          </a:prstGeom>
          <a:noFill/>
          <a:ln>
            <a:noFill/>
          </a:ln>
        </p:spPr>
        <p:txBody>
          <a:bodyPr>
            <a:spAutoFit/>
          </a:bodyP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en-US" altLang="en-US" sz="2133" b="1" dirty="0">
                <a:solidFill>
                  <a:schemeClr val="tx2"/>
                </a:solidFill>
                <a:latin typeface="Times" panose="02020603050405020304" pitchFamily="18" charset="0"/>
              </a:rPr>
              <a:t>IN SWINGING DOOR</a:t>
            </a:r>
          </a:p>
        </p:txBody>
      </p:sp>
      <p:sp>
        <p:nvSpPr>
          <p:cNvPr id="14364" name="Oval 28">
            <a:extLst>
              <a:ext uri="{FF2B5EF4-FFF2-40B4-BE49-F238E27FC236}">
                <a16:creationId xmlns:a16="http://schemas.microsoft.com/office/drawing/2014/main" id="{1F0DEBB3-FF5D-F9D3-42BF-E70877796F6D}"/>
              </a:ext>
            </a:extLst>
          </p:cNvPr>
          <p:cNvSpPr>
            <a:spLocks noChangeArrowheads="1"/>
          </p:cNvSpPr>
          <p:nvPr/>
        </p:nvSpPr>
        <p:spPr bwMode="auto">
          <a:xfrm>
            <a:off x="7180263" y="3359150"/>
            <a:ext cx="1035050" cy="571500"/>
          </a:xfrm>
          <a:prstGeom prst="ellipse">
            <a:avLst/>
          </a:prstGeom>
          <a:noFill/>
          <a:ln w="28575">
            <a:solidFill>
              <a:srgbClr val="FF0000"/>
            </a:solidFill>
            <a:round/>
            <a:headEnd/>
            <a:tailEnd/>
          </a:ln>
        </p:spPr>
        <p:txBody>
          <a:bodyPr wrap="none" anchor="ctr"/>
          <a:lstStyle>
            <a:lvl1pPr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spcBef>
                <a:spcPct val="0"/>
              </a:spcBef>
              <a:buClrTx/>
              <a:buSzTx/>
              <a:buFontTx/>
              <a:buNone/>
              <a:defRPr/>
            </a:pPr>
            <a:endParaRPr lang="en-US" altLang="en-US" sz="2133">
              <a:latin typeface="Times" panose="02020603050405020304" pitchFamily="18" charset="0"/>
            </a:endParaRPr>
          </a:p>
        </p:txBody>
      </p:sp>
      <p:sp>
        <p:nvSpPr>
          <p:cNvPr id="85008" name="Slide Number Placeholder 1">
            <a:extLst>
              <a:ext uri="{FF2B5EF4-FFF2-40B4-BE49-F238E27FC236}">
                <a16:creationId xmlns:a16="http://schemas.microsoft.com/office/drawing/2014/main" id="{2F022064-37D5-957C-D285-2FFC3A67D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83D03C8A-19B1-4A89-B324-2A8AD3168176}" type="slidenum">
              <a:rPr lang="en-US" altLang="en-US" sz="1200" smtClean="0"/>
              <a:pPr>
                <a:spcBef>
                  <a:spcPct val="0"/>
                </a:spcBef>
                <a:buFontTx/>
                <a:buNone/>
              </a:pPr>
              <a:t>8</a:t>
            </a:fld>
            <a:endParaRPr lang="en-US" altLang="en-US" sz="12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B626A03-0C26-9293-48CE-08D86A6E3C8F}"/>
              </a:ext>
            </a:extLst>
          </p:cNvPr>
          <p:cNvSpPr>
            <a:spLocks noGrp="1" noChangeArrowheads="1"/>
          </p:cNvSpPr>
          <p:nvPr>
            <p:ph type="title"/>
          </p:nvPr>
        </p:nvSpPr>
        <p:spPr>
          <a:xfrm>
            <a:off x="990600" y="228600"/>
            <a:ext cx="8153400" cy="1016000"/>
          </a:xfrm>
        </p:spPr>
        <p:txBody>
          <a:bodyPr/>
          <a:lstStyle/>
          <a:p>
            <a:pPr eaLnBrk="1" hangingPunct="1"/>
            <a:r>
              <a:rPr lang="en-US" altLang="en-US">
                <a:cs typeface="Times New Roman" panose="02020603050405020304" pitchFamily="18" charset="0"/>
              </a:rPr>
              <a:t>Accessible Door Hardware</a:t>
            </a:r>
          </a:p>
        </p:txBody>
      </p:sp>
      <p:pic>
        <p:nvPicPr>
          <p:cNvPr id="86019" name="Picture 6" descr="handles.gif                                                    0022EA3C&#10;LWW's Disk                     7C25C52A:">
            <a:extLst>
              <a:ext uri="{FF2B5EF4-FFF2-40B4-BE49-F238E27FC236}">
                <a16:creationId xmlns:a16="http://schemas.microsoft.com/office/drawing/2014/main" id="{21FC1588-0F3D-0632-948F-F35DD66A3F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2638" y="3473450"/>
            <a:ext cx="7499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47F8AB09-A9DA-A556-B967-459C15027B97}"/>
              </a:ext>
            </a:extLst>
          </p:cNvPr>
          <p:cNvGrpSpPr>
            <a:grpSpLocks/>
          </p:cNvGrpSpPr>
          <p:nvPr/>
        </p:nvGrpSpPr>
        <p:grpSpPr bwMode="auto">
          <a:xfrm>
            <a:off x="893763" y="3235325"/>
            <a:ext cx="8216900" cy="2700338"/>
            <a:chOff x="619" y="2023"/>
            <a:chExt cx="5176" cy="1913"/>
          </a:xfrm>
        </p:grpSpPr>
        <p:sp>
          <p:nvSpPr>
            <p:cNvPr id="64519" name="Rectangle 7">
              <a:extLst>
                <a:ext uri="{FF2B5EF4-FFF2-40B4-BE49-F238E27FC236}">
                  <a16:creationId xmlns:a16="http://schemas.microsoft.com/office/drawing/2014/main" id="{D34B75E7-A963-E66B-FDE2-96939B20B4EF}"/>
                </a:ext>
              </a:extLst>
            </p:cNvPr>
            <p:cNvSpPr>
              <a:spLocks noChangeArrowheads="1"/>
            </p:cNvSpPr>
            <p:nvPr/>
          </p:nvSpPr>
          <p:spPr bwMode="auto">
            <a:xfrm>
              <a:off x="619" y="3382"/>
              <a:ext cx="5040" cy="554"/>
            </a:xfrm>
            <a:prstGeom prst="rect">
              <a:avLst/>
            </a:prstGeom>
            <a:noFill/>
            <a:ln>
              <a:noFill/>
            </a:ln>
          </p:spPr>
          <p:txBody>
            <a:bodyPr/>
            <a:lstStyle>
              <a:lvl1pPr marL="342900" indent="-342900" eaLnBrk="0" hangingPunct="0">
                <a:spcBef>
                  <a:spcPct val="20000"/>
                </a:spcBef>
                <a:buClr>
                  <a:srgbClr val="CCCCFF"/>
                </a:buClr>
                <a:buSzPct val="80000"/>
                <a:buFont typeface="Arial" panose="020B0604020202020204" pitchFamily="34" charset="0"/>
                <a:buChar char="►"/>
                <a:defRPr sz="3600">
                  <a:solidFill>
                    <a:schemeClr val="tx1"/>
                  </a:solidFill>
                  <a:latin typeface="Times New Roman" panose="02020603050405020304" pitchFamily="18" charset="0"/>
                </a:defRPr>
              </a:lvl1pPr>
              <a:lvl2pPr marL="742950" indent="-285750" eaLnBrk="0" hangingPunct="0">
                <a:spcBef>
                  <a:spcPct val="20000"/>
                </a:spcBef>
                <a:buClr>
                  <a:srgbClr val="FFFF99"/>
                </a:buClr>
                <a:buFont typeface="Wingdings" panose="05000000000000000000" pitchFamily="2" charset="2"/>
                <a:buChar char="§"/>
                <a:defRPr sz="3200">
                  <a:solidFill>
                    <a:schemeClr val="tx1"/>
                  </a:solidFill>
                  <a:latin typeface="Times New Roman" panose="02020603050405020304" pitchFamily="18" charset="0"/>
                </a:defRPr>
              </a:lvl2pPr>
              <a:lvl3pPr marL="1143000" indent="-228600" eaLnBrk="0" hangingPunct="0">
                <a:spcBef>
                  <a:spcPct val="20000"/>
                </a:spcBef>
                <a:buClr>
                  <a:srgbClr val="66FFFF"/>
                </a:buClr>
                <a:buSzPct val="80000"/>
                <a:buFont typeface="Arial" panose="020B0604020202020204" pitchFamily="34" charset="0"/>
                <a:buBlip>
                  <a:blip r:embed="rId4"/>
                </a:buBlip>
                <a:defRPr sz="2800">
                  <a:solidFill>
                    <a:schemeClr val="tx1"/>
                  </a:solidFill>
                  <a:latin typeface="Times New Roman" panose="02020603050405020304" pitchFamily="18" charset="0"/>
                </a:defRPr>
              </a:lvl3pPr>
              <a:lvl4pPr marL="1600200" indent="-228600" eaLnBrk="0" hangingPunct="0">
                <a:spcBef>
                  <a:spcPct val="20000"/>
                </a:spcBef>
                <a:buClr>
                  <a:srgbClr val="FFFF99"/>
                </a:buClr>
                <a:buFont typeface="Wingdings" panose="05000000000000000000" pitchFamily="2" charset="2"/>
                <a:buChar char="§"/>
                <a:defRPr sz="2400">
                  <a:solidFill>
                    <a:schemeClr val="tx1"/>
                  </a:solidFill>
                  <a:latin typeface="Times New Roman" panose="02020603050405020304" pitchFamily="18" charset="0"/>
                </a:defRPr>
              </a:lvl4pPr>
              <a:lvl5pPr marL="2057400" indent="-228600" eaLnBrk="0" hangingPunct="0">
                <a:spcBef>
                  <a:spcPct val="20000"/>
                </a:spcBef>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CCCCFF"/>
                </a:buClr>
                <a:buSzPct val="80000"/>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Clr>
                  <a:srgbClr val="FF0000"/>
                </a:buClr>
                <a:buSzTx/>
                <a:buFont typeface="Times" panose="02020603050405020304" pitchFamily="18" charset="0"/>
                <a:buChar char="•"/>
                <a:defRPr/>
              </a:pPr>
              <a:r>
                <a:rPr lang="en-US" altLang="en-US" sz="2844" dirty="0"/>
                <a:t>Similar requirements apply to lavatory controls, drawer pulls, etc.</a:t>
              </a:r>
            </a:p>
          </p:txBody>
        </p:sp>
        <p:pic>
          <p:nvPicPr>
            <p:cNvPr id="86024" name="Picture 8" descr="leverfau.gif                                                   0020226E&#10;LWW's Disk                     7C25C52A:">
              <a:extLst>
                <a:ext uri="{FF2B5EF4-FFF2-40B4-BE49-F238E27FC236}">
                  <a16:creationId xmlns:a16="http://schemas.microsoft.com/office/drawing/2014/main" id="{9F57D6F5-D888-6B66-EE75-C8E8B2F2F6A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084" y="2023"/>
              <a:ext cx="711"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21" name="Rectangle 3">
            <a:extLst>
              <a:ext uri="{FF2B5EF4-FFF2-40B4-BE49-F238E27FC236}">
                <a16:creationId xmlns:a16="http://schemas.microsoft.com/office/drawing/2014/main" id="{3E76583A-5D1D-4244-07D3-8C39E323D30E}"/>
              </a:ext>
            </a:extLst>
          </p:cNvPr>
          <p:cNvSpPr>
            <a:spLocks noGrp="1" noChangeArrowheads="1"/>
          </p:cNvSpPr>
          <p:nvPr>
            <p:ph type="body" idx="1"/>
          </p:nvPr>
        </p:nvSpPr>
        <p:spPr>
          <a:xfrm>
            <a:off x="1219200" y="1652588"/>
            <a:ext cx="7848600" cy="1730375"/>
          </a:xfrm>
        </p:spPr>
        <p:txBody>
          <a:bodyPr/>
          <a:lstStyle/>
          <a:p>
            <a:pPr eaLnBrk="1" hangingPunct="1">
              <a:lnSpc>
                <a:spcPct val="90000"/>
              </a:lnSpc>
            </a:pPr>
            <a:r>
              <a:rPr lang="en-US" altLang="en-US"/>
              <a:t>Operable door hardware requires a shape that is easy to grasp with one hand and does not require tight-grasping, tight pinching, or any wrist-twisting motion to operate.</a:t>
            </a:r>
          </a:p>
        </p:txBody>
      </p:sp>
      <p:sp>
        <p:nvSpPr>
          <p:cNvPr id="86022" name="Slide Number Placeholder 2">
            <a:extLst>
              <a:ext uri="{FF2B5EF4-FFF2-40B4-BE49-F238E27FC236}">
                <a16:creationId xmlns:a16="http://schemas.microsoft.com/office/drawing/2014/main" id="{F339332B-6C1A-B884-6C1C-28C6E9A562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900">
                <a:solidFill>
                  <a:schemeClr val="tx1"/>
                </a:solidFill>
                <a:latin typeface="Arial" panose="020B0604020202020204" pitchFamily="34" charset="0"/>
              </a:defRPr>
            </a:lvl1pPr>
            <a:lvl2pPr marL="660400" indent="-254000">
              <a:spcBef>
                <a:spcPct val="20000"/>
              </a:spcBef>
              <a:buChar char="–"/>
              <a:defRPr sz="2500">
                <a:solidFill>
                  <a:schemeClr val="tx1"/>
                </a:solidFill>
                <a:latin typeface="Arial" panose="020B0604020202020204" pitchFamily="34" charset="0"/>
              </a:defRPr>
            </a:lvl2pPr>
            <a:lvl3pPr marL="1016000" indent="-203200">
              <a:spcBef>
                <a:spcPct val="20000"/>
              </a:spcBef>
              <a:buChar char="•"/>
              <a:defRPr sz="2200">
                <a:solidFill>
                  <a:schemeClr val="tx1"/>
                </a:solidFill>
                <a:latin typeface="Arial" panose="020B0604020202020204" pitchFamily="34" charset="0"/>
              </a:defRPr>
            </a:lvl3pPr>
            <a:lvl4pPr marL="1422400" indent="-203200">
              <a:spcBef>
                <a:spcPct val="20000"/>
              </a:spcBef>
              <a:buChar char="–"/>
              <a:defRPr>
                <a:solidFill>
                  <a:schemeClr val="tx1"/>
                </a:solidFill>
                <a:latin typeface="Arial" panose="020B0604020202020204" pitchFamily="34" charset="0"/>
              </a:defRPr>
            </a:lvl4pPr>
            <a:lvl5pPr marL="2057400" indent="-203200">
              <a:spcBef>
                <a:spcPct val="20000"/>
              </a:spcBef>
              <a:buChar char="»"/>
              <a:defRPr>
                <a:solidFill>
                  <a:schemeClr val="tx1"/>
                </a:solidFill>
                <a:latin typeface="Arial" panose="020B0604020202020204" pitchFamily="34" charset="0"/>
              </a:defRPr>
            </a:lvl5pPr>
            <a:lvl6pPr marL="2514600" indent="-203200" eaLnBrk="0" fontAlgn="base" hangingPunct="0">
              <a:spcBef>
                <a:spcPct val="20000"/>
              </a:spcBef>
              <a:spcAft>
                <a:spcPct val="0"/>
              </a:spcAft>
              <a:buChar char="»"/>
              <a:defRPr>
                <a:solidFill>
                  <a:schemeClr val="tx1"/>
                </a:solidFill>
                <a:latin typeface="Arial" panose="020B0604020202020204" pitchFamily="34" charset="0"/>
              </a:defRPr>
            </a:lvl6pPr>
            <a:lvl7pPr marL="2971800" indent="-203200" eaLnBrk="0" fontAlgn="base" hangingPunct="0">
              <a:spcBef>
                <a:spcPct val="20000"/>
              </a:spcBef>
              <a:spcAft>
                <a:spcPct val="0"/>
              </a:spcAft>
              <a:buChar char="»"/>
              <a:defRPr>
                <a:solidFill>
                  <a:schemeClr val="tx1"/>
                </a:solidFill>
                <a:latin typeface="Arial" panose="020B0604020202020204" pitchFamily="34" charset="0"/>
              </a:defRPr>
            </a:lvl7pPr>
            <a:lvl8pPr marL="3429000" indent="-203200" eaLnBrk="0" fontAlgn="base" hangingPunct="0">
              <a:spcBef>
                <a:spcPct val="20000"/>
              </a:spcBef>
              <a:spcAft>
                <a:spcPct val="0"/>
              </a:spcAft>
              <a:buChar char="»"/>
              <a:defRPr>
                <a:solidFill>
                  <a:schemeClr val="tx1"/>
                </a:solidFill>
                <a:latin typeface="Arial" panose="020B0604020202020204" pitchFamily="34" charset="0"/>
              </a:defRPr>
            </a:lvl8pPr>
            <a:lvl9pPr marL="3886200" indent="-2032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4834ABD4-4BD7-4830-99DF-4C23A116009D}" type="slidenum">
              <a:rPr lang="en-US" altLang="en-US" sz="1200" smtClean="0"/>
              <a:pPr>
                <a:spcBef>
                  <a:spcPct val="0"/>
                </a:spcBef>
                <a:buFontTx/>
                <a:buNone/>
              </a:pPr>
              <a:t>9</a:t>
            </a:fld>
            <a:endParaRPr lang="en-US" altLang="en-US" sz="12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1087579">
  <a:themeElements>
    <a:clrScheme name="0108757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0108757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0108757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9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99e6ff5254007e3a802cf5f45d41a75a">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f1fac8adbeaa6f3d587f027fd5d6d3d8"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D5D0FE-8E25-4D04-BB9A-9DE24975AE83}">
  <ds:schemaRefs>
    <ds:schemaRef ds:uri="http://schemas.microsoft.com/sharepoint/v3/contenttype/forms"/>
  </ds:schemaRefs>
</ds:datastoreItem>
</file>

<file path=customXml/itemProps2.xml><?xml version="1.0" encoding="utf-8"?>
<ds:datastoreItem xmlns:ds="http://schemas.openxmlformats.org/officeDocument/2006/customXml" ds:itemID="{88FD9C61-3FDF-4F1E-9CA7-5A1E001FD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cb3f5-6ea6-42b5-bbfa-54f76c708ee7"/>
    <ds:schemaRef ds:uri="05206c7d-ee11-4b55-90e5-ac8204f63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C44B79-5B59-4A05-A33B-087BE9023057}">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docProps/app.xml><?xml version="1.0" encoding="utf-8"?>
<Properties xmlns="http://schemas.openxmlformats.org/officeDocument/2006/extended-properties" xmlns:vt="http://schemas.openxmlformats.org/officeDocument/2006/docPropsVTypes">
  <Template>01087579</Template>
  <TotalTime>4634</TotalTime>
  <Words>4588</Words>
  <Application>Microsoft Office PowerPoint</Application>
  <PresentationFormat>On-screen Show (4:3)</PresentationFormat>
  <Paragraphs>427</Paragraphs>
  <Slides>77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6" baseType="lpstr">
      <vt:lpstr>Aptos</vt:lpstr>
      <vt:lpstr>Arial</vt:lpstr>
      <vt:lpstr>Calibri</vt:lpstr>
      <vt:lpstr>Symbol</vt:lpstr>
      <vt:lpstr>Times</vt:lpstr>
      <vt:lpstr>Times New Roman</vt:lpstr>
      <vt:lpstr>Wingdings</vt:lpstr>
      <vt:lpstr>01087579</vt:lpstr>
      <vt:lpstr>Bitmap Image</vt:lpstr>
      <vt:lpstr>Chapter 10 – “Means of Egress”</vt:lpstr>
      <vt:lpstr>What Makes Up the North Carolina Fire Prevention Code?</vt:lpstr>
      <vt:lpstr>How Is a Code Section Written?</vt:lpstr>
      <vt:lpstr>Bldg Codes for Child Care</vt:lpstr>
      <vt:lpstr>Accessible Entrance Requirements</vt:lpstr>
      <vt:lpstr> Accessible Entrance Requirements</vt:lpstr>
      <vt:lpstr>Door Width Measurement</vt:lpstr>
      <vt:lpstr>Door Width Measurement</vt:lpstr>
      <vt:lpstr>Accessible Door Hardware</vt:lpstr>
      <vt:lpstr>Accessible Door Hardware</vt:lpstr>
      <vt:lpstr>Level of Exit Discharge</vt:lpstr>
      <vt:lpstr>Double cylinder deadbolts</vt:lpstr>
      <vt:lpstr>Bolt Locks</vt:lpstr>
      <vt:lpstr>Delayed Egress Locks (1010.1.9.7)</vt:lpstr>
      <vt:lpstr>Panic Hardware (1010.1.10)</vt:lpstr>
      <vt:lpstr>Kitchen Egress</vt:lpstr>
      <vt:lpstr>Kitchen Egress</vt:lpstr>
      <vt:lpstr>Envir. Health Egress Questions</vt:lpstr>
      <vt:lpstr>Bolt Locks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 Health Egress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Environmental Health Questions</vt:lpstr>
      <vt:lpstr>     Questions?</vt:lpstr>
    </vt:vector>
  </TitlesOfParts>
  <Company>NC Dept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“Means of Egress”</dc:title>
  <dc:creator>NCDOI Employee</dc:creator>
  <cp:lastModifiedBy>Mark G. Bailey</cp:lastModifiedBy>
  <cp:revision>142</cp:revision>
  <cp:lastPrinted>2015-10-05T20:58:33Z</cp:lastPrinted>
  <dcterms:created xsi:type="dcterms:W3CDTF">2004-12-03T18:39:26Z</dcterms:created>
  <dcterms:modified xsi:type="dcterms:W3CDTF">2026-03-09T23:43:11Z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