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4" r:id="rId4"/>
  </p:sldMasterIdLst>
  <p:notesMasterIdLst>
    <p:notesMasterId r:id="rId22"/>
  </p:notesMasterIdLst>
  <p:handoutMasterIdLst>
    <p:handoutMasterId r:id="rId23"/>
  </p:handoutMasterIdLst>
  <p:sldIdLst>
    <p:sldId id="256" r:id="rId5"/>
    <p:sldId id="258" r:id="rId6"/>
    <p:sldId id="261" r:id="rId7"/>
    <p:sldId id="264" r:id="rId8"/>
    <p:sldId id="272" r:id="rId9"/>
    <p:sldId id="276" r:id="rId10"/>
    <p:sldId id="274" r:id="rId11"/>
    <p:sldId id="292" r:id="rId12"/>
    <p:sldId id="280" r:id="rId13"/>
    <p:sldId id="290" r:id="rId14"/>
    <p:sldId id="291" r:id="rId15"/>
    <p:sldId id="277" r:id="rId16"/>
    <p:sldId id="273" r:id="rId17"/>
    <p:sldId id="293" r:id="rId18"/>
    <p:sldId id="283" r:id="rId19"/>
    <p:sldId id="284" r:id="rId20"/>
    <p:sldId id="294"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787"/>
    <p:restoredTop sz="90929"/>
  </p:normalViewPr>
  <p:slideViewPr>
    <p:cSldViewPr>
      <p:cViewPr varScale="1">
        <p:scale>
          <a:sx n="75" d="100"/>
          <a:sy n="75" d="100"/>
        </p:scale>
        <p:origin x="1085"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2707"/>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32A547E7-0C80-3838-B1A0-E4B8E86AEC32}"/>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eaLnBrk="1" hangingPunct="1">
              <a:defRPr sz="1200"/>
            </a:lvl1pPr>
          </a:lstStyle>
          <a:p>
            <a:pPr>
              <a:defRPr/>
            </a:pPr>
            <a:r>
              <a:rPr lang="en-US"/>
              <a:t>W.Jones</a:t>
            </a:r>
          </a:p>
        </p:txBody>
      </p:sp>
      <p:sp>
        <p:nvSpPr>
          <p:cNvPr id="20483" name="Rectangle 3">
            <a:extLst>
              <a:ext uri="{FF2B5EF4-FFF2-40B4-BE49-F238E27FC236}">
                <a16:creationId xmlns:a16="http://schemas.microsoft.com/office/drawing/2014/main" id="{AAA5772C-8189-67DE-A67D-2D56C3A680E0}"/>
              </a:ext>
            </a:extLst>
          </p:cNvPr>
          <p:cNvSpPr>
            <a:spLocks noGrp="1" noChangeArrowheads="1"/>
          </p:cNvSpPr>
          <p:nvPr>
            <p:ph type="dt" sz="quarter"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eaLnBrk="1" hangingPunct="1">
              <a:defRPr sz="1200"/>
            </a:lvl1pPr>
          </a:lstStyle>
          <a:p>
            <a:pPr>
              <a:defRPr/>
            </a:pPr>
            <a:endParaRPr lang="en-US"/>
          </a:p>
        </p:txBody>
      </p:sp>
      <p:sp>
        <p:nvSpPr>
          <p:cNvPr id="20484" name="Rectangle 4">
            <a:extLst>
              <a:ext uri="{FF2B5EF4-FFF2-40B4-BE49-F238E27FC236}">
                <a16:creationId xmlns:a16="http://schemas.microsoft.com/office/drawing/2014/main" id="{75E3E5E3-CFEB-3597-6DF7-C02475268DEA}"/>
              </a:ext>
            </a:extLst>
          </p:cNvPr>
          <p:cNvSpPr>
            <a:spLocks noGrp="1" noChangeArrowheads="1"/>
          </p:cNvSpPr>
          <p:nvPr>
            <p:ph type="ftr" sz="quarter" idx="2"/>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eaLnBrk="1" hangingPunct="1">
              <a:defRPr sz="1200"/>
            </a:lvl1pPr>
          </a:lstStyle>
          <a:p>
            <a:pPr>
              <a:defRPr/>
            </a:pPr>
            <a:r>
              <a:rPr lang="en-US"/>
              <a:t>Child Care Sanitation: an SOP Workshop 6.06</a:t>
            </a:r>
          </a:p>
        </p:txBody>
      </p:sp>
      <p:sp>
        <p:nvSpPr>
          <p:cNvPr id="20485" name="Rectangle 5">
            <a:extLst>
              <a:ext uri="{FF2B5EF4-FFF2-40B4-BE49-F238E27FC236}">
                <a16:creationId xmlns:a16="http://schemas.microsoft.com/office/drawing/2014/main" id="{D543AE3B-FD40-5FF1-FAF3-E9A4D822B15A}"/>
              </a:ext>
            </a:extLst>
          </p:cNvPr>
          <p:cNvSpPr>
            <a:spLocks noGrp="1" noChangeArrowheads="1"/>
          </p:cNvSpPr>
          <p:nvPr>
            <p:ph type="sldNum" sz="quarter" idx="3"/>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0275" eaLnBrk="1" hangingPunct="1">
              <a:defRPr sz="1200" smtClean="0"/>
            </a:lvl1pPr>
          </a:lstStyle>
          <a:p>
            <a:pPr>
              <a:defRPr/>
            </a:pPr>
            <a:fld id="{5A6E2638-59B2-415A-B701-7BC40DE85D98}"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90509C8-F401-A721-995A-AD2ED6471147}"/>
              </a:ext>
            </a:extLst>
          </p:cNvPr>
          <p:cNvSpPr>
            <a:spLocks noGrp="1" noChangeArrowheads="1"/>
          </p:cNvSpPr>
          <p:nvPr>
            <p:ph type="hdr" sz="quarter"/>
          </p:nvPr>
        </p:nvSpPr>
        <p:spPr bwMode="auto">
          <a:xfrm>
            <a:off x="0"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670" eaLnBrk="1" hangingPunct="1">
              <a:defRPr sz="1200"/>
            </a:lvl1pPr>
          </a:lstStyle>
          <a:p>
            <a:pPr>
              <a:defRPr/>
            </a:pPr>
            <a:r>
              <a:rPr lang="en-US"/>
              <a:t>W.Jones</a:t>
            </a:r>
          </a:p>
        </p:txBody>
      </p:sp>
      <p:sp>
        <p:nvSpPr>
          <p:cNvPr id="13315" name="Rectangle 3">
            <a:extLst>
              <a:ext uri="{FF2B5EF4-FFF2-40B4-BE49-F238E27FC236}">
                <a16:creationId xmlns:a16="http://schemas.microsoft.com/office/drawing/2014/main" id="{06EA8B61-ABF7-DDFE-20F2-AC5C19BB795C}"/>
              </a:ext>
            </a:extLst>
          </p:cNvPr>
          <p:cNvSpPr>
            <a:spLocks noGrp="1" noChangeArrowheads="1"/>
          </p:cNvSpPr>
          <p:nvPr>
            <p:ph type="dt" idx="1"/>
          </p:nvPr>
        </p:nvSpPr>
        <p:spPr bwMode="auto">
          <a:xfrm>
            <a:off x="3971925" y="0"/>
            <a:ext cx="3036888" cy="4635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670" eaLnBrk="1" hangingPunct="1">
              <a:defRPr sz="1200"/>
            </a:lvl1pPr>
          </a:lstStyle>
          <a:p>
            <a:pPr>
              <a:defRPr/>
            </a:pPr>
            <a:endParaRPr lang="en-US"/>
          </a:p>
        </p:txBody>
      </p:sp>
      <p:sp>
        <p:nvSpPr>
          <p:cNvPr id="3076" name="Rectangle 4">
            <a:extLst>
              <a:ext uri="{FF2B5EF4-FFF2-40B4-BE49-F238E27FC236}">
                <a16:creationId xmlns:a16="http://schemas.microsoft.com/office/drawing/2014/main" id="{A4CB1D23-368C-7ADB-6683-00020A1D5175}"/>
              </a:ext>
            </a:extLst>
          </p:cNvPr>
          <p:cNvSpPr>
            <a:spLocks noGrp="1" noRot="1" noChangeAspect="1" noChangeArrowheads="1" noTextEdit="1"/>
          </p:cNvSpPr>
          <p:nvPr>
            <p:ph type="sldImg" idx="2"/>
          </p:nvPr>
        </p:nvSpPr>
        <p:spPr bwMode="auto">
          <a:xfrm>
            <a:off x="11811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a:extLst>
              <a:ext uri="{FF2B5EF4-FFF2-40B4-BE49-F238E27FC236}">
                <a16:creationId xmlns:a16="http://schemas.microsoft.com/office/drawing/2014/main" id="{221943EE-740E-654F-5558-5B650875A14B}"/>
              </a:ext>
            </a:extLst>
          </p:cNvPr>
          <p:cNvSpPr>
            <a:spLocks noGrp="1" noChangeArrowheads="1"/>
          </p:cNvSpPr>
          <p:nvPr>
            <p:ph type="body" sz="quarter" idx="3"/>
          </p:nvPr>
        </p:nvSpPr>
        <p:spPr bwMode="auto">
          <a:xfrm>
            <a:off x="701675" y="4416425"/>
            <a:ext cx="5607050" cy="4181475"/>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a:extLst>
              <a:ext uri="{FF2B5EF4-FFF2-40B4-BE49-F238E27FC236}">
                <a16:creationId xmlns:a16="http://schemas.microsoft.com/office/drawing/2014/main" id="{CBC7013B-9B0C-4079-B18B-6719F726B7CE}"/>
              </a:ext>
            </a:extLst>
          </p:cNvPr>
          <p:cNvSpPr>
            <a:spLocks noGrp="1" noChangeArrowheads="1"/>
          </p:cNvSpPr>
          <p:nvPr>
            <p:ph type="ftr" sz="quarter" idx="4"/>
          </p:nvPr>
        </p:nvSpPr>
        <p:spPr bwMode="auto">
          <a:xfrm>
            <a:off x="0"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670" eaLnBrk="1" hangingPunct="1">
              <a:defRPr sz="1200"/>
            </a:lvl1pPr>
          </a:lstStyle>
          <a:p>
            <a:pPr>
              <a:defRPr/>
            </a:pPr>
            <a:r>
              <a:rPr lang="en-US"/>
              <a:t>Child Care Sanitation: an SOP Workshop 6.06</a:t>
            </a:r>
          </a:p>
        </p:txBody>
      </p:sp>
      <p:sp>
        <p:nvSpPr>
          <p:cNvPr id="13319" name="Rectangle 7">
            <a:extLst>
              <a:ext uri="{FF2B5EF4-FFF2-40B4-BE49-F238E27FC236}">
                <a16:creationId xmlns:a16="http://schemas.microsoft.com/office/drawing/2014/main" id="{B48B46A8-B38A-83F9-1800-4DEDE211AB08}"/>
              </a:ext>
            </a:extLst>
          </p:cNvPr>
          <p:cNvSpPr>
            <a:spLocks noGrp="1" noChangeArrowheads="1"/>
          </p:cNvSpPr>
          <p:nvPr>
            <p:ph type="sldNum" sz="quarter" idx="5"/>
          </p:nvPr>
        </p:nvSpPr>
        <p:spPr bwMode="auto">
          <a:xfrm>
            <a:off x="3971925" y="8831263"/>
            <a:ext cx="3036888" cy="463550"/>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0275" eaLnBrk="1" hangingPunct="1">
              <a:defRPr sz="1200" smtClean="0"/>
            </a:lvl1pPr>
          </a:lstStyle>
          <a:p>
            <a:pPr>
              <a:defRPr/>
            </a:pPr>
            <a:fld id="{7062C1B3-47F9-4840-A236-AD28F0ECF8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59146108-0984-2BDD-9C7B-974540259F5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4588" indent="-228600" defTabSz="930275">
              <a:spcBef>
                <a:spcPct val="30000"/>
              </a:spcBef>
              <a:defRPr sz="1200">
                <a:solidFill>
                  <a:schemeClr val="tx1"/>
                </a:solidFill>
                <a:latin typeface="Times New Roman" panose="02020603050405020304" pitchFamily="18" charset="0"/>
              </a:defRPr>
            </a:lvl3pPr>
            <a:lvl4pPr marL="1601788" indent="-228600" defTabSz="930275">
              <a:spcBef>
                <a:spcPct val="30000"/>
              </a:spcBef>
              <a:defRPr sz="1200">
                <a:solidFill>
                  <a:schemeClr val="tx1"/>
                </a:solidFill>
                <a:latin typeface="Times New Roman" panose="02020603050405020304" pitchFamily="18" charset="0"/>
              </a:defRPr>
            </a:lvl4pPr>
            <a:lvl5pPr marL="2058988" indent="-228600" defTabSz="930275">
              <a:spcBef>
                <a:spcPct val="30000"/>
              </a:spcBef>
              <a:defRPr sz="1200">
                <a:solidFill>
                  <a:schemeClr val="tx1"/>
                </a:solidFill>
                <a:latin typeface="Times New Roman" panose="02020603050405020304" pitchFamily="18" charset="0"/>
              </a:defRPr>
            </a:lvl5pPr>
            <a:lvl6pPr marL="2516188"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W.Jones</a:t>
            </a:r>
          </a:p>
        </p:txBody>
      </p:sp>
      <p:sp>
        <p:nvSpPr>
          <p:cNvPr id="6147" name="Rectangle 6">
            <a:extLst>
              <a:ext uri="{FF2B5EF4-FFF2-40B4-BE49-F238E27FC236}">
                <a16:creationId xmlns:a16="http://schemas.microsoft.com/office/drawing/2014/main" id="{DFD55BFC-DE3D-6CF6-EA58-DD8DFEBD4725}"/>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4588" indent="-228600" defTabSz="930275">
              <a:spcBef>
                <a:spcPct val="30000"/>
              </a:spcBef>
              <a:defRPr sz="1200">
                <a:solidFill>
                  <a:schemeClr val="tx1"/>
                </a:solidFill>
                <a:latin typeface="Times New Roman" panose="02020603050405020304" pitchFamily="18" charset="0"/>
              </a:defRPr>
            </a:lvl3pPr>
            <a:lvl4pPr marL="1601788" indent="-228600" defTabSz="930275">
              <a:spcBef>
                <a:spcPct val="30000"/>
              </a:spcBef>
              <a:defRPr sz="1200">
                <a:solidFill>
                  <a:schemeClr val="tx1"/>
                </a:solidFill>
                <a:latin typeface="Times New Roman" panose="02020603050405020304" pitchFamily="18" charset="0"/>
              </a:defRPr>
            </a:lvl4pPr>
            <a:lvl5pPr marL="2058988" indent="-228600" defTabSz="930275">
              <a:spcBef>
                <a:spcPct val="30000"/>
              </a:spcBef>
              <a:defRPr sz="1200">
                <a:solidFill>
                  <a:schemeClr val="tx1"/>
                </a:solidFill>
                <a:latin typeface="Times New Roman" panose="02020603050405020304" pitchFamily="18" charset="0"/>
              </a:defRPr>
            </a:lvl5pPr>
            <a:lvl6pPr marL="2516188"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Child Care Sanitation: an SOP Workshop 6.06</a:t>
            </a:r>
          </a:p>
        </p:txBody>
      </p:sp>
      <p:sp>
        <p:nvSpPr>
          <p:cNvPr id="6148" name="Rectangle 7">
            <a:extLst>
              <a:ext uri="{FF2B5EF4-FFF2-40B4-BE49-F238E27FC236}">
                <a16:creationId xmlns:a16="http://schemas.microsoft.com/office/drawing/2014/main" id="{E57D60D4-0188-FDB4-D5F8-09F0E22E96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4588" indent="-228600" defTabSz="930275">
              <a:spcBef>
                <a:spcPct val="30000"/>
              </a:spcBef>
              <a:defRPr sz="1200">
                <a:solidFill>
                  <a:schemeClr val="tx1"/>
                </a:solidFill>
                <a:latin typeface="Times New Roman" panose="02020603050405020304" pitchFamily="18" charset="0"/>
              </a:defRPr>
            </a:lvl3pPr>
            <a:lvl4pPr marL="1601788" indent="-228600" defTabSz="930275">
              <a:spcBef>
                <a:spcPct val="30000"/>
              </a:spcBef>
              <a:defRPr sz="1200">
                <a:solidFill>
                  <a:schemeClr val="tx1"/>
                </a:solidFill>
                <a:latin typeface="Times New Roman" panose="02020603050405020304" pitchFamily="18" charset="0"/>
              </a:defRPr>
            </a:lvl4pPr>
            <a:lvl5pPr marL="2058988" indent="-228600" defTabSz="930275">
              <a:spcBef>
                <a:spcPct val="30000"/>
              </a:spcBef>
              <a:defRPr sz="1200">
                <a:solidFill>
                  <a:schemeClr val="tx1"/>
                </a:solidFill>
                <a:latin typeface="Times New Roman" panose="02020603050405020304" pitchFamily="18" charset="0"/>
              </a:defRPr>
            </a:lvl5pPr>
            <a:lvl6pPr marL="2516188"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6A5E19-F33E-4308-A7DE-214E20D56E2E}" type="slidenum">
              <a:rPr lang="en-US" altLang="en-US"/>
              <a:pPr>
                <a:spcBef>
                  <a:spcPct val="0"/>
                </a:spcBef>
              </a:pPr>
              <a:t>1</a:t>
            </a:fld>
            <a:endParaRPr lang="en-US" altLang="en-US"/>
          </a:p>
        </p:txBody>
      </p:sp>
      <p:sp>
        <p:nvSpPr>
          <p:cNvPr id="6149" name="Rectangle 2">
            <a:extLst>
              <a:ext uri="{FF2B5EF4-FFF2-40B4-BE49-F238E27FC236}">
                <a16:creationId xmlns:a16="http://schemas.microsoft.com/office/drawing/2014/main" id="{06781AC7-7850-1419-D6CD-45A85C287AB1}"/>
              </a:ext>
            </a:extLst>
          </p:cNvPr>
          <p:cNvSpPr>
            <a:spLocks noGrp="1" noRot="1" noChangeAspect="1" noChangeArrowheads="1" noTextEdit="1"/>
          </p:cNvSpPr>
          <p:nvPr>
            <p:ph type="sldImg"/>
          </p:nvPr>
        </p:nvSpPr>
        <p:spPr>
          <a:ln/>
        </p:spPr>
      </p:sp>
      <p:sp>
        <p:nvSpPr>
          <p:cNvPr id="6150" name="Rectangle 3">
            <a:extLst>
              <a:ext uri="{FF2B5EF4-FFF2-40B4-BE49-F238E27FC236}">
                <a16:creationId xmlns:a16="http://schemas.microsoft.com/office/drawing/2014/main" id="{7081F18E-7E50-7C6C-EE46-7C56110F617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CBBF34A-39AD-136E-CE52-E52E29A99E76}"/>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4588" indent="-228600" defTabSz="930275">
              <a:spcBef>
                <a:spcPct val="30000"/>
              </a:spcBef>
              <a:defRPr sz="1200">
                <a:solidFill>
                  <a:schemeClr val="tx1"/>
                </a:solidFill>
                <a:latin typeface="Times New Roman" panose="02020603050405020304" pitchFamily="18" charset="0"/>
              </a:defRPr>
            </a:lvl3pPr>
            <a:lvl4pPr marL="1601788" indent="-228600" defTabSz="930275">
              <a:spcBef>
                <a:spcPct val="30000"/>
              </a:spcBef>
              <a:defRPr sz="1200">
                <a:solidFill>
                  <a:schemeClr val="tx1"/>
                </a:solidFill>
                <a:latin typeface="Times New Roman" panose="02020603050405020304" pitchFamily="18" charset="0"/>
              </a:defRPr>
            </a:lvl4pPr>
            <a:lvl5pPr marL="2058988" indent="-228600" defTabSz="930275">
              <a:spcBef>
                <a:spcPct val="30000"/>
              </a:spcBef>
              <a:defRPr sz="1200">
                <a:solidFill>
                  <a:schemeClr val="tx1"/>
                </a:solidFill>
                <a:latin typeface="Times New Roman" panose="02020603050405020304" pitchFamily="18" charset="0"/>
              </a:defRPr>
            </a:lvl5pPr>
            <a:lvl6pPr marL="2516188"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W.Jones</a:t>
            </a:r>
          </a:p>
        </p:txBody>
      </p:sp>
      <p:sp>
        <p:nvSpPr>
          <p:cNvPr id="8195" name="Rectangle 6">
            <a:extLst>
              <a:ext uri="{FF2B5EF4-FFF2-40B4-BE49-F238E27FC236}">
                <a16:creationId xmlns:a16="http://schemas.microsoft.com/office/drawing/2014/main" id="{7985FC90-76FC-DEBB-9A42-2997D7D14E69}"/>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4588" indent="-228600" defTabSz="930275">
              <a:spcBef>
                <a:spcPct val="30000"/>
              </a:spcBef>
              <a:defRPr sz="1200">
                <a:solidFill>
                  <a:schemeClr val="tx1"/>
                </a:solidFill>
                <a:latin typeface="Times New Roman" panose="02020603050405020304" pitchFamily="18" charset="0"/>
              </a:defRPr>
            </a:lvl3pPr>
            <a:lvl4pPr marL="1601788" indent="-228600" defTabSz="930275">
              <a:spcBef>
                <a:spcPct val="30000"/>
              </a:spcBef>
              <a:defRPr sz="1200">
                <a:solidFill>
                  <a:schemeClr val="tx1"/>
                </a:solidFill>
                <a:latin typeface="Times New Roman" panose="02020603050405020304" pitchFamily="18" charset="0"/>
              </a:defRPr>
            </a:lvl4pPr>
            <a:lvl5pPr marL="2058988" indent="-228600" defTabSz="930275">
              <a:spcBef>
                <a:spcPct val="30000"/>
              </a:spcBef>
              <a:defRPr sz="1200">
                <a:solidFill>
                  <a:schemeClr val="tx1"/>
                </a:solidFill>
                <a:latin typeface="Times New Roman" panose="02020603050405020304" pitchFamily="18" charset="0"/>
              </a:defRPr>
            </a:lvl5pPr>
            <a:lvl6pPr marL="2516188"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Child Care Sanitation: an SOP Workshop 6.06</a:t>
            </a:r>
          </a:p>
        </p:txBody>
      </p:sp>
      <p:sp>
        <p:nvSpPr>
          <p:cNvPr id="8196" name="Rectangle 7">
            <a:extLst>
              <a:ext uri="{FF2B5EF4-FFF2-40B4-BE49-F238E27FC236}">
                <a16:creationId xmlns:a16="http://schemas.microsoft.com/office/drawing/2014/main" id="{0A132620-9DBC-4A10-D777-A1C6401B2C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4588" indent="-228600" defTabSz="930275">
              <a:spcBef>
                <a:spcPct val="30000"/>
              </a:spcBef>
              <a:defRPr sz="1200">
                <a:solidFill>
                  <a:schemeClr val="tx1"/>
                </a:solidFill>
                <a:latin typeface="Times New Roman" panose="02020603050405020304" pitchFamily="18" charset="0"/>
              </a:defRPr>
            </a:lvl3pPr>
            <a:lvl4pPr marL="1601788" indent="-228600" defTabSz="930275">
              <a:spcBef>
                <a:spcPct val="30000"/>
              </a:spcBef>
              <a:defRPr sz="1200">
                <a:solidFill>
                  <a:schemeClr val="tx1"/>
                </a:solidFill>
                <a:latin typeface="Times New Roman" panose="02020603050405020304" pitchFamily="18" charset="0"/>
              </a:defRPr>
            </a:lvl4pPr>
            <a:lvl5pPr marL="2058988" indent="-228600" defTabSz="930275">
              <a:spcBef>
                <a:spcPct val="30000"/>
              </a:spcBef>
              <a:defRPr sz="1200">
                <a:solidFill>
                  <a:schemeClr val="tx1"/>
                </a:solidFill>
                <a:latin typeface="Times New Roman" panose="02020603050405020304" pitchFamily="18" charset="0"/>
              </a:defRPr>
            </a:lvl5pPr>
            <a:lvl6pPr marL="2516188"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279DAC8-4DB6-4351-BA5F-D80D9CA98044}" type="slidenum">
              <a:rPr lang="en-US" altLang="en-US"/>
              <a:pPr>
                <a:spcBef>
                  <a:spcPct val="0"/>
                </a:spcBef>
              </a:pPr>
              <a:t>2</a:t>
            </a:fld>
            <a:endParaRPr lang="en-US" altLang="en-US"/>
          </a:p>
        </p:txBody>
      </p:sp>
      <p:sp>
        <p:nvSpPr>
          <p:cNvPr id="8197" name="Rectangle 2">
            <a:extLst>
              <a:ext uri="{FF2B5EF4-FFF2-40B4-BE49-F238E27FC236}">
                <a16:creationId xmlns:a16="http://schemas.microsoft.com/office/drawing/2014/main" id="{169BF4AB-3A9A-89EB-7CE5-41352594A6C5}"/>
              </a:ext>
            </a:extLst>
          </p:cNvPr>
          <p:cNvSpPr>
            <a:spLocks noGrp="1" noRot="1" noChangeAspect="1" noChangeArrowheads="1" noTextEdit="1"/>
          </p:cNvSpPr>
          <p:nvPr>
            <p:ph type="sldImg"/>
          </p:nvPr>
        </p:nvSpPr>
        <p:spPr>
          <a:ln/>
        </p:spPr>
      </p:sp>
      <p:sp>
        <p:nvSpPr>
          <p:cNvPr id="8198" name="Rectangle 3">
            <a:extLst>
              <a:ext uri="{FF2B5EF4-FFF2-40B4-BE49-F238E27FC236}">
                <a16:creationId xmlns:a16="http://schemas.microsoft.com/office/drawing/2014/main" id="{D5B6A70C-7AE1-C7B1-44DD-FFBCA95CF2B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5CF952B-7929-8DB2-3CD4-044C8974825D}"/>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4588" indent="-228600" defTabSz="930275">
              <a:spcBef>
                <a:spcPct val="30000"/>
              </a:spcBef>
              <a:defRPr sz="1200">
                <a:solidFill>
                  <a:schemeClr val="tx1"/>
                </a:solidFill>
                <a:latin typeface="Times New Roman" panose="02020603050405020304" pitchFamily="18" charset="0"/>
              </a:defRPr>
            </a:lvl3pPr>
            <a:lvl4pPr marL="1601788" indent="-228600" defTabSz="930275">
              <a:spcBef>
                <a:spcPct val="30000"/>
              </a:spcBef>
              <a:defRPr sz="1200">
                <a:solidFill>
                  <a:schemeClr val="tx1"/>
                </a:solidFill>
                <a:latin typeface="Times New Roman" panose="02020603050405020304" pitchFamily="18" charset="0"/>
              </a:defRPr>
            </a:lvl4pPr>
            <a:lvl5pPr marL="2058988" indent="-228600" defTabSz="930275">
              <a:spcBef>
                <a:spcPct val="30000"/>
              </a:spcBef>
              <a:defRPr sz="1200">
                <a:solidFill>
                  <a:schemeClr val="tx1"/>
                </a:solidFill>
                <a:latin typeface="Times New Roman" panose="02020603050405020304" pitchFamily="18" charset="0"/>
              </a:defRPr>
            </a:lvl5pPr>
            <a:lvl6pPr marL="2516188"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W.Jones</a:t>
            </a:r>
          </a:p>
        </p:txBody>
      </p:sp>
      <p:sp>
        <p:nvSpPr>
          <p:cNvPr id="22531" name="Rectangle 6">
            <a:extLst>
              <a:ext uri="{FF2B5EF4-FFF2-40B4-BE49-F238E27FC236}">
                <a16:creationId xmlns:a16="http://schemas.microsoft.com/office/drawing/2014/main" id="{7C682903-52E8-9E63-1E9E-BB5D78F611B4}"/>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4588" indent="-228600" defTabSz="930275">
              <a:spcBef>
                <a:spcPct val="30000"/>
              </a:spcBef>
              <a:defRPr sz="1200">
                <a:solidFill>
                  <a:schemeClr val="tx1"/>
                </a:solidFill>
                <a:latin typeface="Times New Roman" panose="02020603050405020304" pitchFamily="18" charset="0"/>
              </a:defRPr>
            </a:lvl3pPr>
            <a:lvl4pPr marL="1601788" indent="-228600" defTabSz="930275">
              <a:spcBef>
                <a:spcPct val="30000"/>
              </a:spcBef>
              <a:defRPr sz="1200">
                <a:solidFill>
                  <a:schemeClr val="tx1"/>
                </a:solidFill>
                <a:latin typeface="Times New Roman" panose="02020603050405020304" pitchFamily="18" charset="0"/>
              </a:defRPr>
            </a:lvl4pPr>
            <a:lvl5pPr marL="2058988" indent="-228600" defTabSz="930275">
              <a:spcBef>
                <a:spcPct val="30000"/>
              </a:spcBef>
              <a:defRPr sz="1200">
                <a:solidFill>
                  <a:schemeClr val="tx1"/>
                </a:solidFill>
                <a:latin typeface="Times New Roman" panose="02020603050405020304" pitchFamily="18" charset="0"/>
              </a:defRPr>
            </a:lvl5pPr>
            <a:lvl6pPr marL="2516188"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Child Care Sanitation: an SOP Workshop 6.06</a:t>
            </a:r>
          </a:p>
        </p:txBody>
      </p:sp>
      <p:sp>
        <p:nvSpPr>
          <p:cNvPr id="22532" name="Rectangle 7">
            <a:extLst>
              <a:ext uri="{FF2B5EF4-FFF2-40B4-BE49-F238E27FC236}">
                <a16:creationId xmlns:a16="http://schemas.microsoft.com/office/drawing/2014/main" id="{B7733F78-CD76-C977-A334-8A7650B42EA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4588" indent="-228600" defTabSz="930275">
              <a:spcBef>
                <a:spcPct val="30000"/>
              </a:spcBef>
              <a:defRPr sz="1200">
                <a:solidFill>
                  <a:schemeClr val="tx1"/>
                </a:solidFill>
                <a:latin typeface="Times New Roman" panose="02020603050405020304" pitchFamily="18" charset="0"/>
              </a:defRPr>
            </a:lvl3pPr>
            <a:lvl4pPr marL="1601788" indent="-228600" defTabSz="930275">
              <a:spcBef>
                <a:spcPct val="30000"/>
              </a:spcBef>
              <a:defRPr sz="1200">
                <a:solidFill>
                  <a:schemeClr val="tx1"/>
                </a:solidFill>
                <a:latin typeface="Times New Roman" panose="02020603050405020304" pitchFamily="18" charset="0"/>
              </a:defRPr>
            </a:lvl4pPr>
            <a:lvl5pPr marL="2058988" indent="-228600" defTabSz="930275">
              <a:spcBef>
                <a:spcPct val="30000"/>
              </a:spcBef>
              <a:defRPr sz="1200">
                <a:solidFill>
                  <a:schemeClr val="tx1"/>
                </a:solidFill>
                <a:latin typeface="Times New Roman" panose="02020603050405020304" pitchFamily="18" charset="0"/>
              </a:defRPr>
            </a:lvl5pPr>
            <a:lvl6pPr marL="2516188"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D5EC381-444A-451C-94C9-5E630C8709D4}" type="slidenum">
              <a:rPr lang="en-US" altLang="en-US"/>
              <a:pPr>
                <a:spcBef>
                  <a:spcPct val="0"/>
                </a:spcBef>
              </a:pPr>
              <a:t>3</a:t>
            </a:fld>
            <a:endParaRPr lang="en-US" altLang="en-US"/>
          </a:p>
        </p:txBody>
      </p:sp>
      <p:sp>
        <p:nvSpPr>
          <p:cNvPr id="22533" name="Rectangle 2">
            <a:extLst>
              <a:ext uri="{FF2B5EF4-FFF2-40B4-BE49-F238E27FC236}">
                <a16:creationId xmlns:a16="http://schemas.microsoft.com/office/drawing/2014/main" id="{AB65F130-0045-E940-6546-62EE1F22F5BE}"/>
              </a:ext>
            </a:extLst>
          </p:cNvPr>
          <p:cNvSpPr>
            <a:spLocks noGrp="1" noRot="1" noChangeAspect="1" noChangeArrowheads="1" noTextEdit="1"/>
          </p:cNvSpPr>
          <p:nvPr>
            <p:ph type="sldImg"/>
          </p:nvPr>
        </p:nvSpPr>
        <p:spPr>
          <a:ln/>
        </p:spPr>
      </p:sp>
      <p:sp>
        <p:nvSpPr>
          <p:cNvPr id="22534" name="Rectangle 3">
            <a:extLst>
              <a:ext uri="{FF2B5EF4-FFF2-40B4-BE49-F238E27FC236}">
                <a16:creationId xmlns:a16="http://schemas.microsoft.com/office/drawing/2014/main" id="{A43CE88D-F364-3349-14E1-75E09AC0957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ADD02ED-CB7C-A984-659D-D2D8FBA54CA4}"/>
              </a:ext>
            </a:extLst>
          </p:cNvPr>
          <p:cNvSpPr>
            <a:spLocks noGrp="1" noRot="1" noChangeAspect="1" noChangeArrowheads="1" noTextEdit="1"/>
          </p:cNvSpPr>
          <p:nvPr>
            <p:ph type="sldImg"/>
          </p:nvPr>
        </p:nvSpPr>
        <p:spPr>
          <a:ln/>
        </p:spPr>
      </p:sp>
      <p:sp>
        <p:nvSpPr>
          <p:cNvPr id="24579" name="Notes Placeholder 2">
            <a:extLst>
              <a:ext uri="{FF2B5EF4-FFF2-40B4-BE49-F238E27FC236}">
                <a16:creationId xmlns:a16="http://schemas.microsoft.com/office/drawing/2014/main" id="{33D95D1E-96A7-70E2-58D8-52F94DB3BFB3}"/>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4580" name="Header Placeholder 3">
            <a:extLst>
              <a:ext uri="{FF2B5EF4-FFF2-40B4-BE49-F238E27FC236}">
                <a16:creationId xmlns:a16="http://schemas.microsoft.com/office/drawing/2014/main" id="{0452B786-B76D-29C7-B625-C10252B9E4DD}"/>
              </a:ext>
            </a:extLst>
          </p:cNvPr>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4588" indent="-228600" defTabSz="930275">
              <a:spcBef>
                <a:spcPct val="30000"/>
              </a:spcBef>
              <a:defRPr sz="1200">
                <a:solidFill>
                  <a:schemeClr val="tx1"/>
                </a:solidFill>
                <a:latin typeface="Times New Roman" panose="02020603050405020304" pitchFamily="18" charset="0"/>
              </a:defRPr>
            </a:lvl3pPr>
            <a:lvl4pPr marL="1601788" indent="-228600" defTabSz="930275">
              <a:spcBef>
                <a:spcPct val="30000"/>
              </a:spcBef>
              <a:defRPr sz="1200">
                <a:solidFill>
                  <a:schemeClr val="tx1"/>
                </a:solidFill>
                <a:latin typeface="Times New Roman" panose="02020603050405020304" pitchFamily="18" charset="0"/>
              </a:defRPr>
            </a:lvl4pPr>
            <a:lvl5pPr marL="2058988" indent="-228600" defTabSz="930275">
              <a:spcBef>
                <a:spcPct val="30000"/>
              </a:spcBef>
              <a:defRPr sz="1200">
                <a:solidFill>
                  <a:schemeClr val="tx1"/>
                </a:solidFill>
                <a:latin typeface="Times New Roman" panose="02020603050405020304" pitchFamily="18" charset="0"/>
              </a:defRPr>
            </a:lvl5pPr>
            <a:lvl6pPr marL="2516188"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W.Jones</a:t>
            </a:r>
          </a:p>
        </p:txBody>
      </p:sp>
      <p:sp>
        <p:nvSpPr>
          <p:cNvPr id="24581" name="Footer Placeholder 4">
            <a:extLst>
              <a:ext uri="{FF2B5EF4-FFF2-40B4-BE49-F238E27FC236}">
                <a16:creationId xmlns:a16="http://schemas.microsoft.com/office/drawing/2014/main" id="{2CD7E123-3E54-0E5C-782A-EEB7A9E5AE2C}"/>
              </a:ext>
            </a:extLst>
          </p:cNvPr>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4588" indent="-228600" defTabSz="930275">
              <a:spcBef>
                <a:spcPct val="30000"/>
              </a:spcBef>
              <a:defRPr sz="1200">
                <a:solidFill>
                  <a:schemeClr val="tx1"/>
                </a:solidFill>
                <a:latin typeface="Times New Roman" panose="02020603050405020304" pitchFamily="18" charset="0"/>
              </a:defRPr>
            </a:lvl3pPr>
            <a:lvl4pPr marL="1601788" indent="-228600" defTabSz="930275">
              <a:spcBef>
                <a:spcPct val="30000"/>
              </a:spcBef>
              <a:defRPr sz="1200">
                <a:solidFill>
                  <a:schemeClr val="tx1"/>
                </a:solidFill>
                <a:latin typeface="Times New Roman" panose="02020603050405020304" pitchFamily="18" charset="0"/>
              </a:defRPr>
            </a:lvl4pPr>
            <a:lvl5pPr marL="2058988" indent="-228600" defTabSz="930275">
              <a:spcBef>
                <a:spcPct val="30000"/>
              </a:spcBef>
              <a:defRPr sz="1200">
                <a:solidFill>
                  <a:schemeClr val="tx1"/>
                </a:solidFill>
                <a:latin typeface="Times New Roman" panose="02020603050405020304" pitchFamily="18" charset="0"/>
              </a:defRPr>
            </a:lvl5pPr>
            <a:lvl6pPr marL="2516188"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a:t>Child Care Sanitation: an SOP Workshop 6.06</a:t>
            </a:r>
          </a:p>
        </p:txBody>
      </p:sp>
      <p:sp>
        <p:nvSpPr>
          <p:cNvPr id="24582" name="Slide Number Placeholder 5">
            <a:extLst>
              <a:ext uri="{FF2B5EF4-FFF2-40B4-BE49-F238E27FC236}">
                <a16:creationId xmlns:a16="http://schemas.microsoft.com/office/drawing/2014/main" id="{D8400096-33BB-B40A-B416-822D8DD0692F}"/>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4588" indent="-228600" defTabSz="930275">
              <a:spcBef>
                <a:spcPct val="30000"/>
              </a:spcBef>
              <a:defRPr sz="1200">
                <a:solidFill>
                  <a:schemeClr val="tx1"/>
                </a:solidFill>
                <a:latin typeface="Times New Roman" panose="02020603050405020304" pitchFamily="18" charset="0"/>
              </a:defRPr>
            </a:lvl3pPr>
            <a:lvl4pPr marL="1601788" indent="-228600" defTabSz="930275">
              <a:spcBef>
                <a:spcPct val="30000"/>
              </a:spcBef>
              <a:defRPr sz="1200">
                <a:solidFill>
                  <a:schemeClr val="tx1"/>
                </a:solidFill>
                <a:latin typeface="Times New Roman" panose="02020603050405020304" pitchFamily="18" charset="0"/>
              </a:defRPr>
            </a:lvl4pPr>
            <a:lvl5pPr marL="2058988" indent="-228600" defTabSz="930275">
              <a:spcBef>
                <a:spcPct val="30000"/>
              </a:spcBef>
              <a:defRPr sz="1200">
                <a:solidFill>
                  <a:schemeClr val="tx1"/>
                </a:solidFill>
                <a:latin typeface="Times New Roman" panose="02020603050405020304" pitchFamily="18" charset="0"/>
              </a:defRPr>
            </a:lvl5pPr>
            <a:lvl6pPr marL="2516188"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3388"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30588"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7788"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99DF2C3-83CB-41F3-9BCF-97BF9989AC2C}" type="slidenum">
              <a:rPr lang="en-US" altLang="en-US"/>
              <a:pPr>
                <a:spcBef>
                  <a:spcPct val="0"/>
                </a:spcBef>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picture of a center licensed designed for school are children, therefore it meets the exception..</a:t>
            </a:r>
          </a:p>
        </p:txBody>
      </p:sp>
      <p:sp>
        <p:nvSpPr>
          <p:cNvPr id="4" name="Header Placeholder 3"/>
          <p:cNvSpPr>
            <a:spLocks noGrp="1"/>
          </p:cNvSpPr>
          <p:nvPr>
            <p:ph type="hdr" sz="quarter"/>
          </p:nvPr>
        </p:nvSpPr>
        <p:spPr/>
        <p:txBody>
          <a:bodyPr/>
          <a:lstStyle/>
          <a:p>
            <a:pPr>
              <a:defRPr/>
            </a:pPr>
            <a:r>
              <a:rPr lang="en-US"/>
              <a:t>W.Jones</a:t>
            </a:r>
          </a:p>
        </p:txBody>
      </p:sp>
      <p:sp>
        <p:nvSpPr>
          <p:cNvPr id="5" name="Footer Placeholder 4"/>
          <p:cNvSpPr>
            <a:spLocks noGrp="1"/>
          </p:cNvSpPr>
          <p:nvPr>
            <p:ph type="ftr" sz="quarter" idx="4"/>
          </p:nvPr>
        </p:nvSpPr>
        <p:spPr/>
        <p:txBody>
          <a:bodyPr/>
          <a:lstStyle/>
          <a:p>
            <a:pPr>
              <a:defRPr/>
            </a:pPr>
            <a:r>
              <a:rPr lang="en-US"/>
              <a:t>Child Care Sanitation: an SOP Workshop 6.06</a:t>
            </a:r>
          </a:p>
        </p:txBody>
      </p:sp>
      <p:sp>
        <p:nvSpPr>
          <p:cNvPr id="6" name="Slide Number Placeholder 5"/>
          <p:cNvSpPr>
            <a:spLocks noGrp="1"/>
          </p:cNvSpPr>
          <p:nvPr>
            <p:ph type="sldNum" sz="quarter" idx="5"/>
          </p:nvPr>
        </p:nvSpPr>
        <p:spPr/>
        <p:txBody>
          <a:bodyPr/>
          <a:lstStyle/>
          <a:p>
            <a:pPr>
              <a:defRPr/>
            </a:pPr>
            <a:fld id="{7062C1B3-47F9-4840-A236-AD28F0ECF8CE}" type="slidenum">
              <a:rPr lang="en-US" altLang="en-US" smtClean="0"/>
              <a:pPr>
                <a:defRPr/>
              </a:pPr>
              <a:t>5</a:t>
            </a:fld>
            <a:endParaRPr lang="en-US" altLang="en-US"/>
          </a:p>
        </p:txBody>
      </p:sp>
    </p:spTree>
    <p:extLst>
      <p:ext uri="{BB962C8B-B14F-4D97-AF65-F5344CB8AC3E}">
        <p14:creationId xmlns:p14="http://schemas.microsoft.com/office/powerpoint/2010/main" val="4276050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BFC4C446-D7AD-4BD2-8D1E-6CFDE2520DAA}"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455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78B245-E3C6-44DD-BD72-E2C01462284B}" type="slidenum">
              <a:rPr lang="en-US" altLang="en-US" smtClean="0"/>
              <a:pPr>
                <a:defRPr/>
              </a:pPr>
              <a:t>‹#›</a:t>
            </a:fld>
            <a:endParaRPr lang="en-US" altLang="en-US"/>
          </a:p>
        </p:txBody>
      </p:sp>
    </p:spTree>
    <p:extLst>
      <p:ext uri="{BB962C8B-B14F-4D97-AF65-F5344CB8AC3E}">
        <p14:creationId xmlns:p14="http://schemas.microsoft.com/office/powerpoint/2010/main" val="3481268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78B245-E3C6-44DD-BD72-E2C01462284B}" type="slidenum">
              <a:rPr lang="en-US" altLang="en-US" smtClean="0"/>
              <a:pPr>
                <a:defRPr/>
              </a:pPr>
              <a:t>‹#›</a:t>
            </a:fld>
            <a:endParaRPr lang="en-US" alt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7451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78B245-E3C6-44DD-BD72-E2C01462284B}" type="slidenum">
              <a:rPr lang="en-US" altLang="en-US" smtClean="0"/>
              <a:pPr>
                <a:defRPr/>
              </a:pPr>
              <a:t>‹#›</a:t>
            </a:fld>
            <a:endParaRPr lang="en-US" alt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6508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78B245-E3C6-44DD-BD72-E2C01462284B}" type="slidenum">
              <a:rPr lang="en-US" altLang="en-US" smtClean="0"/>
              <a:pPr>
                <a:defRPr/>
              </a:pPr>
              <a:t>‹#›</a:t>
            </a:fld>
            <a:endParaRPr lang="en-US" altLang="en-US"/>
          </a:p>
        </p:txBody>
      </p:sp>
    </p:spTree>
    <p:extLst>
      <p:ext uri="{BB962C8B-B14F-4D97-AF65-F5344CB8AC3E}">
        <p14:creationId xmlns:p14="http://schemas.microsoft.com/office/powerpoint/2010/main" val="2872628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78B245-E3C6-44DD-BD72-E2C01462284B}" type="slidenum">
              <a:rPr lang="en-US" altLang="en-US" smtClean="0"/>
              <a:pPr>
                <a:defRPr/>
              </a:pPr>
              <a:t>‹#›</a:t>
            </a:fld>
            <a:endParaRPr lang="en-US" alt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3955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78B245-E3C6-44DD-BD72-E2C01462284B}" type="slidenum">
              <a:rPr lang="en-US" altLang="en-US" smtClean="0"/>
              <a:pPr>
                <a:defRPr/>
              </a:pPr>
              <a:t>‹#›</a:t>
            </a:fld>
            <a:endParaRPr lang="en-US" alt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24954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F4CAC7B-88A8-4349-B7F5-7E8E2FEE079F}" type="slidenum">
              <a:rPr lang="en-US" altLang="en-US" smtClean="0"/>
              <a:pPr>
                <a:defRPr/>
              </a:pPr>
              <a:t>‹#›</a:t>
            </a:fld>
            <a:endParaRPr lang="en-US" alt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37908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62DDFA5-9DF2-49A3-9978-9D066263A98A}" type="slidenum">
              <a:rPr lang="en-US" altLang="en-US" smtClean="0"/>
              <a:pPr>
                <a:defRPr/>
              </a:pPr>
              <a:t>‹#›</a:t>
            </a:fld>
            <a:endParaRPr lang="en-US" alt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87390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a:p>
        </p:txBody>
      </p:sp>
      <p:sp>
        <p:nvSpPr>
          <p:cNvPr id="5" name="Rectangle 6">
            <a:extLst>
              <a:ext uri="{FF2B5EF4-FFF2-40B4-BE49-F238E27FC236}">
                <a16:creationId xmlns:a16="http://schemas.microsoft.com/office/drawing/2014/main" id="{53BA96BE-E0CD-F10A-F6D3-9C400F526F2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E9A30CB-578C-64FF-AF57-683AC6914EE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4D15707F-A9EB-8C4E-740E-804CE56D918E}"/>
              </a:ext>
            </a:extLst>
          </p:cNvPr>
          <p:cNvSpPr>
            <a:spLocks noGrp="1" noChangeArrowheads="1"/>
          </p:cNvSpPr>
          <p:nvPr>
            <p:ph type="sldNum" sz="quarter" idx="12"/>
          </p:nvPr>
        </p:nvSpPr>
        <p:spPr>
          <a:ln/>
        </p:spPr>
        <p:txBody>
          <a:bodyPr/>
          <a:lstStyle>
            <a:lvl1pPr>
              <a:defRPr/>
            </a:lvl1pPr>
          </a:lstStyle>
          <a:p>
            <a:pPr>
              <a:defRPr/>
            </a:pPr>
            <a:fld id="{759EF1E6-D7A3-4615-8FF1-C524AB2A1180}" type="slidenum">
              <a:rPr lang="en-US" altLang="en-US"/>
              <a:pPr>
                <a:defRPr/>
              </a:pPr>
              <a:t>‹#›</a:t>
            </a:fld>
            <a:endParaRPr lang="en-US" altLang="en-US"/>
          </a:p>
        </p:txBody>
      </p:sp>
    </p:spTree>
    <p:extLst>
      <p:ext uri="{BB962C8B-B14F-4D97-AF65-F5344CB8AC3E}">
        <p14:creationId xmlns:p14="http://schemas.microsoft.com/office/powerpoint/2010/main" val="1087036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AEA394A-64CE-4328-BCFD-967726C498E6}" type="slidenum">
              <a:rPr lang="en-US" altLang="en-US" smtClean="0"/>
              <a:pPr>
                <a:defRPr/>
              </a:pPr>
              <a:t>‹#›</a:t>
            </a:fld>
            <a:endParaRPr lang="en-US" altLang="en-US"/>
          </a:p>
        </p:txBody>
      </p:sp>
    </p:spTree>
    <p:extLst>
      <p:ext uri="{BB962C8B-B14F-4D97-AF65-F5344CB8AC3E}">
        <p14:creationId xmlns:p14="http://schemas.microsoft.com/office/powerpoint/2010/main" val="425395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5E0210E-611A-4657-A943-A02193375464}" type="slidenum">
              <a:rPr lang="en-US" altLang="en-US" smtClean="0"/>
              <a:pPr>
                <a:defRPr/>
              </a:pPr>
              <a:t>‹#›</a:t>
            </a:fld>
            <a:endParaRPr lang="en-US" alt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6562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78B245-E3C6-44DD-BD72-E2C01462284B}" type="slidenum">
              <a:rPr lang="en-US" altLang="en-US" smtClean="0"/>
              <a:pPr>
                <a:defRPr/>
              </a:pPr>
              <a:t>‹#›</a:t>
            </a:fld>
            <a:endParaRPr lang="en-US" altLang="en-US"/>
          </a:p>
        </p:txBody>
      </p:sp>
    </p:spTree>
    <p:extLst>
      <p:ext uri="{BB962C8B-B14F-4D97-AF65-F5344CB8AC3E}">
        <p14:creationId xmlns:p14="http://schemas.microsoft.com/office/powerpoint/2010/main" val="3002002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B55DF5D-2017-44AC-895F-3E0C26178DEB}" type="slidenum">
              <a:rPr lang="en-US" altLang="en-US" smtClean="0"/>
              <a:pPr>
                <a:defRPr/>
              </a:pPr>
              <a:t>‹#›</a:t>
            </a:fld>
            <a:endParaRPr lang="en-US" alt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461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53C5B9-5764-4A73-9182-7F58CFB31349}"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71701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D7D24FB-CF3E-4F45-B3C9-14EDAB9CBB8B}" type="slidenum">
              <a:rPr lang="en-US" altLang="en-US" smtClean="0"/>
              <a:pPr>
                <a:defRPr/>
              </a:pPr>
              <a:t>‹#›</a:t>
            </a:fld>
            <a:endParaRPr lang="en-US" altLang="en-US"/>
          </a:p>
        </p:txBody>
      </p:sp>
    </p:spTree>
    <p:extLst>
      <p:ext uri="{BB962C8B-B14F-4D97-AF65-F5344CB8AC3E}">
        <p14:creationId xmlns:p14="http://schemas.microsoft.com/office/powerpoint/2010/main" val="2589186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38BCB82C-B696-4C47-9ED1-A37A531EF0E1}" type="slidenum">
              <a:rPr lang="en-US" altLang="en-US" smtClean="0"/>
              <a:pPr>
                <a:defRPr/>
              </a:pPr>
              <a:t>‹#›</a:t>
            </a:fld>
            <a:endParaRPr lang="en-US" alt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3371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478B245-E3C6-44DD-BD72-E2C01462284B}" type="slidenum">
              <a:rPr lang="en-US" altLang="en-US" smtClean="0"/>
              <a:pPr>
                <a:defRPr/>
              </a:pPr>
              <a:t>‹#›</a:t>
            </a:fld>
            <a:endParaRPr lang="en-US" altLang="en-US"/>
          </a:p>
        </p:txBody>
      </p:sp>
    </p:spTree>
    <p:extLst>
      <p:ext uri="{BB962C8B-B14F-4D97-AF65-F5344CB8AC3E}">
        <p14:creationId xmlns:p14="http://schemas.microsoft.com/office/powerpoint/2010/main" val="9038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a:defRPr/>
            </a:pP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8478B245-E3C6-44DD-BD72-E2C01462284B}" type="slidenum">
              <a:rPr lang="en-US" altLang="en-US" smtClean="0"/>
              <a:pPr>
                <a:defRPr/>
              </a:pPr>
              <a:t>‹#›</a:t>
            </a:fld>
            <a:endParaRPr lang="en-US" altLang="en-US"/>
          </a:p>
        </p:txBody>
      </p:sp>
    </p:spTree>
    <p:extLst>
      <p:ext uri="{BB962C8B-B14F-4D97-AF65-F5344CB8AC3E}">
        <p14:creationId xmlns:p14="http://schemas.microsoft.com/office/powerpoint/2010/main" val="3311021837"/>
      </p:ext>
    </p:extLst>
  </p:cSld>
  <p:clrMap bg1="lt1" tx1="dk1" bg2="lt2" tx2="dk2" accent1="accent1" accent2="accent2" accent3="accent3" accent4="accent4" accent5="accent5" accent6="accent6" hlink="hlink" folHlink="folHlink"/>
  <p:sldLayoutIdLst>
    <p:sldLayoutId id="2147484255" r:id="rId1"/>
    <p:sldLayoutId id="2147484256" r:id="rId2"/>
    <p:sldLayoutId id="2147484257" r:id="rId3"/>
    <p:sldLayoutId id="2147484258" r:id="rId4"/>
    <p:sldLayoutId id="2147484259" r:id="rId5"/>
    <p:sldLayoutId id="2147484260" r:id="rId6"/>
    <p:sldLayoutId id="2147484261" r:id="rId7"/>
    <p:sldLayoutId id="2147484262" r:id="rId8"/>
    <p:sldLayoutId id="2147484263" r:id="rId9"/>
    <p:sldLayoutId id="2147484264" r:id="rId10"/>
    <p:sldLayoutId id="2147484265" r:id="rId11"/>
    <p:sldLayoutId id="2147484266" r:id="rId12"/>
    <p:sldLayoutId id="2147484267" r:id="rId13"/>
    <p:sldLayoutId id="2147484268" r:id="rId14"/>
    <p:sldLayoutId id="2147484269" r:id="rId15"/>
    <p:sldLayoutId id="2147484270" r:id="rId16"/>
    <p:sldLayoutId id="2147484271" r:id="rId17"/>
    <p:sldLayoutId id="2147484272"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2" Type="http://schemas.openxmlformats.org/officeDocument/2006/relationships/hyperlink" Target="https://youtu.be/xdZ1pgEW5Wc?t=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image" Target="../media/image16.jpeg"/><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EDF90B1-EB22-E483-F89A-6232EFF02F75}"/>
              </a:ext>
            </a:extLst>
          </p:cNvPr>
          <p:cNvSpPr>
            <a:spLocks noGrp="1" noChangeArrowheads="1"/>
          </p:cNvSpPr>
          <p:nvPr>
            <p:ph type="ctrTitle"/>
          </p:nvPr>
        </p:nvSpPr>
        <p:spPr>
          <a:xfrm>
            <a:off x="1600200" y="1447800"/>
            <a:ext cx="6096000" cy="1981200"/>
          </a:xfrm>
        </p:spPr>
        <p:txBody>
          <a:bodyPr>
            <a:normAutofit fontScale="90000"/>
          </a:bodyPr>
          <a:lstStyle/>
          <a:p>
            <a:pPr eaLnBrk="1" hangingPunct="1">
              <a:defRPr/>
            </a:pP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 Diapering &amp; Diaper Changing Facilities</a:t>
            </a:r>
          </a:p>
        </p:txBody>
      </p:sp>
      <p:sp>
        <p:nvSpPr>
          <p:cNvPr id="5123" name="Rectangle 3">
            <a:extLst>
              <a:ext uri="{FF2B5EF4-FFF2-40B4-BE49-F238E27FC236}">
                <a16:creationId xmlns:a16="http://schemas.microsoft.com/office/drawing/2014/main" id="{234BAF7C-1990-8B0A-7490-75D9937B4B66}"/>
              </a:ext>
            </a:extLst>
          </p:cNvPr>
          <p:cNvSpPr>
            <a:spLocks noGrp="1" noChangeArrowheads="1"/>
          </p:cNvSpPr>
          <p:nvPr>
            <p:ph type="subTitle" idx="1"/>
          </p:nvPr>
        </p:nvSpPr>
        <p:spPr>
          <a:xfrm>
            <a:off x="3048000" y="3472934"/>
            <a:ext cx="3657600" cy="1403866"/>
          </a:xfrm>
        </p:spPr>
        <p:txBody>
          <a:bodyPr>
            <a:normAutofit/>
          </a:bodyPr>
          <a:lstStyle/>
          <a:p>
            <a:pPr algn="l" eaLnBrk="1" hangingPunct="1">
              <a:spcAft>
                <a:spcPts val="0"/>
              </a:spcAft>
            </a:pPr>
            <a:r>
              <a:rPr lang="en-US" altLang="en-US" sz="1600" b="1" dirty="0"/>
              <a:t>Ashley Mize, REHS</a:t>
            </a:r>
          </a:p>
          <a:p>
            <a:pPr algn="l" eaLnBrk="1" hangingPunct="1">
              <a:spcAft>
                <a:spcPts val="0"/>
              </a:spcAft>
            </a:pPr>
            <a:r>
              <a:rPr lang="en-US" altLang="en-US" sz="1600" b="1" dirty="0"/>
              <a:t>Regional Specialist</a:t>
            </a:r>
          </a:p>
          <a:p>
            <a:pPr algn="l" eaLnBrk="1" hangingPunct="1">
              <a:spcAft>
                <a:spcPts val="0"/>
              </a:spcAft>
            </a:pPr>
            <a:r>
              <a:rPr lang="en-US" altLang="en-US" sz="1600" dirty="0"/>
              <a:t>Environmental Health Section</a:t>
            </a:r>
          </a:p>
          <a:p>
            <a:pPr algn="l" eaLnBrk="1" hangingPunct="1">
              <a:spcAft>
                <a:spcPts val="0"/>
              </a:spcAft>
            </a:pPr>
            <a:r>
              <a:rPr lang="en-US" altLang="en-US" sz="1600" dirty="0"/>
              <a:t>Children’s Environmental Health Program</a:t>
            </a:r>
          </a:p>
        </p:txBody>
      </p:sp>
      <p:sp>
        <p:nvSpPr>
          <p:cNvPr id="2" name="TextBox 1">
            <a:extLst>
              <a:ext uri="{FF2B5EF4-FFF2-40B4-BE49-F238E27FC236}">
                <a16:creationId xmlns:a16="http://schemas.microsoft.com/office/drawing/2014/main" id="{E8F6CBEF-3220-2335-E159-9DC00C07848E}"/>
              </a:ext>
            </a:extLst>
          </p:cNvPr>
          <p:cNvSpPr txBox="1"/>
          <p:nvPr/>
        </p:nvSpPr>
        <p:spPr>
          <a:xfrm>
            <a:off x="6553200" y="4876800"/>
            <a:ext cx="685800" cy="369332"/>
          </a:xfrm>
          <a:prstGeom prst="rect">
            <a:avLst/>
          </a:prstGeom>
          <a:noFill/>
        </p:spPr>
        <p:txBody>
          <a:bodyPr wrap="square" rtlCol="0">
            <a:spAutoFit/>
          </a:bodyPr>
          <a:lstStyle/>
          <a:p>
            <a:r>
              <a:rPr lang="en-US" dirty="0"/>
              <a:t>2026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2ABF641-B59E-4DCE-936C-45E2593206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3B07250-CCED-4350-BC55-46F640C20E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6" name="Picture 15">
              <a:extLst>
                <a:ext uri="{FF2B5EF4-FFF2-40B4-BE49-F238E27FC236}">
                  <a16:creationId xmlns:a16="http://schemas.microsoft.com/office/drawing/2014/main" id="{F703DAFF-BCF0-4438-ABC0-9CACD268660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7" name="Rectangle 16">
              <a:extLst>
                <a:ext uri="{FF2B5EF4-FFF2-40B4-BE49-F238E27FC236}">
                  <a16:creationId xmlns:a16="http://schemas.microsoft.com/office/drawing/2014/main" id="{0BD60FB0-8F44-4034-8D31-74618FF51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8" name="Picture 17">
              <a:extLst>
                <a:ext uri="{FF2B5EF4-FFF2-40B4-BE49-F238E27FC236}">
                  <a16:creationId xmlns:a16="http://schemas.microsoft.com/office/drawing/2014/main" id="{D1CA9E5D-B5F0-487E-B029-3B4DFB743A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 name="Picture 18">
              <a:extLst>
                <a:ext uri="{FF2B5EF4-FFF2-40B4-BE49-F238E27FC236}">
                  <a16:creationId xmlns:a16="http://schemas.microsoft.com/office/drawing/2014/main" id="{4E32A033-3230-47BE-ABC1-C3C540F878C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21" name="Straight Connector 20">
            <a:extLst>
              <a:ext uri="{FF2B5EF4-FFF2-40B4-BE49-F238E27FC236}">
                <a16:creationId xmlns:a16="http://schemas.microsoft.com/office/drawing/2014/main" id="{E78C0DC0-3AE7-4C10-96E0-02E4FB0FFD2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09674" y="2504621"/>
            <a:ext cx="3497580"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Content Placeholder 3">
            <a:extLst>
              <a:ext uri="{FF2B5EF4-FFF2-40B4-BE49-F238E27FC236}">
                <a16:creationId xmlns:a16="http://schemas.microsoft.com/office/drawing/2014/main" id="{3F6E9154-0636-A7B2-C1E1-BAF264B0BC60}"/>
              </a:ext>
            </a:extLst>
          </p:cNvPr>
          <p:cNvPicPr>
            <a:picLocks noChangeAspect="1"/>
          </p:cNvPicPr>
          <p:nvPr/>
        </p:nvPicPr>
        <p:blipFill rotWithShape="1">
          <a:blip r:embed="rId5"/>
          <a:srcRect l="12199" r="22912" b="-1"/>
          <a:stretch/>
        </p:blipFill>
        <p:spPr>
          <a:xfrm>
            <a:off x="942642" y="2837793"/>
            <a:ext cx="1866970" cy="2877237"/>
          </a:xfrm>
          <a:prstGeom prst="rect">
            <a:avLst/>
          </a:prstGeom>
        </p:spPr>
      </p:pic>
      <p:pic>
        <p:nvPicPr>
          <p:cNvPr id="6" name="Picture 5">
            <a:extLst>
              <a:ext uri="{FF2B5EF4-FFF2-40B4-BE49-F238E27FC236}">
                <a16:creationId xmlns:a16="http://schemas.microsoft.com/office/drawing/2014/main" id="{5EEF9295-9568-FB63-98AA-9CE3225112B1}"/>
              </a:ext>
            </a:extLst>
          </p:cNvPr>
          <p:cNvPicPr>
            <a:picLocks noChangeAspect="1"/>
          </p:cNvPicPr>
          <p:nvPr/>
        </p:nvPicPr>
        <p:blipFill rotWithShape="1">
          <a:blip r:embed="rId6"/>
          <a:srcRect t="14690" r="4" b="6462"/>
          <a:stretch/>
        </p:blipFill>
        <p:spPr>
          <a:xfrm>
            <a:off x="2905918" y="2837793"/>
            <a:ext cx="1803980" cy="1422465"/>
          </a:xfrm>
          <a:prstGeom prst="rect">
            <a:avLst/>
          </a:prstGeom>
        </p:spPr>
      </p:pic>
      <p:sp>
        <p:nvSpPr>
          <p:cNvPr id="10" name="Content Placeholder 9">
            <a:extLst>
              <a:ext uri="{FF2B5EF4-FFF2-40B4-BE49-F238E27FC236}">
                <a16:creationId xmlns:a16="http://schemas.microsoft.com/office/drawing/2014/main" id="{45B2EB4C-2A5D-F8F5-C535-09EC16E06B5B}"/>
              </a:ext>
            </a:extLst>
          </p:cNvPr>
          <p:cNvSpPr>
            <a:spLocks noGrp="1"/>
          </p:cNvSpPr>
          <p:nvPr>
            <p:ph idx="1"/>
          </p:nvPr>
        </p:nvSpPr>
        <p:spPr>
          <a:xfrm>
            <a:off x="5252687" y="3723681"/>
            <a:ext cx="2959657" cy="2372319"/>
          </a:xfrm>
        </p:spPr>
        <p:txBody>
          <a:bodyPr anchor="ctr">
            <a:normAutofit/>
          </a:bodyPr>
          <a:lstStyle/>
          <a:p>
            <a:pPr marL="0" indent="0">
              <a:buNone/>
            </a:pPr>
            <a:r>
              <a:rPr lang="en-US" sz="3200" dirty="0"/>
              <a:t>Store barrier in a manner where a child can not have contact.</a:t>
            </a:r>
            <a:endParaRPr lang="en-US" sz="1700" dirty="0"/>
          </a:p>
        </p:txBody>
      </p:sp>
      <p:sp>
        <p:nvSpPr>
          <p:cNvPr id="8" name="TextBox 7">
            <a:extLst>
              <a:ext uri="{FF2B5EF4-FFF2-40B4-BE49-F238E27FC236}">
                <a16:creationId xmlns:a16="http://schemas.microsoft.com/office/drawing/2014/main" id="{2FD46C17-7F16-FF98-2825-B4C852A50C09}"/>
              </a:ext>
            </a:extLst>
          </p:cNvPr>
          <p:cNvSpPr txBox="1"/>
          <p:nvPr/>
        </p:nvSpPr>
        <p:spPr>
          <a:xfrm>
            <a:off x="685800" y="5661116"/>
            <a:ext cx="3428999" cy="523220"/>
          </a:xfrm>
          <a:prstGeom prst="rect">
            <a:avLst/>
          </a:prstGeom>
          <a:noFill/>
        </p:spPr>
        <p:txBody>
          <a:bodyPr wrap="square" rtlCol="0">
            <a:spAutoFit/>
          </a:bodyPr>
          <a:lstStyle/>
          <a:p>
            <a:pPr algn="just"/>
            <a:r>
              <a:rPr kumimoji="0" lang="en-US" sz="1400" b="0" i="0" u="none" strike="noStrike" kern="1200" cap="none" spc="0" normalizeH="0" baseline="0" noProof="0" dirty="0">
                <a:ln>
                  <a:noFill/>
                </a:ln>
                <a:solidFill>
                  <a:prstClr val="black">
                    <a:lumMod val="85000"/>
                    <a:lumOff val="15000"/>
                  </a:prstClr>
                </a:solidFill>
                <a:effectLst/>
                <a:uLnTx/>
                <a:uFillTx/>
                <a:latin typeface="Garamond" panose="02020404030301010803"/>
                <a:ea typeface="+mn-ea"/>
                <a:cs typeface="+mn-cs"/>
              </a:rPr>
              <a:t>Examples are diapering mats or nonabsorbent medical grade paper liner.</a:t>
            </a:r>
            <a:endParaRPr lang="en-US" sz="1400" dirty="0"/>
          </a:p>
        </p:txBody>
      </p:sp>
      <p:sp>
        <p:nvSpPr>
          <p:cNvPr id="11" name="TextBox 10">
            <a:extLst>
              <a:ext uri="{FF2B5EF4-FFF2-40B4-BE49-F238E27FC236}">
                <a16:creationId xmlns:a16="http://schemas.microsoft.com/office/drawing/2014/main" id="{C9428012-6D3C-8B02-A6C1-228001D6A5BD}"/>
              </a:ext>
            </a:extLst>
          </p:cNvPr>
          <p:cNvSpPr txBox="1"/>
          <p:nvPr/>
        </p:nvSpPr>
        <p:spPr>
          <a:xfrm>
            <a:off x="5029445" y="640564"/>
            <a:ext cx="3497580" cy="3416320"/>
          </a:xfrm>
          <a:prstGeom prst="rect">
            <a:avLst/>
          </a:prstGeom>
          <a:noFill/>
        </p:spPr>
        <p:txBody>
          <a:bodyPr wrap="square">
            <a:spAutoFit/>
          </a:bodyPr>
          <a:lstStyle/>
          <a:p>
            <a:endParaRPr kumimoji="0" lang="en-US" sz="22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j-ea"/>
              <a:cs typeface="+mj-cs"/>
            </a:endParaRPr>
          </a:p>
          <a:p>
            <a:r>
              <a:rPr kumimoji="0" lang="en-US" sz="22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j-ea"/>
                <a:cs typeface="+mj-cs"/>
              </a:rPr>
              <a:t>(c) If diapering is performed on the floor in a toilet room, then a smooth, intact, nonabsorbent barrier that is clean and in good repair shall be placed on the floor to minimize cross-contamination.</a:t>
            </a:r>
            <a:br>
              <a:rPr kumimoji="0" lang="en-US" sz="2200" b="1" i="0" u="none" strike="noStrike" kern="1200" cap="none" spc="0" normalizeH="0" baseline="0" noProof="0" dirty="0">
                <a:ln>
                  <a:noFill/>
                </a:ln>
                <a:solidFill>
                  <a:prstClr val="black">
                    <a:lumMod val="85000"/>
                    <a:lumOff val="15000"/>
                  </a:prstClr>
                </a:solidFill>
                <a:effectLst/>
                <a:uLnTx/>
                <a:uFillTx/>
                <a:latin typeface="Garamond" panose="02020404030301010803"/>
                <a:ea typeface="+mj-ea"/>
                <a:cs typeface="+mj-cs"/>
              </a:rPr>
            </a:br>
            <a:endParaRPr lang="en-US" dirty="0"/>
          </a:p>
        </p:txBody>
      </p:sp>
      <p:sp>
        <p:nvSpPr>
          <p:cNvPr id="12" name="TextBox 11">
            <a:extLst>
              <a:ext uri="{FF2B5EF4-FFF2-40B4-BE49-F238E27FC236}">
                <a16:creationId xmlns:a16="http://schemas.microsoft.com/office/drawing/2014/main" id="{2AD87F4E-4A7C-FA6C-B3A5-CA823CF54B7D}"/>
              </a:ext>
            </a:extLst>
          </p:cNvPr>
          <p:cNvSpPr txBox="1"/>
          <p:nvPr/>
        </p:nvSpPr>
        <p:spPr>
          <a:xfrm>
            <a:off x="1219200" y="1690610"/>
            <a:ext cx="2261521" cy="646331"/>
          </a:xfrm>
          <a:prstGeom prst="rect">
            <a:avLst/>
          </a:prstGeom>
          <a:noFill/>
        </p:spPr>
        <p:txBody>
          <a:bodyPr wrap="square" rtlCol="0">
            <a:spAutoFit/>
          </a:bodyPr>
          <a:lstStyle/>
          <a:p>
            <a:pPr algn="ctr"/>
            <a:r>
              <a:rPr lang="en-US" dirty="0"/>
              <a:t>.</a:t>
            </a:r>
            <a:r>
              <a:rPr lang="en-US" sz="3600" dirty="0"/>
              <a:t>2819(c)</a:t>
            </a:r>
          </a:p>
        </p:txBody>
      </p:sp>
      <p:pic>
        <p:nvPicPr>
          <p:cNvPr id="2" name="Picture 1">
            <a:extLst>
              <a:ext uri="{FF2B5EF4-FFF2-40B4-BE49-F238E27FC236}">
                <a16:creationId xmlns:a16="http://schemas.microsoft.com/office/drawing/2014/main" id="{7B180666-A68F-8EDE-76FB-3CBA957D5938}"/>
              </a:ext>
            </a:extLst>
          </p:cNvPr>
          <p:cNvPicPr>
            <a:picLocks noChangeAspect="1"/>
          </p:cNvPicPr>
          <p:nvPr/>
        </p:nvPicPr>
        <p:blipFill>
          <a:blip r:embed="rId7"/>
          <a:stretch>
            <a:fillRect/>
          </a:stretch>
        </p:blipFill>
        <p:spPr>
          <a:xfrm>
            <a:off x="2997941" y="4095827"/>
            <a:ext cx="1711957" cy="1422465"/>
          </a:xfrm>
          <a:prstGeom prst="rect">
            <a:avLst/>
          </a:prstGeom>
        </p:spPr>
      </p:pic>
    </p:spTree>
    <p:extLst>
      <p:ext uri="{BB962C8B-B14F-4D97-AF65-F5344CB8AC3E}">
        <p14:creationId xmlns:p14="http://schemas.microsoft.com/office/powerpoint/2010/main" val="3946089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A8B1-5607-AA97-C26C-8BB838D056AD}"/>
              </a:ext>
            </a:extLst>
          </p:cNvPr>
          <p:cNvSpPr>
            <a:spLocks noGrp="1"/>
          </p:cNvSpPr>
          <p:nvPr>
            <p:ph type="title"/>
          </p:nvPr>
        </p:nvSpPr>
        <p:spPr/>
        <p:txBody>
          <a:bodyPr/>
          <a:lstStyle/>
          <a:p>
            <a:r>
              <a:rPr lang="en-US" dirty="0"/>
              <a:t>Diapering .2819</a:t>
            </a:r>
            <a:r>
              <a:rPr lang="en-US" altLang="en-US" dirty="0"/>
              <a:t>(d)</a:t>
            </a:r>
            <a:endParaRPr lang="en-US" dirty="0"/>
          </a:p>
        </p:txBody>
      </p:sp>
      <p:sp>
        <p:nvSpPr>
          <p:cNvPr id="3" name="Content Placeholder 2">
            <a:extLst>
              <a:ext uri="{FF2B5EF4-FFF2-40B4-BE49-F238E27FC236}">
                <a16:creationId xmlns:a16="http://schemas.microsoft.com/office/drawing/2014/main" id="{788BFF4A-0653-8DE2-07AE-91419D0545C6}"/>
              </a:ext>
            </a:extLst>
          </p:cNvPr>
          <p:cNvSpPr>
            <a:spLocks noGrp="1"/>
          </p:cNvSpPr>
          <p:nvPr>
            <p:ph idx="1"/>
          </p:nvPr>
        </p:nvSpPr>
        <p:spPr/>
        <p:txBody>
          <a:bodyPr>
            <a:normAutofit/>
          </a:bodyPr>
          <a:lstStyle/>
          <a:p>
            <a:r>
              <a:rPr kumimoji="0" lang="en-US" altLang="en-US" sz="36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rPr>
              <a:t>Diapering Procedures Demonstration</a:t>
            </a:r>
          </a:p>
          <a:p>
            <a:pPr marL="0" indent="0">
              <a:buNone/>
            </a:pPr>
            <a:r>
              <a:rPr kumimoji="0" lang="en-US" altLang="en-US" sz="36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hlinkClick r:id="rId2"/>
              </a:rPr>
              <a:t>https://youtu.be/xdZ1pgEW5Wc?t=3</a:t>
            </a:r>
            <a:endParaRPr kumimoji="0" lang="en-US" altLang="en-US" sz="36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a:p>
            <a:pPr marL="0" indent="0">
              <a:buNone/>
            </a:pPr>
            <a:endParaRPr kumimoji="0" lang="en-US" altLang="en-US" sz="36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a:p>
            <a:pPr marL="0" indent="0">
              <a:buNone/>
            </a:pPr>
            <a:endParaRPr kumimoji="0" lang="en-US" altLang="en-US" sz="36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a:p>
            <a:pPr marL="0" indent="0">
              <a:buNone/>
            </a:pPr>
            <a:endParaRPr kumimoji="0" lang="en-US" altLang="en-US" sz="3600" b="0" i="0" u="none" strike="noStrike" kern="1200" cap="none" spc="0" normalizeH="0" baseline="0" noProof="0" dirty="0">
              <a:ln w="3175" cmpd="sng">
                <a:noFill/>
              </a:ln>
              <a:solidFill>
                <a:prstClr val="black">
                  <a:lumMod val="85000"/>
                  <a:lumOff val="15000"/>
                </a:prstClr>
              </a:solidFill>
              <a:effectLst/>
              <a:uLnTx/>
              <a:uFillTx/>
              <a:latin typeface="Garamond" panose="02020404030301010803"/>
              <a:ea typeface="+mj-ea"/>
              <a:cs typeface="+mj-cs"/>
            </a:endParaRPr>
          </a:p>
        </p:txBody>
      </p:sp>
    </p:spTree>
    <p:extLst>
      <p:ext uri="{BB962C8B-B14F-4D97-AF65-F5344CB8AC3E}">
        <p14:creationId xmlns:p14="http://schemas.microsoft.com/office/powerpoint/2010/main" val="1513195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350DA-B1F5-3551-27CF-661BD435A60B}"/>
              </a:ext>
            </a:extLst>
          </p:cNvPr>
          <p:cNvSpPr>
            <a:spLocks noGrp="1"/>
          </p:cNvSpPr>
          <p:nvPr>
            <p:ph type="title"/>
          </p:nvPr>
        </p:nvSpPr>
        <p:spPr>
          <a:xfrm>
            <a:off x="1371600" y="533400"/>
            <a:ext cx="6604001" cy="1978071"/>
          </a:xfrm>
        </p:spPr>
        <p:txBody>
          <a:bodyPr>
            <a:normAutofit/>
          </a:bodyPr>
          <a:lstStyle/>
          <a:p>
            <a:pPr>
              <a:defRPr/>
            </a:pPr>
            <a:br>
              <a:rPr lang="en-US" dirty="0"/>
            </a:br>
            <a:br>
              <a:rPr lang="en-US" altLang="en-US" dirty="0"/>
            </a:br>
            <a:endParaRPr lang="en-US" dirty="0"/>
          </a:p>
        </p:txBody>
      </p:sp>
      <p:sp>
        <p:nvSpPr>
          <p:cNvPr id="25603" name="Content Placeholder 2">
            <a:extLst>
              <a:ext uri="{FF2B5EF4-FFF2-40B4-BE49-F238E27FC236}">
                <a16:creationId xmlns:a16="http://schemas.microsoft.com/office/drawing/2014/main" id="{A5388632-5F47-28C0-93EA-B3A7E8BB0325}"/>
              </a:ext>
            </a:extLst>
          </p:cNvPr>
          <p:cNvSpPr>
            <a:spLocks noGrp="1" noChangeArrowheads="1"/>
          </p:cNvSpPr>
          <p:nvPr>
            <p:ph idx="1"/>
          </p:nvPr>
        </p:nvSpPr>
        <p:spPr/>
        <p:txBody>
          <a:bodyPr>
            <a:normAutofit fontScale="92500" lnSpcReduction="10000"/>
          </a:bodyPr>
          <a:lstStyle/>
          <a:p>
            <a:r>
              <a:rPr lang="en-US" dirty="0"/>
              <a:t>(e) Vinyl or latex disposable gloves shall be used by childcare center employees during the diaper changing process if the employee's hands have cuts, sores, or chapped skin.</a:t>
            </a:r>
          </a:p>
          <a:p>
            <a:r>
              <a:rPr lang="en-US" dirty="0"/>
              <a:t>(g) Receptacles containing soiled disposable diapers shall be emptied in a garbage area located outside the childcare center building daily.</a:t>
            </a:r>
          </a:p>
          <a:p>
            <a:r>
              <a:rPr lang="en-US" altLang="en-US" dirty="0"/>
              <a:t>(h)Proper methods for diaper changing and handwashing shall be posted in the diaper changing area.</a:t>
            </a:r>
          </a:p>
          <a:p>
            <a:endParaRPr lang="en-US" altLang="en-US" dirty="0"/>
          </a:p>
        </p:txBody>
      </p:sp>
      <p:pic>
        <p:nvPicPr>
          <p:cNvPr id="4" name="Picture 3">
            <a:extLst>
              <a:ext uri="{FF2B5EF4-FFF2-40B4-BE49-F238E27FC236}">
                <a16:creationId xmlns:a16="http://schemas.microsoft.com/office/drawing/2014/main" id="{E4E67B03-8A5A-5035-6D1B-0C227F0A712E}"/>
              </a:ext>
            </a:extLst>
          </p:cNvPr>
          <p:cNvPicPr>
            <a:picLocks noChangeAspect="1"/>
          </p:cNvPicPr>
          <p:nvPr/>
        </p:nvPicPr>
        <p:blipFill>
          <a:blip r:embed="rId2"/>
          <a:stretch>
            <a:fillRect/>
          </a:stretch>
        </p:blipFill>
        <p:spPr>
          <a:xfrm>
            <a:off x="2438400" y="1295400"/>
            <a:ext cx="3755461" cy="106689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96DC-CDE8-409A-3398-306A222EE8D4}"/>
              </a:ext>
            </a:extLst>
          </p:cNvPr>
          <p:cNvSpPr>
            <a:spLocks noGrp="1"/>
          </p:cNvSpPr>
          <p:nvPr>
            <p:ph type="title"/>
          </p:nvPr>
        </p:nvSpPr>
        <p:spPr>
          <a:xfrm>
            <a:off x="1176865" y="609601"/>
            <a:ext cx="6798735" cy="1676400"/>
          </a:xfrm>
        </p:spPr>
        <p:txBody>
          <a:bodyPr>
            <a:normAutofit fontScale="90000"/>
          </a:bodyPr>
          <a:lstStyle/>
          <a:p>
            <a:pPr>
              <a:defRPr/>
            </a:pPr>
            <a:r>
              <a:rPr lang="en-US" b="1" dirty="0"/>
              <a:t>SUMMARY:</a:t>
            </a:r>
            <a:br>
              <a:rPr lang="en-US" dirty="0"/>
            </a:br>
            <a:r>
              <a:rPr lang="en-US" dirty="0"/>
              <a:t>Cleaning and Disinfecting</a:t>
            </a:r>
            <a:br>
              <a:rPr lang="en-US" dirty="0"/>
            </a:br>
            <a:r>
              <a:rPr lang="en-US" dirty="0"/>
              <a:t>with an approved disinfectant</a:t>
            </a:r>
          </a:p>
        </p:txBody>
      </p:sp>
      <p:sp>
        <p:nvSpPr>
          <p:cNvPr id="29699" name="Content Placeholder 2">
            <a:extLst>
              <a:ext uri="{FF2B5EF4-FFF2-40B4-BE49-F238E27FC236}">
                <a16:creationId xmlns:a16="http://schemas.microsoft.com/office/drawing/2014/main" id="{AE297211-97EE-46F3-677F-92BA9FA46EC0}"/>
              </a:ext>
            </a:extLst>
          </p:cNvPr>
          <p:cNvSpPr>
            <a:spLocks noGrp="1" noChangeArrowheads="1"/>
          </p:cNvSpPr>
          <p:nvPr>
            <p:ph idx="1"/>
          </p:nvPr>
        </p:nvSpPr>
        <p:spPr/>
        <p:txBody>
          <a:bodyPr/>
          <a:lstStyle/>
          <a:p>
            <a:endParaRPr lang="en-US" altLang="en-US" dirty="0"/>
          </a:p>
          <a:p>
            <a:r>
              <a:rPr lang="en-US" altLang="en-US" u="sng" dirty="0"/>
              <a:t>Lavatories</a:t>
            </a:r>
            <a:r>
              <a:rPr lang="en-US" altLang="en-US" dirty="0"/>
              <a:t> must be cleaned and disinfected with each change of use, as needed and at least daily.</a:t>
            </a:r>
          </a:p>
          <a:p>
            <a:r>
              <a:rPr lang="en-US" altLang="en-US" u="sng" dirty="0"/>
              <a:t>Toilet fixtures </a:t>
            </a:r>
            <a:r>
              <a:rPr lang="en-US" altLang="en-US" dirty="0"/>
              <a:t>shall be cleaned and disinfected at least daily and when visibly soiled.</a:t>
            </a:r>
          </a:p>
          <a:p>
            <a:r>
              <a:rPr lang="en-US" altLang="en-US" u="sng" dirty="0"/>
              <a:t>Diapering surfaces </a:t>
            </a:r>
            <a:r>
              <a:rPr lang="en-US" altLang="en-US" dirty="0"/>
              <a:t>shall be cleaned and disinfected after each use.</a:t>
            </a:r>
          </a:p>
          <a:p>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46F7DFD-680F-44FB-92DC-44BC287ADE73}"/>
              </a:ext>
            </a:extLst>
          </p:cNvPr>
          <p:cNvSpPr txBox="1"/>
          <p:nvPr/>
        </p:nvSpPr>
        <p:spPr>
          <a:xfrm>
            <a:off x="1371600" y="2151727"/>
            <a:ext cx="6477000" cy="3785652"/>
          </a:xfrm>
          <a:prstGeom prst="rect">
            <a:avLst/>
          </a:prstGeom>
          <a:noFill/>
        </p:spPr>
        <p:txBody>
          <a:bodyPr wrap="square" rtlCol="0">
            <a:spAutoFit/>
          </a:bodyPr>
          <a:lstStyle/>
          <a:p>
            <a:pPr algn="ct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 Virtual</a:t>
            </a:r>
            <a:b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Mini Inspection </a:t>
            </a:r>
          </a:p>
          <a:p>
            <a:pPr algn="ctr"/>
            <a:r>
              <a:rPr lang="en-US" sz="4000" b="1" dirty="0">
                <a:ln w="12700" cmpd="sng">
                  <a:solidFill>
                    <a:schemeClr val="accent4"/>
                  </a:solidFill>
                  <a:prstDash val="solid"/>
                </a:ln>
              </a:rPr>
              <a:t>What issues do you see at these diaper changing stations?</a:t>
            </a:r>
          </a:p>
        </p:txBody>
      </p:sp>
    </p:spTree>
    <p:extLst>
      <p:ext uri="{BB962C8B-B14F-4D97-AF65-F5344CB8AC3E}">
        <p14:creationId xmlns:p14="http://schemas.microsoft.com/office/powerpoint/2010/main" val="3265273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a:extLst>
              <a:ext uri="{FF2B5EF4-FFF2-40B4-BE49-F238E27FC236}">
                <a16:creationId xmlns:a16="http://schemas.microsoft.com/office/drawing/2014/main" id="{FED9A51C-72B3-B7D2-E1BE-0E37FB636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a:extLst>
              <a:ext uri="{FF2B5EF4-FFF2-40B4-BE49-F238E27FC236}">
                <a16:creationId xmlns:a16="http://schemas.microsoft.com/office/drawing/2014/main" id="{156DDDE1-D93E-B289-1492-7685CA2B3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8D3EAE6-5AC4-4EF7-BA5E-FF047F0576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22" name="Picture 21">
              <a:extLst>
                <a:ext uri="{FF2B5EF4-FFF2-40B4-BE49-F238E27FC236}">
                  <a16:creationId xmlns:a16="http://schemas.microsoft.com/office/drawing/2014/main" id="{25223CC4-CEF2-43BE-A268-7574A7F5721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3" name="Rectangle 22">
              <a:extLst>
                <a:ext uri="{FF2B5EF4-FFF2-40B4-BE49-F238E27FC236}">
                  <a16:creationId xmlns:a16="http://schemas.microsoft.com/office/drawing/2014/main" id="{0AD518D9-DA34-42A4-AE7C-2449A29A2A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4" name="Picture 23">
              <a:extLst>
                <a:ext uri="{FF2B5EF4-FFF2-40B4-BE49-F238E27FC236}">
                  <a16:creationId xmlns:a16="http://schemas.microsoft.com/office/drawing/2014/main" id="{F57E9183-A8C2-4E29-854A-122252F8C7B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5" name="Picture 24">
              <a:extLst>
                <a:ext uri="{FF2B5EF4-FFF2-40B4-BE49-F238E27FC236}">
                  <a16:creationId xmlns:a16="http://schemas.microsoft.com/office/drawing/2014/main" id="{427F9D8B-907D-42F0-8748-A986C12C509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27" name="Straight Connector 26">
            <a:extLst>
              <a:ext uri="{FF2B5EF4-FFF2-40B4-BE49-F238E27FC236}">
                <a16:creationId xmlns:a16="http://schemas.microsoft.com/office/drawing/2014/main" id="{2127D324-ED99-4DAD-96B2-75E77B6EE6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29" name="Rectangle 28">
            <a:extLst>
              <a:ext uri="{FF2B5EF4-FFF2-40B4-BE49-F238E27FC236}">
                <a16:creationId xmlns:a16="http://schemas.microsoft.com/office/drawing/2014/main" id="{A337249F-C4EB-4A52-BDE3-F18428B6F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49A468AB-6529-4F96-AEFC-6AD6595A60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32" name="Picture 31">
              <a:extLst>
                <a:ext uri="{FF2B5EF4-FFF2-40B4-BE49-F238E27FC236}">
                  <a16:creationId xmlns:a16="http://schemas.microsoft.com/office/drawing/2014/main" id="{0089A79C-A8AE-442E-815D-D80E125F028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3" name="Rectangle 32">
              <a:extLst>
                <a:ext uri="{FF2B5EF4-FFF2-40B4-BE49-F238E27FC236}">
                  <a16:creationId xmlns:a16="http://schemas.microsoft.com/office/drawing/2014/main" id="{890B674B-E10A-4763-8BFE-1786B1FAAD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34" name="Picture 33">
              <a:extLst>
                <a:ext uri="{FF2B5EF4-FFF2-40B4-BE49-F238E27FC236}">
                  <a16:creationId xmlns:a16="http://schemas.microsoft.com/office/drawing/2014/main" id="{673A63F5-7024-4E54-BD0F-915548E06F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35" name="Picture 34">
              <a:extLst>
                <a:ext uri="{FF2B5EF4-FFF2-40B4-BE49-F238E27FC236}">
                  <a16:creationId xmlns:a16="http://schemas.microsoft.com/office/drawing/2014/main" id="{33196DA7-E2F9-4856-9E0A-8C0429A3AD9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11" name="Title 10">
            <a:extLst>
              <a:ext uri="{FF2B5EF4-FFF2-40B4-BE49-F238E27FC236}">
                <a16:creationId xmlns:a16="http://schemas.microsoft.com/office/drawing/2014/main" id="{91089F64-8B43-B621-2A73-C9742A790942}"/>
              </a:ext>
            </a:extLst>
          </p:cNvPr>
          <p:cNvSpPr>
            <a:spLocks noGrp="1"/>
          </p:cNvSpPr>
          <p:nvPr>
            <p:ph type="title"/>
          </p:nvPr>
        </p:nvSpPr>
        <p:spPr>
          <a:xfrm>
            <a:off x="5862481" y="3640668"/>
            <a:ext cx="2309255" cy="2345264"/>
          </a:xfrm>
        </p:spPr>
        <p:txBody>
          <a:bodyPr vert="horz" lIns="91440" tIns="45720" rIns="91440" bIns="45720" rtlCol="0" anchor="b">
            <a:normAutofit/>
          </a:bodyPr>
          <a:lstStyle/>
          <a:p>
            <a:r>
              <a:rPr lang="en-US" sz="5400" kern="1200" cap="none" dirty="0">
                <a:ln w="3175" cmpd="sng">
                  <a:noFill/>
                </a:ln>
                <a:solidFill>
                  <a:schemeClr val="tx1">
                    <a:lumMod val="85000"/>
                    <a:lumOff val="15000"/>
                  </a:schemeClr>
                </a:solidFill>
                <a:effectLst/>
                <a:latin typeface="+mj-lt"/>
                <a:ea typeface="+mj-ea"/>
                <a:cs typeface="+mj-cs"/>
              </a:rPr>
              <a:t>Thank you!</a:t>
            </a:r>
          </a:p>
        </p:txBody>
      </p:sp>
      <p:sp>
        <p:nvSpPr>
          <p:cNvPr id="37" name="Rectangle 36">
            <a:extLst>
              <a:ext uri="{FF2B5EF4-FFF2-40B4-BE49-F238E27FC236}">
                <a16:creationId xmlns:a16="http://schemas.microsoft.com/office/drawing/2014/main" id="{409C719A-3811-4E19-B117-AE520049C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3" y="1092200"/>
            <a:ext cx="4824097" cy="470509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erson standing next to a question mark&#10;&#10;Description automatically generated">
            <a:extLst>
              <a:ext uri="{FF2B5EF4-FFF2-40B4-BE49-F238E27FC236}">
                <a16:creationId xmlns:a16="http://schemas.microsoft.com/office/drawing/2014/main" id="{FCDEB857-9B1D-3522-FBFC-31F0E1088166}"/>
              </a:ext>
            </a:extLst>
          </p:cNvPr>
          <p:cNvPicPr>
            <a:picLocks noChangeAspect="1"/>
          </p:cNvPicPr>
          <p:nvPr/>
        </p:nvPicPr>
        <p:blipFill rotWithShape="1">
          <a:blip r:embed="rId7"/>
          <a:srcRect t="21505" r="2" b="4114"/>
          <a:stretch/>
        </p:blipFill>
        <p:spPr>
          <a:xfrm>
            <a:off x="5703182" y="659466"/>
            <a:ext cx="2982426" cy="2806727"/>
          </a:xfrm>
          <a:prstGeom prst="rect">
            <a:avLst/>
          </a:prstGeom>
        </p:spPr>
      </p:pic>
      <p:cxnSp>
        <p:nvCxnSpPr>
          <p:cNvPr id="39" name="Straight Connector 38">
            <a:extLst>
              <a:ext uri="{FF2B5EF4-FFF2-40B4-BE49-F238E27FC236}">
                <a16:creationId xmlns:a16="http://schemas.microsoft.com/office/drawing/2014/main" id="{2CD6C93C-4E39-45E2-8C6B-9AA31159FD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99573" y="3509772"/>
            <a:ext cx="2306233" cy="12359"/>
          </a:xfrm>
          <a:prstGeom prst="line">
            <a:avLst/>
          </a:prstGeom>
        </p:spPr>
        <p:style>
          <a:lnRef idx="2">
            <a:schemeClr val="accent1"/>
          </a:lnRef>
          <a:fillRef idx="0">
            <a:schemeClr val="accent1"/>
          </a:fillRef>
          <a:effectRef idx="1">
            <a:schemeClr val="accent1"/>
          </a:effectRef>
          <a:fontRef idx="minor">
            <a:schemeClr val="tx1"/>
          </a:fontRef>
        </p:style>
      </p:cxnSp>
      <p:pic>
        <p:nvPicPr>
          <p:cNvPr id="18" name="Picture 17">
            <a:extLst>
              <a:ext uri="{FF2B5EF4-FFF2-40B4-BE49-F238E27FC236}">
                <a16:creationId xmlns:a16="http://schemas.microsoft.com/office/drawing/2014/main" id="{C5AFE83A-3EA6-4B2E-60CD-42DE3401E023}"/>
              </a:ext>
            </a:extLst>
          </p:cNvPr>
          <p:cNvPicPr>
            <a:picLocks noChangeAspect="1"/>
          </p:cNvPicPr>
          <p:nvPr/>
        </p:nvPicPr>
        <p:blipFill>
          <a:blip r:embed="rId8"/>
          <a:stretch>
            <a:fillRect/>
          </a:stretch>
        </p:blipFill>
        <p:spPr>
          <a:xfrm>
            <a:off x="571128" y="607814"/>
            <a:ext cx="5072452" cy="5259584"/>
          </a:xfrm>
          <a:prstGeom prst="rect">
            <a:avLst/>
          </a:prstGeom>
        </p:spPr>
      </p:pic>
    </p:spTree>
    <p:extLst>
      <p:ext uri="{BB962C8B-B14F-4D97-AF65-F5344CB8AC3E}">
        <p14:creationId xmlns:p14="http://schemas.microsoft.com/office/powerpoint/2010/main" val="387337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1"/>
                                        </p:tgtEl>
                                        <p:attrNameLst>
                                          <p:attrName>ppt_w</p:attrName>
                                        </p:attrNameLst>
                                      </p:cBhvr>
                                      <p:tavLst>
                                        <p:tav tm="0">
                                          <p:val>
                                            <p:strVal val="ppt_w"/>
                                          </p:val>
                                        </p:tav>
                                        <p:tav tm="100000">
                                          <p:val>
                                            <p:fltVal val="0"/>
                                          </p:val>
                                        </p:tav>
                                      </p:tavLst>
                                    </p:anim>
                                    <p:anim calcmode="lin" valueType="num">
                                      <p:cBhvr>
                                        <p:cTn id="7" dur="500"/>
                                        <p:tgtEl>
                                          <p:spTgt spid="11"/>
                                        </p:tgtEl>
                                        <p:attrNameLst>
                                          <p:attrName>ppt_h</p:attrName>
                                        </p:attrNameLst>
                                      </p:cBhvr>
                                      <p:tavLst>
                                        <p:tav tm="0">
                                          <p:val>
                                            <p:strVal val="ppt_h"/>
                                          </p:val>
                                        </p:tav>
                                        <p:tav tm="100000">
                                          <p:val>
                                            <p:fltVal val="0"/>
                                          </p:val>
                                        </p:tav>
                                      </p:tavLst>
                                    </p:anim>
                                    <p:animEffect transition="out" filter="fade">
                                      <p:cBhvr>
                                        <p:cTn id="8" dur="500"/>
                                        <p:tgtEl>
                                          <p:spTgt spid="11"/>
                                        </p:tgtEl>
                                      </p:cBhvr>
                                    </p:animEffect>
                                    <p:set>
                                      <p:cBhvr>
                                        <p:cTn id="9" dur="1" fill="hold">
                                          <p:stCondLst>
                                            <p:cond delay="499"/>
                                          </p:stCondLst>
                                        </p:cTn>
                                        <p:tgtEl>
                                          <p:spTgt spid="11"/>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3"/>
                                        </p:tgtEl>
                                        <p:attrNameLst>
                                          <p:attrName>r</p:attrName>
                                        </p:attrNameLst>
                                      </p:cBhvr>
                                    </p:animRot>
                                    <p:animRot by="-240000">
                                      <p:cBhvr>
                                        <p:cTn id="14" dur="200" fill="hold">
                                          <p:stCondLst>
                                            <p:cond delay="200"/>
                                          </p:stCondLst>
                                        </p:cTn>
                                        <p:tgtEl>
                                          <p:spTgt spid="3"/>
                                        </p:tgtEl>
                                        <p:attrNameLst>
                                          <p:attrName>r</p:attrName>
                                        </p:attrNameLst>
                                      </p:cBhvr>
                                    </p:animRot>
                                    <p:animRot by="240000">
                                      <p:cBhvr>
                                        <p:cTn id="15" dur="200" fill="hold">
                                          <p:stCondLst>
                                            <p:cond delay="400"/>
                                          </p:stCondLst>
                                        </p:cTn>
                                        <p:tgtEl>
                                          <p:spTgt spid="3"/>
                                        </p:tgtEl>
                                        <p:attrNameLst>
                                          <p:attrName>r</p:attrName>
                                        </p:attrNameLst>
                                      </p:cBhvr>
                                    </p:animRot>
                                    <p:animRot by="-240000">
                                      <p:cBhvr>
                                        <p:cTn id="16" dur="200" fill="hold">
                                          <p:stCondLst>
                                            <p:cond delay="600"/>
                                          </p:stCondLst>
                                        </p:cTn>
                                        <p:tgtEl>
                                          <p:spTgt spid="3"/>
                                        </p:tgtEl>
                                        <p:attrNameLst>
                                          <p:attrName>r</p:attrName>
                                        </p:attrNameLst>
                                      </p:cBhvr>
                                    </p:animRot>
                                    <p:animRot by="120000">
                                      <p:cBhvr>
                                        <p:cTn id="17"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BE91B6A0-7A7C-4937-0FAA-BC3661355FE6}"/>
              </a:ext>
            </a:extLst>
          </p:cNvPr>
          <p:cNvSpPr>
            <a:spLocks noGrp="1" noChangeArrowheads="1"/>
          </p:cNvSpPr>
          <p:nvPr>
            <p:ph type="title"/>
          </p:nvPr>
        </p:nvSpPr>
        <p:spPr>
          <a:xfrm>
            <a:off x="685800" y="609600"/>
            <a:ext cx="7772400" cy="838200"/>
          </a:xfrm>
        </p:spPr>
        <p:txBody>
          <a:bodyPr/>
          <a:lstStyle/>
          <a:p>
            <a:pPr eaLnBrk="1" hangingPunct="1">
              <a:defRPr/>
            </a:pPr>
            <a:r>
              <a:rPr lang="en-US" dirty="0"/>
              <a:t>Handwashing .2803</a:t>
            </a:r>
          </a:p>
        </p:txBody>
      </p:sp>
      <p:sp>
        <p:nvSpPr>
          <p:cNvPr id="6147" name="Rectangle 3">
            <a:extLst>
              <a:ext uri="{FF2B5EF4-FFF2-40B4-BE49-F238E27FC236}">
                <a16:creationId xmlns:a16="http://schemas.microsoft.com/office/drawing/2014/main" id="{C66E40B5-40F3-C81C-0FCD-2965296C2317}"/>
              </a:ext>
            </a:extLst>
          </p:cNvPr>
          <p:cNvSpPr>
            <a:spLocks noGrp="1" noChangeArrowheads="1"/>
          </p:cNvSpPr>
          <p:nvPr>
            <p:ph type="body" sz="half" idx="1"/>
          </p:nvPr>
        </p:nvSpPr>
        <p:spPr>
          <a:xfrm>
            <a:off x="1295400" y="1447800"/>
            <a:ext cx="4572000" cy="4419600"/>
          </a:xfrm>
        </p:spPr>
        <p:txBody>
          <a:bodyPr>
            <a:normAutofit fontScale="92500" lnSpcReduction="20000"/>
          </a:bodyPr>
          <a:lstStyle/>
          <a:p>
            <a:pPr eaLnBrk="1" hangingPunct="1">
              <a:lnSpc>
                <a:spcPct val="90000"/>
              </a:lnSpc>
            </a:pPr>
            <a:r>
              <a:rPr lang="en-US" altLang="en-US" sz="2800" dirty="0"/>
              <a:t>Lists times &amp; places handwashing must take place for children(a) and  childcare employees(c).</a:t>
            </a:r>
          </a:p>
          <a:p>
            <a:pPr eaLnBrk="1" hangingPunct="1">
              <a:lnSpc>
                <a:spcPct val="90000"/>
              </a:lnSpc>
            </a:pPr>
            <a:r>
              <a:rPr lang="en-US" altLang="en-US" sz="2800" dirty="0"/>
              <a:t>Describes handwashing procedures(e).</a:t>
            </a:r>
          </a:p>
          <a:p>
            <a:pPr eaLnBrk="1" hangingPunct="1">
              <a:lnSpc>
                <a:spcPct val="90000"/>
              </a:lnSpc>
            </a:pPr>
            <a:r>
              <a:rPr lang="en-US" altLang="en-US" sz="2800" dirty="0"/>
              <a:t>Describes proper use of hand antiseptic products.(b)</a:t>
            </a:r>
          </a:p>
          <a:p>
            <a:pPr marL="0" indent="0">
              <a:lnSpc>
                <a:spcPct val="90000"/>
              </a:lnSpc>
              <a:buNone/>
            </a:pPr>
            <a:r>
              <a:rPr lang="en-US" altLang="en-US" sz="2400" dirty="0"/>
              <a:t>    (d)</a:t>
            </a:r>
            <a:r>
              <a:rPr lang="en-US" sz="2400" i="1" u="sng" dirty="0"/>
              <a:t>Except when the action that necessitates handwashing is diapering and before eating meals or snacks</a:t>
            </a:r>
            <a:r>
              <a:rPr lang="en-US" sz="2400" b="1" dirty="0"/>
              <a:t>, </a:t>
            </a:r>
            <a:r>
              <a:rPr lang="en-US" sz="2400" b="1" i="1" dirty="0"/>
              <a:t>hand antiseptics </a:t>
            </a:r>
            <a:r>
              <a:rPr lang="en-US" sz="2400" i="1" dirty="0"/>
              <a:t>may be used in lieu of handwashing while a child is outdoors, provided that the child's hands are washed when the child returns indoors</a:t>
            </a:r>
            <a:r>
              <a:rPr lang="en-US" sz="2400" dirty="0"/>
              <a:t>.</a:t>
            </a:r>
            <a:endParaRPr lang="en-US" altLang="en-US" sz="2400" dirty="0"/>
          </a:p>
        </p:txBody>
      </p:sp>
      <p:pic>
        <p:nvPicPr>
          <p:cNvPr id="4" name="Online Image Placeholder 3">
            <a:extLst>
              <a:ext uri="{FF2B5EF4-FFF2-40B4-BE49-F238E27FC236}">
                <a16:creationId xmlns:a16="http://schemas.microsoft.com/office/drawing/2014/main" id="{0154CC4E-E50D-7436-ED23-8E22F4E06E5F}"/>
              </a:ext>
            </a:extLst>
          </p:cNvPr>
          <p:cNvPicPr>
            <a:picLocks noGrp="1" noChangeAspect="1"/>
          </p:cNvPicPr>
          <p:nvPr>
            <p:ph type="clipArt" sz="half" idx="2"/>
          </p:nvPr>
        </p:nvPicPr>
        <p:blipFill>
          <a:blip r:embed="rId3"/>
          <a:stretch>
            <a:fillRect/>
          </a:stretch>
        </p:blipFill>
        <p:spPr>
          <a:xfrm>
            <a:off x="6553200" y="1219200"/>
            <a:ext cx="1647825" cy="1143000"/>
          </a:xfrm>
          <a:prstGeom prst="rect">
            <a:avLst/>
          </a:prstGeom>
        </p:spPr>
      </p:pic>
      <p:pic>
        <p:nvPicPr>
          <p:cNvPr id="5" name="Picture 4">
            <a:extLst>
              <a:ext uri="{FF2B5EF4-FFF2-40B4-BE49-F238E27FC236}">
                <a16:creationId xmlns:a16="http://schemas.microsoft.com/office/drawing/2014/main" id="{4B3A3B40-99CD-607E-CD5C-BBD891EA5B0A}"/>
              </a:ext>
            </a:extLst>
          </p:cNvPr>
          <p:cNvPicPr>
            <a:picLocks noChangeAspect="1"/>
          </p:cNvPicPr>
          <p:nvPr/>
        </p:nvPicPr>
        <p:blipFill>
          <a:blip r:embed="rId4"/>
          <a:stretch>
            <a:fillRect/>
          </a:stretch>
        </p:blipFill>
        <p:spPr>
          <a:xfrm>
            <a:off x="5879592" y="2438400"/>
            <a:ext cx="2619375" cy="1743075"/>
          </a:xfrm>
          <a:prstGeom prst="rect">
            <a:avLst/>
          </a:prstGeom>
        </p:spPr>
      </p:pic>
      <p:pic>
        <p:nvPicPr>
          <p:cNvPr id="6" name="Picture 5">
            <a:extLst>
              <a:ext uri="{FF2B5EF4-FFF2-40B4-BE49-F238E27FC236}">
                <a16:creationId xmlns:a16="http://schemas.microsoft.com/office/drawing/2014/main" id="{F30DD34C-E9F6-2ECC-D2C0-26C3B49FD6D2}"/>
              </a:ext>
            </a:extLst>
          </p:cNvPr>
          <p:cNvPicPr>
            <a:picLocks noChangeAspect="1"/>
          </p:cNvPicPr>
          <p:nvPr/>
        </p:nvPicPr>
        <p:blipFill>
          <a:blip r:embed="rId5"/>
          <a:stretch>
            <a:fillRect/>
          </a:stretch>
        </p:blipFill>
        <p:spPr>
          <a:xfrm>
            <a:off x="5879591" y="4505325"/>
            <a:ext cx="2619375" cy="1743075"/>
          </a:xfrm>
          <a:prstGeom prst="rect">
            <a:avLst/>
          </a:prstGeom>
        </p:spPr>
      </p:pic>
    </p:spTree>
  </p:cSld>
  <p:clrMapOvr>
    <a:masterClrMapping/>
  </p:clrMapOvr>
  <p:transition spd="med">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ou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ox(out)">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ox(out)">
                                      <p:cBhvr>
                                        <p:cTn id="17" dur="500"/>
                                        <p:tgtEl>
                                          <p:spTgt spid="614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box(out)">
                                      <p:cBhvr>
                                        <p:cTn id="22" dur="500"/>
                                        <p:tgtEl>
                                          <p:spTgt spid="614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087F0CF2-67F8-2CB9-420B-437EADD4F5ED}"/>
              </a:ext>
            </a:extLst>
          </p:cNvPr>
          <p:cNvSpPr>
            <a:spLocks noGrp="1" noChangeArrowheads="1"/>
          </p:cNvSpPr>
          <p:nvPr>
            <p:ph type="title"/>
          </p:nvPr>
        </p:nvSpPr>
        <p:spPr/>
        <p:txBody>
          <a:bodyPr>
            <a:normAutofit fontScale="90000"/>
          </a:bodyPr>
          <a:lstStyle/>
          <a:p>
            <a:pPr eaLnBrk="1" hangingPunct="1">
              <a:defRPr/>
            </a:pPr>
            <a:r>
              <a:rPr lang="en-US" dirty="0"/>
              <a:t>Diapering and Diaper Changing Facilities .2819(a)</a:t>
            </a:r>
          </a:p>
        </p:txBody>
      </p:sp>
      <p:sp>
        <p:nvSpPr>
          <p:cNvPr id="9219" name="Rectangle 3">
            <a:extLst>
              <a:ext uri="{FF2B5EF4-FFF2-40B4-BE49-F238E27FC236}">
                <a16:creationId xmlns:a16="http://schemas.microsoft.com/office/drawing/2014/main" id="{FF5823A3-62E9-3CE9-F3B5-0895BE504AD5}"/>
              </a:ext>
            </a:extLst>
          </p:cNvPr>
          <p:cNvSpPr>
            <a:spLocks noGrp="1" noChangeArrowheads="1"/>
          </p:cNvSpPr>
          <p:nvPr>
            <p:ph type="body" sz="half" idx="1"/>
          </p:nvPr>
        </p:nvSpPr>
        <p:spPr>
          <a:xfrm>
            <a:off x="685800" y="1905000"/>
            <a:ext cx="4953000" cy="4953000"/>
          </a:xfrm>
        </p:spPr>
        <p:txBody>
          <a:bodyPr/>
          <a:lstStyle/>
          <a:p>
            <a:pPr eaLnBrk="1" hangingPunct="1">
              <a:lnSpc>
                <a:spcPct val="90000"/>
              </a:lnSpc>
              <a:defRPr/>
            </a:pPr>
            <a:r>
              <a:rPr lang="en-US" sz="2400" dirty="0"/>
              <a:t>Each diaper changing station shall </a:t>
            </a:r>
            <a:r>
              <a:rPr lang="en-US" sz="2400" u="sng" dirty="0"/>
              <a:t>INCLUDE</a:t>
            </a:r>
            <a:r>
              <a:rPr lang="en-US" sz="2400" dirty="0"/>
              <a:t> a handwashing lavatory. </a:t>
            </a:r>
          </a:p>
          <a:p>
            <a:pPr eaLnBrk="1" hangingPunct="1">
              <a:lnSpc>
                <a:spcPct val="90000"/>
              </a:lnSpc>
              <a:defRPr/>
            </a:pPr>
            <a:endParaRPr lang="en-US" sz="2400" dirty="0"/>
          </a:p>
          <a:p>
            <a:pPr marL="0" indent="0" eaLnBrk="1" hangingPunct="1">
              <a:lnSpc>
                <a:spcPct val="90000"/>
              </a:lnSpc>
              <a:buFont typeface="Wingdings" panose="05000000000000000000" pitchFamily="2" charset="2"/>
              <a:buNone/>
              <a:defRPr/>
            </a:pPr>
            <a:r>
              <a:rPr lang="en-US" sz="2400" u="sng" dirty="0"/>
              <a:t>Exception -  In or next to diaper changing area</a:t>
            </a:r>
            <a:r>
              <a:rPr lang="en-US" sz="2400" dirty="0"/>
              <a:t> </a:t>
            </a:r>
          </a:p>
          <a:p>
            <a:pPr eaLnBrk="1" hangingPunct="1">
              <a:lnSpc>
                <a:spcPct val="90000"/>
              </a:lnSpc>
              <a:defRPr/>
            </a:pPr>
            <a:r>
              <a:rPr lang="en-US" sz="2400" dirty="0"/>
              <a:t>Centers licensed for fewer than 13 children and located in a residence.</a:t>
            </a:r>
          </a:p>
          <a:p>
            <a:pPr eaLnBrk="1" hangingPunct="1">
              <a:lnSpc>
                <a:spcPct val="90000"/>
              </a:lnSpc>
              <a:defRPr/>
            </a:pPr>
            <a:r>
              <a:rPr lang="en-US" sz="2400" dirty="0"/>
              <a:t>Diaper changing areas designated for school age children.</a:t>
            </a:r>
          </a:p>
          <a:p>
            <a:pPr marL="0" indent="0" eaLnBrk="1" hangingPunct="1">
              <a:lnSpc>
                <a:spcPct val="90000"/>
              </a:lnSpc>
              <a:buFont typeface="Wingdings" panose="05000000000000000000" pitchFamily="2" charset="2"/>
              <a:buNone/>
              <a:defRPr/>
            </a:pPr>
            <a:endParaRPr lang="en-US" sz="2400" dirty="0"/>
          </a:p>
        </p:txBody>
      </p:sp>
      <p:pic>
        <p:nvPicPr>
          <p:cNvPr id="7" name="Online Image Placeholder 6">
            <a:extLst>
              <a:ext uri="{FF2B5EF4-FFF2-40B4-BE49-F238E27FC236}">
                <a16:creationId xmlns:a16="http://schemas.microsoft.com/office/drawing/2014/main" id="{A9E98ED4-A13B-39E6-E86D-426EF8103298}"/>
              </a:ext>
            </a:extLst>
          </p:cNvPr>
          <p:cNvPicPr>
            <a:picLocks noGrp="1" noChangeAspect="1"/>
          </p:cNvPicPr>
          <p:nvPr>
            <p:ph type="clipArt" sz="half" idx="2"/>
          </p:nvPr>
        </p:nvPicPr>
        <p:blipFill>
          <a:blip r:embed="rId3"/>
          <a:stretch>
            <a:fillRect/>
          </a:stretch>
        </p:blipFill>
        <p:spPr>
          <a:xfrm>
            <a:off x="5638800" y="1447800"/>
            <a:ext cx="2143125" cy="2143125"/>
          </a:xfrm>
          <a:prstGeom prst="rect">
            <a:avLst/>
          </a:prstGeom>
        </p:spPr>
      </p:pic>
      <p:pic>
        <p:nvPicPr>
          <p:cNvPr id="1026" name="Picture 2" descr="A picture containing indoor, bathroom, floor, sink&#10;&#10;Description automatically generated">
            <a:extLst>
              <a:ext uri="{FF2B5EF4-FFF2-40B4-BE49-F238E27FC236}">
                <a16:creationId xmlns:a16="http://schemas.microsoft.com/office/drawing/2014/main" id="{D2558A7C-E76A-E27C-A6B5-A4FCD20D2D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1" y="4260121"/>
            <a:ext cx="2438399" cy="182552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random/>
    <p:sndAc>
      <p:end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box(out)">
                                      <p:cBhvr>
                                        <p:cTn id="7" dur="500"/>
                                        <p:tgtEl>
                                          <p:spTgt spid="92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32"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ox(out)">
                                      <p:cBhvr>
                                        <p:cTn id="12" dur="500"/>
                                        <p:tgtEl>
                                          <p:spTgt spid="92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32"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box(out)">
                                      <p:cBhvr>
                                        <p:cTn id="17" dur="500"/>
                                        <p:tgtEl>
                                          <p:spTgt spid="921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32"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box(out)">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A51B93-5FBF-98E1-A0D0-3657054272F8}"/>
              </a:ext>
            </a:extLst>
          </p:cNvPr>
          <p:cNvSpPr>
            <a:spLocks noGrp="1"/>
          </p:cNvSpPr>
          <p:nvPr>
            <p:ph type="title"/>
          </p:nvPr>
        </p:nvSpPr>
        <p:spPr/>
        <p:txBody>
          <a:bodyPr/>
          <a:lstStyle/>
          <a:p>
            <a:pPr>
              <a:defRPr/>
            </a:pPr>
            <a:r>
              <a:rPr lang="en-US" dirty="0"/>
              <a:t>Diapering .2819(b)</a:t>
            </a:r>
          </a:p>
        </p:txBody>
      </p:sp>
      <p:sp>
        <p:nvSpPr>
          <p:cNvPr id="12291" name="Content Placeholder 5">
            <a:extLst>
              <a:ext uri="{FF2B5EF4-FFF2-40B4-BE49-F238E27FC236}">
                <a16:creationId xmlns:a16="http://schemas.microsoft.com/office/drawing/2014/main" id="{3773D41F-1043-F967-061B-44B93B023CED}"/>
              </a:ext>
            </a:extLst>
          </p:cNvPr>
          <p:cNvSpPr>
            <a:spLocks noGrp="1"/>
          </p:cNvSpPr>
          <p:nvPr>
            <p:ph idx="1"/>
          </p:nvPr>
        </p:nvSpPr>
        <p:spPr/>
        <p:txBody>
          <a:bodyPr>
            <a:normAutofit/>
          </a:bodyPr>
          <a:lstStyle/>
          <a:p>
            <a:pPr>
              <a:defRPr/>
            </a:pPr>
            <a:r>
              <a:rPr lang="en-US" dirty="0"/>
              <a:t>Diapering surfaces shall be smooth, intact, nonabsorbent, easily cleanable and approved by the department.</a:t>
            </a:r>
          </a:p>
          <a:p>
            <a:pPr>
              <a:defRPr/>
            </a:pPr>
            <a:r>
              <a:rPr lang="en-US" dirty="0"/>
              <a:t>Nothing shall be placed on the diapering surface except for those items required for diapering and the child whose diaper will be changed.</a:t>
            </a:r>
          </a:p>
          <a:p>
            <a:pPr>
              <a:defRPr/>
            </a:pPr>
            <a:endParaRPr lang="en-US" dirty="0"/>
          </a:p>
          <a:p>
            <a:pPr marL="0" indent="0">
              <a:buFont typeface="Wingdings" panose="05000000000000000000" pitchFamily="2" charset="2"/>
              <a:buNone/>
              <a:defRPr/>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a:extLst>
              <a:ext uri="{FF2B5EF4-FFF2-40B4-BE49-F238E27FC236}">
                <a16:creationId xmlns:a16="http://schemas.microsoft.com/office/drawing/2014/main" id="{2EB2F592-3CA4-2E1E-2E63-BAFF5C4AC74C}"/>
              </a:ext>
            </a:extLst>
          </p:cNvPr>
          <p:cNvSpPr>
            <a:spLocks noGrp="1" noChangeArrowheads="1"/>
          </p:cNvSpPr>
          <p:nvPr>
            <p:ph type="title"/>
          </p:nvPr>
        </p:nvSpPr>
        <p:spPr>
          <a:xfrm>
            <a:off x="4953000" y="1176528"/>
            <a:ext cx="2971800" cy="1143000"/>
          </a:xfrm>
        </p:spPr>
        <p:txBody>
          <a:bodyPr/>
          <a:lstStyle/>
          <a:p>
            <a:pPr eaLnBrk="1" hangingPunct="1">
              <a:defRPr/>
            </a:pPr>
            <a:r>
              <a:rPr lang="en-US" dirty="0"/>
              <a:t>Diapering</a:t>
            </a:r>
          </a:p>
        </p:txBody>
      </p:sp>
      <p:pic>
        <p:nvPicPr>
          <p:cNvPr id="26627" name="Picture 3" descr="diaper changing">
            <a:extLst>
              <a:ext uri="{FF2B5EF4-FFF2-40B4-BE49-F238E27FC236}">
                <a16:creationId xmlns:a16="http://schemas.microsoft.com/office/drawing/2014/main" id="{85EEF6B2-EE38-4107-1F19-90108B0DD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533400"/>
            <a:ext cx="4392168"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CAE91055-45CC-F8B3-4CCA-B70A2F0E7BB2}"/>
              </a:ext>
            </a:extLst>
          </p:cNvPr>
          <p:cNvSpPr txBox="1"/>
          <p:nvPr/>
        </p:nvSpPr>
        <p:spPr>
          <a:xfrm>
            <a:off x="4956048" y="2346960"/>
            <a:ext cx="3654552" cy="3785652"/>
          </a:xfrm>
          <a:prstGeom prst="rect">
            <a:avLst/>
          </a:prstGeom>
          <a:noFill/>
        </p:spPr>
        <p:txBody>
          <a:bodyPr wrap="square" rtlCol="0">
            <a:spAutoFit/>
          </a:bodyPr>
          <a:lstStyle/>
          <a:p>
            <a:r>
              <a:rPr lang="en-US" dirty="0"/>
              <a:t>(</a:t>
            </a:r>
            <a:r>
              <a:rPr lang="en-US" sz="2000" dirty="0"/>
              <a:t>c) Diapering surfaces shall be disinfected using an approved disinfectant. </a:t>
            </a:r>
            <a:r>
              <a:rPr lang="en-US" sz="2000" b="1" dirty="0"/>
              <a:t>Approved disinfectants</a:t>
            </a:r>
            <a:r>
              <a:rPr lang="en-US" sz="2000" dirty="0"/>
              <a:t> and detergent solution shall be kept in separate and labeled bottles at each diaper changing station. </a:t>
            </a:r>
            <a:r>
              <a:rPr lang="en-US" sz="2000" b="1" dirty="0"/>
              <a:t>Approved disinfectants </a:t>
            </a:r>
            <a:r>
              <a:rPr lang="en-US" sz="2000" dirty="0"/>
              <a:t>that are chlorine disinfecting solutions shall be stored in hand pump spray bottles. No cloths or sponges shall be used on diapering surfaces.</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00C93-38F5-5EA4-D51A-6680C109F75B}"/>
              </a:ext>
            </a:extLst>
          </p:cNvPr>
          <p:cNvSpPr>
            <a:spLocks noGrp="1"/>
          </p:cNvSpPr>
          <p:nvPr>
            <p:ph type="title"/>
          </p:nvPr>
        </p:nvSpPr>
        <p:spPr/>
        <p:txBody>
          <a:bodyPr>
            <a:normAutofit fontScale="90000"/>
          </a:bodyPr>
          <a:lstStyle/>
          <a:p>
            <a:pPr>
              <a:defRPr/>
            </a:pPr>
            <a:r>
              <a:rPr lang="en-US" dirty="0"/>
              <a:t>Approved Disinfectant</a:t>
            </a:r>
            <a:br>
              <a:rPr lang="en-US" dirty="0"/>
            </a:br>
            <a:r>
              <a:rPr lang="en-US" dirty="0"/>
              <a:t>defined… [2]</a:t>
            </a:r>
          </a:p>
        </p:txBody>
      </p:sp>
      <p:sp>
        <p:nvSpPr>
          <p:cNvPr id="34819" name="Content Placeholder 2">
            <a:extLst>
              <a:ext uri="{FF2B5EF4-FFF2-40B4-BE49-F238E27FC236}">
                <a16:creationId xmlns:a16="http://schemas.microsoft.com/office/drawing/2014/main" id="{8010C13D-3941-FE42-5F50-79DE6E5301C2}"/>
              </a:ext>
            </a:extLst>
          </p:cNvPr>
          <p:cNvSpPr>
            <a:spLocks noGrp="1" noChangeArrowheads="1"/>
          </p:cNvSpPr>
          <p:nvPr>
            <p:ph idx="1"/>
          </p:nvPr>
        </p:nvSpPr>
        <p:spPr/>
        <p:txBody>
          <a:bodyPr/>
          <a:lstStyle/>
          <a:p>
            <a:pPr marL="0" indent="0">
              <a:buNone/>
            </a:pPr>
            <a:r>
              <a:rPr lang="en-US" dirty="0"/>
              <a:t>A chlorine solution containing 500 to 800 parts per million (ppm) of chlorine</a:t>
            </a:r>
            <a:r>
              <a:rPr lang="en-US" u="sng" dirty="0"/>
              <a:t> or </a:t>
            </a:r>
            <a:r>
              <a:rPr lang="en-US" dirty="0"/>
              <a:t>a disinfectant as defined at 40 C.F.R. 158.2203 that is registered with the United States Environmental Protection Agency (EPA) in accordance with 40 C.F.R. 152 with use indicated in schools and child care settings and that is prepared and maintained in accordance with </a:t>
            </a:r>
            <a:r>
              <a:rPr lang="en-US" b="1" dirty="0"/>
              <a:t>Rule .2812(i) </a:t>
            </a:r>
            <a:r>
              <a:rPr lang="en-US" dirty="0"/>
              <a:t>of this Section. </a:t>
            </a:r>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E1B54-9E95-D08C-9F36-BB134181A62B}"/>
              </a:ext>
            </a:extLst>
          </p:cNvPr>
          <p:cNvSpPr>
            <a:spLocks noGrp="1"/>
          </p:cNvSpPr>
          <p:nvPr>
            <p:ph type="title"/>
          </p:nvPr>
        </p:nvSpPr>
        <p:spPr/>
        <p:txBody>
          <a:bodyPr>
            <a:normAutofit fontScale="90000"/>
          </a:bodyPr>
          <a:lstStyle/>
          <a:p>
            <a:pPr>
              <a:defRPr/>
            </a:pPr>
            <a:r>
              <a:rPr lang="en-US" dirty="0"/>
              <a:t>Approved Disinfectant </a:t>
            </a:r>
            <a:br>
              <a:rPr lang="en-US" dirty="0"/>
            </a:br>
            <a:r>
              <a:rPr lang="en-US" dirty="0"/>
              <a:t>.2812(i)</a:t>
            </a:r>
          </a:p>
        </p:txBody>
      </p:sp>
      <p:sp>
        <p:nvSpPr>
          <p:cNvPr id="30723" name="Content Placeholder 2">
            <a:extLst>
              <a:ext uri="{FF2B5EF4-FFF2-40B4-BE49-F238E27FC236}">
                <a16:creationId xmlns:a16="http://schemas.microsoft.com/office/drawing/2014/main" id="{9E87C2A2-9019-D83E-BBCF-BA0A4CF759F5}"/>
              </a:ext>
            </a:extLst>
          </p:cNvPr>
          <p:cNvSpPr>
            <a:spLocks noGrp="1" noChangeArrowheads="1"/>
          </p:cNvSpPr>
          <p:nvPr>
            <p:ph idx="1"/>
          </p:nvPr>
        </p:nvSpPr>
        <p:spPr>
          <a:xfrm>
            <a:off x="685800" y="2362200"/>
            <a:ext cx="7781544" cy="3962400"/>
          </a:xfrm>
        </p:spPr>
        <p:txBody>
          <a:bodyPr>
            <a:noAutofit/>
          </a:bodyPr>
          <a:lstStyle/>
          <a:p>
            <a:pPr marL="0" indent="0">
              <a:buNone/>
            </a:pPr>
            <a:r>
              <a:rPr lang="en-US" sz="1450" dirty="0"/>
              <a:t>(i) An </a:t>
            </a:r>
            <a:r>
              <a:rPr lang="en-US" sz="1450" b="1" dirty="0"/>
              <a:t>approved disinfectant </a:t>
            </a:r>
            <a:r>
              <a:rPr lang="en-US" sz="1450" dirty="0"/>
              <a:t>shall be provided for cleaning purposes. Throughout this Section, when an </a:t>
            </a:r>
            <a:r>
              <a:rPr lang="en-US" sz="1450" b="1" dirty="0"/>
              <a:t>approved disinfectant is </a:t>
            </a:r>
            <a:r>
              <a:rPr lang="en-US" sz="1450" dirty="0"/>
              <a:t>used in a childcare center, …</a:t>
            </a:r>
          </a:p>
          <a:p>
            <a:pPr lvl="1"/>
            <a:r>
              <a:rPr lang="en-US" sz="1450" dirty="0"/>
              <a:t>1. the </a:t>
            </a:r>
            <a:r>
              <a:rPr lang="en-US" sz="1450" u="sng" dirty="0"/>
              <a:t>manufacturer's Safety Data Sheets </a:t>
            </a:r>
            <a:r>
              <a:rPr lang="en-US" sz="1450" dirty="0"/>
              <a:t>for the disinfectant product shall be kept on file at the child care center …</a:t>
            </a:r>
          </a:p>
          <a:p>
            <a:pPr lvl="1"/>
            <a:r>
              <a:rPr lang="en-US" sz="1450" dirty="0"/>
              <a:t>2. and the </a:t>
            </a:r>
            <a:r>
              <a:rPr lang="en-US" sz="1450" u="sng" dirty="0"/>
              <a:t>instructions for use of the disinfectant product shall be followed</a:t>
            </a:r>
            <a:r>
              <a:rPr lang="en-US" sz="1450" dirty="0"/>
              <a:t>.</a:t>
            </a:r>
          </a:p>
          <a:p>
            <a:pPr marL="0" indent="0">
              <a:buNone/>
            </a:pPr>
            <a:r>
              <a:rPr lang="en-US" sz="1450" dirty="0"/>
              <a:t>When a </a:t>
            </a:r>
            <a:r>
              <a:rPr lang="en-US" sz="1450" b="1" dirty="0">
                <a:solidFill>
                  <a:srgbClr val="0070C0"/>
                </a:solidFill>
              </a:rPr>
              <a:t>chlorine solution </a:t>
            </a:r>
            <a:r>
              <a:rPr lang="en-US" sz="1450" dirty="0"/>
              <a:t>is prepared by a child care center employee for use as an </a:t>
            </a:r>
            <a:r>
              <a:rPr lang="en-US" sz="1450" b="1" dirty="0"/>
              <a:t>approved disinfectant, </a:t>
            </a:r>
            <a:r>
              <a:rPr lang="en-US" sz="1450" dirty="0"/>
              <a:t>then …</a:t>
            </a:r>
          </a:p>
          <a:p>
            <a:pPr lvl="1">
              <a:buFont typeface="Courier New" panose="02070309020205020404" pitchFamily="49" charset="0"/>
              <a:buChar char="o"/>
            </a:pPr>
            <a:r>
              <a:rPr lang="en-US" sz="1450" dirty="0"/>
              <a:t>1. the solution shall be prepared for use within 24 hours and...</a:t>
            </a:r>
          </a:p>
          <a:p>
            <a:pPr lvl="1">
              <a:buFont typeface="Courier New" panose="02070309020205020404" pitchFamily="49" charset="0"/>
              <a:buChar char="o"/>
            </a:pPr>
            <a:r>
              <a:rPr lang="en-US" sz="1450" dirty="0"/>
              <a:t>2. a testing method shall be used to ensure compliance with the prescribed chlorine concentration. </a:t>
            </a:r>
          </a:p>
          <a:p>
            <a:pPr lvl="1">
              <a:buFont typeface="Courier New" panose="02070309020205020404" pitchFamily="49" charset="0"/>
              <a:buChar char="o"/>
            </a:pPr>
            <a:r>
              <a:rPr lang="en-US" sz="1450" dirty="0"/>
              <a:t>3. To achieve the maximum germ reduction with a </a:t>
            </a:r>
            <a:r>
              <a:rPr lang="en-US" sz="1450" b="1" dirty="0">
                <a:solidFill>
                  <a:srgbClr val="0070C0"/>
                </a:solidFill>
              </a:rPr>
              <a:t>chlorine disinfecting solution, </a:t>
            </a:r>
            <a:r>
              <a:rPr lang="en-US" sz="1450" dirty="0"/>
              <a:t>the surface being disinfected shall be made wet with the chlorine disinfecting solution and allowed </a:t>
            </a:r>
            <a:r>
              <a:rPr lang="en-US" sz="1450" u="sng" dirty="0"/>
              <a:t>to air dry </a:t>
            </a:r>
            <a:r>
              <a:rPr lang="en-US" sz="1450" dirty="0"/>
              <a:t>or </a:t>
            </a:r>
            <a:r>
              <a:rPr lang="en-US" sz="1450" u="sng" dirty="0"/>
              <a:t>be dried only after the surface has been in contact with the chlorine disinfecting solution for a minimum of </a:t>
            </a:r>
            <a:r>
              <a:rPr lang="en-US" sz="1450" b="1" u="sng" dirty="0">
                <a:solidFill>
                  <a:srgbClr val="FF0000"/>
                </a:solidFill>
              </a:rPr>
              <a:t>two minutes</a:t>
            </a:r>
            <a:r>
              <a:rPr lang="en-US" sz="1450" b="1" dirty="0">
                <a:solidFill>
                  <a:srgbClr val="FF0000"/>
                </a:solidFill>
              </a:rPr>
              <a:t>.</a:t>
            </a:r>
            <a:endParaRPr lang="en-US" altLang="en-US" sz="1450" b="1" dirty="0">
              <a:solidFill>
                <a:srgbClr val="FF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3E8C8A2-D2DA-42F8-84AA-AC5AB4251D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2" name="Picture 11">
              <a:extLst>
                <a:ext uri="{FF2B5EF4-FFF2-40B4-BE49-F238E27FC236}">
                  <a16:creationId xmlns:a16="http://schemas.microsoft.com/office/drawing/2014/main" id="{9A5D1FE1-4883-49B4-AD3E-D0A3F8DCE12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7F829EAE-7CB1-410F-BAF1-55BD6DC249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13">
              <a:extLst>
                <a:ext uri="{FF2B5EF4-FFF2-40B4-BE49-F238E27FC236}">
                  <a16:creationId xmlns:a16="http://schemas.microsoft.com/office/drawing/2014/main" id="{4EA5F8CE-974F-4443-AB3C-4799C332304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5" name="Picture 14">
              <a:extLst>
                <a:ext uri="{FF2B5EF4-FFF2-40B4-BE49-F238E27FC236}">
                  <a16:creationId xmlns:a16="http://schemas.microsoft.com/office/drawing/2014/main" id="{94075D0C-1739-4729-A5C8-5C5707A942F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7" name="Straight Connector 16">
            <a:extLst>
              <a:ext uri="{FF2B5EF4-FFF2-40B4-BE49-F238E27FC236}">
                <a16:creationId xmlns:a16="http://schemas.microsoft.com/office/drawing/2014/main" id="{0DFD28A6-39F3-425F-8050-E5BF1B4523B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FDF8837B-BAE2-489A-8F93-69216307D5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4AC549E-54C0-191A-338F-436091C14154}"/>
              </a:ext>
            </a:extLst>
          </p:cNvPr>
          <p:cNvPicPr>
            <a:picLocks noChangeAspect="1"/>
          </p:cNvPicPr>
          <p:nvPr/>
        </p:nvPicPr>
        <p:blipFill rotWithShape="1">
          <a:blip r:embed="rId4">
            <a:alphaModFix amt="50000"/>
          </a:blip>
          <a:srcRect l="11595" r="18737" b="-1"/>
          <a:stretch/>
        </p:blipFill>
        <p:spPr>
          <a:xfrm>
            <a:off x="-29369" y="24154"/>
            <a:ext cx="9143980" cy="6857990"/>
          </a:xfrm>
          <a:prstGeom prst="rect">
            <a:avLst/>
          </a:prstGeom>
        </p:spPr>
      </p:pic>
      <p:sp>
        <p:nvSpPr>
          <p:cNvPr id="5" name="TextBox 4">
            <a:extLst>
              <a:ext uri="{FF2B5EF4-FFF2-40B4-BE49-F238E27FC236}">
                <a16:creationId xmlns:a16="http://schemas.microsoft.com/office/drawing/2014/main" id="{A4F4A7D3-4527-C8D0-C302-A987C4475619}"/>
              </a:ext>
            </a:extLst>
          </p:cNvPr>
          <p:cNvSpPr txBox="1"/>
          <p:nvPr/>
        </p:nvSpPr>
        <p:spPr>
          <a:xfrm>
            <a:off x="2016919" y="1667931"/>
            <a:ext cx="5114131" cy="1718733"/>
          </a:xfrm>
          <a:prstGeom prst="rect">
            <a:avLst/>
          </a:prstGeom>
        </p:spPr>
        <p:txBody>
          <a:bodyPr vert="horz" lIns="91440" tIns="45720" rIns="91440" bIns="45720" rtlCol="0" anchor="b">
            <a:normAutofit fontScale="92500"/>
          </a:bodyPr>
          <a:lstStyle/>
          <a:p>
            <a:pPr algn="ctr">
              <a:lnSpc>
                <a:spcPct val="90000"/>
              </a:lnSpc>
              <a:spcBef>
                <a:spcPct val="0"/>
              </a:spcBef>
              <a:spcAft>
                <a:spcPts val="600"/>
              </a:spcAft>
            </a:pPr>
            <a:r>
              <a:rPr kumimoji="0" lang="en-US" sz="3400" b="0" i="0" u="none" strike="noStrike" spc="0" normalizeH="0" baseline="0" noProof="0" dirty="0">
                <a:ln w="3175" cmpd="sng">
                  <a:noFill/>
                </a:ln>
                <a:solidFill>
                  <a:srgbClr val="FFFFFF"/>
                </a:solidFill>
                <a:uLnTx/>
                <a:uFillTx/>
                <a:latin typeface="+mj-lt"/>
                <a:ea typeface="+mj-ea"/>
                <a:cs typeface="+mj-cs"/>
              </a:rPr>
              <a:t>I know I have mixed my chlorine disinfectant correctly,</a:t>
            </a:r>
          </a:p>
          <a:p>
            <a:pPr algn="ctr">
              <a:lnSpc>
                <a:spcPct val="90000"/>
              </a:lnSpc>
              <a:spcBef>
                <a:spcPct val="0"/>
              </a:spcBef>
              <a:spcAft>
                <a:spcPts val="600"/>
              </a:spcAft>
            </a:pPr>
            <a:r>
              <a:rPr kumimoji="0" lang="en-US" sz="3400" b="0" i="0" u="none" strike="noStrike" spc="0" normalizeH="0" baseline="0" noProof="0" dirty="0">
                <a:ln w="3175" cmpd="sng">
                  <a:noFill/>
                </a:ln>
                <a:solidFill>
                  <a:srgbClr val="FFFFFF"/>
                </a:solidFill>
                <a:uLnTx/>
                <a:uFillTx/>
                <a:latin typeface="+mj-lt"/>
                <a:ea typeface="+mj-ea"/>
                <a:cs typeface="+mj-cs"/>
              </a:rPr>
              <a:t>What went wrong ???!!!</a:t>
            </a:r>
            <a:endParaRPr lang="en-US" sz="3400" dirty="0">
              <a:ln w="3175" cmpd="sng">
                <a:noFill/>
              </a:ln>
              <a:solidFill>
                <a:srgbClr val="FFFFFF"/>
              </a:solidFill>
              <a:latin typeface="+mj-lt"/>
              <a:ea typeface="+mj-ea"/>
              <a:cs typeface="+mj-cs"/>
            </a:endParaRPr>
          </a:p>
        </p:txBody>
      </p:sp>
      <p:cxnSp>
        <p:nvCxnSpPr>
          <p:cNvPr id="21" name="Straight Connector 20">
            <a:extLst>
              <a:ext uri="{FF2B5EF4-FFF2-40B4-BE49-F238E27FC236}">
                <a16:creationId xmlns:a16="http://schemas.microsoft.com/office/drawing/2014/main" id="{B48BEE9B-A2F4-4BF3-9EAD-16E1A7FC2DC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774949" y="3510608"/>
            <a:ext cx="3840480" cy="0"/>
          </a:xfrm>
          <a:prstGeom prst="line">
            <a:avLst/>
          </a:prstGeom>
          <a:ln>
            <a:solidFill>
              <a:srgbClr val="FFFFFF"/>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960408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8B2DD14-5C6A-EFC9-8CEB-54D4314E999C}"/>
              </a:ext>
            </a:extLst>
          </p:cNvPr>
          <p:cNvGraphicFramePr>
            <a:graphicFrameLocks noGrp="1"/>
          </p:cNvGraphicFramePr>
          <p:nvPr>
            <p:extLst>
              <p:ext uri="{D42A27DB-BD31-4B8C-83A1-F6EECF244321}">
                <p14:modId xmlns:p14="http://schemas.microsoft.com/office/powerpoint/2010/main" val="3075655757"/>
              </p:ext>
            </p:extLst>
          </p:nvPr>
        </p:nvGraphicFramePr>
        <p:xfrm>
          <a:off x="609600" y="457201"/>
          <a:ext cx="7848600" cy="5867401"/>
        </p:xfrm>
        <a:graphic>
          <a:graphicData uri="http://schemas.openxmlformats.org/drawingml/2006/table">
            <a:tbl>
              <a:tblPr firstRow="1" firstCol="1" bandRow="1"/>
              <a:tblGrid>
                <a:gridCol w="1569720">
                  <a:extLst>
                    <a:ext uri="{9D8B030D-6E8A-4147-A177-3AD203B41FA5}">
                      <a16:colId xmlns:a16="http://schemas.microsoft.com/office/drawing/2014/main" val="20000"/>
                    </a:ext>
                  </a:extLst>
                </a:gridCol>
                <a:gridCol w="1569720">
                  <a:extLst>
                    <a:ext uri="{9D8B030D-6E8A-4147-A177-3AD203B41FA5}">
                      <a16:colId xmlns:a16="http://schemas.microsoft.com/office/drawing/2014/main" val="20001"/>
                    </a:ext>
                  </a:extLst>
                </a:gridCol>
                <a:gridCol w="1569720">
                  <a:extLst>
                    <a:ext uri="{9D8B030D-6E8A-4147-A177-3AD203B41FA5}">
                      <a16:colId xmlns:a16="http://schemas.microsoft.com/office/drawing/2014/main" val="20002"/>
                    </a:ext>
                  </a:extLst>
                </a:gridCol>
                <a:gridCol w="1569720">
                  <a:extLst>
                    <a:ext uri="{9D8B030D-6E8A-4147-A177-3AD203B41FA5}">
                      <a16:colId xmlns:a16="http://schemas.microsoft.com/office/drawing/2014/main" val="20003"/>
                    </a:ext>
                  </a:extLst>
                </a:gridCol>
                <a:gridCol w="1569720">
                  <a:extLst>
                    <a:ext uri="{9D8B030D-6E8A-4147-A177-3AD203B41FA5}">
                      <a16:colId xmlns:a16="http://schemas.microsoft.com/office/drawing/2014/main" val="20004"/>
                    </a:ext>
                  </a:extLst>
                </a:gridCol>
              </a:tblGrid>
              <a:tr h="876613">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Application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Bleach Per Gallon</a:t>
                      </a:r>
                    </a:p>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Of Water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Bleach Per Quart of Water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Bleach</a:t>
                      </a:r>
                    </a:p>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(Free Chlorine Concentration)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Recommended </a:t>
                      </a:r>
                    </a:p>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Labeling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580047">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5.25% Sodium Hypochlorite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31646">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Disinfecting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Strength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¼ Cup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Tablespoon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500 – 800 ppm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Disinfectant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92417">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Sanitizing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Strength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1 tablespoon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¾ Teaspoon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50 – 200 ppm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Sanitizer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80047">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6.00% Sodium Hypochlorite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1646">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Disinfecting Strength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3 ½ Tablespoons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 ½ Teaspoons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500 – 800 ppm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Disinfectant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31646">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Sanitizing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Strength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 ½ Teaspoons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½ Teaspoon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50 – 200 ppm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Sanitizer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80047">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8.25% Sodium </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Hypochlorite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31646">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Disinfecting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Strength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 ½ Tablespoon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 Teaspoon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500 – 800 ppm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Disinfectant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31646">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Sanitizing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Strength</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2 Teaspoon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½ Teaspoon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a:effectLst/>
                          <a:latin typeface="Calibri" panose="020F0502020204030204" pitchFamily="34" charset="0"/>
                          <a:ea typeface="Calibri" panose="020F0502020204030204" pitchFamily="34" charset="0"/>
                          <a:cs typeface="Times New Roman" panose="02020603050405020304" pitchFamily="18" charset="0"/>
                        </a:rPr>
                        <a:t>50 – 200 ppm</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Sanitizer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32838" name="Rectangle 1">
            <a:extLst>
              <a:ext uri="{FF2B5EF4-FFF2-40B4-BE49-F238E27FC236}">
                <a16:creationId xmlns:a16="http://schemas.microsoft.com/office/drawing/2014/main" id="{33D1ECD0-188B-13C2-2D65-DC0495368A9E}"/>
              </a:ext>
            </a:extLst>
          </p:cNvPr>
          <p:cNvSpPr>
            <a:spLocks noChangeArrowheads="1"/>
          </p:cNvSpPr>
          <p:nvPr/>
        </p:nvSpPr>
        <p:spPr bwMode="auto">
          <a:xfrm>
            <a:off x="1603375" y="2081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accent2"/>
              </a:buClr>
              <a:buSzPct val="80000"/>
              <a:buFont typeface="Wingdings" panose="05000000000000000000" pitchFamily="2" charset="2"/>
              <a:buChar char="l"/>
              <a:defRPr sz="3200">
                <a:solidFill>
                  <a:schemeClr val="tx1"/>
                </a:solidFill>
                <a:latin typeface="Times New Roman" panose="02020603050405020304" pitchFamily="18" charset="0"/>
              </a:defRPr>
            </a:lvl1pPr>
            <a:lvl2pPr marL="742950" indent="-285750">
              <a:spcBef>
                <a:spcPct val="20000"/>
              </a:spcBef>
              <a:buClr>
                <a:schemeClr val="tx1"/>
              </a:buClr>
              <a:buSzPct val="90000"/>
              <a:buChar char="–"/>
              <a:defRPr sz="2800">
                <a:solidFill>
                  <a:schemeClr val="tx1"/>
                </a:solidFill>
                <a:latin typeface="Times New Roman" panose="02020603050405020304" pitchFamily="18" charset="0"/>
              </a:defRPr>
            </a:lvl2pPr>
            <a:lvl3pPr marL="1143000" indent="-228600">
              <a:spcBef>
                <a:spcPct val="20000"/>
              </a:spcBef>
              <a:buClr>
                <a:schemeClr val="accent1"/>
              </a:buClr>
              <a:buSzPct val="60000"/>
              <a:buFont typeface="Wingdings" panose="05000000000000000000" pitchFamily="2" charset="2"/>
              <a:buChar char="l"/>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accent1"/>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accent1"/>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FEE30422645A459041866543E5112E" ma:contentTypeVersion="15" ma:contentTypeDescription="Create a new document." ma:contentTypeScope="" ma:versionID="ad4748206974993da82240a98af310d9">
  <xsd:schema xmlns:xsd="http://www.w3.org/2001/XMLSchema" xmlns:xs="http://www.w3.org/2001/XMLSchema" xmlns:p="http://schemas.microsoft.com/office/2006/metadata/properties" xmlns:ns2="f36cb3f5-6ea6-42b5-bbfa-54f76c708ee7" xmlns:ns3="05206c7d-ee11-4b55-90e5-ac8204f637ba" targetNamespace="http://schemas.microsoft.com/office/2006/metadata/properties" ma:root="true" ma:fieldsID="567dabeb86b71f909eb0930112540867" ns2:_="" ns3:_="">
    <xsd:import namespace="f36cb3f5-6ea6-42b5-bbfa-54f76c708ee7"/>
    <xsd:import namespace="05206c7d-ee11-4b55-90e5-ac8204f637ba"/>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6cb3f5-6ea6-42b5-bbfa-54f76c708e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5206c7d-ee11-4b55-90e5-ac8204f637ba"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226c897-98c7-443b-a76d-cf00a5bcf808}" ma:internalName="TaxCatchAll" ma:showField="CatchAllData" ma:web="05206c7d-ee11-4b55-90e5-ac8204f637b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05206c7d-ee11-4b55-90e5-ac8204f637ba" xsi:nil="true"/>
    <lcf76f155ced4ddcb4097134ff3c332f xmlns="f36cb3f5-6ea6-42b5-bbfa-54f76c708ee7">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6F9A0A-487E-4264-94E0-96CB603F6B6F}"/>
</file>

<file path=customXml/itemProps2.xml><?xml version="1.0" encoding="utf-8"?>
<ds:datastoreItem xmlns:ds="http://schemas.openxmlformats.org/officeDocument/2006/customXml" ds:itemID="{B5CF5616-D6E9-40F2-9419-C5D5455D60FA}">
  <ds:schemaRefs>
    <ds:schemaRef ds:uri="http://schemas.microsoft.com/office/2006/metadata/properties"/>
    <ds:schemaRef ds:uri="http://schemas.microsoft.com/office/infopath/2007/PartnerControls"/>
    <ds:schemaRef ds:uri="05206c7d-ee11-4b55-90e5-ac8204f637ba"/>
    <ds:schemaRef ds:uri="f36cb3f5-6ea6-42b5-bbfa-54f76c708ee7"/>
  </ds:schemaRefs>
</ds:datastoreItem>
</file>

<file path=customXml/itemProps3.xml><?xml version="1.0" encoding="utf-8"?>
<ds:datastoreItem xmlns:ds="http://schemas.openxmlformats.org/officeDocument/2006/customXml" ds:itemID="{23FA8FF1-04E5-4383-854E-028FC99313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923</TotalTime>
  <Words>996</Words>
  <Application>Microsoft Office PowerPoint</Application>
  <PresentationFormat>On-screen Show (4:3)</PresentationFormat>
  <Paragraphs>131</Paragraphs>
  <Slides>17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Courier New</vt:lpstr>
      <vt:lpstr>Garamond</vt:lpstr>
      <vt:lpstr>Times New Roman</vt:lpstr>
      <vt:lpstr>Wingdings</vt:lpstr>
      <vt:lpstr>Organic</vt:lpstr>
      <vt:lpstr>            Diapering &amp; Diaper Changing Facilities</vt:lpstr>
      <vt:lpstr>Handwashing .2803</vt:lpstr>
      <vt:lpstr>Diapering and Diaper Changing Facilities .2819(a)</vt:lpstr>
      <vt:lpstr>Diapering .2819(b)</vt:lpstr>
      <vt:lpstr>Diapering</vt:lpstr>
      <vt:lpstr>Approved Disinfectant defined… [2]</vt:lpstr>
      <vt:lpstr>Approved Disinfectant  .2812(i)</vt:lpstr>
      <vt:lpstr>PowerPoint Presentation</vt:lpstr>
      <vt:lpstr>PowerPoint Presentation</vt:lpstr>
      <vt:lpstr>PowerPoint Presentation</vt:lpstr>
      <vt:lpstr>Diapering .2819(d)</vt:lpstr>
      <vt:lpstr>  </vt:lpstr>
      <vt:lpstr>SUMMARY: Cleaning and Disinfecting with an approved disinfectant</vt:lpstr>
      <vt:lpstr>PowerPoint Presentation</vt:lpstr>
      <vt:lpstr>PowerPoint Presentation</vt:lpstr>
      <vt:lpstr>PowerPoint Presentation</vt:lpstr>
      <vt:lpstr>Thank you!</vt:lpstr>
    </vt:vector>
  </TitlesOfParts>
  <Company>DEH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Lavatories, Diapering, and Mildly Ill Children</dc:title>
  <dc:creator>Larry_Michael</dc:creator>
  <cp:lastModifiedBy>Mize, Ashley c</cp:lastModifiedBy>
  <cp:revision>63</cp:revision>
  <cp:lastPrinted>2019-08-29T18:05:24Z</cp:lastPrinted>
  <dcterms:created xsi:type="dcterms:W3CDTF">2006-04-17T19:05:25Z</dcterms:created>
  <dcterms:modified xsi:type="dcterms:W3CDTF">2026-02-24T16:42:44Z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0x010100AAFEE30422645A459041866543E5112E</vt:lpwstr>
  </property>
</Properties>
</file>