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0" r:id="rId5"/>
    <p:sldId id="263" r:id="rId6"/>
    <p:sldId id="264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680" autoAdjust="0"/>
  </p:normalViewPr>
  <p:slideViewPr>
    <p:cSldViewPr snapToGrid="0">
      <p:cViewPr varScale="1">
        <p:scale>
          <a:sx n="76" d="100"/>
          <a:sy n="76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A7531-DF69-B770-4ED3-141B8D500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E5C12-3C38-E371-1E95-14EA2EDF7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58FF-5D3C-9908-8D28-7E191958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E0B4-8FAE-47B5-AA80-75A2CF40646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A3BBE-E405-C5C5-0C5A-BE7C55CD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C6F74-80C0-AA4C-5859-ACC698A3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2EE32-C3AA-48FE-A092-5CD336B8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0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1F502-3449-E4A5-045A-86490169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232E2-207D-D7EA-200B-4E94318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FE3F2-0E57-2AEF-BBCB-4E2550CC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E0B4-8FAE-47B5-AA80-75A2CF40646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0ED0A-EEBE-B357-A724-6B04D3CA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76B0F-E317-57A0-15B1-70D58D0A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2EE32-C3AA-48FE-A092-5CD336B8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2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7317D-80ED-28CB-38A8-9C40719CE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DD4B9-B687-D4BF-A7C4-83169E1EB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56CBA-8284-9CC0-9CE6-6ECB3E8C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E0B4-8FAE-47B5-AA80-75A2CF40646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8988F-766B-F243-F585-1B2347F3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363AB-9DC8-93B9-E032-736D2606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2EE32-C3AA-48FE-A092-5CD336B8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9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B2FE-FEF9-709E-FA90-6A4FF4B8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5DC5F-9FE7-B060-01A7-2357EC533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88E82-BE6A-BC26-7043-81572652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E0B4-8FAE-47B5-AA80-75A2CF40646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BB7B4-E429-84B2-67A7-4A712E6C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C14C4-5E59-E34C-5DF7-6602DA6C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2EE32-C3AA-48FE-A092-5CD336B8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4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8B1AE-E3C3-2B5F-F402-F83A4527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CABD1-36C0-0F6B-34C0-F35298166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D5319-29F2-C066-5540-D92592FB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E0B4-8FAE-47B5-AA80-75A2CF40646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DBBCC-529A-D1D1-485C-E1D8C2C1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945D9-0DFF-486C-9EE1-9BB7DECF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2EE32-C3AA-48FE-A092-5CD336B8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7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2782-618D-A8DB-3358-408979F8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79B96-86FE-1626-522F-857EFFE67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42AB0-5065-5B16-3400-616898CF2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522CC-88CC-61C0-775A-DD147F58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E0B4-8FAE-47B5-AA80-75A2CF40646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24933-FD84-375E-0B00-B08EF0DB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9E5B4-9568-7FFD-89C4-EAF1D8B1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2EE32-C3AA-48FE-A092-5CD336B8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7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B16C-F008-08E6-9A68-D2A52E7F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D8847-2F3F-C466-D261-6F5210084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8AB37-2569-DE67-13B3-CC4BB32B8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482C4-460B-8D32-1BBB-25605DC01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4877AB-C317-666E-4C11-D9C52ED0E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BC7AFB-3B6A-AAC0-328E-79AECB2F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E0B4-8FAE-47B5-AA80-75A2CF40646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358F4-4DF2-7861-D8D1-F4109569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C926E-0A32-41F5-E047-3C11F5D5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2EE32-C3AA-48FE-A092-5CD336B8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2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D8F8-4177-2368-50F4-4763CA02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5D1E8B-2DF5-9A2E-CDD8-7DD68E3F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E0B4-8FAE-47B5-AA80-75A2CF40646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1B39C-D8D2-378E-E78D-ACC1687F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E35B5-20BC-C914-2243-CC5141CE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2EE32-C3AA-48FE-A092-5CD336B8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1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C7F60-B0BE-AA2B-75FD-B820E522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E0B4-8FAE-47B5-AA80-75A2CF40646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6AA78-9B94-8466-7B8B-24B02454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9B33E-4E5D-61BD-21DF-F3278263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2EE32-C3AA-48FE-A092-5CD336B8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3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F7FB-D852-72E8-26E7-DE4F1013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00F56-0607-29B5-FF53-B60D93F61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7C572-AA66-D8E5-22FF-E8823CF9D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58863-F0A6-7E1E-63A1-29062565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E0B4-8FAE-47B5-AA80-75A2CF40646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EDA04-C8AB-CD4A-A506-BA98CFC2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35BB8-127F-8C5F-05A2-FB433E0D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2EE32-C3AA-48FE-A092-5CD336B8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2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40E3-3758-67EF-4142-A63ABCF5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61D923-5E69-8723-F7B4-FB3B154D2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380D9-55DE-F1DC-3892-12AD1AAB0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AFD2A-67F5-E943-2244-6240460E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E0B4-8FAE-47B5-AA80-75A2CF40646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C531D-CADB-8169-2E65-D02B1EA5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30F68-8EBA-AA63-3101-B8AC5BCB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2EE32-C3AA-48FE-A092-5CD336B8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914FE5-ED17-6857-EDB7-E9D03633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F7E1A-8672-43F8-EE16-059ED632A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BE889-2E64-25DB-D102-ABAB5D1F0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69E0B4-8FAE-47B5-AA80-75A2CF40646D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7FA14-AD9D-55CF-CD3E-4421B9E1A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20705-2E51-1BC6-CE3A-B0FC1FC72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32EE32-C3AA-48FE-A092-5CD336B8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1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8BFC-D845-CCA5-7877-221A65F5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4980"/>
          </a:xfrm>
        </p:spPr>
        <p:txBody>
          <a:bodyPr>
            <a:noAutofit/>
          </a:bodyPr>
          <a:lstStyle/>
          <a:p>
            <a:pPr algn="ctr"/>
            <a:b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</a:t>
            </a:r>
            <a:r>
              <a:rPr lang="en-US" sz="9600" dirty="0"/>
              <a:t>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Use</a:t>
            </a:r>
            <a:b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the review</a:t>
            </a:r>
            <a:b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Brenda Bass</a:t>
            </a:r>
            <a:br>
              <a:rPr lang="en-US" dirty="0"/>
            </a:br>
            <a:r>
              <a:rPr lang="en-US" dirty="0"/>
              <a:t>Regional Environmental Health Specialist</a:t>
            </a:r>
            <a:br>
              <a:rPr lang="en-US" dirty="0"/>
            </a:br>
            <a:r>
              <a:rPr lang="en-US" dirty="0"/>
              <a:t>Children’s Environmental Health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73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A376-312F-E07D-D1A2-BCD45135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232" y="110532"/>
            <a:ext cx="10429568" cy="6581671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/>
              <a:t> .2818 Lavatories (c)</a:t>
            </a:r>
            <a:br>
              <a:rPr lang="en-US" sz="4200" b="1" dirty="0"/>
            </a:br>
            <a:br>
              <a:rPr lang="en-US" sz="4000" b="1" dirty="0"/>
            </a:br>
            <a:r>
              <a:rPr lang="en-US" sz="3300" b="1" dirty="0"/>
              <a:t>*</a:t>
            </a:r>
            <a:r>
              <a:rPr lang="en-US" sz="3300" dirty="0"/>
              <a:t>Lavatories shall be cleaned and disinfected with </a:t>
            </a:r>
            <a:r>
              <a:rPr lang="en-US" sz="3300" u="sng" dirty="0"/>
              <a:t>each change of use,</a:t>
            </a:r>
            <a:r>
              <a:rPr lang="en-US" sz="3300" dirty="0"/>
              <a:t> when visibly soiled, and at least daily. 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>
                <a:solidFill>
                  <a:srgbClr val="002060"/>
                </a:solidFill>
              </a:rPr>
              <a:t>*</a:t>
            </a:r>
            <a:r>
              <a:rPr lang="en-US" sz="3300" b="1" dirty="0">
                <a:solidFill>
                  <a:srgbClr val="002060"/>
                </a:solidFill>
              </a:rPr>
              <a:t>Change of use occurs when a handwash lavatory is used outside of its original intent. </a:t>
            </a:r>
            <a:br>
              <a:rPr lang="en-US" sz="3300" b="1" dirty="0">
                <a:solidFill>
                  <a:srgbClr val="002060"/>
                </a:solidFill>
              </a:rPr>
            </a:br>
            <a:br>
              <a:rPr lang="en-US" sz="3300" b="1" dirty="0">
                <a:solidFill>
                  <a:srgbClr val="002060"/>
                </a:solidFill>
              </a:rPr>
            </a:br>
            <a:r>
              <a:rPr lang="en-US" sz="3300" b="1" dirty="0">
                <a:solidFill>
                  <a:srgbClr val="002060"/>
                </a:solidFill>
              </a:rPr>
              <a:t>*</a:t>
            </a:r>
            <a:r>
              <a:rPr lang="en-US" sz="3300" b="1" dirty="0"/>
              <a:t>Change of use includes, but is not limited to, a classroom handwash lavatory used for rinsing toothbrushes, a food preparation handwash lavatory used for toy cleaning, or a classroom handwash lavatory used for diaper changing handwashing.</a:t>
            </a:r>
          </a:p>
        </p:txBody>
      </p:sp>
    </p:spTree>
    <p:extLst>
      <p:ext uri="{BB962C8B-B14F-4D97-AF65-F5344CB8AC3E}">
        <p14:creationId xmlns:p14="http://schemas.microsoft.com/office/powerpoint/2010/main" val="193044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F59DA-42E0-07BB-6F84-DAC6E5287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Original Use( Intended Use)</a:t>
            </a:r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id="{94704D90-74D6-E5B5-71F8-07E204827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" t="859" r="66559" b="56266"/>
          <a:stretch>
            <a:fillRect/>
          </a:stretch>
        </p:blipFill>
        <p:spPr bwMode="auto">
          <a:xfrm>
            <a:off x="1929283" y="1675227"/>
            <a:ext cx="8510953" cy="490644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852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4AFC27-6D5B-DD68-5038-E3F5536EC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4115AF-9B5D-50BF-2444-76839FA12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260FD-802B-FE87-E258-8E8F3A9E7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6" y="643467"/>
            <a:ext cx="6297707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New   Activity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EBA4181-5175-3716-7358-9986564D01F1}"/>
              </a:ext>
            </a:extLst>
          </p:cNvPr>
          <p:cNvSpPr/>
          <p:nvPr/>
        </p:nvSpPr>
        <p:spPr>
          <a:xfrm>
            <a:off x="406378" y="2734850"/>
            <a:ext cx="2889480" cy="17668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Change to another activity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880ED4-7168-094B-C0A1-0087C619D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613" y="2577012"/>
            <a:ext cx="2857070" cy="2208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AE034-2FFA-7385-73DA-660594D0D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553" y="2577011"/>
            <a:ext cx="2718785" cy="2208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B3A7AC-D647-EFBF-FD80-A86FFD14DEA7}"/>
              </a:ext>
            </a:extLst>
          </p:cNvPr>
          <p:cNvSpPr txBox="1"/>
          <p:nvPr/>
        </p:nvSpPr>
        <p:spPr>
          <a:xfrm>
            <a:off x="9847385" y="1595813"/>
            <a:ext cx="204496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Guidelines for Toothbrushing in NC Childcare Program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Page 2</a:t>
            </a:r>
          </a:p>
          <a:p>
            <a:pPr algn="ctr"/>
            <a:r>
              <a:rPr lang="en-US" b="1" u="sng" dirty="0">
                <a:solidFill>
                  <a:srgbClr val="FF0000"/>
                </a:solidFill>
              </a:rPr>
              <a:t>Clean up</a:t>
            </a:r>
            <a:endParaRPr lang="en-US" b="1" u="sng" dirty="0"/>
          </a:p>
          <a:p>
            <a:pPr algn="ctr"/>
            <a:r>
              <a:rPr lang="en-US" dirty="0"/>
              <a:t>Steps discussed</a:t>
            </a:r>
            <a:r>
              <a:rPr lang="en-US" b="1" u="sng" dirty="0"/>
              <a:t>:</a:t>
            </a:r>
          </a:p>
          <a:p>
            <a:pPr algn="ctr"/>
            <a:endParaRPr lang="en-US" b="1" u="sng" dirty="0"/>
          </a:p>
          <a:p>
            <a:r>
              <a:rPr lang="en-US" sz="1400" b="1" dirty="0"/>
              <a:t>12. </a:t>
            </a:r>
            <a:r>
              <a:rPr lang="en-US" sz="1400" dirty="0"/>
              <a:t>After all children’s teeth are brushed, </a:t>
            </a:r>
            <a:r>
              <a:rPr lang="en-US" sz="1400" b="1" dirty="0"/>
              <a:t>clean and disinfect sink </a:t>
            </a:r>
            <a:r>
              <a:rPr lang="en-US" sz="1400" dirty="0"/>
              <a:t>before rinsing toothbrushes…</a:t>
            </a:r>
          </a:p>
          <a:p>
            <a:r>
              <a:rPr lang="en-US" sz="1400" b="1" dirty="0"/>
              <a:t>16. </a:t>
            </a:r>
            <a:r>
              <a:rPr lang="en-US" sz="1400" dirty="0"/>
              <a:t>After rinsing all brushes, </a:t>
            </a:r>
            <a:r>
              <a:rPr lang="en-US" sz="1400" b="1" dirty="0"/>
              <a:t>clean and disinfect sink …. </a:t>
            </a:r>
            <a:br>
              <a:rPr lang="en-US" sz="1400" dirty="0"/>
            </a:br>
            <a:endParaRPr lang="en-US" sz="1400" dirty="0"/>
          </a:p>
          <a:p>
            <a:endParaRPr lang="en-US" sz="1400" b="1" u="sng" dirty="0"/>
          </a:p>
          <a:p>
            <a:pPr algn="ctr"/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7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FCB806-81EC-9DEB-1537-28B3DEE14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DAABBB-9899-200D-0188-71EB6180A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2BEBA-803F-83AF-9A12-A25FE6E14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6" y="643467"/>
            <a:ext cx="6297707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New   Activity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C55088D-E452-F84B-F5FC-897642CB31D4}"/>
              </a:ext>
            </a:extLst>
          </p:cNvPr>
          <p:cNvSpPr/>
          <p:nvPr/>
        </p:nvSpPr>
        <p:spPr>
          <a:xfrm>
            <a:off x="456621" y="2301073"/>
            <a:ext cx="3341656" cy="19594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Change to another activity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DB404-1CC3-EF48-940D-107E7B82B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85" y="2130251"/>
            <a:ext cx="3225520" cy="28637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7B2139-2C48-7A86-D6F2-60E8EAA61200}"/>
              </a:ext>
            </a:extLst>
          </p:cNvPr>
          <p:cNvSpPr txBox="1"/>
          <p:nvPr/>
        </p:nvSpPr>
        <p:spPr>
          <a:xfrm>
            <a:off x="9033468" y="1557494"/>
            <a:ext cx="28939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15A NCAC 18A .2810 SPECIFICATIONS FOR KITCHENS, FOOD PREPARATION AREAS AND</a:t>
            </a:r>
          </a:p>
          <a:p>
            <a:r>
              <a:rPr lang="en-US" b="1" dirty="0">
                <a:solidFill>
                  <a:srgbClr val="C00000"/>
                </a:solidFill>
              </a:rPr>
              <a:t>FOOD SERVICE AREAS </a:t>
            </a:r>
          </a:p>
          <a:p>
            <a:endParaRPr lang="en-US" b="1" dirty="0"/>
          </a:p>
          <a:p>
            <a:r>
              <a:rPr lang="en-US" b="1" dirty="0"/>
              <a:t>(f) Toy cleaning and sanitizing may be conducted in the food preparation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5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51AB92-066E-BACB-A174-009AF5639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B878F33-2F5B-F456-B028-3F9817AFF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1A5B8-34A2-7ED2-B479-9AB9F833E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6" y="643467"/>
            <a:ext cx="6297707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New   Activity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7847FD8-75A8-8B6F-950E-A9A1DB05B83B}"/>
              </a:ext>
            </a:extLst>
          </p:cNvPr>
          <p:cNvSpPr/>
          <p:nvPr/>
        </p:nvSpPr>
        <p:spPr>
          <a:xfrm>
            <a:off x="416427" y="2421760"/>
            <a:ext cx="3381849" cy="16981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Change to another activity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E16F8-A27E-4FF8-6E32-A06C2ABAEDA7}"/>
              </a:ext>
            </a:extLst>
          </p:cNvPr>
          <p:cNvSpPr txBox="1"/>
          <p:nvPr/>
        </p:nvSpPr>
        <p:spPr>
          <a:xfrm>
            <a:off x="9093757" y="1652500"/>
            <a:ext cx="2170443" cy="223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617869-873D-8EF0-B711-403C0EDA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205" y="1537398"/>
            <a:ext cx="4638987" cy="410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5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F2B0-02BA-B224-A0CE-785A09C0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2E3FC1-066B-4F80-11AC-4B7CA76D1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0140" y="2312554"/>
            <a:ext cx="1899976" cy="3377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D0CD7-4A5B-135C-5D91-99DAE979D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116" y="2312555"/>
            <a:ext cx="1899976" cy="3377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55C26-3B26-0395-3FB0-B34A3F88D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178" y="3061748"/>
            <a:ext cx="4197137" cy="169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6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ADC4-F2A0-B908-1B01-1493ED59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4708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Let’s Go Over the Steps….</a:t>
            </a:r>
          </a:p>
        </p:txBody>
      </p:sp>
    </p:spTree>
    <p:extLst>
      <p:ext uri="{BB962C8B-B14F-4D97-AF65-F5344CB8AC3E}">
        <p14:creationId xmlns:p14="http://schemas.microsoft.com/office/powerpoint/2010/main" val="5656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FEE30422645A459041866543E5112E" ma:contentTypeVersion="15" ma:contentTypeDescription="Create a new document." ma:contentTypeScope="" ma:versionID="ad4748206974993da82240a98af310d9">
  <xsd:schema xmlns:xsd="http://www.w3.org/2001/XMLSchema" xmlns:xs="http://www.w3.org/2001/XMLSchema" xmlns:p="http://schemas.microsoft.com/office/2006/metadata/properties" xmlns:ns2="f36cb3f5-6ea6-42b5-bbfa-54f76c708ee7" xmlns:ns3="05206c7d-ee11-4b55-90e5-ac8204f637ba" targetNamespace="http://schemas.microsoft.com/office/2006/metadata/properties" ma:root="true" ma:fieldsID="567dabeb86b71f909eb0930112540867" ns2:_="" ns3:_="">
    <xsd:import namespace="f36cb3f5-6ea6-42b5-bbfa-54f76c708ee7"/>
    <xsd:import namespace="05206c7d-ee11-4b55-90e5-ac8204f63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cb3f5-6ea6-42b5-bbfa-54f76c708e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06c7d-ee11-4b55-90e5-ac8204f637b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226c897-98c7-443b-a76d-cf00a5bcf808}" ma:internalName="TaxCatchAll" ma:showField="CatchAllData" ma:web="05206c7d-ee11-4b55-90e5-ac8204f637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206c7d-ee11-4b55-90e5-ac8204f637ba" xsi:nil="true"/>
    <lcf76f155ced4ddcb4097134ff3c332f xmlns="f36cb3f5-6ea6-42b5-bbfa-54f76c708e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C8D0C1-4B86-464B-A301-B676434B1730}"/>
</file>

<file path=customXml/itemProps2.xml><?xml version="1.0" encoding="utf-8"?>
<ds:datastoreItem xmlns:ds="http://schemas.openxmlformats.org/officeDocument/2006/customXml" ds:itemID="{368C3013-E72C-428C-92FE-6F06243D2B61}"/>
</file>

<file path=customXml/itemProps3.xml><?xml version="1.0" encoding="utf-8"?>
<ds:datastoreItem xmlns:ds="http://schemas.openxmlformats.org/officeDocument/2006/customXml" ds:itemID="{C58AA2BF-B34C-47D3-AF49-4639505C920C}"/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642</TotalTime>
  <Words>225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   Change of Use … the review  Brenda Bass Regional Environmental Health Specialist Children’s Environmental Health </vt:lpstr>
      <vt:lpstr> .2818 Lavatories (c)  *Lavatories shall be cleaned and disinfected with each change of use, when visibly soiled, and at least daily.   *Change of use occurs when a handwash lavatory is used outside of its original intent.   *Change of use includes, but is not limited to, a classroom handwash lavatory used for rinsing toothbrushes, a food preparation handwash lavatory used for toy cleaning, or a classroom handwash lavatory used for diaper changing handwashing.</vt:lpstr>
      <vt:lpstr>Original Use( Intended Use)</vt:lpstr>
      <vt:lpstr>New   Activity</vt:lpstr>
      <vt:lpstr>New   Activity</vt:lpstr>
      <vt:lpstr>New   Activity</vt:lpstr>
      <vt:lpstr>Original Intent</vt:lpstr>
      <vt:lpstr>Let’s Go Over the Steps….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Bass, Brenda</dc:creator>
  <cp:lastModifiedBy>Blount, Kimly</cp:lastModifiedBy>
  <cp:revision>10</cp:revision>
  <dcterms:created xsi:type="dcterms:W3CDTF">2026-03-02T13:48:10Z</dcterms:created>
  <dcterms:modified xsi:type="dcterms:W3CDTF">2026-03-07T12:54:27Z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0x010100AAFEE30422645A459041866543E5112E</vt:lpwstr>
  </property>
</Properties>
</file>